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4.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0" r:id="rId4"/>
    <p:sldId id="257" r:id="rId5"/>
    <p:sldId id="259" r:id="rId6"/>
    <p:sldId id="260" r:id="rId7"/>
    <p:sldId id="262" r:id="rId8"/>
    <p:sldId id="264" r:id="rId9"/>
    <p:sldId id="266" r:id="rId10"/>
    <p:sldId id="267" r:id="rId11"/>
    <p:sldId id="268" r:id="rId12"/>
    <p:sldId id="269" r:id="rId13"/>
    <p:sldId id="271" r:id="rId14"/>
    <p:sldId id="274" r:id="rId15"/>
    <p:sldId id="285" r:id="rId16"/>
    <p:sldId id="281" r:id="rId17"/>
    <p:sldId id="282" r:id="rId18"/>
    <p:sldId id="287" r:id="rId19"/>
    <p:sldId id="291" r:id="rId20"/>
    <p:sldId id="292" r:id="rId21"/>
    <p:sldId id="288"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slide" Target="slides/slide16.xml"/><Relationship Id="rId13" Type="http://schemas.openxmlformats.org/officeDocument/2006/relationships/slide" Target="slides/slide11.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25" Type="http://schemas.openxmlformats.org/officeDocument/2006/relationships/tableStyles" Target="tableStyles.xml"/><Relationship Id="rId17" Type="http://schemas.openxmlformats.org/officeDocument/2006/relationships/slide" Target="slides/slide15.xml"/><Relationship Id="rId12" Type="http://schemas.openxmlformats.org/officeDocument/2006/relationships/slide" Target="slides/slide10.xml"/><Relationship Id="rId20" Type="http://schemas.openxmlformats.org/officeDocument/2006/relationships/slide" Target="slides/slide18.xml"/><Relationship Id="rId2" Type="http://schemas.openxmlformats.org/officeDocument/2006/relationships/theme" Target="theme/theme1.xml"/><Relationship Id="rId16" Type="http://schemas.openxmlformats.org/officeDocument/2006/relationships/slide" Target="slides/slide14.xml"/><Relationship Id="rId6" Type="http://schemas.openxmlformats.org/officeDocument/2006/relationships/slide" Target="slides/slide4.xml"/><Relationship Id="rId24" Type="http://schemas.openxmlformats.org/officeDocument/2006/relationships/viewProps" Target="viewProps.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23" Type="http://schemas.openxmlformats.org/officeDocument/2006/relationships/presProps" Target="presProps.xml"/><Relationship Id="rId15" Type="http://schemas.openxmlformats.org/officeDocument/2006/relationships/slide" Target="slides/slide13.xml"/><Relationship Id="rId28" Type="http://schemas.openxmlformats.org/officeDocument/2006/relationships/customXml" Target="../customXml/item3.xml"/><Relationship Id="rId19" Type="http://schemas.openxmlformats.org/officeDocument/2006/relationships/slide" Target="slides/slide17.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22" Type="http://schemas.openxmlformats.org/officeDocument/2006/relationships/slide" Target="slides/slide20.xml"/><Relationship Id="rId14" Type="http://schemas.openxmlformats.org/officeDocument/2006/relationships/slide" Target="slides/slide12.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524000" y="1122363"/>
            <a:ext cx="9144000" cy="2387600"/>
          </a:xfrm>
        </p:spPr>
        <p:txBody>
          <a:bodyPr anchor="b"/>
          <a:lstStyle>
            <a:lvl1pPr algn="ctr">
              <a:defRPr sz="6000"/>
            </a:lvl1pPr>
          </a:lstStyle>
          <a:p>
            <a:r>
              <a:rPr lang="pl-PL"/>
              <a:t>Kliknij, aby edytować styl</a:t>
            </a:r>
            <a:endParaRPr lang="pl-PL"/>
          </a:p>
        </p:txBody>
      </p:sp>
      <p:sp>
        <p:nvSpPr>
          <p:cNvPr id="3" name="Podtytu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a:p>
        </p:txBody>
      </p:sp>
      <p:sp>
        <p:nvSpPr>
          <p:cNvPr id="4" name="Symbol zastępczy daty 3"/>
          <p:cNvSpPr>
            <a:spLocks noGrp="1"/>
          </p:cNvSpPr>
          <p:nvPr>
            <p:ph type="dt" sz="half" idx="10"/>
          </p:nvPr>
        </p:nvSpPr>
        <p:spPr/>
        <p:txBody>
          <a:bodyPr/>
          <a:lstStyle/>
          <a:p>
            <a:fld id="{EE56AFAF-AD45-41ED-8BB7-F49262B84A38}"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tytułu pionowego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EE56AFAF-AD45-41ED-8BB7-F49262B84A38}"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8724900" y="365125"/>
            <a:ext cx="2628900" cy="5811838"/>
          </a:xfrm>
        </p:spPr>
        <p:txBody>
          <a:bodyPr vert="eaVert"/>
          <a:lstStyle/>
          <a:p>
            <a:r>
              <a:rPr lang="pl-PL"/>
              <a:t>Kliknij, aby edytować styl</a:t>
            </a:r>
            <a:endParaRPr lang="pl-PL"/>
          </a:p>
        </p:txBody>
      </p:sp>
      <p:sp>
        <p:nvSpPr>
          <p:cNvPr id="3" name="Symbol zastępczy tytułu pionowego 2"/>
          <p:cNvSpPr>
            <a:spLocks noGrp="1"/>
          </p:cNvSpPr>
          <p:nvPr>
            <p:ph type="body" orient="vert" idx="1" hasCustomPrompt="1"/>
          </p:nvPr>
        </p:nvSpPr>
        <p:spPr>
          <a:xfrm>
            <a:off x="838200" y="365125"/>
            <a:ext cx="7734300" cy="5811838"/>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EE56AFAF-AD45-41ED-8BB7-F49262B84A38}"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Text Placeholder 2"/>
          <p:cNvSpPr>
            <a:spLocks noGrp="1"/>
          </p:cNvSpPr>
          <p:nvPr>
            <p:ph type="body"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E56AFAF-AD45-41ED-8BB7-F49262B84A38}"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idx="1" hasCustomPrompt="1"/>
          </p:nvPr>
        </p:nvSpPr>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EE56AFAF-AD45-41ED-8BB7-F49262B84A38}"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1850" y="1709738"/>
            <a:ext cx="10515600" cy="2852737"/>
          </a:xfrm>
        </p:spPr>
        <p:txBody>
          <a:bodyPr anchor="b"/>
          <a:lstStyle>
            <a:lvl1pPr>
              <a:defRPr sz="6000"/>
            </a:lvl1pPr>
          </a:lstStyle>
          <a:p>
            <a:r>
              <a:rPr lang="pl-PL"/>
              <a:t>Kliknij, aby edytować styl</a:t>
            </a:r>
            <a:endParaRPr lang="pl-PL"/>
          </a:p>
        </p:txBody>
      </p:sp>
      <p:sp>
        <p:nvSpPr>
          <p:cNvPr id="3" name="Symbol zastępczy tekstu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endParaRPr lang="pl-PL"/>
          </a:p>
        </p:txBody>
      </p:sp>
      <p:sp>
        <p:nvSpPr>
          <p:cNvPr id="4" name="Symbol zastępczy daty 3"/>
          <p:cNvSpPr>
            <a:spLocks noGrp="1"/>
          </p:cNvSpPr>
          <p:nvPr>
            <p:ph type="dt" sz="half" idx="10"/>
          </p:nvPr>
        </p:nvSpPr>
        <p:spPr/>
        <p:txBody>
          <a:bodyPr/>
          <a:lstStyle/>
          <a:p>
            <a:fld id="{EE56AFAF-AD45-41ED-8BB7-F49262B84A38}"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sz="half" idx="1" hasCustomPrompt="1"/>
          </p:nvPr>
        </p:nvSpPr>
        <p:spPr>
          <a:xfrm>
            <a:off x="838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zawartości 3"/>
          <p:cNvSpPr>
            <a:spLocks noGrp="1"/>
          </p:cNvSpPr>
          <p:nvPr>
            <p:ph sz="half" idx="2" hasCustomPrompt="1"/>
          </p:nvPr>
        </p:nvSpPr>
        <p:spPr>
          <a:xfrm>
            <a:off x="6172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daty 4"/>
          <p:cNvSpPr>
            <a:spLocks noGrp="1"/>
          </p:cNvSpPr>
          <p:nvPr>
            <p:ph type="dt" sz="half" idx="10"/>
          </p:nvPr>
        </p:nvSpPr>
        <p:spPr/>
        <p:txBody>
          <a:bodyPr/>
          <a:lstStyle/>
          <a:p>
            <a:fld id="{EE56AFAF-AD45-41ED-8BB7-F49262B84A38}"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365125"/>
            <a:ext cx="10515600" cy="1325563"/>
          </a:xfrm>
        </p:spPr>
        <p:txBody>
          <a:bodyPr/>
          <a:lstStyle/>
          <a:p>
            <a:r>
              <a:rPr lang="pl-PL"/>
              <a:t>Kliknij, aby edytować styl</a:t>
            </a:r>
            <a:endParaRPr lang="pl-PL"/>
          </a:p>
        </p:txBody>
      </p:sp>
      <p:sp>
        <p:nvSpPr>
          <p:cNvPr id="3" name="Symbol zastępczy tekst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4" name="Symbol zastępczy zawartości 3"/>
          <p:cNvSpPr>
            <a:spLocks noGrp="1"/>
          </p:cNvSpPr>
          <p:nvPr>
            <p:ph sz="half" idx="2" hasCustomPrompt="1"/>
          </p:nvPr>
        </p:nvSpPr>
        <p:spPr>
          <a:xfrm>
            <a:off x="839788" y="2505075"/>
            <a:ext cx="5157787"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tekst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6" name="Symbol zastępczy zawartości 5"/>
          <p:cNvSpPr>
            <a:spLocks noGrp="1"/>
          </p:cNvSpPr>
          <p:nvPr>
            <p:ph sz="quarter" idx="4" hasCustomPrompt="1"/>
          </p:nvPr>
        </p:nvSpPr>
        <p:spPr>
          <a:xfrm>
            <a:off x="6172200" y="2505075"/>
            <a:ext cx="5183188"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7" name="Symbol zastępczy daty 6"/>
          <p:cNvSpPr>
            <a:spLocks noGrp="1"/>
          </p:cNvSpPr>
          <p:nvPr>
            <p:ph type="dt" sz="half" idx="10"/>
          </p:nvPr>
        </p:nvSpPr>
        <p:spPr/>
        <p:txBody>
          <a:bodyPr/>
          <a:lstStyle/>
          <a:p>
            <a:fld id="{EE56AFAF-AD45-41ED-8BB7-F49262B84A38}" type="datetimeFigureOut">
              <a:rPr lang="pl-PL" smtClean="0"/>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daty 2"/>
          <p:cNvSpPr>
            <a:spLocks noGrp="1"/>
          </p:cNvSpPr>
          <p:nvPr>
            <p:ph type="dt" sz="half" idx="10"/>
          </p:nvPr>
        </p:nvSpPr>
        <p:spPr/>
        <p:txBody>
          <a:bodyPr/>
          <a:lstStyle/>
          <a:p>
            <a:fld id="{EE56AFAF-AD45-41ED-8BB7-F49262B84A38}" type="datetimeFigureOut">
              <a:rPr lang="pl-PL" smtClean="0"/>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E56AFAF-AD45-41ED-8BB7-F49262B84A38}" type="datetimeFigureOut">
              <a:rPr lang="pl-PL" smtClean="0"/>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zawartości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EE56AFAF-AD45-41ED-8BB7-F49262B84A38}"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EE56AFAF-AD45-41ED-8BB7-F49262B84A38}"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BEB23EE-762E-4AE7-B599-1EEC836C25E4}" type="slidenum">
              <a:rPr lang="pl-PL" smtClean="0"/>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56AFAF-AD45-41ED-8BB7-F49262B84A38}" type="datetimeFigureOut">
              <a:rPr lang="pl-PL" smtClean="0"/>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EB23EE-762E-4AE7-B599-1EEC836C25E4}"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migrantka.com/tag/historia-haribo/" TargetMode="External"/><Relationship Id="rId2" Type="http://schemas.openxmlformats.org/officeDocument/2006/relationships/hyperlink" Target="http://www.foodandpeople.pl/historia-firmy-haribo_icmh.a" TargetMode="External"/><Relationship Id="rId1" Type="http://schemas.openxmlformats.org/officeDocument/2006/relationships/hyperlink" Target="https://pl.wikipedia.org/wiki/Haribo"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sv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54"/>
            <a:ext cx="12192000" cy="6856491"/>
          </a:xfrm>
          <a:prstGeom prst="rect">
            <a:avLst/>
          </a:prstGeom>
        </p:spPr>
      </p:pic>
      <p:sp>
        <p:nvSpPr>
          <p:cNvPr id="2" name="Tytuł 1"/>
          <p:cNvSpPr>
            <a:spLocks noGrp="1"/>
          </p:cNvSpPr>
          <p:nvPr>
            <p:ph type="ctrTitle"/>
          </p:nvPr>
        </p:nvSpPr>
        <p:spPr>
          <a:xfrm>
            <a:off x="1376516" y="1649669"/>
            <a:ext cx="9144000" cy="2387600"/>
          </a:xfrm>
        </p:spPr>
        <p:txBody>
          <a:bodyPr>
            <a:normAutofit/>
          </a:bodyPr>
          <a:lstStyle/>
          <a:p>
            <a:r>
              <a:rPr lang="pl-PL" sz="6600" b="1" dirty="0">
                <a:solidFill>
                  <a:schemeClr val="bg1"/>
                </a:solidFill>
                <a:latin typeface="Times New Roman" panose="02020603050405020304" pitchFamily="18" charset="0"/>
                <a:cs typeface="Times New Roman" panose="02020603050405020304" pitchFamily="18" charset="0"/>
              </a:rPr>
              <a:t>HARIBO</a:t>
            </a:r>
            <a:endParaRPr lang="pl-PL" sz="6600" b="1" dirty="0">
              <a:solidFill>
                <a:schemeClr val="bg1"/>
              </a:solidFill>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a:xfrm>
            <a:off x="3047836" y="6009957"/>
            <a:ext cx="9144000" cy="847384"/>
          </a:xfrm>
        </p:spPr>
        <p:txBody>
          <a:bodyPr vert="horz" lIns="91440" tIns="45720" rIns="91440" bIns="45720" rtlCol="0" anchor="t">
            <a:normAutofit/>
          </a:bodyPr>
          <a:lstStyle/>
          <a:p>
            <a:pPr algn="r"/>
            <a:r>
              <a:rPr lang="pl-PL" sz="2000" b="1" dirty="0">
                <a:solidFill>
                  <a:schemeClr val="bg1"/>
                </a:solidFill>
                <a:latin typeface="Times New Roman" panose="02020603050405020304"/>
                <a:cs typeface="Calibri" panose="020F0502020204030204"/>
              </a:rPr>
              <a:t>Bearbeitet von Natalia Watras,  </a:t>
            </a:r>
            <a:r>
              <a:rPr lang="pl-PL" sz="2000" b="1" dirty="0">
                <a:solidFill>
                  <a:schemeClr val="bg1"/>
                </a:solidFill>
                <a:latin typeface="Times New Roman" panose="02020603050405020304"/>
                <a:cs typeface="Calibri" panose="020F0502020204030204"/>
                <a:sym typeface="+mn-ea"/>
              </a:rPr>
              <a:t>Studentin des 2. Stj. BWL-Studium,</a:t>
            </a:r>
            <a:br>
              <a:rPr lang="pl-PL" sz="2000" b="1" dirty="0">
                <a:solidFill>
                  <a:schemeClr val="bg1"/>
                </a:solidFill>
                <a:latin typeface="Times New Roman" panose="02020603050405020304"/>
                <a:cs typeface="Calibri" panose="020F0502020204030204" charset="0"/>
              </a:rPr>
            </a:br>
            <a:r>
              <a:rPr lang="pl-PL" sz="2000" b="1" dirty="0">
                <a:solidFill>
                  <a:schemeClr val="bg1"/>
                </a:solidFill>
                <a:latin typeface="Times New Roman" panose="02020603050405020304"/>
                <a:cs typeface="Calibri" panose="020F0502020204030204"/>
                <a:sym typeface="+mn-ea"/>
              </a:rPr>
              <a:t> Uni</a:t>
            </a:r>
            <a:r>
              <a:rPr lang="de-DE" altLang="pl-PL" sz="2000" b="1" dirty="0">
                <a:solidFill>
                  <a:schemeClr val="bg1"/>
                </a:solidFill>
                <a:latin typeface="Times New Roman" panose="02020603050405020304"/>
                <a:cs typeface="Calibri" panose="020F0502020204030204"/>
                <a:sym typeface="+mn-ea"/>
              </a:rPr>
              <a:t>versität zu </a:t>
            </a:r>
            <a:r>
              <a:rPr lang="pl-PL" sz="2000" b="1" dirty="0">
                <a:solidFill>
                  <a:schemeClr val="bg1"/>
                </a:solidFill>
                <a:latin typeface="Times New Roman" panose="02020603050405020304"/>
                <a:cs typeface="Calibri" panose="020F0502020204030204"/>
                <a:sym typeface="+mn-ea"/>
              </a:rPr>
              <a:t> Rzeszów</a:t>
            </a:r>
            <a:r>
              <a:rPr lang="de-DE" altLang="pl-PL" sz="2000" b="1" dirty="0">
                <a:solidFill>
                  <a:schemeClr val="bg1"/>
                </a:solidFill>
                <a:latin typeface="Times New Roman" panose="02020603050405020304"/>
                <a:cs typeface="Calibri" panose="020F0502020204030204"/>
                <a:sym typeface="+mn-ea"/>
              </a:rPr>
              <a:t>, 2023-24</a:t>
            </a:r>
            <a:endParaRPr lang="de-DE" altLang="pl-PL" sz="2000" b="1" dirty="0">
              <a:solidFill>
                <a:schemeClr val="bg1"/>
              </a:solidFill>
              <a:latin typeface="Times New Roman" panose="02020603050405020304"/>
              <a:cs typeface="Calibri" panose="020F0502020204030204"/>
              <a:sym typeface="+mn-ea"/>
            </a:endParaRPr>
          </a:p>
        </p:txBody>
      </p:sp>
      <p:sp>
        <p:nvSpPr>
          <p:cNvPr id="5" name="Pole tekstowe 4"/>
          <p:cNvSpPr txBox="1"/>
          <p:nvPr/>
        </p:nvSpPr>
        <p:spPr>
          <a:xfrm>
            <a:off x="2900516" y="4014531"/>
            <a:ext cx="6096000" cy="400110"/>
          </a:xfrm>
          <a:prstGeom prst="rect">
            <a:avLst/>
          </a:prstGeom>
          <a:noFill/>
        </p:spPr>
        <p:txBody>
          <a:bodyPr wrap="square">
            <a:spAutoFit/>
          </a:bodyPr>
          <a:lstStyle/>
          <a:p>
            <a:r>
              <a:rPr lang="pl-PL" sz="2000" b="1" dirty="0">
                <a:solidFill>
                  <a:schemeClr val="bg1"/>
                </a:solidFill>
                <a:latin typeface="Times New Roman" panose="02020603050405020304" pitchFamily="18" charset="0"/>
                <a:cs typeface="Times New Roman" panose="02020603050405020304" pitchFamily="18" charset="0"/>
              </a:rPr>
              <a:t>„</a:t>
            </a:r>
            <a:r>
              <a:rPr lang="de-DE" sz="2000" b="1" dirty="0">
                <a:solidFill>
                  <a:schemeClr val="bg1"/>
                </a:solidFill>
                <a:latin typeface="Times New Roman" panose="02020603050405020304" pitchFamily="18" charset="0"/>
                <a:cs typeface="Times New Roman" panose="02020603050405020304" pitchFamily="18" charset="0"/>
              </a:rPr>
              <a:t>Haribo macht Kinder froh und Erwachsene ebenso</a:t>
            </a:r>
            <a:r>
              <a:rPr lang="pl-PL" sz="2000" b="1" dirty="0">
                <a:solidFill>
                  <a:schemeClr val="bg1"/>
                </a:solidFill>
                <a:latin typeface="Times New Roman" panose="02020603050405020304" pitchFamily="18" charset="0"/>
                <a:cs typeface="Times New Roman" panose="02020603050405020304" pitchFamily="18" charset="0"/>
              </a:rPr>
              <a:t>”</a:t>
            </a:r>
            <a:endParaRPr lang="pl-PL" sz="2000" dirty="0">
              <a:solidFill>
                <a:schemeClr val="bg1"/>
              </a:solidFill>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 y="-1"/>
            <a:ext cx="1265747" cy="121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descr="Obraz zawierający pojazd, samochód, lustro, lusterko samochodowe&#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t="5436"/>
          <a:stretch>
            <a:fillRect/>
          </a:stretch>
        </p:blipFill>
        <p:spPr>
          <a:xfrm>
            <a:off x="-1011134" y="0"/>
            <a:ext cx="9669642" cy="6857990"/>
          </a:xfrm>
          <a:prstGeom prst="rect">
            <a:avLst/>
          </a:prstGeom>
        </p:spPr>
      </p:pic>
      <p:sp>
        <p:nvSpPr>
          <p:cNvPr id="22" name="Rectangle 21"/>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7531610" y="953729"/>
            <a:ext cx="3822189" cy="1311308"/>
          </a:xfrm>
        </p:spPr>
        <p:txBody>
          <a:bodyPr>
            <a:normAutofit/>
          </a:bodyPr>
          <a:lstStyle/>
          <a:p>
            <a:pPr algn="ctr"/>
            <a:r>
              <a:rPr lang="pl-PL" sz="4000" b="1" dirty="0">
                <a:latin typeface="Times New Roman" panose="02020603050405020304" pitchFamily="18" charset="0"/>
                <a:cs typeface="Times New Roman" panose="02020603050405020304" pitchFamily="18" charset="0"/>
              </a:rPr>
              <a:t>1962</a:t>
            </a:r>
            <a:endParaRPr lang="pl-PL" sz="4000" b="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7531610" y="2434201"/>
            <a:ext cx="4150272" cy="3827428"/>
          </a:xfrm>
        </p:spPr>
        <p:txBody>
          <a:bodyPr vert="horz" lIns="91440" tIns="45720" rIns="91440" bIns="45720" rtlCol="0" anchor="t">
            <a:normAutofit/>
          </a:bodyPr>
          <a:lstStyle/>
          <a:p>
            <a:pPr algn="just"/>
            <a:r>
              <a:rPr lang="de-DE" sz="2000" dirty="0">
                <a:latin typeface="Times New Roman" panose="02020603050405020304"/>
                <a:cs typeface="Times New Roman" panose="02020603050405020304"/>
              </a:rPr>
              <a:t>HARIBO erkennt früh, wie wichtig das damals neuartige Medium Fernsehen ist. Zum ersten Mal wird im deutschen TV</a:t>
            </a:r>
            <a:r>
              <a:rPr lang="pl-PL" sz="2000" dirty="0">
                <a:latin typeface="Times New Roman" panose="02020603050405020304"/>
                <a:cs typeface="Times New Roman" panose="02020603050405020304"/>
              </a:rPr>
              <a:t> </a:t>
            </a:r>
            <a:r>
              <a:rPr lang="de-DE" sz="2000" dirty="0">
                <a:latin typeface="Times New Roman" panose="02020603050405020304"/>
                <a:cs typeface="Times New Roman" panose="02020603050405020304"/>
              </a:rPr>
              <a:t>Werbung für HARIBO ausgestrahlt. Mitte der 60er-Jahre wird der Werbeslogan „Haribo macht Kinder froh“ um den Zusatz „und Erwachsene ebenso“ ergänzt. </a:t>
            </a:r>
            <a:endParaRPr lang="pl-PL"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30936" y="640080"/>
            <a:ext cx="1950805" cy="1481328"/>
          </a:xfrm>
        </p:spPr>
        <p:txBody>
          <a:bodyPr anchor="b">
            <a:normAutofit/>
          </a:bodyPr>
          <a:lstStyle/>
          <a:p>
            <a:pPr algn="ctr"/>
            <a:r>
              <a:rPr lang="pl-PL" sz="5400" b="1" dirty="0">
                <a:latin typeface="Times New Roman" panose="02020603050405020304" pitchFamily="18" charset="0"/>
                <a:cs typeface="Times New Roman" panose="02020603050405020304" pitchFamily="18" charset="0"/>
              </a:rPr>
              <a:t>1978</a:t>
            </a:r>
            <a:endParaRPr lang="pl-PL"/>
          </a:p>
        </p:txBody>
      </p:sp>
      <p:sp>
        <p:nvSpPr>
          <p:cNvPr id="12" name="sketch line"/>
          <p:cNvSpPr>
            <a:spLocks noGrp="1" noRot="1" noChangeAspect="1" noMove="1" noResize="1" noEditPoints="1" noAdjustHandles="1" noChangeArrowheads="1" noChangeShapeType="1" noTextEdit="1"/>
          </p:cNvSpPr>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630936" y="2660904"/>
            <a:ext cx="4818888" cy="3547872"/>
          </a:xfrm>
        </p:spPr>
        <p:txBody>
          <a:bodyPr anchor="t">
            <a:normAutofit/>
          </a:bodyPr>
          <a:lstStyle/>
          <a:p>
            <a:pPr algn="just"/>
            <a:r>
              <a:rPr lang="de-DE" sz="2200" dirty="0">
                <a:latin typeface="Times New Roman" panose="02020603050405020304" pitchFamily="18" charset="0"/>
                <a:cs typeface="Times New Roman" panose="02020603050405020304" pitchFamily="18" charset="0"/>
              </a:rPr>
              <a:t>In den 70ern verändern sich die ästhetischen Alltagsnormen der Kunden. Und so ändert sich auch die Form der Goldbären: Die relativ weit nach außen weisende Fußstellung wird zurückgenommen und die Goldbären erhalten ihr kompaktes, stilisiertes Aussehen, das sie bis heute haben.</a:t>
            </a:r>
            <a:endParaRPr lang="pl-PL" sz="2200" dirty="0">
              <a:latin typeface="Times New Roman" panose="02020603050405020304" pitchFamily="18" charset="0"/>
              <a:cs typeface="Times New Roman" panose="02020603050405020304" pitchFamily="18" charset="0"/>
            </a:endParaRPr>
          </a:p>
        </p:txBody>
      </p:sp>
      <p:pic>
        <p:nvPicPr>
          <p:cNvPr id="7" name="Obraz 6"/>
          <p:cNvPicPr>
            <a:picLocks noChangeAspect="1"/>
          </p:cNvPicPr>
          <p:nvPr/>
        </p:nvPicPr>
        <p:blipFill rotWithShape="1">
          <a:blip r:embed="rId1">
            <a:extLst>
              <a:ext uri="{28A0092B-C50C-407E-A947-70E740481C1C}">
                <a14:useLocalDpi xmlns:a14="http://schemas.microsoft.com/office/drawing/2010/main" val="0"/>
              </a:ext>
            </a:extLst>
          </a:blip>
          <a:srcRect l="19376" t="7607" r="25264" b="4364"/>
          <a:stretch>
            <a:fillRect/>
          </a:stretch>
        </p:blipFill>
        <p:spPr>
          <a:xfrm>
            <a:off x="6399719" y="640080"/>
            <a:ext cx="4739149" cy="56544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62686" y="639520"/>
            <a:ext cx="3397250" cy="1719072"/>
          </a:xfrm>
        </p:spPr>
        <p:txBody>
          <a:bodyPr anchor="b">
            <a:normAutofit/>
          </a:bodyPr>
          <a:lstStyle/>
          <a:p>
            <a:r>
              <a:rPr lang="pl-PL" sz="5400" b="1">
                <a:latin typeface="Times New Roman" panose="02020603050405020304" pitchFamily="18" charset="0"/>
                <a:cs typeface="Times New Roman" panose="02020603050405020304" pitchFamily="18" charset="0"/>
              </a:rPr>
              <a:t>1989</a:t>
            </a:r>
            <a:endParaRPr lang="pl-PL" sz="5400" b="1" dirty="0">
              <a:latin typeface="Times New Roman" panose="02020603050405020304" pitchFamily="18" charset="0"/>
              <a:cs typeface="Times New Roman" panose="02020603050405020304" pitchFamily="18" charset="0"/>
            </a:endParaRPr>
          </a:p>
        </p:txBody>
      </p:sp>
      <p:sp>
        <p:nvSpPr>
          <p:cNvPr id="22" name="sketch line"/>
          <p:cNvSpPr>
            <a:spLocks noGrp="1" noRot="1" noChangeAspect="1" noMove="1" noResize="1" noEditPoints="1" noAdjustHandles="1" noChangeArrowheads="1" noChangeShapeType="1" noTextEdit="1"/>
          </p:cNvSpPr>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21110" y="2807208"/>
            <a:ext cx="3369493" cy="3400129"/>
          </a:xfrm>
        </p:spPr>
        <p:txBody>
          <a:bodyPr anchor="t">
            <a:normAutofit/>
          </a:bodyPr>
          <a:lstStyle/>
          <a:p>
            <a:pPr algn="just"/>
            <a:r>
              <a:rPr lang="de-DE" sz="2200" dirty="0">
                <a:latin typeface="Times New Roman" panose="02020603050405020304" pitchFamily="18" charset="0"/>
                <a:cs typeface="Times New Roman" panose="02020603050405020304" pitchFamily="18" charset="0"/>
              </a:rPr>
              <a:t>Die Goldbären verändern ihr Aussehen: Die Farben werden etwas blasser, weil sie ihr buntes Aussehen durch die verwendeten Frucht-</a:t>
            </a:r>
            <a:r>
              <a:rPr lang="pl-PL" sz="2200" dirty="0">
                <a:latin typeface="Times New Roman" panose="02020603050405020304" pitchFamily="18" charset="0"/>
                <a:cs typeface="Times New Roman" panose="02020603050405020304" pitchFamily="18" charset="0"/>
              </a:rPr>
              <a:t> </a:t>
            </a:r>
            <a:r>
              <a:rPr lang="de-DE" sz="2200" dirty="0">
                <a:latin typeface="Times New Roman" panose="02020603050405020304" pitchFamily="18" charset="0"/>
                <a:cs typeface="Times New Roman" panose="02020603050405020304" pitchFamily="18" charset="0"/>
              </a:rPr>
              <a:t>und</a:t>
            </a:r>
            <a:r>
              <a:rPr lang="pl-PL" sz="2200" dirty="0">
                <a:latin typeface="Times New Roman" panose="02020603050405020304" pitchFamily="18" charset="0"/>
                <a:cs typeface="Times New Roman" panose="02020603050405020304" pitchFamily="18" charset="0"/>
              </a:rPr>
              <a:t> </a:t>
            </a:r>
            <a:r>
              <a:rPr lang="de-DE" sz="2200" dirty="0">
                <a:latin typeface="Times New Roman" panose="02020603050405020304" pitchFamily="18" charset="0"/>
                <a:cs typeface="Times New Roman" panose="02020603050405020304" pitchFamily="18" charset="0"/>
              </a:rPr>
              <a:t>Pflanzenkonzentrate</a:t>
            </a:r>
            <a:r>
              <a:rPr lang="pl-PL" sz="2200" dirty="0">
                <a:latin typeface="Times New Roman" panose="02020603050405020304" pitchFamily="18" charset="0"/>
                <a:cs typeface="Times New Roman" panose="02020603050405020304" pitchFamily="18" charset="0"/>
              </a:rPr>
              <a:t> </a:t>
            </a:r>
            <a:r>
              <a:rPr lang="de-DE" sz="2200" dirty="0">
                <a:latin typeface="Times New Roman" panose="02020603050405020304" pitchFamily="18" charset="0"/>
                <a:cs typeface="Times New Roman" panose="02020603050405020304" pitchFamily="18" charset="0"/>
              </a:rPr>
              <a:t>erhalten.</a:t>
            </a:r>
            <a:endParaRPr lang="pl-PL" sz="2200" dirty="0">
              <a:latin typeface="Times New Roman" panose="02020603050405020304" pitchFamily="18" charset="0"/>
              <a:cs typeface="Times New Roman" panose="02020603050405020304" pitchFamily="18" charset="0"/>
            </a:endParaRPr>
          </a:p>
        </p:txBody>
      </p:sp>
      <p:pic>
        <p:nvPicPr>
          <p:cNvPr id="7" name="Obraz 6" descr="Obraz zawierający tekst, plakat, jedzenie, Gotowe potrawy&#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b="24963"/>
          <a:stretch>
            <a:fillRect/>
          </a:stretch>
        </p:blipFill>
        <p:spPr>
          <a:xfrm>
            <a:off x="4257369" y="641623"/>
            <a:ext cx="7551174" cy="55747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w pomieszczeniu, ściana, meble, aranżacja wnętrz&#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t="2722" b="2714"/>
          <a:stretch>
            <a:fillRect/>
          </a:stretch>
        </p:blipFill>
        <p:spPr>
          <a:xfrm>
            <a:off x="1" y="10"/>
            <a:ext cx="9669642" cy="6857990"/>
          </a:xfrm>
          <a:prstGeom prst="rect">
            <a:avLst/>
          </a:prstGeom>
        </p:spPr>
      </p:pic>
      <p:sp>
        <p:nvSpPr>
          <p:cNvPr id="15" name="Rectangle 11"/>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9065342" y="1219199"/>
            <a:ext cx="2288457" cy="1045837"/>
          </a:xfrm>
        </p:spPr>
        <p:txBody>
          <a:bodyPr>
            <a:normAutofit/>
          </a:bodyPr>
          <a:lstStyle/>
          <a:p>
            <a:r>
              <a:rPr lang="pl-PL" sz="4000" b="1" dirty="0">
                <a:latin typeface="Times New Roman" panose="02020603050405020304" pitchFamily="18" charset="0"/>
                <a:cs typeface="Times New Roman" panose="02020603050405020304" pitchFamily="18" charset="0"/>
              </a:rPr>
              <a:t>2002</a:t>
            </a:r>
            <a:endParaRPr lang="pl-PL" sz="4000" b="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7760072" y="2532523"/>
            <a:ext cx="4038638" cy="3742762"/>
          </a:xfrm>
        </p:spPr>
        <p:txBody>
          <a:bodyPr>
            <a:normAutofit/>
          </a:bodyPr>
          <a:lstStyle/>
          <a:p>
            <a:pPr algn="just"/>
            <a:r>
              <a:rPr lang="de-DE" sz="2000" dirty="0">
                <a:latin typeface="Times New Roman" panose="02020603050405020304" pitchFamily="18" charset="0"/>
                <a:cs typeface="Times New Roman" panose="02020603050405020304" pitchFamily="18" charset="0"/>
              </a:rPr>
              <a:t>Im Jahr 2002 wurde die Firma HARIBO </a:t>
            </a:r>
            <a:r>
              <a:rPr lang="de-DE" sz="2000" dirty="0" err="1">
                <a:latin typeface="Times New Roman" panose="02020603050405020304" pitchFamily="18" charset="0"/>
                <a:cs typeface="Times New Roman" panose="02020603050405020304" pitchFamily="18" charset="0"/>
              </a:rPr>
              <a:t>Sp</a:t>
            </a:r>
            <a:r>
              <a:rPr lang="de-DE" sz="2000" dirty="0">
                <a:latin typeface="Times New Roman" panose="02020603050405020304" pitchFamily="18" charset="0"/>
                <a:cs typeface="Times New Roman" panose="02020603050405020304" pitchFamily="18" charset="0"/>
              </a:rPr>
              <a:t>. z </a:t>
            </a:r>
            <a:r>
              <a:rPr lang="de-DE" sz="2000" dirty="0" err="1">
                <a:latin typeface="Times New Roman" panose="02020603050405020304" pitchFamily="18" charset="0"/>
                <a:cs typeface="Times New Roman" panose="02020603050405020304" pitchFamily="18" charset="0"/>
              </a:rPr>
              <a:t>o.o.</a:t>
            </a:r>
            <a:r>
              <a:rPr lang="de-DE" sz="2000" dirty="0">
                <a:latin typeface="Times New Roman" panose="02020603050405020304" pitchFamily="18" charset="0"/>
                <a:cs typeface="Times New Roman" panose="02020603050405020304" pitchFamily="18" charset="0"/>
              </a:rPr>
              <a:t> gegründet, die offiziell den Vertrieb von HARIBO-Produkten in Polen aufnahm und bis heute tätig ist. Einige der damaligen Mitarbeiter sind noch immer im Unternehmen beschäftigt.</a:t>
            </a:r>
            <a:endParaRPr lang="pl-PL"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ytuł 1"/>
          <p:cNvSpPr>
            <a:spLocks noGrp="1"/>
          </p:cNvSpPr>
          <p:nvPr>
            <p:ph type="title"/>
          </p:nvPr>
        </p:nvSpPr>
        <p:spPr>
          <a:xfrm>
            <a:off x="838200" y="502708"/>
            <a:ext cx="5393361" cy="1325563"/>
          </a:xfrm>
        </p:spPr>
        <p:txBody>
          <a:bodyPr>
            <a:normAutofit/>
          </a:bodyPr>
          <a:lstStyle/>
          <a:p>
            <a:pPr algn="ctr"/>
            <a:r>
              <a:rPr lang="pl-PL" b="1" dirty="0">
                <a:latin typeface="Times New Roman" panose="02020603050405020304" pitchFamily="18" charset="0"/>
                <a:cs typeface="Times New Roman" panose="02020603050405020304" pitchFamily="18" charset="0"/>
              </a:rPr>
              <a:t>2020</a:t>
            </a:r>
            <a:endParaRPr lang="pl-PL"/>
          </a:p>
        </p:txBody>
      </p:sp>
      <p:sp>
        <p:nvSpPr>
          <p:cNvPr id="3" name="Symbol zastępczy zawartości 2"/>
          <p:cNvSpPr>
            <a:spLocks noGrp="1"/>
          </p:cNvSpPr>
          <p:nvPr>
            <p:ph idx="1"/>
          </p:nvPr>
        </p:nvSpPr>
        <p:spPr>
          <a:xfrm>
            <a:off x="838201" y="1825625"/>
            <a:ext cx="5117072" cy="4351338"/>
          </a:xfrm>
        </p:spPr>
        <p:txBody>
          <a:bodyPr>
            <a:normAutofit/>
          </a:bodyPr>
          <a:lstStyle/>
          <a:p>
            <a:pPr algn="just"/>
            <a:r>
              <a:rPr lang="de-DE" sz="2400" dirty="0">
                <a:latin typeface="Times New Roman" panose="02020603050405020304" pitchFamily="18" charset="0"/>
                <a:cs typeface="Times New Roman" panose="02020603050405020304" pitchFamily="18" charset="0"/>
              </a:rPr>
              <a:t>Das Familienunternehmen in dritter Generation feiert am 13. Dezember 2020 sein Jubiläum. Seit 100 Jahren stehen HARIBO-Produkte für den süßen Genuss zwischendurch und stiften kleine Momente der Freude. Die Jubiläumskampagne wird an die faszinierende HARIBO-Geschichte anknüpfen, vor allem aber nach vorne blicken und mit ganz Deutschland „Gemeinsam 100 Jahre Freude“ feiern.</a:t>
            </a:r>
            <a:endParaRPr lang="pl-PL" sz="2400" dirty="0">
              <a:latin typeface="Times New Roman" panose="02020603050405020304" pitchFamily="18" charset="0"/>
              <a:cs typeface="Times New Roman" panose="02020603050405020304" pitchFamily="18" charset="0"/>
            </a:endParaRPr>
          </a:p>
        </p:txBody>
      </p:sp>
      <p:pic>
        <p:nvPicPr>
          <p:cNvPr id="5" name="Obraz 4" descr="Obraz zawierający kreskówka, żaba&#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r="3" b="3"/>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3" name="!!Arc"/>
          <p:cNvSpPr>
            <a:spLocks noGrp="1" noRot="1" noChangeAspect="1" noMove="1" noResize="1" noEditPoints="1" noAdjustHandles="1" noChangeArrowheads="1" noChangeShapeType="1" noTextEdit="1"/>
          </p:cNvSpPr>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Oval"/>
          <p:cNvSpPr>
            <a:spLocks noGrp="1" noRot="1" noChangeAspect="1" noMove="1" noResize="1" noEditPoints="1" noAdjustHandles="1" noChangeArrowheads="1" noChangeShapeType="1" noTextEdit="1"/>
          </p:cNvSpPr>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Grp="1" noRot="1" noChangeAspect="1" noMove="1" noResize="1" noEditPoints="1" noAdjustHandles="1" noChangeArrowheads="1" noChangeShapeType="1" noTextEdit="1"/>
          </p:cNvSpPr>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a:spLocks noGrp="1" noRot="1" noChangeAspect="1" noMove="1" noResize="1" noEditPoints="1" noAdjustHandles="1" noChangeArrowheads="1" noChangeShapeType="1" noTextEdit="1"/>
          </p:cNvSpPr>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71600" y="488826"/>
            <a:ext cx="9448801" cy="1047132"/>
          </a:xfrm>
        </p:spPr>
        <p:txBody>
          <a:bodyPr anchor="ctr">
            <a:normAutofit/>
          </a:bodyPr>
          <a:lstStyle/>
          <a:p>
            <a:r>
              <a:rPr lang="pl-PL" sz="4000" b="1" dirty="0">
                <a:solidFill>
                  <a:srgbClr val="FFFFFF"/>
                </a:solidFill>
                <a:latin typeface="Times New Roman" panose="02020603050405020304" pitchFamily="18" charset="0"/>
                <a:cs typeface="Times New Roman" panose="02020603050405020304" pitchFamily="18" charset="0"/>
              </a:rPr>
              <a:t>HARIBO </a:t>
            </a:r>
            <a:r>
              <a:rPr lang="pl-PL" sz="4000" b="1" dirty="0" err="1">
                <a:solidFill>
                  <a:srgbClr val="FFFFFF"/>
                </a:solidFill>
                <a:latin typeface="Times New Roman" panose="02020603050405020304" pitchFamily="18" charset="0"/>
                <a:cs typeface="Times New Roman" panose="02020603050405020304" pitchFamily="18" charset="0"/>
              </a:rPr>
              <a:t>weltweit</a:t>
            </a:r>
            <a:endParaRPr lang="pl-PL" sz="4000" dirty="0">
              <a:solidFill>
                <a:srgbClr val="FFFFFF"/>
              </a:solidFill>
              <a:latin typeface="Times New Roman" panose="02020603050405020304" pitchFamily="18" charset="0"/>
              <a:cs typeface="Times New Roman" panose="02020603050405020304" pitchFamily="18" charset="0"/>
            </a:endParaRPr>
          </a:p>
        </p:txBody>
      </p:sp>
      <p:pic>
        <p:nvPicPr>
          <p:cNvPr id="5" name="Obraz 4" descr="Obraz zawierający uśmiech, ubrania, kreskówka, maskotka&#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l="2688" r="22313" b="1"/>
          <a:stretch>
            <a:fillRect/>
          </a:stretch>
        </p:blipFill>
        <p:spPr>
          <a:xfrm>
            <a:off x="1826653"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9" name="Obraz 8" descr="Obraz zawierający tekst, plakat, ilustracja, kreskówka&#10;&#10;Opis wygenerowany automatycznie"/>
          <p:cNvPicPr>
            <a:picLocks noChangeAspect="1"/>
          </p:cNvPicPr>
          <p:nvPr/>
        </p:nvPicPr>
        <p:blipFill rotWithShape="1">
          <a:blip r:embed="rId2">
            <a:extLst>
              <a:ext uri="{28A0092B-C50C-407E-A947-70E740481C1C}">
                <a14:useLocalDpi xmlns:a14="http://schemas.microsoft.com/office/drawing/2010/main" val="0"/>
              </a:ext>
            </a:extLst>
          </a:blip>
          <a:srcRect t="24425" r="-5" b="1822"/>
          <a:stretch>
            <a:fillRect/>
          </a:stretch>
        </p:blipFill>
        <p:spPr>
          <a:xfrm>
            <a:off x="4813890"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7" name="Obraz 6" descr="Obraz zawierający tekst, pojemnik, pudełko, jedzenie&#10;&#10;Opis wygenerowany automatycznie"/>
          <p:cNvPicPr>
            <a:picLocks noChangeAspect="1"/>
          </p:cNvPicPr>
          <p:nvPr/>
        </p:nvPicPr>
        <p:blipFill rotWithShape="1">
          <a:blip r:embed="rId3">
            <a:extLst>
              <a:ext uri="{28A0092B-C50C-407E-A947-70E740481C1C}">
                <a14:useLocalDpi xmlns:a14="http://schemas.microsoft.com/office/drawing/2010/main" val="0"/>
              </a:ext>
            </a:extLst>
          </a:blip>
          <a:srcRect r="3503" b="3"/>
          <a:stretch>
            <a:fillRect/>
          </a:stretch>
        </p:blipFill>
        <p:spPr>
          <a:xfrm>
            <a:off x="7801127"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
        <p:nvSpPr>
          <p:cNvPr id="3" name="Symbol zastępczy zawartości 2"/>
          <p:cNvSpPr>
            <a:spLocks noGrp="1"/>
          </p:cNvSpPr>
          <p:nvPr>
            <p:ph idx="1"/>
          </p:nvPr>
        </p:nvSpPr>
        <p:spPr>
          <a:xfrm>
            <a:off x="1371601" y="4786744"/>
            <a:ext cx="9448800" cy="1442631"/>
          </a:xfrm>
        </p:spPr>
        <p:txBody>
          <a:bodyPr>
            <a:normAutofit/>
          </a:bodyPr>
          <a:lstStyle/>
          <a:p>
            <a:pPr algn="just"/>
            <a:r>
              <a:rPr lang="de-DE" sz="1700" dirty="0">
                <a:latin typeface="Times New Roman" panose="02020603050405020304" pitchFamily="18" charset="0"/>
                <a:cs typeface="Times New Roman" panose="02020603050405020304" pitchFamily="18" charset="0"/>
              </a:rPr>
              <a:t>Der Erfolg von HARIBO blieb nicht auf den deutschen Markt beschränkt: Als Weltmarktführer im Fruchtgummi- und </a:t>
            </a:r>
            <a:r>
              <a:rPr lang="de-DE" sz="1700" dirty="0" err="1">
                <a:latin typeface="Times New Roman" panose="02020603050405020304" pitchFamily="18" charset="0"/>
                <a:cs typeface="Times New Roman" panose="02020603050405020304" pitchFamily="18" charset="0"/>
              </a:rPr>
              <a:t>Lakritzbereich</a:t>
            </a:r>
            <a:r>
              <a:rPr lang="de-DE" sz="1700" dirty="0">
                <a:latin typeface="Times New Roman" panose="02020603050405020304" pitchFamily="18" charset="0"/>
                <a:cs typeface="Times New Roman" panose="02020603050405020304" pitchFamily="18" charset="0"/>
              </a:rPr>
              <a:t> ist HARIBO heute in mehr als </a:t>
            </a:r>
            <a:r>
              <a:rPr lang="de-DE" sz="1700" b="1" dirty="0">
                <a:latin typeface="Times New Roman" panose="02020603050405020304" pitchFamily="18" charset="0"/>
                <a:cs typeface="Times New Roman" panose="02020603050405020304" pitchFamily="18" charset="0"/>
              </a:rPr>
              <a:t>120 Ländern</a:t>
            </a:r>
            <a:r>
              <a:rPr lang="de-DE" sz="1700" dirty="0">
                <a:latin typeface="Times New Roman" panose="02020603050405020304" pitchFamily="18" charset="0"/>
                <a:cs typeface="Times New Roman" panose="02020603050405020304" pitchFamily="18" charset="0"/>
              </a:rPr>
              <a:t> der Erde zu finden! HARIBO produziert an </a:t>
            </a:r>
            <a:r>
              <a:rPr lang="de-DE" sz="1700" b="1" dirty="0">
                <a:latin typeface="Times New Roman" panose="02020603050405020304" pitchFamily="18" charset="0"/>
                <a:cs typeface="Times New Roman" panose="02020603050405020304" pitchFamily="18" charset="0"/>
              </a:rPr>
              <a:t>16 Standorten </a:t>
            </a:r>
            <a:r>
              <a:rPr lang="de-DE" sz="1700" dirty="0">
                <a:latin typeface="Times New Roman" panose="02020603050405020304" pitchFamily="18" charset="0"/>
                <a:cs typeface="Times New Roman" panose="02020603050405020304" pitchFamily="18" charset="0"/>
              </a:rPr>
              <a:t>in elf Ländern und beschäftigt über </a:t>
            </a:r>
            <a:r>
              <a:rPr lang="de-DE" sz="1700" b="1" dirty="0">
                <a:latin typeface="Times New Roman" panose="02020603050405020304" pitchFamily="18" charset="0"/>
                <a:cs typeface="Times New Roman" panose="02020603050405020304" pitchFamily="18" charset="0"/>
              </a:rPr>
              <a:t>7000 Mitarbeiter</a:t>
            </a:r>
            <a:r>
              <a:rPr lang="de-DE" sz="1700" dirty="0">
                <a:latin typeface="Times New Roman" panose="02020603050405020304" pitchFamily="18" charset="0"/>
                <a:cs typeface="Times New Roman" panose="02020603050405020304" pitchFamily="18" charset="0"/>
              </a:rPr>
              <a:t>, die dafür sorgen, dass die Verbraucher immer genug Nachschub ihrer Lieblingsprodukte bekommen – in gewohnter und ausgezeichneter Qualität. </a:t>
            </a:r>
            <a:endParaRPr lang="pl-PL" sz="17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1"/>
          <a:stretch>
            <a:fillRect/>
          </a:stretch>
        </p:blipFill>
        <p:spPr>
          <a:xfrm>
            <a:off x="0" y="0"/>
            <a:ext cx="12192000" cy="68244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1051" y="217641"/>
            <a:ext cx="10515600" cy="1325563"/>
          </a:xfrm>
        </p:spPr>
        <p:txBody>
          <a:bodyPr>
            <a:normAutofit/>
          </a:bodyPr>
          <a:lstStyle/>
          <a:p>
            <a:r>
              <a:rPr lang="de-DE" sz="3200" b="1" kern="0" dirty="0">
                <a:effectLst/>
                <a:latin typeface="Times New Roman" panose="02020603050405020304" pitchFamily="18" charset="0"/>
                <a:ea typeface="Times New Roman" panose="02020603050405020304" pitchFamily="18" charset="0"/>
                <a:cs typeface="Times New Roman" panose="02020603050405020304" pitchFamily="18" charset="0"/>
              </a:rPr>
              <a:t>Wörterverzeichnis</a:t>
            </a:r>
            <a:endParaRPr lang="pl-PL" sz="3200" dirty="0"/>
          </a:p>
        </p:txBody>
      </p:sp>
      <p:sp>
        <p:nvSpPr>
          <p:cNvPr id="3" name="Symbol zastępczy zawartości 2"/>
          <p:cNvSpPr>
            <a:spLocks noGrp="1"/>
          </p:cNvSpPr>
          <p:nvPr>
            <p:ph idx="1"/>
          </p:nvPr>
        </p:nvSpPr>
        <p:spPr>
          <a:xfrm>
            <a:off x="511277" y="1373871"/>
            <a:ext cx="6622505" cy="5266488"/>
          </a:xfrm>
        </p:spPr>
        <p:txBody>
          <a:bodyPr vert="horz" lIns="91440" tIns="45720" rIns="91440" bIns="45720" numCol="3" rtlCol="0" anchor="t">
            <a:normAutofit/>
          </a:bodyPr>
          <a:lstStyle/>
          <a:p>
            <a:endParaRPr lang="pl-PL" sz="1600" dirty="0">
              <a:latin typeface="Times New Roman" panose="02020603050405020304"/>
              <a:cs typeface="Times New Roman" panose="02020603050405020304"/>
            </a:endParaRPr>
          </a:p>
          <a:p>
            <a:endParaRPr lang="pl-PL" sz="900" dirty="0">
              <a:latin typeface="Times New Roman" panose="02020603050405020304"/>
              <a:cs typeface="Times New Roman" panose="02020603050405020304"/>
            </a:endParaRPr>
          </a:p>
        </p:txBody>
      </p:sp>
      <p:sp>
        <p:nvSpPr>
          <p:cNvPr id="6" name="Pole tekstowe 5"/>
          <p:cNvSpPr txBox="1"/>
          <p:nvPr/>
        </p:nvSpPr>
        <p:spPr>
          <a:xfrm>
            <a:off x="6641335" y="442627"/>
            <a:ext cx="5293958" cy="6181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s</a:t>
            </a:r>
            <a:r>
              <a:rPr lang="de-DE" sz="1600" dirty="0">
                <a:latin typeface="Times New Roman" panose="02020603050405020304"/>
                <a:cs typeface="Times New Roman" panose="02020603050405020304"/>
              </a:rPr>
              <a:t>tirbt</a:t>
            </a:r>
            <a:r>
              <a:rPr lang="pl-PL" sz="1600" dirty="0">
                <a:latin typeface="Times New Roman" panose="02020603050405020304"/>
                <a:cs typeface="Times New Roman" panose="02020603050405020304"/>
              </a:rPr>
              <a:t> - umiera</a:t>
            </a:r>
            <a:endParaRPr lang="de-DE"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der </a:t>
            </a:r>
            <a:r>
              <a:rPr lang="de-DE" sz="1600" dirty="0">
                <a:latin typeface="Times New Roman" panose="02020603050405020304"/>
                <a:cs typeface="Times New Roman" panose="02020603050405020304"/>
              </a:rPr>
              <a:t>Weltkrieg</a:t>
            </a:r>
            <a:r>
              <a:rPr lang="pl-PL" sz="1600" dirty="0">
                <a:latin typeface="Times New Roman" panose="02020603050405020304"/>
                <a:cs typeface="Times New Roman" panose="02020603050405020304"/>
              </a:rPr>
              <a:t> – wojna światowa</a:t>
            </a:r>
            <a:endParaRPr lang="de-DE"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v</a:t>
            </a:r>
            <a:r>
              <a:rPr lang="de-DE" sz="1600" dirty="0">
                <a:latin typeface="Times New Roman" panose="02020603050405020304"/>
                <a:cs typeface="Times New Roman" panose="02020603050405020304"/>
              </a:rPr>
              <a:t>erantwortlich</a:t>
            </a:r>
            <a:r>
              <a:rPr lang="pl-PL" sz="1600" dirty="0">
                <a:latin typeface="Times New Roman" panose="02020603050405020304"/>
                <a:cs typeface="Times New Roman" panose="02020603050405020304"/>
              </a:rPr>
              <a:t> – odpowiedzialny </a:t>
            </a:r>
            <a:endParaRPr lang="pl-PL"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b</a:t>
            </a:r>
            <a:r>
              <a:rPr lang="de-DE" sz="1600" dirty="0">
                <a:latin typeface="Times New Roman" panose="02020603050405020304"/>
                <a:cs typeface="Times New Roman" panose="02020603050405020304"/>
              </a:rPr>
              <a:t>eschäftigt</a:t>
            </a:r>
            <a:r>
              <a:rPr lang="pl-PL" sz="1600" dirty="0">
                <a:latin typeface="Times New Roman" panose="02020603050405020304"/>
                <a:cs typeface="Times New Roman" panose="02020603050405020304"/>
              </a:rPr>
              <a:t> - zatrudniony</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r</a:t>
            </a:r>
            <a:r>
              <a:rPr lang="de-DE" sz="1600" dirty="0">
                <a:latin typeface="Times New Roman" panose="02020603050405020304"/>
                <a:cs typeface="Times New Roman" panose="02020603050405020304"/>
              </a:rPr>
              <a:t>iesig</a:t>
            </a:r>
            <a:r>
              <a:rPr lang="pl-PL" sz="1600" dirty="0">
                <a:latin typeface="Times New Roman" panose="02020603050405020304"/>
                <a:cs typeface="Times New Roman" panose="02020603050405020304"/>
              </a:rPr>
              <a:t> - ogromny</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s</a:t>
            </a:r>
            <a:r>
              <a:rPr lang="de-DE" sz="1600" dirty="0">
                <a:latin typeface="Times New Roman" panose="02020603050405020304"/>
                <a:cs typeface="Times New Roman" panose="02020603050405020304"/>
              </a:rPr>
              <a:t>üß</a:t>
            </a:r>
            <a:r>
              <a:rPr lang="pl-PL" sz="1600" dirty="0">
                <a:latin typeface="Times New Roman" panose="02020603050405020304"/>
                <a:cs typeface="Times New Roman" panose="02020603050405020304"/>
              </a:rPr>
              <a:t> - słodki</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v</a:t>
            </a:r>
            <a:r>
              <a:rPr lang="de-DE" sz="1600" dirty="0">
                <a:latin typeface="Times New Roman" panose="02020603050405020304"/>
                <a:cs typeface="Times New Roman" panose="02020603050405020304"/>
              </a:rPr>
              <a:t>eranlasst</a:t>
            </a:r>
            <a:r>
              <a:rPr lang="pl-PL" sz="1600" dirty="0">
                <a:latin typeface="Times New Roman" panose="02020603050405020304"/>
                <a:cs typeface="Times New Roman" panose="02020603050405020304"/>
              </a:rPr>
              <a:t> - nakazuje</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e</a:t>
            </a:r>
            <a:r>
              <a:rPr lang="de-DE" sz="1600" dirty="0">
                <a:latin typeface="Times New Roman" panose="02020603050405020304"/>
                <a:cs typeface="Times New Roman" panose="02020603050405020304"/>
              </a:rPr>
              <a:t>ingetragen</a:t>
            </a:r>
            <a:r>
              <a:rPr lang="pl-PL" sz="1600" dirty="0">
                <a:latin typeface="Times New Roman" panose="02020603050405020304"/>
                <a:cs typeface="Times New Roman" panose="02020603050405020304"/>
              </a:rPr>
              <a:t> - zarejestrowany</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das</a:t>
            </a:r>
            <a:r>
              <a:rPr lang="de-DE" sz="1600" dirty="0">
                <a:latin typeface="Times New Roman" panose="02020603050405020304"/>
                <a:cs typeface="Times New Roman" panose="02020603050405020304"/>
              </a:rPr>
              <a:t>Warenzeichen anerk</a:t>
            </a:r>
            <a:r>
              <a:rPr lang="pl-PL" altLang="de-DE" sz="1600" dirty="0">
                <a:latin typeface="Times New Roman" panose="02020603050405020304"/>
                <a:cs typeface="Times New Roman" panose="02020603050405020304"/>
              </a:rPr>
              <a:t>ennen</a:t>
            </a:r>
            <a:r>
              <a:rPr lang="pl-PL" sz="1600" dirty="0">
                <a:latin typeface="Times New Roman" panose="02020603050405020304"/>
                <a:cs typeface="Times New Roman" panose="02020603050405020304"/>
              </a:rPr>
              <a:t> – uznanć znak towarowy</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n</a:t>
            </a:r>
            <a:r>
              <a:rPr lang="de-DE" sz="1600" dirty="0">
                <a:latin typeface="Times New Roman" panose="02020603050405020304"/>
                <a:cs typeface="Times New Roman" panose="02020603050405020304"/>
              </a:rPr>
              <a:t>euartige</a:t>
            </a:r>
            <a:r>
              <a:rPr lang="pl-PL" sz="1600" dirty="0">
                <a:latin typeface="Times New Roman" panose="02020603050405020304"/>
                <a:cs typeface="Times New Roman" panose="02020603050405020304"/>
              </a:rPr>
              <a:t> - nowatorski</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a</a:t>
            </a:r>
            <a:r>
              <a:rPr lang="de-DE" sz="1600" dirty="0">
                <a:latin typeface="Times New Roman" panose="02020603050405020304"/>
                <a:cs typeface="Times New Roman" panose="02020603050405020304"/>
              </a:rPr>
              <a:t>usgestrahlt</a:t>
            </a:r>
            <a:r>
              <a:rPr lang="pl-PL" sz="1600" dirty="0">
                <a:latin typeface="Times New Roman" panose="02020603050405020304"/>
                <a:cs typeface="Times New Roman" panose="02020603050405020304"/>
              </a:rPr>
              <a:t> - emitowany</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de-DE" sz="1600" dirty="0">
                <a:latin typeface="Times New Roman" panose="02020603050405020304"/>
                <a:cs typeface="Times New Roman" panose="02020603050405020304"/>
              </a:rPr>
              <a:t>Erwachsene ebenso</a:t>
            </a:r>
            <a:r>
              <a:rPr lang="pl-PL" sz="1600" dirty="0">
                <a:latin typeface="Times New Roman" panose="02020603050405020304"/>
                <a:cs typeface="Times New Roman" panose="02020603050405020304"/>
              </a:rPr>
              <a:t> – dorośli także</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de-DE" sz="1600" dirty="0">
                <a:latin typeface="Times New Roman" panose="02020603050405020304"/>
                <a:cs typeface="Times New Roman" panose="02020603050405020304"/>
              </a:rPr>
              <a:t>Alltagsnormen</a:t>
            </a:r>
            <a:r>
              <a:rPr lang="pl-PL" sz="1600" dirty="0">
                <a:latin typeface="Times New Roman" panose="02020603050405020304"/>
                <a:cs typeface="Times New Roman" panose="02020603050405020304"/>
              </a:rPr>
              <a:t> – normy codziennego życia</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a</a:t>
            </a:r>
            <a:r>
              <a:rPr lang="de-DE" sz="1600" dirty="0">
                <a:latin typeface="Times New Roman" panose="02020603050405020304"/>
                <a:cs typeface="Times New Roman" panose="02020603050405020304"/>
              </a:rPr>
              <a:t>ußen</a:t>
            </a:r>
            <a:r>
              <a:rPr lang="pl-PL" sz="1600" dirty="0">
                <a:latin typeface="Times New Roman" panose="02020603050405020304"/>
                <a:cs typeface="Times New Roman" panose="02020603050405020304"/>
              </a:rPr>
              <a:t> – na zewnątrz</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w</a:t>
            </a:r>
            <a:r>
              <a:rPr lang="de-DE" sz="1600" dirty="0">
                <a:latin typeface="Times New Roman" panose="02020603050405020304"/>
                <a:cs typeface="Times New Roman" panose="02020603050405020304"/>
              </a:rPr>
              <a:t>eisende</a:t>
            </a:r>
            <a:r>
              <a:rPr lang="pl-PL" sz="1600" dirty="0">
                <a:latin typeface="Times New Roman" panose="02020603050405020304"/>
                <a:cs typeface="Times New Roman" panose="02020603050405020304"/>
              </a:rPr>
              <a:t> - wskazujący</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de-DE" sz="1600" dirty="0">
                <a:latin typeface="Times New Roman" panose="02020603050405020304"/>
                <a:cs typeface="Times New Roman" panose="02020603050405020304"/>
              </a:rPr>
              <a:t>Buntes Aussehen</a:t>
            </a:r>
            <a:r>
              <a:rPr lang="pl-PL" sz="1600" dirty="0">
                <a:latin typeface="Times New Roman" panose="02020603050405020304"/>
                <a:cs typeface="Times New Roman" panose="02020603050405020304"/>
              </a:rPr>
              <a:t> – kolorowy wygląd</a:t>
            </a:r>
            <a:endParaRPr lang="en-US" sz="160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v</a:t>
            </a:r>
            <a:r>
              <a:rPr lang="de-DE" sz="1600" dirty="0">
                <a:latin typeface="Times New Roman" panose="02020603050405020304"/>
                <a:cs typeface="Times New Roman" panose="02020603050405020304"/>
              </a:rPr>
              <a:t>erwendeten</a:t>
            </a:r>
            <a:r>
              <a:rPr lang="pl-PL" sz="1600" dirty="0">
                <a:latin typeface="Times New Roman" panose="02020603050405020304"/>
                <a:cs typeface="Times New Roman" panose="02020603050405020304"/>
              </a:rPr>
              <a:t> - używane</a:t>
            </a:r>
            <a:endParaRPr lang="pl-PL" sz="1600" dirty="0">
              <a:latin typeface="Times New Roman" panose="02020603050405020304"/>
              <a:cs typeface="Times New Roman" panose="02020603050405020304"/>
            </a:endParaRPr>
          </a:p>
          <a:p>
            <a:pPr algn="l"/>
            <a:endParaRPr lang="pl-PL" dirty="0"/>
          </a:p>
        </p:txBody>
      </p:sp>
      <p:sp>
        <p:nvSpPr>
          <p:cNvPr id="7" name="Pole tekstowe 6"/>
          <p:cNvSpPr txBox="1"/>
          <p:nvPr/>
        </p:nvSpPr>
        <p:spPr>
          <a:xfrm>
            <a:off x="510788" y="1535271"/>
            <a:ext cx="5908296" cy="6402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85750" indent="-285750">
              <a:lnSpc>
                <a:spcPct val="90000"/>
              </a:lnSpc>
              <a:spcBef>
                <a:spcPts val="1000"/>
              </a:spcBef>
              <a:buFont typeface="Arial" panose="020B0604020202020204"/>
              <a:buChar char="•"/>
            </a:pPr>
            <a:r>
              <a:rPr lang="pl-PL" sz="1600" dirty="0" err="1">
                <a:latin typeface="Times New Roman" panose="02020603050405020304"/>
                <a:cs typeface="Times New Roman" panose="02020603050405020304"/>
              </a:rPr>
              <a:t>die</a:t>
            </a:r>
            <a:r>
              <a:rPr lang="pl-PL" sz="1600" dirty="0">
                <a:latin typeface="Times New Roman" panose="02020603050405020304"/>
                <a:cs typeface="Times New Roman" panose="02020603050405020304"/>
              </a:rPr>
              <a:t> </a:t>
            </a:r>
            <a:r>
              <a:rPr lang="de-DE" sz="1600" dirty="0">
                <a:latin typeface="Times New Roman" panose="02020603050405020304"/>
                <a:cs typeface="Times New Roman" panose="02020603050405020304"/>
              </a:rPr>
              <a:t>Hinterhof-Waschküche</a:t>
            </a:r>
            <a:r>
              <a:rPr lang="pl-PL" sz="1600" dirty="0">
                <a:latin typeface="Times New Roman" panose="02020603050405020304"/>
                <a:cs typeface="Times New Roman" panose="02020603050405020304"/>
              </a:rPr>
              <a:t> – pralnia na podwórku</a:t>
            </a:r>
            <a:endParaRPr lang="pl-PL"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de-DE" sz="1600" dirty="0">
                <a:latin typeface="Times New Roman" panose="02020603050405020304"/>
                <a:cs typeface="Times New Roman" panose="02020603050405020304"/>
              </a:rPr>
              <a:t>Süßwaren-Produktion</a:t>
            </a:r>
            <a:r>
              <a:rPr lang="pl-PL" sz="1600" dirty="0">
                <a:latin typeface="Times New Roman" panose="02020603050405020304"/>
                <a:cs typeface="Times New Roman" panose="02020603050405020304"/>
              </a:rPr>
              <a:t> – produkcja słodyczy</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de-DE" sz="1600" dirty="0">
                <a:latin typeface="Times New Roman" panose="02020603050405020304"/>
                <a:cs typeface="Times New Roman" panose="02020603050405020304"/>
              </a:rPr>
              <a:t>Lediglich</a:t>
            </a:r>
            <a:r>
              <a:rPr lang="pl-PL" sz="1600" dirty="0">
                <a:latin typeface="Times New Roman" panose="02020603050405020304"/>
                <a:cs typeface="Times New Roman" panose="02020603050405020304"/>
              </a:rPr>
              <a:t> - jedynie</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der </a:t>
            </a:r>
            <a:r>
              <a:rPr lang="de-DE" sz="1600" dirty="0">
                <a:latin typeface="Times New Roman" panose="02020603050405020304"/>
                <a:cs typeface="Times New Roman" panose="02020603050405020304"/>
              </a:rPr>
              <a:t>Sack Zucker</a:t>
            </a:r>
            <a:r>
              <a:rPr lang="pl-PL" sz="1600" dirty="0">
                <a:latin typeface="Times New Roman" panose="02020603050405020304"/>
                <a:cs typeface="Times New Roman" panose="02020603050405020304"/>
              </a:rPr>
              <a:t> – worek cukru</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die </a:t>
            </a:r>
            <a:r>
              <a:rPr lang="de-DE" sz="1600" dirty="0">
                <a:latin typeface="Times New Roman" panose="02020603050405020304"/>
                <a:cs typeface="Times New Roman" panose="02020603050405020304"/>
              </a:rPr>
              <a:t>Marmorplatte</a:t>
            </a:r>
            <a:r>
              <a:rPr lang="pl-PL" sz="1600" dirty="0">
                <a:latin typeface="Times New Roman" panose="02020603050405020304"/>
                <a:cs typeface="Times New Roman" panose="02020603050405020304"/>
              </a:rPr>
              <a:t> – płyta marmurowa</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der </a:t>
            </a:r>
            <a:r>
              <a:rPr lang="de-DE" sz="1600" dirty="0">
                <a:latin typeface="Times New Roman" panose="02020603050405020304"/>
                <a:cs typeface="Times New Roman" panose="02020603050405020304"/>
              </a:rPr>
              <a:t>Grundstein</a:t>
            </a:r>
            <a:r>
              <a:rPr lang="pl-PL" sz="1600" dirty="0">
                <a:latin typeface="Times New Roman" panose="02020603050405020304"/>
                <a:cs typeface="Times New Roman" panose="02020603050405020304"/>
              </a:rPr>
              <a:t> – kamień węgielny</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h</a:t>
            </a:r>
            <a:r>
              <a:rPr lang="de-DE" sz="1600" dirty="0">
                <a:latin typeface="Times New Roman" panose="02020603050405020304"/>
                <a:cs typeface="Times New Roman" panose="02020603050405020304"/>
              </a:rPr>
              <a:t>eutigen</a:t>
            </a:r>
            <a:r>
              <a:rPr lang="pl-PL" sz="1600" dirty="0">
                <a:latin typeface="Times New Roman" panose="02020603050405020304"/>
                <a:cs typeface="Times New Roman" panose="02020603050405020304"/>
              </a:rPr>
              <a:t> - dzisiejszy</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e</a:t>
            </a:r>
            <a:r>
              <a:rPr lang="de-DE" sz="1600" dirty="0">
                <a:latin typeface="Times New Roman" panose="02020603050405020304"/>
                <a:cs typeface="Times New Roman" panose="02020603050405020304"/>
              </a:rPr>
              <a:t>rfordert</a:t>
            </a:r>
            <a:r>
              <a:rPr lang="pl-PL" sz="1600" dirty="0">
                <a:latin typeface="Times New Roman" panose="02020603050405020304"/>
                <a:cs typeface="Times New Roman" panose="02020603050405020304"/>
              </a:rPr>
              <a:t> - wymaga</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e</a:t>
            </a:r>
            <a:r>
              <a:rPr lang="de-DE" sz="1600" dirty="0">
                <a:latin typeface="Times New Roman" panose="02020603050405020304"/>
                <a:cs typeface="Times New Roman" panose="02020603050405020304"/>
              </a:rPr>
              <a:t>rwirbt</a:t>
            </a:r>
            <a:r>
              <a:rPr lang="pl-PL" sz="1600" dirty="0">
                <a:latin typeface="Times New Roman" panose="02020603050405020304"/>
                <a:cs typeface="Times New Roman" panose="02020603050405020304"/>
              </a:rPr>
              <a:t> - nabywa</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mit </a:t>
            </a:r>
            <a:r>
              <a:rPr lang="de-DE" sz="1600" dirty="0">
                <a:latin typeface="Times New Roman" panose="02020603050405020304"/>
                <a:cs typeface="Times New Roman" panose="02020603050405020304"/>
              </a:rPr>
              <a:t>Werbeschildern ausgestatteten</a:t>
            </a:r>
            <a:r>
              <a:rPr lang="pl-PL" sz="1600" dirty="0">
                <a:latin typeface="Times New Roman" panose="02020603050405020304"/>
                <a:cs typeface="Times New Roman" panose="02020603050405020304"/>
              </a:rPr>
              <a:t> – wyposażone w tablice reklamowe</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b</a:t>
            </a:r>
            <a:r>
              <a:rPr lang="de-DE" sz="1600" dirty="0">
                <a:latin typeface="Times New Roman" panose="02020603050405020304"/>
                <a:cs typeface="Times New Roman" panose="02020603050405020304"/>
              </a:rPr>
              <a:t>eliefert</a:t>
            </a:r>
            <a:r>
              <a:rPr lang="pl-PL" sz="1600" dirty="0">
                <a:latin typeface="Times New Roman" panose="02020603050405020304"/>
                <a:cs typeface="Times New Roman" panose="02020603050405020304"/>
              </a:rPr>
              <a:t> - dostarczone</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a</a:t>
            </a:r>
            <a:r>
              <a:rPr lang="de-DE" sz="1600" dirty="0">
                <a:latin typeface="Times New Roman" panose="02020603050405020304"/>
                <a:cs typeface="Times New Roman" panose="02020603050405020304"/>
              </a:rPr>
              <a:t>usgeliefert</a:t>
            </a:r>
            <a:r>
              <a:rPr lang="pl-PL" sz="1600" dirty="0">
                <a:latin typeface="Times New Roman" panose="02020603050405020304"/>
                <a:cs typeface="Times New Roman" panose="02020603050405020304"/>
              </a:rPr>
              <a:t> - wydane</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r>
              <a:rPr lang="pl-PL" altLang="de-DE" sz="1600" dirty="0">
                <a:latin typeface="Times New Roman" panose="02020603050405020304"/>
                <a:cs typeface="Times New Roman" panose="02020603050405020304"/>
              </a:rPr>
              <a:t>v</a:t>
            </a:r>
            <a:r>
              <a:rPr lang="de-DE" sz="1600" dirty="0">
                <a:latin typeface="Times New Roman" panose="02020603050405020304"/>
                <a:cs typeface="Times New Roman" panose="02020603050405020304"/>
              </a:rPr>
              <a:t>ersorgen</a:t>
            </a:r>
            <a:r>
              <a:rPr lang="pl-PL" sz="1600" dirty="0">
                <a:latin typeface="Times New Roman" panose="02020603050405020304"/>
                <a:cs typeface="Times New Roman" panose="02020603050405020304"/>
              </a:rPr>
              <a:t> - zaopatrywać</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Sans-Serif"/>
              <a:buChar char="•"/>
            </a:pPr>
            <a:r>
              <a:rPr lang="pl-PL" altLang="de-DE" sz="1600" dirty="0">
                <a:latin typeface="Times New Roman" panose="02020603050405020304"/>
                <a:cs typeface="Times New Roman" panose="02020603050405020304"/>
              </a:rPr>
              <a:t>e</a:t>
            </a:r>
            <a:r>
              <a:rPr lang="de-DE" sz="1600" dirty="0">
                <a:latin typeface="Times New Roman" panose="02020603050405020304"/>
                <a:cs typeface="Times New Roman" panose="02020603050405020304"/>
              </a:rPr>
              <a:t>inprägsam</a:t>
            </a:r>
            <a:r>
              <a:rPr lang="pl-PL" sz="1600" dirty="0">
                <a:latin typeface="Times New Roman" panose="02020603050405020304"/>
                <a:cs typeface="Times New Roman" panose="02020603050405020304"/>
              </a:rPr>
              <a:t> – zapadający w pamięć</a:t>
            </a:r>
            <a:endParaRPr lang="en-US" sz="1600" dirty="0">
              <a:latin typeface="Times New Roman" panose="02020603050405020304"/>
              <a:cs typeface="Times New Roman" panose="02020603050405020304"/>
            </a:endParaRPr>
          </a:p>
          <a:p>
            <a:pPr marL="285750" indent="-285750">
              <a:lnSpc>
                <a:spcPct val="90000"/>
              </a:lnSpc>
              <a:spcBef>
                <a:spcPts val="1000"/>
              </a:spcBef>
              <a:buFont typeface="Arial,Sans-Serif"/>
              <a:buChar char="•"/>
            </a:pPr>
            <a:endParaRPr lang="pl-PL" sz="1600" dirty="0">
              <a:latin typeface="Times New Roman" panose="02020603050405020304"/>
              <a:cs typeface="Times New Roman" panose="02020603050405020304"/>
            </a:endParaRPr>
          </a:p>
          <a:p>
            <a:pPr marL="285750" indent="-285750">
              <a:lnSpc>
                <a:spcPct val="90000"/>
              </a:lnSpc>
              <a:spcBef>
                <a:spcPts val="1000"/>
              </a:spcBef>
              <a:buFont typeface="Arial" panose="020B0604020202020204"/>
              <a:buChar char="•"/>
            </a:pPr>
            <a:endParaRPr lang="pl-PL" sz="1600" dirty="0">
              <a:latin typeface="Times New Roman" panose="02020603050405020304"/>
              <a:cs typeface="Times New Roman" panose="02020603050405020304"/>
            </a:endParaRPr>
          </a:p>
          <a:p>
            <a:pPr marL="285750" indent="-285750" algn="l">
              <a:lnSpc>
                <a:spcPct val="90000"/>
              </a:lnSpc>
              <a:spcBef>
                <a:spcPts val="1000"/>
              </a:spcBef>
              <a:buFont typeface="Arial" panose="020B0604020202020204"/>
              <a:buChar char="•"/>
            </a:pPr>
            <a:endParaRPr lang="pl-PL" sz="1600" dirty="0">
              <a:latin typeface="Times New Roman" panose="02020603050405020304"/>
              <a:cs typeface="Times New Roman" panose="02020603050405020304"/>
            </a:endParaRPr>
          </a:p>
          <a:p>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5783" y="227543"/>
            <a:ext cx="5255683" cy="6393919"/>
          </a:xfrm>
        </p:spPr>
        <p:txBody>
          <a:bodyPr vert="horz" lIns="91440" tIns="45720" rIns="91440" bIns="45720" rtlCol="0" anchor="t">
            <a:noAutofit/>
          </a:bodyPr>
          <a:lstStyle/>
          <a:p>
            <a:r>
              <a:rPr lang="pl-PL" altLang="de-DE" sz="1600" dirty="0">
                <a:latin typeface="Times New Roman" panose="02020603050405020304"/>
                <a:cs typeface="Times New Roman" panose="02020603050405020304"/>
              </a:rPr>
              <a:t>die </a:t>
            </a:r>
            <a:r>
              <a:rPr lang="de-DE" sz="1600" dirty="0">
                <a:latin typeface="Times New Roman" panose="02020603050405020304"/>
                <a:cs typeface="Times New Roman" panose="02020603050405020304"/>
              </a:rPr>
              <a:t>Stift</a:t>
            </a:r>
            <a:r>
              <a:rPr lang="pl-PL" altLang="de-DE" sz="1600" dirty="0">
                <a:latin typeface="Times New Roman" panose="02020603050405020304"/>
                <a:cs typeface="Times New Roman" panose="02020603050405020304"/>
              </a:rPr>
              <a:t>ung</a:t>
            </a:r>
            <a:r>
              <a:rPr lang="pl-PL" sz="1600" dirty="0">
                <a:latin typeface="Times New Roman" panose="02020603050405020304"/>
                <a:cs typeface="Times New Roman" panose="02020603050405020304"/>
              </a:rPr>
              <a:t> - fundacja</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f</a:t>
            </a:r>
            <a:r>
              <a:rPr lang="de-DE" sz="1600" dirty="0">
                <a:latin typeface="Times New Roman" panose="02020603050405020304"/>
                <a:cs typeface="Times New Roman" panose="02020603050405020304"/>
              </a:rPr>
              <a:t>aszinierende</a:t>
            </a:r>
            <a:r>
              <a:rPr lang="pl-PL" sz="1600" dirty="0">
                <a:latin typeface="Times New Roman" panose="02020603050405020304"/>
                <a:cs typeface="Times New Roman" panose="02020603050405020304"/>
              </a:rPr>
              <a:t> - fascynujące</a:t>
            </a:r>
            <a:endParaRPr lang="en-US" sz="1600" dirty="0">
              <a:latin typeface="Times New Roman" panose="02020603050405020304"/>
              <a:cs typeface="Times New Roman" panose="02020603050405020304"/>
            </a:endParaRPr>
          </a:p>
          <a:p>
            <a:r>
              <a:rPr lang="de-DE" sz="1600" dirty="0">
                <a:latin typeface="Times New Roman" panose="02020603050405020304"/>
                <a:cs typeface="Times New Roman" panose="02020603050405020304"/>
              </a:rPr>
              <a:t>Allem aber</a:t>
            </a:r>
            <a:r>
              <a:rPr lang="pl-PL" sz="1600" dirty="0">
                <a:latin typeface="Times New Roman" panose="02020603050405020304"/>
                <a:cs typeface="Times New Roman" panose="02020603050405020304"/>
              </a:rPr>
              <a:t> - jednakże</a:t>
            </a:r>
            <a:endParaRPr lang="en-US" sz="1600" dirty="0">
              <a:latin typeface="Times New Roman" panose="02020603050405020304"/>
              <a:cs typeface="Times New Roman" panose="02020603050405020304"/>
            </a:endParaRPr>
          </a:p>
          <a:p>
            <a:r>
              <a:rPr lang="de-DE" sz="1600" dirty="0">
                <a:latin typeface="Times New Roman" panose="02020603050405020304"/>
                <a:cs typeface="Times New Roman" panose="02020603050405020304"/>
              </a:rPr>
              <a:t>vorne blicken</a:t>
            </a:r>
            <a:r>
              <a:rPr lang="pl-PL" sz="1600" dirty="0">
                <a:latin typeface="Times New Roman" panose="02020603050405020304"/>
                <a:cs typeface="Times New Roman" panose="02020603050405020304"/>
              </a:rPr>
              <a:t> –patrzeć w przyszłość</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b</a:t>
            </a:r>
            <a:r>
              <a:rPr lang="de-DE" sz="1600" dirty="0">
                <a:latin typeface="Times New Roman" panose="02020603050405020304"/>
                <a:cs typeface="Times New Roman" panose="02020603050405020304"/>
              </a:rPr>
              <a:t>lieb</a:t>
            </a:r>
            <a:r>
              <a:rPr lang="pl-PL" sz="1600" dirty="0">
                <a:latin typeface="Times New Roman" panose="02020603050405020304"/>
                <a:cs typeface="Times New Roman" panose="02020603050405020304"/>
              </a:rPr>
              <a:t> - pozostał</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b</a:t>
            </a:r>
            <a:r>
              <a:rPr lang="de-DE" sz="1600" dirty="0">
                <a:latin typeface="Times New Roman" panose="02020603050405020304"/>
                <a:cs typeface="Times New Roman" panose="02020603050405020304"/>
              </a:rPr>
              <a:t>eschränkt</a:t>
            </a:r>
            <a:r>
              <a:rPr lang="pl-PL" sz="1600" dirty="0">
                <a:latin typeface="Times New Roman" panose="02020603050405020304"/>
                <a:cs typeface="Times New Roman" panose="02020603050405020304"/>
              </a:rPr>
              <a:t> - ograniczony</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g</a:t>
            </a:r>
            <a:r>
              <a:rPr lang="de-DE" sz="1600" dirty="0">
                <a:latin typeface="Times New Roman" panose="02020603050405020304"/>
                <a:cs typeface="Times New Roman" panose="02020603050405020304"/>
              </a:rPr>
              <a:t>ewohnter</a:t>
            </a:r>
            <a:r>
              <a:rPr lang="pl-PL" sz="1600" dirty="0">
                <a:latin typeface="Times New Roman" panose="02020603050405020304"/>
                <a:cs typeface="Times New Roman" panose="02020603050405020304"/>
              </a:rPr>
              <a:t> – znany</a:t>
            </a:r>
            <a:endParaRPr lang="pl-PL"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der </a:t>
            </a:r>
            <a:r>
              <a:rPr lang="de-DE" sz="1600" dirty="0">
                <a:latin typeface="Times New Roman" panose="02020603050405020304"/>
                <a:cs typeface="Times New Roman" panose="02020603050405020304"/>
              </a:rPr>
              <a:t>Weltkrieg</a:t>
            </a:r>
            <a:r>
              <a:rPr lang="pl-PL" sz="1600" dirty="0">
                <a:latin typeface="Times New Roman" panose="02020603050405020304"/>
                <a:cs typeface="Times New Roman" panose="02020603050405020304"/>
              </a:rPr>
              <a:t> – wojna światowa</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v</a:t>
            </a:r>
            <a:r>
              <a:rPr lang="de-DE" sz="1600" dirty="0">
                <a:latin typeface="Times New Roman" panose="02020603050405020304"/>
                <a:cs typeface="Times New Roman" panose="02020603050405020304"/>
              </a:rPr>
              <a:t>erantwortlich</a:t>
            </a:r>
            <a:r>
              <a:rPr lang="pl-PL" sz="1600" dirty="0">
                <a:latin typeface="Times New Roman" panose="02020603050405020304"/>
                <a:cs typeface="Times New Roman" panose="02020603050405020304"/>
              </a:rPr>
              <a:t> – odpowiedzialny </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b</a:t>
            </a:r>
            <a:r>
              <a:rPr lang="de-DE" sz="1600" dirty="0">
                <a:latin typeface="Times New Roman" panose="02020603050405020304"/>
                <a:cs typeface="Times New Roman" panose="02020603050405020304"/>
              </a:rPr>
              <a:t>eschäftigt</a:t>
            </a:r>
            <a:r>
              <a:rPr lang="pl-PL" sz="1600" dirty="0">
                <a:latin typeface="Times New Roman" panose="02020603050405020304"/>
                <a:cs typeface="Times New Roman" panose="02020603050405020304"/>
              </a:rPr>
              <a:t> - zatrudniony</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r</a:t>
            </a:r>
            <a:r>
              <a:rPr lang="de-DE" sz="1600" dirty="0">
                <a:latin typeface="Times New Roman" panose="02020603050405020304"/>
                <a:cs typeface="Times New Roman" panose="02020603050405020304"/>
              </a:rPr>
              <a:t>iesige</a:t>
            </a:r>
            <a:r>
              <a:rPr lang="pl-PL" sz="1600" dirty="0">
                <a:latin typeface="Times New Roman" panose="02020603050405020304"/>
                <a:cs typeface="Times New Roman" panose="02020603050405020304"/>
              </a:rPr>
              <a:t> - ogromny</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s</a:t>
            </a:r>
            <a:r>
              <a:rPr lang="de-DE" sz="1600" dirty="0">
                <a:latin typeface="Times New Roman" panose="02020603050405020304"/>
                <a:cs typeface="Times New Roman" panose="02020603050405020304"/>
              </a:rPr>
              <a:t>üßen</a:t>
            </a:r>
            <a:r>
              <a:rPr lang="pl-PL" sz="1600" dirty="0">
                <a:latin typeface="Times New Roman" panose="02020603050405020304"/>
                <a:cs typeface="Times New Roman" panose="02020603050405020304"/>
              </a:rPr>
              <a:t> - słodki</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v</a:t>
            </a:r>
            <a:r>
              <a:rPr lang="de-DE" sz="1600" dirty="0">
                <a:latin typeface="Times New Roman" panose="02020603050405020304"/>
                <a:cs typeface="Times New Roman" panose="02020603050405020304"/>
              </a:rPr>
              <a:t>eranlasst</a:t>
            </a:r>
            <a:r>
              <a:rPr lang="pl-PL" sz="1600" dirty="0">
                <a:latin typeface="Times New Roman" panose="02020603050405020304"/>
                <a:cs typeface="Times New Roman" panose="02020603050405020304"/>
              </a:rPr>
              <a:t> - nakazuje</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b</a:t>
            </a:r>
            <a:r>
              <a:rPr lang="de-DE" sz="1600" dirty="0">
                <a:latin typeface="Times New Roman" panose="02020603050405020304"/>
                <a:cs typeface="Times New Roman" panose="02020603050405020304"/>
              </a:rPr>
              <a:t>lieb</a:t>
            </a:r>
            <a:r>
              <a:rPr lang="pl-PL" sz="1600" dirty="0">
                <a:latin typeface="Times New Roman" panose="02020603050405020304"/>
                <a:cs typeface="Times New Roman" panose="02020603050405020304"/>
              </a:rPr>
              <a:t> - pozostał</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b</a:t>
            </a:r>
            <a:r>
              <a:rPr lang="de-DE" sz="1600" dirty="0">
                <a:latin typeface="Times New Roman" panose="02020603050405020304"/>
                <a:cs typeface="Times New Roman" panose="02020603050405020304"/>
              </a:rPr>
              <a:t>eschränkt</a:t>
            </a:r>
            <a:r>
              <a:rPr lang="pl-PL" sz="1600" dirty="0">
                <a:latin typeface="Times New Roman" panose="02020603050405020304"/>
                <a:cs typeface="Times New Roman" panose="02020603050405020304"/>
              </a:rPr>
              <a:t> - ograniczony</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g</a:t>
            </a:r>
            <a:r>
              <a:rPr lang="de-DE" sz="1600" dirty="0">
                <a:latin typeface="Times New Roman" panose="02020603050405020304"/>
                <a:cs typeface="Times New Roman" panose="02020603050405020304"/>
              </a:rPr>
              <a:t>ewohnter</a:t>
            </a:r>
            <a:r>
              <a:rPr lang="pl-PL" sz="1600" dirty="0">
                <a:latin typeface="Times New Roman" panose="02020603050405020304"/>
                <a:cs typeface="Times New Roman" panose="02020603050405020304"/>
              </a:rPr>
              <a:t> - znany</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m</a:t>
            </a:r>
            <a:r>
              <a:rPr lang="de-DE" sz="1600" dirty="0">
                <a:latin typeface="Times New Roman" panose="02020603050405020304"/>
                <a:cs typeface="Times New Roman" panose="02020603050405020304"/>
              </a:rPr>
              <a:t>ittlerweile</a:t>
            </a:r>
            <a:r>
              <a:rPr lang="pl-PL" sz="1600" dirty="0">
                <a:latin typeface="Times New Roman" panose="02020603050405020304"/>
                <a:cs typeface="Times New Roman" panose="02020603050405020304"/>
              </a:rPr>
              <a:t> - obecnie</a:t>
            </a:r>
            <a:endParaRPr lang="en-US" sz="1600" dirty="0">
              <a:latin typeface="Times New Roman" panose="02020603050405020304"/>
              <a:cs typeface="Times New Roman" panose="02020603050405020304"/>
            </a:endParaRPr>
          </a:p>
          <a:p>
            <a:r>
              <a:rPr lang="pl-PL" altLang="de-DE" sz="1600" dirty="0">
                <a:latin typeface="Times New Roman" panose="02020603050405020304"/>
                <a:cs typeface="Times New Roman" panose="02020603050405020304"/>
              </a:rPr>
              <a:t>g</a:t>
            </a:r>
            <a:r>
              <a:rPr lang="de-DE" sz="1600" dirty="0">
                <a:latin typeface="Times New Roman" panose="02020603050405020304"/>
                <a:cs typeface="Times New Roman" panose="02020603050405020304"/>
              </a:rPr>
              <a:t>leichzeitig</a:t>
            </a:r>
            <a:r>
              <a:rPr lang="pl-PL" sz="1600" dirty="0">
                <a:latin typeface="Times New Roman" panose="02020603050405020304"/>
                <a:cs typeface="Times New Roman" panose="02020603050405020304"/>
              </a:rPr>
              <a:t> - jednocześnie</a:t>
            </a:r>
            <a:endParaRPr lang="pl-PL" sz="1600" dirty="0">
              <a:latin typeface="Times New Roman" panose="02020603050405020304"/>
              <a:cs typeface="Times New Roman" panose="02020603050405020304"/>
            </a:endParaRPr>
          </a:p>
          <a:p>
            <a:endParaRPr lang="pl-PL" sz="1600" dirty="0">
              <a:latin typeface="Times New Roman" panose="02020603050405020304"/>
              <a:cs typeface="Times New Roman" panose="02020603050405020304"/>
            </a:endParaRPr>
          </a:p>
          <a:p>
            <a:endParaRPr lang="pl-PL" sz="1800" dirty="0"/>
          </a:p>
        </p:txBody>
      </p:sp>
      <p:sp>
        <p:nvSpPr>
          <p:cNvPr id="5" name="Symbol zastępczy zawartości 2"/>
          <p:cNvSpPr txBox="1"/>
          <p:nvPr/>
        </p:nvSpPr>
        <p:spPr>
          <a:xfrm>
            <a:off x="6472767" y="231776"/>
            <a:ext cx="5245100" cy="63939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0"/>
              </a:spcBef>
            </a:pPr>
            <a:r>
              <a:rPr lang="pl-PL" altLang="de-DE" sz="1600" dirty="0">
                <a:latin typeface="Times New Roman" panose="02020603050405020304"/>
                <a:cs typeface="Times New Roman" panose="02020603050405020304"/>
              </a:rPr>
              <a:t>e</a:t>
            </a:r>
            <a:r>
              <a:rPr lang="de-DE" sz="1600" dirty="0">
                <a:latin typeface="Times New Roman" panose="02020603050405020304"/>
                <a:cs typeface="Times New Roman" panose="02020603050405020304"/>
              </a:rPr>
              <a:t>ingetragenes</a:t>
            </a:r>
            <a:r>
              <a:rPr lang="pl-PL" sz="1600" dirty="0">
                <a:latin typeface="Times New Roman" panose="02020603050405020304"/>
                <a:cs typeface="Times New Roman" panose="02020603050405020304"/>
              </a:rPr>
              <a:t> - zarejestrowany</a:t>
            </a:r>
            <a:r>
              <a:rPr lang="en-US" sz="1600" dirty="0">
                <a:latin typeface="Times New Roman" panose="02020603050405020304"/>
                <a:cs typeface="Times New Roman" panose="02020603050405020304"/>
              </a:rPr>
              <a:t> </a:t>
            </a:r>
            <a:endParaRPr lang="pl-PL" sz="1600"/>
          </a:p>
          <a:p>
            <a:pPr>
              <a:lnSpc>
                <a:spcPct val="150000"/>
              </a:lnSpc>
              <a:spcBef>
                <a:spcPct val="0"/>
              </a:spcBef>
            </a:pPr>
            <a:r>
              <a:rPr lang="de-DE" sz="1600" dirty="0">
                <a:latin typeface="Times New Roman" panose="02020603050405020304"/>
                <a:cs typeface="Times New Roman" panose="02020603050405020304"/>
              </a:rPr>
              <a:t>Warenzeichen anerkannt</a:t>
            </a:r>
            <a:r>
              <a:rPr lang="pl-PL" sz="1600" dirty="0">
                <a:latin typeface="Times New Roman" panose="02020603050405020304"/>
                <a:cs typeface="Times New Roman" panose="02020603050405020304"/>
              </a:rPr>
              <a:t> – uznany znak towarowy</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n</a:t>
            </a:r>
            <a:r>
              <a:rPr lang="de-DE" sz="1600" dirty="0">
                <a:latin typeface="Times New Roman" panose="02020603050405020304"/>
                <a:cs typeface="Times New Roman" panose="02020603050405020304"/>
              </a:rPr>
              <a:t>euartige</a:t>
            </a:r>
            <a:r>
              <a:rPr lang="pl-PL" sz="1600" dirty="0">
                <a:latin typeface="Times New Roman" panose="02020603050405020304"/>
                <a:cs typeface="Times New Roman" panose="02020603050405020304"/>
              </a:rPr>
              <a:t> - nowatorski</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a</a:t>
            </a:r>
            <a:r>
              <a:rPr lang="de-DE" sz="1600" dirty="0">
                <a:latin typeface="Times New Roman" panose="02020603050405020304"/>
                <a:cs typeface="Times New Roman" panose="02020603050405020304"/>
              </a:rPr>
              <a:t>usgestrahlt</a:t>
            </a:r>
            <a:r>
              <a:rPr lang="pl-PL" sz="1600" dirty="0">
                <a:latin typeface="Times New Roman" panose="02020603050405020304"/>
                <a:cs typeface="Times New Roman" panose="02020603050405020304"/>
              </a:rPr>
              <a:t> - emitowany</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de-DE" sz="1600" dirty="0">
                <a:latin typeface="Times New Roman" panose="02020603050405020304"/>
                <a:cs typeface="Times New Roman" panose="02020603050405020304"/>
              </a:rPr>
              <a:t>Erwachsene ebenso</a:t>
            </a:r>
            <a:r>
              <a:rPr lang="pl-PL" sz="1600" dirty="0">
                <a:latin typeface="Times New Roman" panose="02020603050405020304"/>
                <a:cs typeface="Times New Roman" panose="02020603050405020304"/>
              </a:rPr>
              <a:t> – dorośli także</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die </a:t>
            </a:r>
            <a:r>
              <a:rPr lang="de-DE" sz="1600" dirty="0">
                <a:latin typeface="Times New Roman" panose="02020603050405020304"/>
                <a:cs typeface="Times New Roman" panose="02020603050405020304"/>
              </a:rPr>
              <a:t>Alltagsnormen</a:t>
            </a:r>
            <a:r>
              <a:rPr lang="pl-PL" sz="1600" dirty="0">
                <a:latin typeface="Times New Roman" panose="02020603050405020304"/>
                <a:cs typeface="Times New Roman" panose="02020603050405020304"/>
              </a:rPr>
              <a:t> – normy codziennego życia</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a</a:t>
            </a:r>
            <a:r>
              <a:rPr lang="de-DE" sz="1600" dirty="0">
                <a:latin typeface="Times New Roman" panose="02020603050405020304"/>
                <a:cs typeface="Times New Roman" panose="02020603050405020304"/>
              </a:rPr>
              <a:t>ußen</a:t>
            </a:r>
            <a:r>
              <a:rPr lang="pl-PL" sz="1600" dirty="0">
                <a:latin typeface="Times New Roman" panose="02020603050405020304"/>
                <a:cs typeface="Times New Roman" panose="02020603050405020304"/>
              </a:rPr>
              <a:t> – na zewnątrz</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w</a:t>
            </a:r>
            <a:r>
              <a:rPr lang="de-DE" sz="1600" dirty="0">
                <a:latin typeface="Times New Roman" panose="02020603050405020304"/>
                <a:cs typeface="Times New Roman" panose="02020603050405020304"/>
              </a:rPr>
              <a:t>eisend</a:t>
            </a:r>
            <a:r>
              <a:rPr lang="pl-PL" sz="1600" dirty="0">
                <a:latin typeface="Times New Roman" panose="02020603050405020304"/>
                <a:cs typeface="Times New Roman" panose="02020603050405020304"/>
              </a:rPr>
              <a:t> - wskazujący</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de-DE" sz="1600" dirty="0">
                <a:latin typeface="Times New Roman" panose="02020603050405020304"/>
                <a:cs typeface="Times New Roman" panose="02020603050405020304"/>
              </a:rPr>
              <a:t>Buntes Aussehen</a:t>
            </a:r>
            <a:r>
              <a:rPr lang="pl-PL" sz="1600" dirty="0">
                <a:latin typeface="Times New Roman" panose="02020603050405020304"/>
                <a:cs typeface="Times New Roman" panose="02020603050405020304"/>
              </a:rPr>
              <a:t> – kolorowy wygląd</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v</a:t>
            </a:r>
            <a:r>
              <a:rPr lang="de-DE" sz="1600" dirty="0">
                <a:latin typeface="Times New Roman" panose="02020603050405020304"/>
                <a:cs typeface="Times New Roman" panose="02020603050405020304"/>
              </a:rPr>
              <a:t>erwendeten</a:t>
            </a:r>
            <a:r>
              <a:rPr lang="pl-PL" sz="1600" dirty="0">
                <a:latin typeface="Times New Roman" panose="02020603050405020304"/>
                <a:cs typeface="Times New Roman" panose="02020603050405020304"/>
              </a:rPr>
              <a:t> - używane</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die </a:t>
            </a:r>
            <a:r>
              <a:rPr lang="de-DE" sz="1600" dirty="0">
                <a:latin typeface="Times New Roman" panose="02020603050405020304"/>
                <a:cs typeface="Times New Roman" panose="02020603050405020304"/>
              </a:rPr>
              <a:t>Stiften</a:t>
            </a:r>
            <a:r>
              <a:rPr lang="pl-PL" altLang="de-DE" sz="1600" dirty="0">
                <a:latin typeface="Times New Roman" panose="02020603050405020304"/>
                <a:cs typeface="Times New Roman" panose="02020603050405020304"/>
              </a:rPr>
              <a:t> (Pl.)</a:t>
            </a:r>
            <a:r>
              <a:rPr lang="pl-PL" sz="1600" dirty="0">
                <a:latin typeface="Times New Roman" panose="02020603050405020304"/>
                <a:cs typeface="Times New Roman" panose="02020603050405020304"/>
              </a:rPr>
              <a:t> - fundacje</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pl-PL" altLang="de-DE" sz="1600" dirty="0">
                <a:latin typeface="Times New Roman" panose="02020603050405020304"/>
                <a:cs typeface="Times New Roman" panose="02020603050405020304"/>
              </a:rPr>
              <a:t>f</a:t>
            </a:r>
            <a:r>
              <a:rPr lang="de-DE" sz="1600" dirty="0">
                <a:latin typeface="Times New Roman" panose="02020603050405020304"/>
                <a:cs typeface="Times New Roman" panose="02020603050405020304"/>
              </a:rPr>
              <a:t>aszinierende</a:t>
            </a:r>
            <a:r>
              <a:rPr lang="pl-PL" sz="1600" dirty="0">
                <a:latin typeface="Times New Roman" panose="02020603050405020304"/>
                <a:cs typeface="Times New Roman" panose="02020603050405020304"/>
              </a:rPr>
              <a:t> - fascynujące</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de-DE" sz="1600" dirty="0">
                <a:latin typeface="Times New Roman" panose="02020603050405020304"/>
                <a:cs typeface="Times New Roman" panose="02020603050405020304"/>
              </a:rPr>
              <a:t>Allem aber</a:t>
            </a:r>
            <a:r>
              <a:rPr lang="pl-PL" sz="1600" dirty="0">
                <a:latin typeface="Times New Roman" panose="02020603050405020304"/>
                <a:cs typeface="Times New Roman" panose="02020603050405020304"/>
              </a:rPr>
              <a:t> - jednakże</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lnSpc>
                <a:spcPct val="150000"/>
              </a:lnSpc>
              <a:spcBef>
                <a:spcPct val="0"/>
              </a:spcBef>
            </a:pPr>
            <a:r>
              <a:rPr lang="de-DE" sz="1600" dirty="0">
                <a:latin typeface="Times New Roman" panose="02020603050405020304"/>
                <a:cs typeface="Times New Roman" panose="02020603050405020304"/>
              </a:rPr>
              <a:t>vorne blicken</a:t>
            </a:r>
            <a:r>
              <a:rPr lang="pl-PL" sz="1600" dirty="0">
                <a:latin typeface="Times New Roman" panose="02020603050405020304"/>
                <a:cs typeface="Times New Roman" panose="02020603050405020304"/>
              </a:rPr>
              <a:t> –patrzeć w przyszłość</a:t>
            </a:r>
            <a:r>
              <a:rPr lang="en-US" sz="1600" dirty="0">
                <a:latin typeface="Times New Roman" panose="02020603050405020304"/>
                <a:cs typeface="Times New Roman" panose="02020603050405020304"/>
              </a:rPr>
              <a:t> </a:t>
            </a:r>
            <a:endParaRPr lang="en-US" sz="1600" dirty="0">
              <a:latin typeface="Times New Roman" panose="02020603050405020304"/>
              <a:cs typeface="Times New Roman" panose="02020603050405020304"/>
            </a:endParaRPr>
          </a:p>
          <a:p>
            <a:pPr>
              <a:buFont typeface="Arial" panose="020B0604020202020204"/>
              <a:buChar char="•"/>
            </a:pPr>
            <a:r>
              <a:rPr lang="pl-PL" altLang="de-DE" sz="1600">
                <a:latin typeface="Times New Roman" panose="02020603050405020304"/>
                <a:cs typeface="Times New Roman" panose="02020603050405020304"/>
              </a:rPr>
              <a:t>m</a:t>
            </a:r>
            <a:r>
              <a:rPr lang="de-DE" sz="1600">
                <a:latin typeface="Times New Roman" panose="02020603050405020304"/>
                <a:cs typeface="Times New Roman" panose="02020603050405020304"/>
              </a:rPr>
              <a:t>ittelständisch</a:t>
            </a:r>
            <a:r>
              <a:rPr lang="pl-PL" sz="1600">
                <a:latin typeface="Times New Roman" panose="02020603050405020304"/>
                <a:cs typeface="Times New Roman" panose="02020603050405020304"/>
              </a:rPr>
              <a:t> – średniej wielkości</a:t>
            </a:r>
            <a:endParaRPr lang="en-US" sz="1600">
              <a:latin typeface="Times New Roman" panose="02020603050405020304"/>
              <a:cs typeface="Times New Roman" panose="02020603050405020304"/>
            </a:endParaRPr>
          </a:p>
          <a:p>
            <a:pPr>
              <a:buFont typeface="Arial" panose="020B0604020202020204"/>
              <a:buChar char="•"/>
            </a:pPr>
            <a:endParaRPr lang="pl-PL" sz="1600" dirty="0">
              <a:latin typeface="Times New Roman" panose="02020603050405020304"/>
              <a:cs typeface="Times New Roman" panose="020206030504050203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p:cNvGrpSpPr>
            <a:grpSpLocks noGrp="1" noRot="1" noChangeAspect="1" noMove="1" noResize="1" noUngrp="1"/>
          </p:cNvGrpSpPr>
          <p:nvPr/>
        </p:nvGrpSpPr>
        <p:grpSpPr>
          <a:xfrm>
            <a:off x="-21863" y="508838"/>
            <a:ext cx="5217958" cy="6239661"/>
            <a:chOff x="-19221" y="251144"/>
            <a:chExt cx="5217958" cy="6239661"/>
          </a:xfrm>
        </p:grpSpPr>
        <p:sp>
          <p:nvSpPr>
            <p:cNvPr id="13" name="Freeform: Shape 1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ytuł 1"/>
          <p:cNvSpPr>
            <a:spLocks noGrp="1"/>
          </p:cNvSpPr>
          <p:nvPr>
            <p:ph type="title"/>
          </p:nvPr>
        </p:nvSpPr>
        <p:spPr>
          <a:xfrm>
            <a:off x="481330" y="1243013"/>
            <a:ext cx="4014470" cy="4371974"/>
          </a:xfrm>
        </p:spPr>
        <p:txBody>
          <a:bodyPr>
            <a:normAutofit/>
          </a:bodyPr>
          <a:lstStyle/>
          <a:p>
            <a:r>
              <a:rPr lang="de-DE" sz="3100" b="1">
                <a:solidFill>
                  <a:schemeClr val="tx2"/>
                </a:solidFill>
                <a:latin typeface="Times New Roman" panose="02020603050405020304"/>
                <a:cs typeface="Times New Roman" panose="02020603050405020304"/>
              </a:rPr>
              <a:t>Literaturverzeichnis</a:t>
            </a:r>
            <a:endParaRPr lang="pl-PL" sz="3100" b="1">
              <a:solidFill>
                <a:schemeClr val="tx2"/>
              </a:solidFill>
              <a:latin typeface="Times New Roman" panose="02020603050405020304"/>
              <a:cs typeface="Times New Roman" panose="02020603050405020304"/>
            </a:endParaRPr>
          </a:p>
        </p:txBody>
      </p:sp>
      <p:sp>
        <p:nvSpPr>
          <p:cNvPr id="3" name="Symbol zastępczy zawartości 2"/>
          <p:cNvSpPr>
            <a:spLocks noGrp="1"/>
          </p:cNvSpPr>
          <p:nvPr>
            <p:ph idx="1"/>
          </p:nvPr>
        </p:nvSpPr>
        <p:spPr>
          <a:xfrm>
            <a:off x="6172200" y="804672"/>
            <a:ext cx="5221224" cy="5230368"/>
          </a:xfrm>
        </p:spPr>
        <p:txBody>
          <a:bodyPr vert="horz" lIns="91440" tIns="45720" rIns="91440" bIns="45720" rtlCol="0" anchor="ctr">
            <a:normAutofit/>
          </a:bodyPr>
          <a:lstStyle/>
          <a:p>
            <a:r>
              <a:rPr lang="pl-PL" sz="2000" dirty="0">
                <a:solidFill>
                  <a:schemeClr val="tx2"/>
                </a:solidFill>
                <a:latin typeface="Times New Roman" panose="02020603050405020304"/>
                <a:ea typeface="+mn-lt"/>
                <a:cs typeface="+mn-lt"/>
                <a:hlinkClick r:id="rId1"/>
              </a:rPr>
              <a:t>https://pl.wikipedia.org/wiki/Haribo</a:t>
            </a:r>
            <a:endParaRPr lang="pl-PL" sz="2000">
              <a:solidFill>
                <a:schemeClr val="tx2"/>
              </a:solidFill>
              <a:latin typeface="Times New Roman" panose="02020603050405020304"/>
              <a:ea typeface="+mn-lt"/>
              <a:cs typeface="+mn-lt"/>
            </a:endParaRPr>
          </a:p>
          <a:p>
            <a:r>
              <a:rPr lang="pl-PL" sz="2000" dirty="0">
                <a:solidFill>
                  <a:schemeClr val="tx2"/>
                </a:solidFill>
                <a:latin typeface="Times New Roman" panose="02020603050405020304"/>
                <a:ea typeface="+mn-lt"/>
                <a:cs typeface="+mn-lt"/>
                <a:hlinkClick r:id="rId2"/>
              </a:rPr>
              <a:t>http://www.foodandpeople.pl/historia-firmy-haribo_icmh.a</a:t>
            </a:r>
            <a:endParaRPr lang="pl-PL" sz="2000">
              <a:solidFill>
                <a:schemeClr val="tx2"/>
              </a:solidFill>
              <a:latin typeface="Times New Roman" panose="02020603050405020304"/>
              <a:ea typeface="+mn-lt"/>
              <a:cs typeface="+mn-lt"/>
            </a:endParaRPr>
          </a:p>
          <a:p>
            <a:r>
              <a:rPr lang="pl-PL" sz="2000" dirty="0">
                <a:solidFill>
                  <a:schemeClr val="tx2"/>
                </a:solidFill>
                <a:latin typeface="Times New Roman" panose="02020603050405020304"/>
                <a:ea typeface="+mn-lt"/>
                <a:cs typeface="+mn-lt"/>
                <a:hlinkClick r:id="rId3"/>
              </a:rPr>
              <a:t>https://migrantka.com/tag/historia-haribo/</a:t>
            </a:r>
            <a:endParaRPr lang="pl-PL" sz="2000" dirty="0">
              <a:solidFill>
                <a:schemeClr val="tx2"/>
              </a:solidFill>
              <a:latin typeface="Times New Roman" panose="02020603050405020304"/>
              <a:ea typeface="+mn-lt"/>
              <a:cs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p:cNvSpPr>
            <a:spLocks noGrp="1"/>
          </p:cNvSpPr>
          <p:nvPr>
            <p:ph type="title"/>
          </p:nvPr>
        </p:nvSpPr>
        <p:spPr>
          <a:xfrm>
            <a:off x="6305772" y="697122"/>
            <a:ext cx="4977976" cy="1454051"/>
          </a:xfrm>
        </p:spPr>
        <p:txBody>
          <a:bodyPr>
            <a:normAutofit/>
          </a:bodyPr>
          <a:lstStyle/>
          <a:p>
            <a:r>
              <a:rPr lang="pl-PL" altLang="en-US" sz="3200" b="1" dirty="0">
                <a:solidFill>
                  <a:schemeClr val="tx2"/>
                </a:solidFill>
                <a:latin typeface="Times New Roman" panose="02020603050405020304"/>
                <a:cs typeface="Calibri" panose="020F0502020204030204"/>
              </a:rPr>
              <a:t>AGENDA</a:t>
            </a:r>
            <a:endParaRPr lang="pl-PL" altLang="en-US" sz="3200" b="1" dirty="0">
              <a:solidFill>
                <a:schemeClr val="tx2"/>
              </a:solidFill>
              <a:latin typeface="Times New Roman" panose="02020603050405020304"/>
              <a:cs typeface="Calibri" panose="020F0502020204030204"/>
            </a:endParaRPr>
          </a:p>
        </p:txBody>
      </p:sp>
      <p:pic>
        <p:nvPicPr>
          <p:cNvPr id="9" name="Graphic 8" descr="Żarówka"/>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6951" y="1793846"/>
            <a:ext cx="3620021" cy="3620021"/>
          </a:xfrm>
          <a:prstGeom prst="rect">
            <a:avLst/>
          </a:prstGeom>
        </p:spPr>
      </p:pic>
      <p:sp>
        <p:nvSpPr>
          <p:cNvPr id="5" name="Symbol zastępczy zawartości 4"/>
          <p:cNvSpPr>
            <a:spLocks noGrp="1"/>
          </p:cNvSpPr>
          <p:nvPr>
            <p:ph idx="1"/>
          </p:nvPr>
        </p:nvSpPr>
        <p:spPr>
          <a:xfrm>
            <a:off x="6302240" y="2686265"/>
            <a:ext cx="5443245" cy="3861540"/>
          </a:xfrm>
        </p:spPr>
        <p:txBody>
          <a:bodyPr anchor="ctr">
            <a:normAutofit/>
          </a:bodyPr>
          <a:lstStyle/>
          <a:p>
            <a:r>
              <a:rPr lang="pl-PL" altLang="en-US" sz="1800" b="1" err="1">
                <a:solidFill>
                  <a:schemeClr val="tx2"/>
                </a:solidFill>
                <a:latin typeface="Times New Roman" panose="02020603050405020304"/>
                <a:cs typeface="Calibri" panose="020F0502020204030204"/>
              </a:rPr>
              <a:t>Anfang</a:t>
            </a:r>
            <a:r>
              <a:rPr lang="pl-PL" altLang="en-US" sz="1800" b="1" dirty="0">
                <a:solidFill>
                  <a:schemeClr val="tx2"/>
                </a:solidFill>
                <a:latin typeface="Times New Roman" panose="02020603050405020304"/>
                <a:cs typeface="Calibri" panose="020F0502020204030204"/>
              </a:rPr>
              <a:t> der Firma</a:t>
            </a:r>
            <a:endParaRPr lang="pl-PL" altLang="en-US" sz="1800" b="1" dirty="0">
              <a:solidFill>
                <a:schemeClr val="tx2"/>
              </a:solidFill>
              <a:latin typeface="Times New Roman" panose="02020603050405020304"/>
              <a:cs typeface="Calibri" panose="020F0502020204030204"/>
            </a:endParaRPr>
          </a:p>
          <a:p>
            <a:r>
              <a:rPr lang="pl-PL" altLang="en-US" sz="1800" b="1" err="1">
                <a:solidFill>
                  <a:schemeClr val="tx2"/>
                </a:solidFill>
                <a:latin typeface="Times New Roman" panose="02020603050405020304"/>
                <a:cs typeface="Calibri" panose="020F0502020204030204"/>
              </a:rPr>
              <a:t>Erfindung</a:t>
            </a:r>
            <a:r>
              <a:rPr lang="pl-PL" altLang="en-US" sz="1800" b="1" dirty="0">
                <a:solidFill>
                  <a:schemeClr val="tx2"/>
                </a:solidFill>
                <a:latin typeface="Times New Roman" panose="02020603050405020304"/>
                <a:cs typeface="Calibri" panose="020F0502020204030204"/>
              </a:rPr>
              <a:t> </a:t>
            </a:r>
            <a:r>
              <a:rPr lang="pl-PL" altLang="en-US" sz="1800" b="1" err="1">
                <a:solidFill>
                  <a:schemeClr val="tx2"/>
                </a:solidFill>
                <a:latin typeface="Times New Roman" panose="02020603050405020304"/>
                <a:cs typeface="Calibri" panose="020F0502020204030204"/>
              </a:rPr>
              <a:t>eines</a:t>
            </a:r>
            <a:r>
              <a:rPr lang="pl-PL" altLang="en-US" sz="1800" b="1" dirty="0">
                <a:solidFill>
                  <a:schemeClr val="tx2"/>
                </a:solidFill>
                <a:latin typeface="Times New Roman" panose="02020603050405020304"/>
                <a:cs typeface="Calibri" panose="020F0502020204030204"/>
              </a:rPr>
              <a:t> </a:t>
            </a:r>
            <a:r>
              <a:rPr lang="pl-PL" altLang="en-US" sz="1800" b="1" err="1">
                <a:solidFill>
                  <a:schemeClr val="tx2"/>
                </a:solidFill>
                <a:latin typeface="Times New Roman" panose="02020603050405020304"/>
                <a:cs typeface="Calibri" panose="020F0502020204030204"/>
              </a:rPr>
              <a:t>neuen</a:t>
            </a:r>
            <a:r>
              <a:rPr lang="pl-PL" altLang="en-US" sz="1800" b="1" dirty="0">
                <a:solidFill>
                  <a:schemeClr val="tx2"/>
                </a:solidFill>
                <a:latin typeface="Times New Roman" panose="02020603050405020304"/>
                <a:cs typeface="Calibri" panose="020F0502020204030204"/>
              </a:rPr>
              <a:t> </a:t>
            </a:r>
            <a:r>
              <a:rPr lang="pl-PL" altLang="en-US" sz="1800" b="1" err="1">
                <a:solidFill>
                  <a:schemeClr val="tx2"/>
                </a:solidFill>
                <a:latin typeface="Times New Roman" panose="02020603050405020304"/>
                <a:cs typeface="Calibri" panose="020F0502020204030204"/>
              </a:rPr>
              <a:t>Produktes</a:t>
            </a:r>
            <a:r>
              <a:rPr lang="pl-PL" altLang="en-US" sz="1800" b="1" dirty="0">
                <a:solidFill>
                  <a:schemeClr val="tx2"/>
                </a:solidFill>
                <a:latin typeface="Times New Roman" panose="02020603050405020304"/>
                <a:cs typeface="Calibri" panose="020F0502020204030204"/>
              </a:rPr>
              <a:t>- ERFOLG</a:t>
            </a:r>
            <a:endParaRPr lang="pl-PL" altLang="en-US" sz="1800" b="1" dirty="0">
              <a:solidFill>
                <a:schemeClr val="tx2"/>
              </a:solidFill>
              <a:latin typeface="Times New Roman" panose="02020603050405020304"/>
              <a:cs typeface="Calibri" panose="020F0502020204030204"/>
            </a:endParaRPr>
          </a:p>
          <a:p>
            <a:r>
              <a:rPr lang="pl-PL" altLang="en-US" sz="1800" b="1" err="1">
                <a:solidFill>
                  <a:schemeClr val="tx2"/>
                </a:solidFill>
                <a:latin typeface="Times New Roman" panose="02020603050405020304"/>
                <a:cs typeface="Calibri" panose="020F0502020204030204"/>
              </a:rPr>
              <a:t>Steigende</a:t>
            </a:r>
            <a:r>
              <a:rPr lang="pl-PL" altLang="en-US" sz="1800" b="1" dirty="0">
                <a:solidFill>
                  <a:schemeClr val="tx2"/>
                </a:solidFill>
                <a:latin typeface="Times New Roman" panose="02020603050405020304"/>
                <a:cs typeface="Calibri" panose="020F0502020204030204"/>
              </a:rPr>
              <a:t> </a:t>
            </a:r>
            <a:r>
              <a:rPr lang="pl-PL" altLang="en-US" sz="1800" b="1" err="1">
                <a:solidFill>
                  <a:schemeClr val="tx2"/>
                </a:solidFill>
                <a:latin typeface="Times New Roman" panose="02020603050405020304"/>
                <a:cs typeface="Calibri" panose="020F0502020204030204"/>
              </a:rPr>
              <a:t>Nachfrage</a:t>
            </a:r>
            <a:r>
              <a:rPr lang="pl-PL" altLang="en-US" sz="1800" b="1" dirty="0">
                <a:solidFill>
                  <a:schemeClr val="tx2"/>
                </a:solidFill>
                <a:latin typeface="Times New Roman" panose="02020603050405020304"/>
                <a:cs typeface="Calibri" panose="020F0502020204030204"/>
              </a:rPr>
              <a:t> </a:t>
            </a:r>
            <a:r>
              <a:rPr lang="pl-PL" altLang="en-US" sz="1800" b="1" err="1">
                <a:solidFill>
                  <a:schemeClr val="tx2"/>
                </a:solidFill>
                <a:latin typeface="Times New Roman" panose="02020603050405020304"/>
                <a:cs typeface="Calibri" panose="020F0502020204030204"/>
              </a:rPr>
              <a:t>und</a:t>
            </a:r>
            <a:r>
              <a:rPr lang="pl-PL" altLang="en-US" sz="1800" b="1" dirty="0">
                <a:solidFill>
                  <a:schemeClr val="tx2"/>
                </a:solidFill>
                <a:latin typeface="Times New Roman" panose="02020603050405020304"/>
                <a:cs typeface="Calibri" panose="020F0502020204030204"/>
              </a:rPr>
              <a:t> </a:t>
            </a:r>
            <a:r>
              <a:rPr lang="pl-PL" altLang="en-US" sz="1800" b="1" err="1">
                <a:solidFill>
                  <a:schemeClr val="tx2"/>
                </a:solidFill>
                <a:latin typeface="Times New Roman" panose="02020603050405020304"/>
                <a:cs typeface="Calibri" panose="020F0502020204030204"/>
              </a:rPr>
              <a:t>erste</a:t>
            </a:r>
            <a:r>
              <a:rPr lang="pl-PL" altLang="en-US" sz="1800" b="1" dirty="0">
                <a:solidFill>
                  <a:schemeClr val="tx2"/>
                </a:solidFill>
                <a:latin typeface="Times New Roman" panose="02020603050405020304"/>
                <a:cs typeface="Calibri" panose="020F0502020204030204"/>
              </a:rPr>
              <a:t> </a:t>
            </a:r>
            <a:r>
              <a:rPr lang="pl-PL" altLang="en-US" sz="1800" b="1" err="1">
                <a:solidFill>
                  <a:schemeClr val="tx2"/>
                </a:solidFill>
                <a:latin typeface="Times New Roman" panose="02020603050405020304"/>
                <a:cs typeface="Calibri" panose="020F0502020204030204"/>
              </a:rPr>
              <a:t>Investitionen</a:t>
            </a:r>
            <a:endParaRPr lang="pl-PL" altLang="en-US" sz="1800" b="1">
              <a:solidFill>
                <a:schemeClr val="tx2"/>
              </a:solidFill>
              <a:latin typeface="Times New Roman" panose="02020603050405020304"/>
              <a:cs typeface="Calibri" panose="020F0502020204030204"/>
            </a:endParaRPr>
          </a:p>
          <a:p>
            <a:r>
              <a:rPr lang="pl-PL" altLang="en-US" sz="1800" b="1" dirty="0">
                <a:solidFill>
                  <a:schemeClr val="tx2"/>
                </a:solidFill>
                <a:latin typeface="Times New Roman" panose="02020603050405020304"/>
                <a:cs typeface="Calibri" panose="020F0502020204030204"/>
              </a:rPr>
              <a:t>Marketing </a:t>
            </a:r>
            <a:r>
              <a:rPr lang="pl-PL" altLang="en-US" sz="1800" b="1" err="1">
                <a:solidFill>
                  <a:schemeClr val="tx2"/>
                </a:solidFill>
                <a:latin typeface="Times New Roman" panose="02020603050405020304"/>
                <a:cs typeface="Calibri" panose="020F0502020204030204"/>
              </a:rPr>
              <a:t>und</a:t>
            </a:r>
            <a:r>
              <a:rPr lang="pl-PL" altLang="en-US" sz="1800" b="1" dirty="0">
                <a:solidFill>
                  <a:schemeClr val="tx2"/>
                </a:solidFill>
                <a:latin typeface="Times New Roman" panose="02020603050405020304"/>
                <a:cs typeface="Calibri" panose="020F0502020204030204"/>
              </a:rPr>
              <a:t> </a:t>
            </a:r>
            <a:r>
              <a:rPr lang="pl-PL" altLang="en-US" sz="1800" b="1" err="1">
                <a:solidFill>
                  <a:schemeClr val="tx2"/>
                </a:solidFill>
                <a:latin typeface="Times New Roman" panose="02020603050405020304"/>
                <a:cs typeface="Calibri" panose="020F0502020204030204"/>
              </a:rPr>
              <a:t>Werbeslogan</a:t>
            </a:r>
            <a:endParaRPr lang="pl-PL" altLang="en-US" sz="1800" b="1">
              <a:solidFill>
                <a:schemeClr val="tx2"/>
              </a:solidFill>
              <a:latin typeface="Times New Roman" panose="02020603050405020304"/>
              <a:cs typeface="Calibri" panose="020F0502020204030204"/>
            </a:endParaRPr>
          </a:p>
          <a:p>
            <a:r>
              <a:rPr lang="pl-PL" altLang="en-US" sz="1800" b="1" err="1">
                <a:solidFill>
                  <a:schemeClr val="tx2"/>
                </a:solidFill>
                <a:latin typeface="Times New Roman" panose="02020603050405020304"/>
                <a:cs typeface="Calibri" panose="020F0502020204030204"/>
              </a:rPr>
              <a:t>Nachkriegsjahre</a:t>
            </a:r>
            <a:endParaRPr lang="pl-PL" altLang="en-US" sz="1800" b="1">
              <a:solidFill>
                <a:schemeClr val="tx2"/>
              </a:solidFill>
              <a:latin typeface="Times New Roman" panose="02020603050405020304"/>
              <a:cs typeface="Calibri" panose="020F0502020204030204"/>
            </a:endParaRPr>
          </a:p>
          <a:p>
            <a:r>
              <a:rPr lang="pl-PL" altLang="en-US" sz="1800" b="1" dirty="0">
                <a:solidFill>
                  <a:schemeClr val="tx2"/>
                </a:solidFill>
                <a:latin typeface="Times New Roman" panose="02020603050405020304"/>
                <a:cs typeface="Calibri" panose="020F0502020204030204"/>
              </a:rPr>
              <a:t>1960- </a:t>
            </a:r>
            <a:r>
              <a:rPr lang="de-DE" sz="1800" b="1" dirty="0">
                <a:solidFill>
                  <a:schemeClr val="tx2"/>
                </a:solidFill>
                <a:latin typeface="Times New Roman" panose="02020603050405020304"/>
                <a:cs typeface="Calibri" panose="020F0502020204030204"/>
                <a:sym typeface="+mn-ea"/>
              </a:rPr>
              <a:t>eingetragenes Warenzeichen </a:t>
            </a:r>
            <a:r>
              <a:rPr lang="pl-PL" altLang="de-DE" sz="1800" b="1" dirty="0">
                <a:solidFill>
                  <a:schemeClr val="tx2"/>
                </a:solidFill>
                <a:latin typeface="Times New Roman" panose="02020603050405020304"/>
                <a:cs typeface="Calibri" panose="020F0502020204030204"/>
                <a:sym typeface="+mn-ea"/>
              </a:rPr>
              <a:t>HARIBO</a:t>
            </a:r>
            <a:endParaRPr lang="pl-PL" altLang="de-DE" sz="1800" b="1" dirty="0">
              <a:solidFill>
                <a:schemeClr val="tx2"/>
              </a:solidFill>
              <a:latin typeface="Times New Roman" panose="02020603050405020304"/>
              <a:cs typeface="Calibri" panose="020F0502020204030204"/>
            </a:endParaRPr>
          </a:p>
          <a:p>
            <a:r>
              <a:rPr lang="pl-PL" altLang="de-DE" sz="1800" b="1" dirty="0" err="1">
                <a:solidFill>
                  <a:schemeClr val="tx2"/>
                </a:solidFill>
                <a:latin typeface="Times New Roman" panose="02020603050405020304"/>
                <a:cs typeface="Calibri" panose="020F0502020204030204"/>
                <a:sym typeface="+mn-ea"/>
              </a:rPr>
              <a:t>Werbung</a:t>
            </a:r>
            <a:endParaRPr lang="pl-PL" altLang="de-DE" sz="1800" b="1" dirty="0" err="1">
              <a:solidFill>
                <a:schemeClr val="tx2"/>
              </a:solidFill>
              <a:latin typeface="Times New Roman" panose="02020603050405020304"/>
              <a:cs typeface="Calibri" panose="020F0502020204030204"/>
            </a:endParaRPr>
          </a:p>
          <a:p>
            <a:r>
              <a:rPr lang="pl-PL" altLang="de-DE" sz="1800" b="1" dirty="0" err="1">
                <a:solidFill>
                  <a:schemeClr val="tx2"/>
                </a:solidFill>
                <a:latin typeface="Times New Roman" panose="02020603050405020304"/>
                <a:cs typeface="Calibri" panose="020F0502020204030204"/>
                <a:sym typeface="+mn-ea"/>
              </a:rPr>
              <a:t>Entwicklung</a:t>
            </a:r>
            <a:r>
              <a:rPr lang="pl-PL" altLang="de-DE" sz="1800" b="1" dirty="0">
                <a:solidFill>
                  <a:schemeClr val="tx2"/>
                </a:solidFill>
                <a:latin typeface="Times New Roman" panose="02020603050405020304"/>
                <a:cs typeface="Calibri" panose="020F0502020204030204"/>
                <a:sym typeface="+mn-ea"/>
              </a:rPr>
              <a:t> der Firma( HARIBO IN POLEN)</a:t>
            </a:r>
            <a:endParaRPr lang="pl-PL" altLang="de-DE" sz="1800" b="1" dirty="0">
              <a:solidFill>
                <a:schemeClr val="tx2"/>
              </a:solidFill>
              <a:latin typeface="Times New Roman" panose="02020603050405020304"/>
              <a:cs typeface="Calibri" panose="020F0502020204030204"/>
            </a:endParaRPr>
          </a:p>
          <a:p>
            <a:r>
              <a:rPr lang="pl-PL" altLang="de-DE" sz="1800" b="1" dirty="0">
                <a:solidFill>
                  <a:schemeClr val="tx2"/>
                </a:solidFill>
                <a:latin typeface="Times New Roman" panose="02020603050405020304"/>
                <a:cs typeface="Calibri" panose="020F0502020204030204"/>
                <a:sym typeface="+mn-ea"/>
              </a:rPr>
              <a:t>HARIBO </a:t>
            </a:r>
            <a:r>
              <a:rPr lang="pl-PL" altLang="de-DE" sz="1800" b="1" dirty="0" err="1">
                <a:solidFill>
                  <a:schemeClr val="tx2"/>
                </a:solidFill>
                <a:latin typeface="Times New Roman" panose="02020603050405020304"/>
                <a:cs typeface="Calibri" panose="020F0502020204030204"/>
                <a:sym typeface="+mn-ea"/>
              </a:rPr>
              <a:t>weltweit</a:t>
            </a:r>
            <a:endParaRPr lang="pl-PL" altLang="de-DE" sz="1800" b="1" dirty="0" err="1">
              <a:solidFill>
                <a:schemeClr val="tx2"/>
              </a:solidFill>
              <a:latin typeface="Times New Roman" panose="02020603050405020304"/>
              <a:cs typeface="Calibri" panose="020F0502020204030204"/>
            </a:endParaRPr>
          </a:p>
          <a:p>
            <a:endParaRPr lang="pl-PL" altLang="en-US" sz="1800">
              <a:solidFill>
                <a:schemeClr val="tx2"/>
              </a:solidFill>
            </a:endParaRPr>
          </a:p>
          <a:p>
            <a:endParaRPr lang="pl-PL" altLang="en-US" sz="1800">
              <a:solidFill>
                <a:schemeClr val="tx2"/>
              </a:solidFill>
            </a:endParaRPr>
          </a:p>
          <a:p>
            <a:endParaRPr lang="pl-PL" altLang="en-US" sz="1800">
              <a:solidFill>
                <a:schemeClr val="tx2"/>
              </a:solidFill>
            </a:endParaRPr>
          </a:p>
          <a:p>
            <a:endParaRPr lang="pl-PL" altLang="en-US" sz="1800">
              <a:solidFill>
                <a:schemeClr val="tx2"/>
              </a:solidFill>
            </a:endParaRPr>
          </a:p>
          <a:p>
            <a:endParaRPr lang="pl-PL" altLang="en-US" sz="1800">
              <a:solidFill>
                <a:schemeClr val="tx2"/>
              </a:solidFill>
            </a:endParaRPr>
          </a:p>
        </p:txBody>
      </p:sp>
      <p:grpSp>
        <p:nvGrpSpPr>
          <p:cNvPr id="16" name="Group 15"/>
          <p:cNvGrpSpPr>
            <a:grpSpLocks noGrp="1" noRot="1" noChangeAspect="1" noMove="1" noResize="1" noUngrp="1"/>
          </p:cNvGrpSpPr>
          <p:nvPr/>
        </p:nvGrpSpPr>
        <p:grpSpPr>
          <a:xfrm flipH="1">
            <a:off x="2635" y="52996"/>
            <a:ext cx="5928607" cy="6805005"/>
            <a:chOff x="6095999" y="52996"/>
            <a:chExt cx="6093363" cy="6805005"/>
          </a:xfrm>
          <a:solidFill>
            <a:schemeClr val="accent5">
              <a:alpha val="10000"/>
            </a:schemeClr>
          </a:solidFill>
        </p:grpSpPr>
        <p:sp>
          <p:nvSpPr>
            <p:cNvPr id="17" name="Freeform: Shape 16"/>
            <p:cNvSpPr/>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descr="Obraz zawierający maskotka, kreskówka, zabawka, plusz&#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l="21111"/>
          <a:stretch>
            <a:fillRect/>
          </a:stretch>
        </p:blipFill>
        <p:spPr>
          <a:xfrm>
            <a:off x="-1" y="-2"/>
            <a:ext cx="5410198" cy="6858002"/>
          </a:xfrm>
          <a:prstGeom prst="rect">
            <a:avLst/>
          </a:prstGeom>
        </p:spPr>
      </p:pic>
      <p:sp useBgFill="1">
        <p:nvSpPr>
          <p:cNvPr id="13" name="Rectangle 12"/>
          <p:cNvSpPr>
            <a:spLocks noGrp="1" noRot="1" noChangeAspect="1" noMove="1" noResize="1" noEditPoints="1" noAdjustHandles="1" noChangeArrowheads="1" noChangeShapeType="1" noTextEdit="1"/>
          </p:cNvSpPr>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Grp="1" noChangeArrowheads="1"/>
          </p:cNvSpPr>
          <p:nvPr>
            <p:ph idx="1"/>
          </p:nvPr>
        </p:nvSpPr>
        <p:spPr bwMode="auto">
          <a:xfrm>
            <a:off x="6115316" y="422787"/>
            <a:ext cx="5929199" cy="58172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normAutofit/>
          </a:bodyPr>
          <a:lstStyle/>
          <a:p>
            <a:pPr marL="0" marR="0" lvl="0" indent="0" defTabSz="914400" rtl="0" eaLnBrk="0" fontAlgn="base" latinLnBrk="0" hangingPunct="0">
              <a:spcBef>
                <a:spcPct val="0"/>
              </a:spcBef>
              <a:spcAft>
                <a:spcPts val="600"/>
              </a:spcAft>
              <a:buClrTx/>
              <a:buSzTx/>
              <a:buFontTx/>
              <a:buNone/>
            </a:pPr>
            <a:r>
              <a:rPr kumimoji="0" lang="de-DE" altLang="pl-PL" sz="4400" b="1" i="0" u="none" strike="noStrike" cap="none" normalizeH="0" baseline="0" dirty="0">
                <a:ln>
                  <a:noFill/>
                </a:ln>
                <a:effectLst/>
                <a:latin typeface="Times New Roman" panose="02020603050405020304" pitchFamily="18" charset="0"/>
                <a:cs typeface="Times New Roman" panose="02020603050405020304" pitchFamily="18" charset="0"/>
              </a:rPr>
              <a:t>Danke für Ihre Aufmerksamkeit </a:t>
            </a:r>
            <a:r>
              <a:rPr kumimoji="0" lang="pl-PL" altLang="pl-PL" sz="44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pl-PL" altLang="pl-PL" sz="4400" b="1" i="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endParaRPr kumimoji="0" lang="de-DE" altLang="pl-PL" sz="44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ytuł 1"/>
          <p:cNvSpPr>
            <a:spLocks noGrp="1"/>
          </p:cNvSpPr>
          <p:nvPr>
            <p:ph type="title"/>
          </p:nvPr>
        </p:nvSpPr>
        <p:spPr>
          <a:xfrm>
            <a:off x="838200" y="365125"/>
            <a:ext cx="5393361" cy="1325563"/>
          </a:xfrm>
        </p:spPr>
        <p:txBody>
          <a:bodyPr>
            <a:normAutofit/>
          </a:bodyPr>
          <a:lstStyle/>
          <a:p>
            <a:r>
              <a:rPr lang="pl-PL" b="1" dirty="0">
                <a:latin typeface="Times New Roman" panose="02020603050405020304" pitchFamily="18" charset="0"/>
                <a:cs typeface="Times New Roman" panose="02020603050405020304" pitchFamily="18" charset="0"/>
              </a:rPr>
              <a:t>1920</a:t>
            </a:r>
            <a:endParaRPr lang="pl-PL" b="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685839" y="1902464"/>
            <a:ext cx="5393361" cy="4351338"/>
          </a:xfrm>
        </p:spPr>
        <p:txBody>
          <a:bodyPr>
            <a:normAutofit/>
          </a:bodyPr>
          <a:lstStyle/>
          <a:p>
            <a:r>
              <a:rPr lang="de-DE" sz="2200" dirty="0">
                <a:latin typeface="Times New Roman" panose="02020603050405020304" pitchFamily="18" charset="0"/>
                <a:cs typeface="Times New Roman" panose="02020603050405020304" pitchFamily="18" charset="0"/>
              </a:rPr>
              <a:t>Hans Riegel wird 1893 in Friesdorf bei Bonn geboren. Er lernt Bonbon-Kocher und wird Teilhaber der Firma Heinen &amp; Riegel. Am 13. Dezember 1920 gründet er HARIBO (</a:t>
            </a:r>
            <a:r>
              <a:rPr lang="de-DE" sz="2200" dirty="0" err="1">
                <a:latin typeface="Times New Roman" panose="02020603050405020304" pitchFamily="18" charset="0"/>
                <a:cs typeface="Times New Roman" panose="02020603050405020304" pitchFamily="18" charset="0"/>
              </a:rPr>
              <a:t>HAns</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RIegel</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BOnn</a:t>
            </a:r>
            <a:r>
              <a:rPr lang="de-DE" sz="2200" dirty="0">
                <a:latin typeface="Times New Roman" panose="02020603050405020304" pitchFamily="18" charset="0"/>
                <a:cs typeface="Times New Roman" panose="02020603050405020304" pitchFamily="18" charset="0"/>
              </a:rPr>
              <a:t>) und beginnt in einer Hinterhof-Waschküche seine Süßwaren-Produktion lediglich mit einem Sack Zucker, einer Marmorplatte, einem Hocker, einem Herd, einem Kupferkessel und einer Walze. 1921 wird seine Frau Gertrud die erste Mitarbeiterin des jungen Unternehmens.</a:t>
            </a:r>
            <a:endParaRPr lang="pl-PL" sz="2200" dirty="0">
              <a:latin typeface="Times New Roman" panose="02020603050405020304" pitchFamily="18" charset="0"/>
              <a:cs typeface="Times New Roman" panose="02020603050405020304" pitchFamily="18" charset="0"/>
            </a:endParaRPr>
          </a:p>
        </p:txBody>
      </p:sp>
      <p:pic>
        <p:nvPicPr>
          <p:cNvPr id="5" name="Obraz 4" descr="Obraz zawierający ubrania, osoba, Ludzka twarz, człowiek&#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l="25097" r="-1" b="-1"/>
          <a:stretch>
            <a:fillRect/>
          </a:stretch>
        </p:blipFill>
        <p:spPr>
          <a:xfrm>
            <a:off x="6231561" y="814637"/>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p:cNvSpPr>
            <a:spLocks noGrp="1" noRot="1" noChangeAspect="1" noMove="1" noResize="1" noEditPoints="1" noAdjustHandles="1" noChangeArrowheads="1" noChangeShapeType="1" noTextEdit="1"/>
          </p:cNvSpPr>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p:cNvSpPr>
            <a:spLocks noGrp="1" noRot="1" noChangeAspect="1" noMove="1" noResize="1" noEditPoints="1" noAdjustHandles="1" noChangeArrowheads="1" noChangeShapeType="1" noTextEdit="1"/>
          </p:cNvSpPr>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411480" y="987552"/>
            <a:ext cx="4485861" cy="1088136"/>
          </a:xfrm>
        </p:spPr>
        <p:txBody>
          <a:bodyPr anchor="b">
            <a:normAutofit/>
          </a:bodyPr>
          <a:lstStyle/>
          <a:p>
            <a:r>
              <a:rPr lang="pl-PL" sz="3400" b="1" dirty="0">
                <a:latin typeface="Times New Roman" panose="02020603050405020304" pitchFamily="18" charset="0"/>
                <a:cs typeface="Times New Roman" panose="02020603050405020304" pitchFamily="18" charset="0"/>
              </a:rPr>
              <a:t>1922</a:t>
            </a:r>
            <a:endParaRPr lang="pl-PL" sz="3400" b="1" dirty="0">
              <a:latin typeface="Times New Roman" panose="02020603050405020304" pitchFamily="18" charset="0"/>
              <a:cs typeface="Times New Roman" panose="02020603050405020304" pitchFamily="18" charset="0"/>
            </a:endParaRPr>
          </a:p>
        </p:txBody>
      </p:sp>
      <p:sp>
        <p:nvSpPr>
          <p:cNvPr id="21" name="Rectangle 11"/>
          <p:cNvSpPr>
            <a:spLocks noGrp="1" noRot="1" noChangeAspect="1" noMove="1" noResize="1" noEditPoints="1" noAdjustHandles="1" noChangeArrowheads="1" noChangeShapeType="1" noTextEdit="1"/>
          </p:cNvSpPr>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13"/>
          <p:cNvSpPr>
            <a:spLocks noGrp="1" noRot="1" noChangeAspect="1" noMove="1" noResize="1" noEditPoints="1" noAdjustHandles="1" noChangeArrowheads="1" noChangeShapeType="1" noTextEdit="1"/>
          </p:cNvSpPr>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p:cNvSpPr>
            <a:spLocks noGrp="1"/>
          </p:cNvSpPr>
          <p:nvPr>
            <p:ph idx="1"/>
          </p:nvPr>
        </p:nvSpPr>
        <p:spPr>
          <a:xfrm>
            <a:off x="411479" y="2688336"/>
            <a:ext cx="4498848" cy="3584448"/>
          </a:xfrm>
        </p:spPr>
        <p:txBody>
          <a:bodyPr anchor="t">
            <a:normAutofit/>
          </a:bodyPr>
          <a:lstStyle/>
          <a:p>
            <a:pPr algn="just"/>
            <a:r>
              <a:rPr lang="de-DE" sz="2000" dirty="0">
                <a:latin typeface="Times New Roman" panose="02020603050405020304" pitchFamily="18" charset="0"/>
                <a:cs typeface="Times New Roman" panose="02020603050405020304" pitchFamily="18" charset="0"/>
              </a:rPr>
              <a:t>Hans Riegel legt den ersten Grundstein für den Erfolg von HARIBO: Er erfindet den TANZBÄREN – eine Bärenfigur aus Fruchtgummi, die später als der legendäre HARIBO </a:t>
            </a:r>
            <a:r>
              <a:rPr lang="de-DE" sz="2000" dirty="0" err="1">
                <a:latin typeface="Times New Roman" panose="02020603050405020304" pitchFamily="18" charset="0"/>
                <a:cs typeface="Times New Roman" panose="02020603050405020304" pitchFamily="18" charset="0"/>
              </a:rPr>
              <a:t>Goldbär</a:t>
            </a:r>
            <a:r>
              <a:rPr lang="de-DE" sz="2000" dirty="0">
                <a:latin typeface="Times New Roman" panose="02020603050405020304" pitchFamily="18" charset="0"/>
                <a:cs typeface="Times New Roman" panose="02020603050405020304" pitchFamily="18" charset="0"/>
              </a:rPr>
              <a:t> weltberühmt wird. Er war größer als die heutigen Goldbären, aber auch schlanker. Zwei TANZBÄREN kosten im inflationsgeschüttelten Deutschland nur einen Pfennig.</a:t>
            </a:r>
            <a:endParaRPr lang="pl-PL" sz="2000" dirty="0">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rotWithShape="1">
          <a:blip r:embed="rId1">
            <a:extLst>
              <a:ext uri="{28A0092B-C50C-407E-A947-70E740481C1C}">
                <a14:useLocalDpi xmlns:a14="http://schemas.microsoft.com/office/drawing/2010/main" val="0"/>
              </a:ext>
            </a:extLst>
          </a:blip>
          <a:srcRect l="9421" r="15295"/>
          <a:stretch>
            <a:fillRect/>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koło, opona, pojazd, Pojazd lądowy&#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b="5436"/>
          <a:stretch>
            <a:fillRect/>
          </a:stretch>
        </p:blipFill>
        <p:spPr>
          <a:xfrm>
            <a:off x="1" y="10"/>
            <a:ext cx="966964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7531610" y="1209367"/>
            <a:ext cx="4276932" cy="1144159"/>
          </a:xfrm>
        </p:spPr>
        <p:txBody>
          <a:bodyPr>
            <a:normAutofit/>
          </a:bodyPr>
          <a:lstStyle/>
          <a:p>
            <a:pPr algn="ctr"/>
            <a:r>
              <a:rPr lang="pl-PL" sz="4000" b="1" dirty="0">
                <a:latin typeface="Times New Roman" panose="02020603050405020304" pitchFamily="18" charset="0"/>
                <a:cs typeface="Times New Roman" panose="02020603050405020304" pitchFamily="18" charset="0"/>
              </a:rPr>
              <a:t>1923</a:t>
            </a:r>
            <a:endParaRPr lang="pl-PL" sz="4000" b="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7531610" y="2434201"/>
            <a:ext cx="4276932" cy="4058674"/>
          </a:xfrm>
        </p:spPr>
        <p:txBody>
          <a:bodyPr>
            <a:normAutofit/>
          </a:bodyPr>
          <a:lstStyle/>
          <a:p>
            <a:pPr algn="just"/>
            <a:r>
              <a:rPr lang="de-DE" sz="2000" dirty="0">
                <a:latin typeface="Times New Roman" panose="02020603050405020304" pitchFamily="18" charset="0"/>
                <a:cs typeface="Times New Roman" panose="02020603050405020304" pitchFamily="18" charset="0"/>
              </a:rPr>
              <a:t>Steigende Nachfrage erfordert eine erste Investition in moderne Transporttechnik: HARIBO erwirbt den ersten, mit Werbeschildern ausgestatteten PKW, mit dem die Kunden fortan beliefert werden. Bis zu diesem Zeitpunkt wurde die Tagesproduktion von Ehefrau Gertrud noch mit dem Fahrrad ausgeliefert.</a:t>
            </a:r>
            <a:endParaRPr lang="pl-PL"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5471" y="3752850"/>
            <a:ext cx="3067665" cy="2452687"/>
          </a:xfrm>
        </p:spPr>
        <p:txBody>
          <a:bodyPr anchor="ctr">
            <a:normAutofit/>
          </a:bodyPr>
          <a:lstStyle/>
          <a:p>
            <a:pPr algn="ctr"/>
            <a:r>
              <a:rPr lang="pl-PL" sz="3600" b="1" dirty="0">
                <a:latin typeface="Times New Roman" panose="02020603050405020304" pitchFamily="18" charset="0"/>
                <a:cs typeface="Times New Roman" panose="02020603050405020304" pitchFamily="18" charset="0"/>
              </a:rPr>
              <a:t>1930</a:t>
            </a:r>
            <a:endParaRPr lang="pl-PL" sz="3600" b="1" dirty="0">
              <a:latin typeface="Times New Roman" panose="02020603050405020304" pitchFamily="18" charset="0"/>
              <a:cs typeface="Times New Roman" panose="02020603050405020304" pitchFamily="18" charset="0"/>
            </a:endParaRPr>
          </a:p>
        </p:txBody>
      </p:sp>
      <p:pic>
        <p:nvPicPr>
          <p:cNvPr id="7" name="Obraz 6"/>
          <p:cNvPicPr>
            <a:picLocks noChangeAspect="1"/>
          </p:cNvPicPr>
          <p:nvPr/>
        </p:nvPicPr>
        <p:blipFill rotWithShape="1">
          <a:blip r:embed="rId1">
            <a:extLst>
              <a:ext uri="{28A0092B-C50C-407E-A947-70E740481C1C}">
                <a14:useLocalDpi xmlns:a14="http://schemas.microsoft.com/office/drawing/2010/main" val="0"/>
              </a:ext>
            </a:extLst>
          </a:blip>
          <a:srcRect t="6035" b="8833"/>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ymbol zastępczy zawartości 2"/>
          <p:cNvSpPr>
            <a:spLocks noGrp="1"/>
          </p:cNvSpPr>
          <p:nvPr>
            <p:ph idx="1"/>
          </p:nvPr>
        </p:nvSpPr>
        <p:spPr>
          <a:xfrm>
            <a:off x="3087330" y="3752850"/>
            <a:ext cx="8171576" cy="2452687"/>
          </a:xfrm>
        </p:spPr>
        <p:txBody>
          <a:bodyPr anchor="ctr">
            <a:normAutofit/>
          </a:bodyPr>
          <a:lstStyle/>
          <a:p>
            <a:pPr algn="just"/>
            <a:r>
              <a:rPr lang="de-DE" sz="1800" dirty="0">
                <a:latin typeface="Times New Roman" panose="02020603050405020304" pitchFamily="18" charset="0"/>
                <a:cs typeface="Times New Roman" panose="02020603050405020304" pitchFamily="18" charset="0"/>
              </a:rPr>
              <a:t>Handelsvertreter versorgen mittlerweile ganz Deutschland mit HARIBO-Produkten. Bis 1933 wächst das Unternehmen auf eine solide mittelständische Basis von 400 Mitarbeitern an. Gleichzeitig wird auch der Hauptbau der Fabrikationsanlage in Bonn fertig. Neuester Geniestreich ist der einfache wie einprägsame Werbeslogan: „Haribo macht Kinder froh“. Außerdem bekommt der TANZBÄR einen neuen Verwandten: den TEDDYBÄR.</a:t>
            </a:r>
            <a:endParaRPr lang="pl-PL"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uśmiech, maskotka, osoba, kreskówka&#10;&#10;Opis wygenerowany automatycznie"/>
          <p:cNvPicPr>
            <a:picLocks noChangeAspect="1"/>
          </p:cNvPicPr>
          <p:nvPr/>
        </p:nvPicPr>
        <p:blipFill rotWithShape="1">
          <a:blip r:embed="rId1">
            <a:extLst>
              <a:ext uri="{28A0092B-C50C-407E-A947-70E740481C1C}">
                <a14:useLocalDpi xmlns:a14="http://schemas.microsoft.com/office/drawing/2010/main" val="0"/>
              </a:ext>
            </a:extLst>
          </a:blip>
          <a:srcRect r="20336"/>
          <a:stretch>
            <a:fillRect/>
          </a:stretch>
        </p:blipFill>
        <p:spPr>
          <a:xfrm>
            <a:off x="1" y="10"/>
            <a:ext cx="966964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8878529" y="1209367"/>
            <a:ext cx="2475270" cy="1111045"/>
          </a:xfrm>
        </p:spPr>
        <p:txBody>
          <a:bodyPr>
            <a:normAutofit/>
          </a:bodyPr>
          <a:lstStyle/>
          <a:p>
            <a:r>
              <a:rPr lang="pl-PL" sz="4000" b="1" dirty="0">
                <a:latin typeface="Times New Roman" panose="02020603050405020304" pitchFamily="18" charset="0"/>
                <a:cs typeface="Times New Roman" panose="02020603050405020304" pitchFamily="18" charset="0"/>
              </a:rPr>
              <a:t>1945</a:t>
            </a:r>
            <a:endParaRPr lang="pl-PL" sz="4000" b="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7531610" y="2576051"/>
            <a:ext cx="4286764" cy="3864078"/>
          </a:xfrm>
        </p:spPr>
        <p:txBody>
          <a:bodyPr>
            <a:normAutofit/>
          </a:bodyPr>
          <a:lstStyle/>
          <a:p>
            <a:pPr algn="just"/>
            <a:r>
              <a:rPr lang="de-DE" sz="2000" dirty="0">
                <a:latin typeface="Times New Roman" panose="02020603050405020304" pitchFamily="18" charset="0"/>
                <a:cs typeface="Times New Roman" panose="02020603050405020304" pitchFamily="18" charset="0"/>
              </a:rPr>
              <a:t>Krieg und Rohstoffknappheit setzen der Wirtschaft zu – davon ist auch HARIBO betroffen. 1945 stirbt zudem, erst 51-jährig, der Unternehmensgründer Hans Riegel. Seine Frau Gertrud übernimmt für ihn in der ersten Zeit nach dem 2. Weltkrieg die Leitung der Geschäfte.</a:t>
            </a:r>
            <a:endParaRPr lang="pl-PL"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p:cNvPicPr>
            <a:picLocks noChangeAspect="1"/>
          </p:cNvPicPr>
          <p:nvPr/>
        </p:nvPicPr>
        <p:blipFill rotWithShape="1">
          <a:blip r:embed="rId1">
            <a:extLst>
              <a:ext uri="{28A0092B-C50C-407E-A947-70E740481C1C}">
                <a14:useLocalDpi xmlns:a14="http://schemas.microsoft.com/office/drawing/2010/main" val="0"/>
              </a:ext>
            </a:extLst>
          </a:blip>
          <a:srcRect l="14825" r="5863"/>
          <a:stretch>
            <a:fillRect/>
          </a:stretch>
        </p:blipFill>
        <p:spPr>
          <a:xfrm>
            <a:off x="2522356" y="10"/>
            <a:ext cx="966964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1494503" y="1238865"/>
            <a:ext cx="3165886" cy="1026172"/>
          </a:xfrm>
        </p:spPr>
        <p:txBody>
          <a:bodyPr>
            <a:normAutofit/>
          </a:bodyPr>
          <a:lstStyle/>
          <a:p>
            <a:r>
              <a:rPr lang="pl-PL" sz="4000" b="1" dirty="0">
                <a:latin typeface="Times New Roman" panose="02020603050405020304" pitchFamily="18" charset="0"/>
                <a:cs typeface="Times New Roman" panose="02020603050405020304" pitchFamily="18" charset="0"/>
              </a:rPr>
              <a:t>1946</a:t>
            </a:r>
            <a:endParaRPr lang="pl-PL" sz="4000" b="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316066" y="2382259"/>
            <a:ext cx="4539975" cy="4027025"/>
          </a:xfrm>
        </p:spPr>
        <p:txBody>
          <a:bodyPr>
            <a:noAutofit/>
          </a:bodyPr>
          <a:lstStyle/>
          <a:p>
            <a:pPr algn="just"/>
            <a:r>
              <a:rPr lang="de-DE" sz="2000" dirty="0">
                <a:latin typeface="Times New Roman" panose="02020603050405020304" pitchFamily="18" charset="0"/>
                <a:cs typeface="Times New Roman" panose="02020603050405020304" pitchFamily="18" charset="0"/>
              </a:rPr>
              <a:t>Der Wiederaufbau des Unternehmens beginnt nach dem 2. Weltkrieg mit nur 30 Mitarbeitern. 1946 übernehmen die Brüder Hans und Paul Riegel von ihrer Mutter die Leitung des Unternehmens. Dr. Hans Riegel ist für den kaufmännischen Bereich, Marketing und Vertrieb verantwortlich. Sein Bruder Paul leitet den Produktionsbereich. Der Erfolg stellt sich bald ein: HARIBO beschäftigt 1950 – nur fünf Jahre nach dem Krieg – schon ca. 1000 Mitarbeiter.</a:t>
            </a:r>
            <a:endParaRPr lang="de-DE"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p:cNvPicPr>
            <a:picLocks noChangeAspect="1"/>
          </p:cNvPicPr>
          <p:nvPr/>
        </p:nvPicPr>
        <p:blipFill rotWithShape="1">
          <a:blip r:embed="rId1">
            <a:extLst>
              <a:ext uri="{28A0092B-C50C-407E-A947-70E740481C1C}">
                <a14:useLocalDpi xmlns:a14="http://schemas.microsoft.com/office/drawing/2010/main" val="0"/>
              </a:ext>
            </a:extLst>
          </a:blip>
          <a:srcRect b="5436"/>
          <a:stretch>
            <a:fillRect/>
          </a:stretch>
        </p:blipFill>
        <p:spPr>
          <a:xfrm>
            <a:off x="2522356" y="10"/>
            <a:ext cx="9669642"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393700" y="894735"/>
            <a:ext cx="4256106" cy="1370302"/>
          </a:xfrm>
        </p:spPr>
        <p:txBody>
          <a:bodyPr>
            <a:normAutofit/>
          </a:bodyPr>
          <a:lstStyle/>
          <a:p>
            <a:pPr algn="ctr"/>
            <a:r>
              <a:rPr lang="pl-PL" sz="4000" b="1" dirty="0">
                <a:latin typeface="Times New Roman" panose="02020603050405020304" pitchFamily="18" charset="0"/>
                <a:cs typeface="Times New Roman" panose="02020603050405020304" pitchFamily="18" charset="0"/>
              </a:rPr>
              <a:t>1960</a:t>
            </a:r>
            <a:endParaRPr lang="pl-PL"/>
          </a:p>
        </p:txBody>
      </p:sp>
      <p:sp>
        <p:nvSpPr>
          <p:cNvPr id="3" name="Symbol zastępczy zawartości 2"/>
          <p:cNvSpPr>
            <a:spLocks noGrp="1"/>
          </p:cNvSpPr>
          <p:nvPr>
            <p:ph idx="1"/>
          </p:nvPr>
        </p:nvSpPr>
        <p:spPr>
          <a:xfrm>
            <a:off x="397116" y="2411156"/>
            <a:ext cx="4256105" cy="3883742"/>
          </a:xfrm>
        </p:spPr>
        <p:txBody>
          <a:bodyPr vert="horz" lIns="91440" tIns="45720" rIns="91440" bIns="45720" rtlCol="0" anchor="t">
            <a:normAutofit/>
          </a:bodyPr>
          <a:lstStyle/>
          <a:p>
            <a:pPr algn="just"/>
            <a:r>
              <a:rPr lang="de-DE" sz="2000" dirty="0">
                <a:latin typeface="Times New Roman" panose="02020603050405020304" pitchFamily="18" charset="0"/>
                <a:cs typeface="Times New Roman" panose="02020603050405020304" pitchFamily="18" charset="0"/>
              </a:rPr>
              <a:t>Die HARIBO Goldbären kommen auf den Markt. Der riesige Erfolg des süßen Kultprodukts veranlasst HARIBO, den Goldbären eine offizielle Geburtsurkunde ausstellen zu lassen: 1967 werden die Goldbären vom deutschen Patentamt offiziell als eingetragenes Warenzeichen anerkannt.</a:t>
            </a:r>
            <a:endParaRPr lang="pl-PL" sz="20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0" ma:contentTypeDescription="Utwórz nowy dokument." ma:contentTypeScope="" ma:versionID="7aa420296c62fc4a5c825d6dc546994f">
  <xsd:schema xmlns:xsd="http://www.w3.org/2001/XMLSchema" xmlns:xs="http://www.w3.org/2001/XMLSchema" xmlns:p="http://schemas.microsoft.com/office/2006/metadata/properties" targetNamespace="http://schemas.microsoft.com/office/2006/metadata/properties" ma:root="true" ma:fieldsID="1bfd4dfa73aff86833de96de8900c00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20F19C-067D-4225-AB2E-C1CD209C5B99}"/>
</file>

<file path=customXml/itemProps2.xml><?xml version="1.0" encoding="utf-8"?>
<ds:datastoreItem xmlns:ds="http://schemas.openxmlformats.org/officeDocument/2006/customXml" ds:itemID="{3E0EB3C5-EB37-4661-8ACD-165851D60367}"/>
</file>

<file path=customXml/itemProps3.xml><?xml version="1.0" encoding="utf-8"?>
<ds:datastoreItem xmlns:ds="http://schemas.openxmlformats.org/officeDocument/2006/customXml" ds:itemID="{E5065E64-48F2-4900-A6B4-DC90343229BE}"/>
</file>

<file path=docProps/app.xml><?xml version="1.0" encoding="utf-8"?>
<Properties xmlns="http://schemas.openxmlformats.org/officeDocument/2006/extended-properties" xmlns:vt="http://schemas.openxmlformats.org/officeDocument/2006/docPropsVTypes">
  <TotalTime>0</TotalTime>
  <Words>6557</Words>
  <Application>WPS Presentation</Application>
  <PresentationFormat>Panoramiczny</PresentationFormat>
  <Paragraphs>163</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SimSun</vt:lpstr>
      <vt:lpstr>Wingdings</vt:lpstr>
      <vt:lpstr>Times New Roman</vt:lpstr>
      <vt:lpstr>Times New Roman</vt:lpstr>
      <vt:lpstr>Calibri</vt:lpstr>
      <vt:lpstr>Calibri</vt:lpstr>
      <vt:lpstr>Microsoft YaHei</vt:lpstr>
      <vt:lpstr>Arial Unicode MS</vt:lpstr>
      <vt:lpstr>Aptos Display</vt:lpstr>
      <vt:lpstr>Segoe Print</vt:lpstr>
      <vt:lpstr>Aptos</vt:lpstr>
      <vt:lpstr>Arial</vt:lpstr>
      <vt:lpstr>Arial,Sans-Serif</vt:lpstr>
      <vt:lpstr>Motyw pakietu Office</vt:lpstr>
      <vt:lpstr>HARIBO</vt:lpstr>
      <vt:lpstr>AGENDA</vt:lpstr>
      <vt:lpstr>1920</vt:lpstr>
      <vt:lpstr>1922</vt:lpstr>
      <vt:lpstr>1923</vt:lpstr>
      <vt:lpstr>1930</vt:lpstr>
      <vt:lpstr>1945</vt:lpstr>
      <vt:lpstr>1946</vt:lpstr>
      <vt:lpstr>1960</vt:lpstr>
      <vt:lpstr>1962</vt:lpstr>
      <vt:lpstr>1978</vt:lpstr>
      <vt:lpstr>1989</vt:lpstr>
      <vt:lpstr>2002</vt:lpstr>
      <vt:lpstr>2020</vt:lpstr>
      <vt:lpstr>HARIBO weltweit</vt:lpstr>
      <vt:lpstr>PowerPoint 演示文稿</vt:lpstr>
      <vt:lpstr>Wörterverzeichnis</vt:lpstr>
      <vt:lpstr>PowerPoint 演示文稿</vt:lpstr>
      <vt:lpstr>Literaturverzeichnis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HARIBO</dc:title>
  <dc:creator>Natalia Watras</dc:creator>
  <cp:lastModifiedBy>Barbara Skoczyńska -Prokopowi</cp:lastModifiedBy>
  <cp:revision>130</cp:revision>
  <dcterms:created xsi:type="dcterms:W3CDTF">2024-05-27T15:13:00Z</dcterms:created>
  <dcterms:modified xsi:type="dcterms:W3CDTF">2024-06-10T17:40:47Z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78F1C712970B4AE4AAE54E818845C3EB_12</vt:lpwstr>
  </property>
  <property fmtid="{D5CDD505-2E9C-101B-9397-08002B2CF9AE}" pid="3" name="KSOProductBuildVer">
    <vt:lpwstr>1045-12.2.0.17119</vt:lpwstr>
  </property>
  <property fmtid="{D5CDD505-2E9C-101B-9397-08002B2CF9AE}" pid="4" name="ContentTypeId">
    <vt:lpwstr>0x0101000F032860FE59B94DB7E8C59EF37275DE</vt:lpwstr>
  </property>
</Properties>
</file>