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/>
  </p:normalViewPr>
  <p:slideViewPr>
    <p:cSldViewPr showGuides="1">
      <p:cViewPr varScale="1">
        <p:scale>
          <a:sx n="58" d="100"/>
          <a:sy n="58" d="100"/>
        </p:scale>
        <p:origin x="-102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slide" Target="slides/slide1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7" Type="http://schemas.openxmlformats.org/officeDocument/2006/relationships/slide" Target="slides/slide15.xml"/><Relationship Id="rId12" Type="http://schemas.openxmlformats.org/officeDocument/2006/relationships/slide" Target="slides/slide10.xml"/><Relationship Id="rId25" Type="http://schemas.openxmlformats.org/officeDocument/2006/relationships/customXml" Target="../customXml/item3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6" Type="http://schemas.openxmlformats.org/officeDocument/2006/relationships/slide" Target="slides/slide14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9" Type="http://schemas.openxmlformats.org/officeDocument/2006/relationships/slide" Target="slides/slide17.xml"/><Relationship Id="rId10" Type="http://schemas.openxmlformats.org/officeDocument/2006/relationships/slide" Target="slides/slide8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22" Type="http://schemas.openxmlformats.org/officeDocument/2006/relationships/tableStyles" Target="tableStyles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 hasCustomPrompt="1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 hasCustomPrompt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31897F-8F23-433E-A660-EFF8D3EDA506}" type="slidenum">
              <a:rPr lang="pl-PL" smtClean="0"/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  <a:p>
            <a:pPr lvl="1" eaLnBrk="1" latinLnBrk="0" hangingPunct="1"/>
            <a:r>
              <a:rPr kumimoji="0" lang="pl-PL" smtClean="0"/>
              <a:t>Drugi poziom</a:t>
            </a:r>
            <a:endParaRPr kumimoji="0" lang="pl-PL" smtClean="0"/>
          </a:p>
          <a:p>
            <a:pPr lvl="2" eaLnBrk="1" latinLnBrk="0" hangingPunct="1"/>
            <a:r>
              <a:rPr kumimoji="0" lang="pl-PL" smtClean="0"/>
              <a:t>Trzeci poziom</a:t>
            </a:r>
            <a:endParaRPr kumimoji="0" lang="pl-PL" smtClean="0"/>
          </a:p>
          <a:p>
            <a:pPr lvl="3" eaLnBrk="1" latinLnBrk="0" hangingPunct="1"/>
            <a:r>
              <a:rPr kumimoji="0" lang="pl-PL" smtClean="0"/>
              <a:t>Czwarty poziom</a:t>
            </a:r>
            <a:endParaRPr kumimoji="0" lang="pl-PL" smtClean="0"/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D17FA3B-C404-4317-B0BC-953931111309}" type="datetimeFigureOut">
              <a:rPr lang="pl-PL" smtClean="0"/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931897F-8F23-433E-A660-EFF8D3EDA506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studyflix.de/wirtschaft/kennzahlen-1994" TargetMode="Externa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www.diki.pl/slownik-niemieckiego" TargetMode="External"/><Relationship Id="rId2" Type="http://schemas.openxmlformats.org/officeDocument/2006/relationships/hyperlink" Target="https://studyflix.de/wirtschaft/rechnungswesen-2338" TargetMode="External"/><Relationship Id="rId1" Type="http://schemas.openxmlformats.org/officeDocument/2006/relationships/hyperlink" Target="https://de.wikipedia.org/wiki/Rechnungswesen#Betriebswirtschaftliche_Statistik_und_Vergleichsrechnun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hyperlink" Target="https://studyflix.de/wirtschaft/kennzahlen-199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>
                <a:solidFill>
                  <a:schemeClr val="tx1"/>
                </a:solidFill>
                <a:effectLst/>
              </a:rPr>
              <a:t>Rechnungswesen</a:t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990656" cy="2409681"/>
          </a:xfrm>
        </p:spPr>
        <p:txBody>
          <a:bodyPr>
            <a:normAutofit/>
          </a:bodyPr>
          <a:lstStyle/>
          <a:p>
            <a:r>
              <a:rPr lang="pl-PL" sz="1800" dirty="0" err="1" smtClean="0">
                <a:solidFill>
                  <a:schemeClr val="tx1"/>
                </a:solidFill>
              </a:rPr>
              <a:t>Bearbeitet</a:t>
            </a:r>
            <a:r>
              <a:rPr lang="pl-PL" sz="1800" dirty="0" smtClean="0">
                <a:solidFill>
                  <a:schemeClr val="tx1"/>
                </a:solidFill>
              </a:rPr>
              <a:t> von Joanna Dziopak</a:t>
            </a:r>
            <a:endParaRPr lang="pl-PL" sz="1800" dirty="0" smtClean="0">
              <a:solidFill>
                <a:schemeClr val="tx1"/>
              </a:solidFill>
            </a:endParaRPr>
          </a:p>
          <a:p>
            <a:r>
              <a:rPr lang="pl-PL" sz="1800" dirty="0" err="1" smtClean="0">
                <a:solidFill>
                  <a:schemeClr val="tx1"/>
                </a:solidFill>
              </a:rPr>
              <a:t>Studentin</a:t>
            </a:r>
            <a:r>
              <a:rPr lang="pl-PL" sz="1800" dirty="0" smtClean="0">
                <a:solidFill>
                  <a:schemeClr val="tx1"/>
                </a:solidFill>
              </a:rPr>
              <a:t> des 2.Studienjahres</a:t>
            </a:r>
            <a:endParaRPr lang="pl-PL" sz="1800" dirty="0" smtClean="0">
              <a:solidFill>
                <a:schemeClr val="tx1"/>
              </a:solidFill>
            </a:endParaRPr>
          </a:p>
          <a:p>
            <a:r>
              <a:rPr lang="pl-PL" sz="1800" dirty="0" err="1" smtClean="0">
                <a:solidFill>
                  <a:schemeClr val="tx1"/>
                </a:solidFill>
              </a:rPr>
              <a:t>Rzeszower</a:t>
            </a: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 err="1" smtClean="0">
                <a:solidFill>
                  <a:schemeClr val="tx1"/>
                </a:solidFill>
              </a:rPr>
              <a:t>Universität</a:t>
            </a:r>
            <a:endParaRPr lang="pl-PL" sz="1800" dirty="0" smtClean="0">
              <a:solidFill>
                <a:schemeClr val="tx1"/>
              </a:solidFill>
            </a:endParaRPr>
          </a:p>
          <a:p>
            <a:r>
              <a:rPr lang="pl-PL" sz="1800" dirty="0" err="1" smtClean="0">
                <a:solidFill>
                  <a:schemeClr val="tx1"/>
                </a:solidFill>
              </a:rPr>
              <a:t>Institut</a:t>
            </a: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 err="1" smtClean="0">
                <a:solidFill>
                  <a:schemeClr val="tx1"/>
                </a:solidFill>
              </a:rPr>
              <a:t>für</a:t>
            </a: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 err="1" smtClean="0">
                <a:solidFill>
                  <a:schemeClr val="tx1"/>
                </a:solidFill>
              </a:rPr>
              <a:t>Wirtschaftswissenschaftern</a:t>
            </a:r>
            <a:r>
              <a:rPr lang="pl-PL" sz="1800" dirty="0" smtClean="0">
                <a:solidFill>
                  <a:schemeClr val="tx1"/>
                </a:solidFill>
              </a:rPr>
              <a:t> und</a:t>
            </a:r>
            <a:endParaRPr lang="pl-PL" sz="1800" dirty="0" smtClean="0">
              <a:solidFill>
                <a:schemeClr val="tx1"/>
              </a:solidFill>
            </a:endParaRPr>
          </a:p>
          <a:p>
            <a:r>
              <a:rPr lang="pl-PL" sz="1800" dirty="0" err="1" smtClean="0">
                <a:solidFill>
                  <a:schemeClr val="tx1"/>
                </a:solidFill>
              </a:rPr>
              <a:t>Finanzwesen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" y="116632"/>
            <a:ext cx="2192268" cy="220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/>
              <a:t>Information </a:t>
            </a:r>
            <a:endParaRPr lang="pl-PL" sz="2800" b="1" dirty="0" smtClean="0"/>
          </a:p>
          <a:p>
            <a:pPr marL="109855" indent="0">
              <a:buNone/>
            </a:pP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/>
              <a:t>die </a:t>
            </a:r>
            <a:r>
              <a:rPr lang="en-US" dirty="0" err="1"/>
              <a:t>lückenlose</a:t>
            </a:r>
            <a:r>
              <a:rPr lang="en-US" dirty="0"/>
              <a:t> </a:t>
            </a:r>
            <a:r>
              <a:rPr lang="en-US" dirty="0" err="1"/>
              <a:t>Dokumentation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 Geld- und </a:t>
            </a:r>
            <a:r>
              <a:rPr lang="en-US" dirty="0" err="1"/>
              <a:t>Güterströme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Unternehmen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wichtige</a:t>
            </a:r>
            <a:r>
              <a:rPr lang="en-US" dirty="0"/>
              <a:t> </a:t>
            </a:r>
            <a:r>
              <a:rPr lang="en-US" dirty="0" err="1"/>
              <a:t>Daten</a:t>
            </a:r>
            <a:r>
              <a:rPr lang="en-US" dirty="0"/>
              <a:t> und </a:t>
            </a:r>
            <a:r>
              <a:rPr lang="en-US" dirty="0" err="1"/>
              <a:t>Aufzeichnungen</a:t>
            </a:r>
            <a:r>
              <a:rPr lang="en-US" dirty="0"/>
              <a:t> </a:t>
            </a:r>
            <a:r>
              <a:rPr lang="en-US" dirty="0" err="1"/>
              <a:t>geschaffen</a:t>
            </a:r>
            <a:r>
              <a:rPr lang="en-US" dirty="0"/>
              <a:t>, die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Informationsgrundlage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Finanzbehörde</a:t>
            </a:r>
            <a:r>
              <a:rPr lang="en-US" dirty="0"/>
              <a:t> und die </a:t>
            </a:r>
            <a:r>
              <a:rPr lang="en-US" dirty="0" err="1"/>
              <a:t>Geschäftsleitung</a:t>
            </a:r>
            <a:r>
              <a:rPr lang="en-US" dirty="0"/>
              <a:t> </a:t>
            </a:r>
            <a:r>
              <a:rPr lang="en-US" dirty="0" err="1"/>
              <a:t>darstellen</a:t>
            </a:r>
            <a:r>
              <a:rPr lang="en-US" dirty="0"/>
              <a:t>. </a:t>
            </a:r>
            <a:endParaRPr lang="pl-PL" dirty="0"/>
          </a:p>
          <a:p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25144"/>
            <a:ext cx="256222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b="1" dirty="0" err="1"/>
              <a:t>Kontrolle</a:t>
            </a:r>
            <a:r>
              <a:rPr lang="pl-PL" b="1" dirty="0"/>
              <a:t> und </a:t>
            </a:r>
            <a:r>
              <a:rPr lang="pl-PL" b="1" dirty="0" err="1"/>
              <a:t>Überwachung</a:t>
            </a:r>
            <a:r>
              <a:rPr lang="pl-PL" b="1" dirty="0"/>
              <a:t> </a:t>
            </a:r>
            <a:endParaRPr lang="pl-PL" dirty="0"/>
          </a:p>
          <a:p>
            <a:pPr marL="109855" indent="0">
              <a:buNone/>
            </a:pPr>
            <a:r>
              <a:rPr lang="en-US" dirty="0"/>
              <a:t>Die </a:t>
            </a:r>
            <a:r>
              <a:rPr lang="en-US" dirty="0" err="1"/>
              <a:t>Geschäftsleitung</a:t>
            </a:r>
            <a:r>
              <a:rPr lang="en-US" dirty="0"/>
              <a:t> </a:t>
            </a:r>
            <a:r>
              <a:rPr lang="en-US" dirty="0" err="1"/>
              <a:t>braucht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verlässliche</a:t>
            </a:r>
            <a:r>
              <a:rPr lang="en-US" dirty="0"/>
              <a:t> </a:t>
            </a:r>
            <a:r>
              <a:rPr lang="en-US" dirty="0" err="1"/>
              <a:t>Informationsquelle</a:t>
            </a:r>
            <a:r>
              <a:rPr lang="en-US" dirty="0"/>
              <a:t>, um den </a:t>
            </a:r>
            <a:r>
              <a:rPr lang="en-US" dirty="0" err="1"/>
              <a:t>Erfolg</a:t>
            </a:r>
            <a:r>
              <a:rPr lang="en-US" dirty="0"/>
              <a:t> der </a:t>
            </a:r>
            <a:r>
              <a:rPr lang="en-US" dirty="0" err="1"/>
              <a:t>unternehmerischen</a:t>
            </a:r>
            <a:r>
              <a:rPr lang="en-US" dirty="0"/>
              <a:t> </a:t>
            </a:r>
            <a:r>
              <a:rPr lang="en-US" dirty="0" err="1"/>
              <a:t>Tätigkeit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kontrollieren</a:t>
            </a:r>
            <a:r>
              <a:rPr lang="en-US" dirty="0"/>
              <a:t>.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b="1" dirty="0" err="1"/>
              <a:t>Planung</a:t>
            </a:r>
            <a:r>
              <a:rPr lang="pl-PL" b="1" dirty="0"/>
              <a:t> und </a:t>
            </a:r>
            <a:r>
              <a:rPr lang="pl-PL" b="1" dirty="0" err="1"/>
              <a:t>Disposition</a:t>
            </a:r>
            <a:r>
              <a:rPr lang="pl-PL" b="1" dirty="0"/>
              <a:t>  </a:t>
            </a:r>
            <a:endParaRPr lang="pl-PL" dirty="0"/>
          </a:p>
          <a:p>
            <a:pPr marL="109855" indent="0">
              <a:buNone/>
            </a:pPr>
            <a:r>
              <a:rPr lang="en-US" dirty="0"/>
              <a:t>Die </a:t>
            </a:r>
            <a:r>
              <a:rPr lang="en-US" dirty="0" err="1"/>
              <a:t>aufbereiteten</a:t>
            </a:r>
            <a:r>
              <a:rPr lang="en-US" dirty="0"/>
              <a:t> </a:t>
            </a:r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schaffen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Grundlage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strategische</a:t>
            </a:r>
            <a:r>
              <a:rPr lang="en-US" dirty="0"/>
              <a:t> </a:t>
            </a:r>
            <a:r>
              <a:rPr lang="en-US" dirty="0" err="1"/>
              <a:t>Entscheidungen</a:t>
            </a:r>
            <a:r>
              <a:rPr lang="en-US" dirty="0"/>
              <a:t>, </a:t>
            </a:r>
            <a:r>
              <a:rPr lang="en-US" dirty="0" err="1"/>
              <a:t>Pläne</a:t>
            </a:r>
            <a:r>
              <a:rPr lang="en-US" dirty="0"/>
              <a:t> und Disposition. </a:t>
            </a:r>
            <a:endParaRPr lang="pl-PL" dirty="0"/>
          </a:p>
          <a:p>
            <a:pPr marL="109855" indent="0">
              <a:buNone/>
            </a:pPr>
            <a:endParaRPr lang="pl-P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661" y="3568209"/>
            <a:ext cx="4982095" cy="331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Was ist das für ein </a:t>
            </a:r>
            <a:r>
              <a:rPr lang="pl-PL" dirty="0" err="1" smtClean="0"/>
              <a:t>Bereiche</a:t>
            </a:r>
            <a:r>
              <a:rPr lang="pl-PL" dirty="0" smtClean="0"/>
              <a:t> des </a:t>
            </a:r>
            <a:r>
              <a:rPr lang="pl-PL" dirty="0" err="1" smtClean="0"/>
              <a:t>Rechnungswesens</a:t>
            </a:r>
            <a:r>
              <a:rPr lang="de-DE" dirty="0" smtClean="0"/>
              <a:t>?</a:t>
            </a:r>
            <a:r>
              <a:rPr lang="pl-PL" dirty="0" smtClean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pl-PL" sz="2400" dirty="0" smtClean="0"/>
              <a:t>…….</a:t>
            </a:r>
            <a:r>
              <a:rPr lang="en-US" sz="2400" dirty="0" err="1" smtClean="0"/>
              <a:t>erfasst</a:t>
            </a:r>
            <a:r>
              <a:rPr lang="en-US" sz="2400" dirty="0" smtClean="0"/>
              <a:t> </a:t>
            </a:r>
            <a:r>
              <a:rPr lang="en-US" sz="2400" dirty="0"/>
              <a:t>du </a:t>
            </a:r>
            <a:r>
              <a:rPr lang="en-US" sz="2400" dirty="0" err="1"/>
              <a:t>alle</a:t>
            </a:r>
            <a:r>
              <a:rPr lang="en-US" sz="2400" dirty="0"/>
              <a:t> </a:t>
            </a:r>
            <a:r>
              <a:rPr lang="en-US" sz="2400" dirty="0" err="1"/>
              <a:t>Geschäftsvorfälle</a:t>
            </a:r>
            <a:r>
              <a:rPr lang="en-US" sz="2400" dirty="0"/>
              <a:t>, </a:t>
            </a:r>
            <a:r>
              <a:rPr lang="en-US" sz="2400" dirty="0" err="1"/>
              <a:t>wie</a:t>
            </a:r>
            <a:r>
              <a:rPr lang="en-US" sz="2400" dirty="0"/>
              <a:t> den </a:t>
            </a:r>
            <a:r>
              <a:rPr lang="en-US" sz="2400" dirty="0" err="1"/>
              <a:t>Verkauf</a:t>
            </a:r>
            <a:r>
              <a:rPr lang="en-US" sz="2400" dirty="0"/>
              <a:t> </a:t>
            </a:r>
            <a:r>
              <a:rPr lang="en-US" sz="2400" dirty="0" err="1"/>
              <a:t>eines</a:t>
            </a:r>
            <a:r>
              <a:rPr lang="en-US" sz="2400" dirty="0"/>
              <a:t> Autos, </a:t>
            </a:r>
            <a:r>
              <a:rPr lang="en-US" sz="2400" dirty="0" err="1"/>
              <a:t>Mietkosten</a:t>
            </a:r>
            <a:r>
              <a:rPr lang="en-US" sz="2400" dirty="0"/>
              <a:t> und den </a:t>
            </a:r>
            <a:r>
              <a:rPr lang="en-US" sz="2400" dirty="0" err="1"/>
              <a:t>Kauf</a:t>
            </a:r>
            <a:r>
              <a:rPr lang="en-US" sz="2400" dirty="0"/>
              <a:t> </a:t>
            </a:r>
            <a:r>
              <a:rPr lang="en-US" sz="2400" dirty="0" err="1"/>
              <a:t>einer</a:t>
            </a:r>
            <a:r>
              <a:rPr lang="en-US" sz="2400" dirty="0"/>
              <a:t> </a:t>
            </a:r>
            <a:r>
              <a:rPr lang="en-US" sz="2400" dirty="0" err="1"/>
              <a:t>Maschine</a:t>
            </a:r>
            <a:r>
              <a:rPr lang="en-US" sz="2400" dirty="0"/>
              <a:t>. </a:t>
            </a:r>
            <a:endParaRPr lang="pl-PL" sz="2400" dirty="0" smtClean="0"/>
          </a:p>
          <a:p>
            <a:pPr marL="109855" lvl="0" indent="0">
              <a:buNone/>
            </a:pPr>
            <a:r>
              <a:rPr lang="pl-PL" sz="2400" dirty="0" smtClean="0"/>
              <a:t>A. </a:t>
            </a:r>
            <a:r>
              <a:rPr lang="pl-PL" sz="2400" dirty="0" err="1" smtClean="0"/>
              <a:t>Externes</a:t>
            </a:r>
            <a:endParaRPr lang="pl-PL" sz="2400" dirty="0" smtClean="0"/>
          </a:p>
          <a:p>
            <a:pPr marL="109855" lvl="0" indent="0">
              <a:buNone/>
            </a:pPr>
            <a:r>
              <a:rPr lang="pl-PL" sz="2400" dirty="0" smtClean="0"/>
              <a:t>B. </a:t>
            </a:r>
            <a:r>
              <a:rPr lang="pl-PL" sz="2400" dirty="0" err="1" smtClean="0"/>
              <a:t>Internes</a:t>
            </a:r>
            <a:endParaRPr lang="pl-PL" sz="2400" dirty="0" smtClean="0"/>
          </a:p>
          <a:p>
            <a:pPr marL="109855" indent="0">
              <a:buNone/>
            </a:pPr>
            <a:r>
              <a:rPr lang="pl-PL" sz="2400" dirty="0" smtClean="0"/>
              <a:t>C. </a:t>
            </a:r>
            <a:r>
              <a:rPr lang="pl-PL" sz="2400" dirty="0" err="1"/>
              <a:t>Betriebswirtschaftliche</a:t>
            </a:r>
            <a:r>
              <a:rPr lang="pl-PL" sz="2400" dirty="0"/>
              <a:t> </a:t>
            </a:r>
            <a:r>
              <a:rPr lang="pl-PL" sz="2400" dirty="0" err="1"/>
              <a:t>Statistik</a:t>
            </a:r>
            <a:r>
              <a:rPr lang="pl-PL" sz="2400" dirty="0"/>
              <a:t> und </a:t>
            </a:r>
            <a:r>
              <a:rPr lang="pl-PL" sz="2400" dirty="0" err="1"/>
              <a:t>Vergleichsrechnung</a:t>
            </a:r>
            <a:r>
              <a:rPr lang="pl-PL" sz="2400" dirty="0"/>
              <a:t> </a:t>
            </a:r>
            <a:endParaRPr lang="pl-PL" sz="2400" dirty="0"/>
          </a:p>
          <a:p>
            <a:pPr marL="109855" indent="0">
              <a:buNone/>
            </a:pPr>
            <a:r>
              <a:rPr lang="pl-PL" sz="2400" dirty="0" smtClean="0"/>
              <a:t>D. </a:t>
            </a:r>
            <a:r>
              <a:rPr lang="pl-PL" sz="2400" dirty="0" err="1"/>
              <a:t>Planungsrechnung</a:t>
            </a:r>
            <a:r>
              <a:rPr lang="pl-PL" sz="2400" dirty="0"/>
              <a:t>  </a:t>
            </a:r>
            <a:endParaRPr lang="pl-PL" sz="2400" dirty="0"/>
          </a:p>
          <a:p>
            <a:pPr lvl="0"/>
            <a:endParaRPr lang="pl-PL" sz="2400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Quiz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Geschäftsleitung</a:t>
            </a:r>
            <a:r>
              <a:rPr lang="en-US" dirty="0"/>
              <a:t> </a:t>
            </a:r>
            <a:r>
              <a:rPr lang="en-US" dirty="0" err="1"/>
              <a:t>braucht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verlässliche</a:t>
            </a:r>
            <a:r>
              <a:rPr lang="en-US" dirty="0"/>
              <a:t> </a:t>
            </a:r>
            <a:r>
              <a:rPr lang="en-US" dirty="0" err="1"/>
              <a:t>Informationsquelle</a:t>
            </a:r>
            <a:r>
              <a:rPr lang="en-US" dirty="0"/>
              <a:t>, um den </a:t>
            </a:r>
            <a:r>
              <a:rPr lang="en-US" dirty="0" err="1"/>
              <a:t>Erfolg</a:t>
            </a:r>
            <a:r>
              <a:rPr lang="en-US" dirty="0"/>
              <a:t> der </a:t>
            </a:r>
            <a:r>
              <a:rPr lang="en-US" dirty="0" err="1"/>
              <a:t>unternehmerischen</a:t>
            </a:r>
            <a:r>
              <a:rPr lang="en-US" dirty="0"/>
              <a:t> </a:t>
            </a:r>
            <a:r>
              <a:rPr lang="en-US" dirty="0" err="1"/>
              <a:t>Tätigkeit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kontrollieren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r>
              <a:rPr lang="de-DE" dirty="0"/>
              <a:t>Was ist das für eine </a:t>
            </a:r>
            <a:r>
              <a:rPr lang="de-DE" dirty="0" smtClean="0"/>
              <a:t>Aufgabe</a:t>
            </a:r>
            <a:r>
              <a:rPr lang="pl-PL" dirty="0" smtClean="0"/>
              <a:t> des </a:t>
            </a:r>
            <a:r>
              <a:rPr lang="pl-PL" dirty="0" err="1" smtClean="0"/>
              <a:t>Rechnungswesens</a:t>
            </a:r>
            <a:r>
              <a:rPr lang="de-DE" dirty="0" smtClean="0"/>
              <a:t>?</a:t>
            </a:r>
            <a:r>
              <a:rPr lang="en-US" dirty="0" smtClean="0"/>
              <a:t> </a:t>
            </a:r>
            <a:endParaRPr lang="pl-PL" dirty="0" smtClean="0"/>
          </a:p>
          <a:p>
            <a:pPr marL="624205" indent="-514350">
              <a:buAutoNum type="alphaUcPeriod"/>
            </a:pPr>
            <a:r>
              <a:rPr lang="pl-PL" dirty="0" err="1" smtClean="0"/>
              <a:t>Planung</a:t>
            </a:r>
            <a:r>
              <a:rPr lang="pl-PL" dirty="0" smtClean="0"/>
              <a:t> und </a:t>
            </a:r>
            <a:r>
              <a:rPr lang="pl-PL" dirty="0" err="1" smtClean="0"/>
              <a:t>Disposition</a:t>
            </a:r>
            <a:endParaRPr lang="pl-PL" dirty="0" smtClean="0"/>
          </a:p>
          <a:p>
            <a:pPr marL="624205" indent="-514350">
              <a:buAutoNum type="alphaUcPeriod"/>
            </a:pPr>
            <a:r>
              <a:rPr lang="pl-PL" dirty="0"/>
              <a:t> </a:t>
            </a:r>
            <a:r>
              <a:rPr lang="pl-PL" dirty="0" smtClean="0"/>
              <a:t>Information</a:t>
            </a:r>
            <a:endParaRPr lang="pl-PL" dirty="0" smtClean="0"/>
          </a:p>
          <a:p>
            <a:pPr marL="624205" indent="-514350">
              <a:buAutoNum type="alphaUcPeriod"/>
            </a:pPr>
            <a:r>
              <a:rPr lang="pl-PL" dirty="0" err="1" smtClean="0"/>
              <a:t>Kontrolle</a:t>
            </a:r>
            <a:r>
              <a:rPr lang="pl-PL" dirty="0" smtClean="0"/>
              <a:t> und </a:t>
            </a:r>
            <a:r>
              <a:rPr lang="pl-PL" dirty="0" err="1"/>
              <a:t>Überwachung</a:t>
            </a:r>
            <a:r>
              <a:rPr lang="pl-PL" dirty="0"/>
              <a:t> </a:t>
            </a:r>
            <a:endParaRPr lang="pl-PL" dirty="0" smtClean="0"/>
          </a:p>
          <a:p>
            <a:pPr marL="624205" indent="-514350">
              <a:buAutoNum type="alphaUcPeriod"/>
            </a:pPr>
            <a:r>
              <a:rPr lang="pl-PL" dirty="0" err="1" smtClean="0"/>
              <a:t>Dokumentation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 numCol="3">
            <a:normAutofit fontScale="55000" lnSpcReduction="20000"/>
          </a:bodyPr>
          <a:lstStyle/>
          <a:p>
            <a:pPr fontAlgn="base"/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Teilgebiet</a:t>
            </a:r>
            <a:r>
              <a:rPr lang="pl-PL" dirty="0"/>
              <a:t> – dział, dziedzina</a:t>
            </a:r>
            <a:endParaRPr lang="pl-PL" dirty="0"/>
          </a:p>
          <a:p>
            <a:pPr fontAlgn="base"/>
            <a:r>
              <a:rPr lang="pl-PL" dirty="0"/>
              <a:t>die </a:t>
            </a:r>
            <a:r>
              <a:rPr lang="pl-PL" dirty="0" err="1" smtClean="0"/>
              <a:t>Betriebswirtschaftslehre</a:t>
            </a:r>
            <a:r>
              <a:rPr lang="pl-PL" dirty="0" smtClean="0"/>
              <a:t> (</a:t>
            </a:r>
            <a:r>
              <a:rPr lang="pl-PL" dirty="0"/>
              <a:t>BWL) – ekonomika przedsiębiorstwa</a:t>
            </a:r>
            <a:endParaRPr lang="pl-PL" dirty="0"/>
          </a:p>
          <a:p>
            <a:pPr fontAlgn="base"/>
            <a:r>
              <a:rPr lang="pl-PL" dirty="0" err="1"/>
              <a:t>dienen</a:t>
            </a:r>
            <a:r>
              <a:rPr lang="pl-PL" dirty="0"/>
              <a:t> – służyć</a:t>
            </a:r>
            <a:endParaRPr lang="pl-PL" dirty="0"/>
          </a:p>
          <a:p>
            <a:pPr fontAlgn="base"/>
            <a:r>
              <a:rPr lang="pl-PL" dirty="0"/>
              <a:t>die </a:t>
            </a:r>
            <a:r>
              <a:rPr lang="pl-PL" dirty="0" err="1"/>
              <a:t>Erfassung</a:t>
            </a:r>
            <a:r>
              <a:rPr lang="pl-PL" dirty="0"/>
              <a:t> – ściąganie danych</a:t>
            </a:r>
            <a:endParaRPr lang="pl-PL" dirty="0"/>
          </a:p>
          <a:p>
            <a:pPr fontAlgn="base"/>
            <a:r>
              <a:rPr lang="pl-PL" dirty="0"/>
              <a:t>die </a:t>
            </a:r>
            <a:r>
              <a:rPr lang="pl-PL" dirty="0" err="1"/>
              <a:t>Überwachung</a:t>
            </a:r>
            <a:r>
              <a:rPr lang="pl-PL" dirty="0"/>
              <a:t> – dozór, nadzór, </a:t>
            </a:r>
            <a:r>
              <a:rPr lang="pl-PL" dirty="0" err="1"/>
              <a:t>konrola</a:t>
            </a:r>
            <a:endParaRPr lang="pl-PL" dirty="0"/>
          </a:p>
          <a:p>
            <a:pPr fontAlgn="base"/>
            <a:r>
              <a:rPr lang="pl-PL" dirty="0"/>
              <a:t>die </a:t>
            </a:r>
            <a:r>
              <a:rPr lang="pl-PL" dirty="0" err="1"/>
              <a:t>Verdichtung</a:t>
            </a:r>
            <a:r>
              <a:rPr lang="pl-PL" dirty="0"/>
              <a:t> – kondensacja, zagęszczenie</a:t>
            </a:r>
            <a:endParaRPr lang="pl-PL" dirty="0"/>
          </a:p>
          <a:p>
            <a:pPr fontAlgn="base"/>
            <a:r>
              <a:rPr lang="pl-PL" dirty="0"/>
              <a:t>die </a:t>
            </a:r>
            <a:r>
              <a:rPr lang="pl-PL" dirty="0" err="1"/>
              <a:t>Leistung</a:t>
            </a:r>
            <a:r>
              <a:rPr lang="pl-PL" dirty="0"/>
              <a:t> – osiągnięcie, wykonanie</a:t>
            </a:r>
            <a:endParaRPr lang="pl-PL" dirty="0"/>
          </a:p>
          <a:p>
            <a:pPr fontAlgn="base"/>
            <a:r>
              <a:rPr lang="pl-PL" dirty="0" err="1"/>
              <a:t>entstehen</a:t>
            </a:r>
            <a:r>
              <a:rPr lang="pl-PL" dirty="0"/>
              <a:t> – powstawać, tworzyć się</a:t>
            </a:r>
            <a:endParaRPr lang="pl-PL" dirty="0"/>
          </a:p>
          <a:p>
            <a:pPr fontAlgn="base"/>
            <a:r>
              <a:rPr lang="pl-PL" dirty="0"/>
              <a:t>der </a:t>
            </a:r>
            <a:r>
              <a:rPr lang="pl-PL" dirty="0" err="1"/>
              <a:t>Strom</a:t>
            </a:r>
            <a:r>
              <a:rPr lang="pl-PL" dirty="0"/>
              <a:t> – prąd, nurt</a:t>
            </a:r>
            <a:endParaRPr lang="pl-PL" dirty="0"/>
          </a:p>
          <a:p>
            <a:pPr fontAlgn="base"/>
            <a:r>
              <a:rPr lang="pl-PL" dirty="0" err="1"/>
              <a:t>gegenüber</a:t>
            </a:r>
            <a:r>
              <a:rPr lang="pl-PL" dirty="0"/>
              <a:t> – naprzeciwko</a:t>
            </a:r>
            <a:endParaRPr lang="pl-PL" dirty="0"/>
          </a:p>
          <a:p>
            <a:pPr fontAlgn="base"/>
            <a:r>
              <a:rPr lang="pl-PL" dirty="0"/>
              <a:t>der </a:t>
            </a:r>
            <a:r>
              <a:rPr lang="pl-PL" dirty="0" err="1"/>
              <a:t>Außenstehende</a:t>
            </a:r>
            <a:r>
              <a:rPr lang="pl-PL" dirty="0"/>
              <a:t> – osoba postronna</a:t>
            </a:r>
            <a:endParaRPr lang="pl-PL" dirty="0"/>
          </a:p>
          <a:p>
            <a:pPr fontAlgn="base"/>
            <a:r>
              <a:rPr lang="pl-PL" dirty="0"/>
              <a:t>die </a:t>
            </a:r>
            <a:r>
              <a:rPr lang="pl-PL" dirty="0" err="1" smtClean="0"/>
              <a:t>Rechenschaft</a:t>
            </a:r>
            <a:r>
              <a:rPr lang="pl-PL" dirty="0" smtClean="0"/>
              <a:t> – </a:t>
            </a:r>
            <a:r>
              <a:rPr lang="pl-PL" dirty="0"/>
              <a:t>sprawozdanie</a:t>
            </a:r>
            <a:endParaRPr lang="pl-PL" dirty="0"/>
          </a:p>
          <a:p>
            <a:pPr fontAlgn="base"/>
            <a:r>
              <a:rPr lang="pl-PL" dirty="0"/>
              <a:t>die </a:t>
            </a:r>
            <a:r>
              <a:rPr lang="pl-PL" dirty="0" err="1"/>
              <a:t>Beispiel</a:t>
            </a:r>
            <a:r>
              <a:rPr lang="pl-PL" dirty="0"/>
              <a:t> - przykład</a:t>
            </a:r>
            <a:endParaRPr lang="pl-PL" dirty="0"/>
          </a:p>
          <a:p>
            <a:pPr fontAlgn="base"/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 smtClean="0"/>
              <a:t>Gesundheitswesen</a:t>
            </a:r>
            <a:r>
              <a:rPr lang="pl-PL" dirty="0" smtClean="0"/>
              <a:t> – </a:t>
            </a:r>
            <a:r>
              <a:rPr lang="pl-PL" dirty="0"/>
              <a:t>służba zdrowia</a:t>
            </a:r>
            <a:endParaRPr lang="pl-PL" dirty="0"/>
          </a:p>
          <a:p>
            <a:pPr fontAlgn="base"/>
            <a:r>
              <a:rPr lang="pl-PL" dirty="0" err="1"/>
              <a:t>liefern</a:t>
            </a:r>
            <a:r>
              <a:rPr lang="pl-PL" dirty="0"/>
              <a:t> – dostarczać, przedstawiać</a:t>
            </a:r>
            <a:endParaRPr lang="pl-PL" dirty="0"/>
          </a:p>
          <a:p>
            <a:pPr fontAlgn="base"/>
            <a:r>
              <a:rPr lang="pl-PL" dirty="0"/>
              <a:t>der </a:t>
            </a:r>
            <a:r>
              <a:rPr lang="pl-PL" dirty="0" err="1"/>
              <a:t>Bereich</a:t>
            </a:r>
            <a:r>
              <a:rPr lang="pl-PL" dirty="0"/>
              <a:t> – zakres, obszar</a:t>
            </a:r>
            <a:endParaRPr lang="pl-PL" dirty="0"/>
          </a:p>
          <a:p>
            <a:pPr fontAlgn="base"/>
            <a:r>
              <a:rPr lang="en-US" dirty="0" err="1"/>
              <a:t>untergliedern</a:t>
            </a:r>
            <a:r>
              <a:rPr lang="en-US" dirty="0"/>
              <a:t> – </a:t>
            </a:r>
            <a:r>
              <a:rPr lang="en-US" dirty="0" err="1"/>
              <a:t>dzielić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akapity</a:t>
            </a:r>
            <a:endParaRPr lang="pl-PL" dirty="0"/>
          </a:p>
          <a:p>
            <a:pPr fontAlgn="base"/>
            <a:r>
              <a:rPr lang="pl-PL" dirty="0" err="1"/>
              <a:t>folgende</a:t>
            </a:r>
            <a:r>
              <a:rPr lang="pl-PL" dirty="0"/>
              <a:t> – następujący</a:t>
            </a:r>
            <a:endParaRPr lang="pl-PL" dirty="0"/>
          </a:p>
          <a:p>
            <a:pPr fontAlgn="base"/>
            <a:r>
              <a:rPr lang="pl-PL" dirty="0"/>
              <a:t>der </a:t>
            </a:r>
            <a:r>
              <a:rPr lang="pl-PL" dirty="0" err="1"/>
              <a:t>Teilbereich</a:t>
            </a:r>
            <a:r>
              <a:rPr lang="pl-PL" dirty="0"/>
              <a:t> – zakres częściowy</a:t>
            </a:r>
            <a:endParaRPr lang="pl-PL" dirty="0"/>
          </a:p>
          <a:p>
            <a:pPr fontAlgn="base"/>
            <a:r>
              <a:rPr lang="pl-PL" dirty="0" err="1"/>
              <a:t>extern</a:t>
            </a:r>
            <a:r>
              <a:rPr lang="pl-PL" dirty="0"/>
              <a:t> – zewnętrzny</a:t>
            </a:r>
            <a:endParaRPr lang="pl-PL" dirty="0"/>
          </a:p>
          <a:p>
            <a:pPr fontAlgn="base"/>
            <a:r>
              <a:rPr lang="pl-PL" dirty="0"/>
              <a:t>die </a:t>
            </a:r>
            <a:r>
              <a:rPr lang="pl-PL" dirty="0" err="1"/>
              <a:t>Gewinn</a:t>
            </a:r>
            <a:r>
              <a:rPr lang="pl-PL" dirty="0"/>
              <a:t>- und </a:t>
            </a:r>
            <a:r>
              <a:rPr lang="pl-PL" dirty="0" err="1"/>
              <a:t>Verlustrechnung</a:t>
            </a:r>
            <a:r>
              <a:rPr lang="pl-PL" dirty="0"/>
              <a:t> – rachunek zysków i strat</a:t>
            </a:r>
            <a:endParaRPr lang="pl-PL" dirty="0"/>
          </a:p>
          <a:p>
            <a:pPr fontAlgn="base"/>
            <a:r>
              <a:rPr lang="en-US" dirty="0"/>
              <a:t>der </a:t>
            </a:r>
            <a:r>
              <a:rPr lang="en-US" dirty="0" err="1"/>
              <a:t>Jahresabschluss</a:t>
            </a:r>
            <a:r>
              <a:rPr lang="en-US" dirty="0"/>
              <a:t> – </a:t>
            </a:r>
            <a:r>
              <a:rPr lang="en-US" dirty="0" err="1"/>
              <a:t>bilans</a:t>
            </a:r>
            <a:endParaRPr lang="pl-PL" dirty="0"/>
          </a:p>
          <a:p>
            <a:pPr fontAlgn="base"/>
            <a:r>
              <a:rPr lang="en-US" dirty="0"/>
              <a:t>intern – </a:t>
            </a:r>
            <a:r>
              <a:rPr lang="en-US" dirty="0" err="1"/>
              <a:t>wewnętrzny</a:t>
            </a:r>
            <a:endParaRPr lang="pl-PL" dirty="0"/>
          </a:p>
          <a:p>
            <a:pPr fontAlgn="base"/>
            <a:r>
              <a:rPr lang="en-US" dirty="0"/>
              <a:t>der </a:t>
            </a:r>
            <a:r>
              <a:rPr lang="en-US" dirty="0" err="1"/>
              <a:t>Gedanke</a:t>
            </a:r>
            <a:r>
              <a:rPr lang="en-US" dirty="0"/>
              <a:t> – </a:t>
            </a:r>
            <a:r>
              <a:rPr lang="en-US" dirty="0" err="1"/>
              <a:t>myśl</a:t>
            </a:r>
            <a:r>
              <a:rPr lang="en-US" dirty="0"/>
              <a:t>, </a:t>
            </a:r>
            <a:r>
              <a:rPr lang="en-US" dirty="0" err="1"/>
              <a:t>pomysł</a:t>
            </a:r>
            <a:endParaRPr lang="pl-PL" dirty="0"/>
          </a:p>
          <a:p>
            <a:pPr fontAlgn="base"/>
            <a:r>
              <a:rPr lang="en-US" dirty="0"/>
              <a:t>die </a:t>
            </a:r>
            <a:r>
              <a:rPr lang="pl-PL" dirty="0" err="1" smtClean="0"/>
              <a:t>Gewinnmasimierung</a:t>
            </a:r>
            <a:r>
              <a:rPr lang="pl-PL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maksymalizacja</a:t>
            </a:r>
            <a:r>
              <a:rPr lang="en-US" dirty="0"/>
              <a:t> </a:t>
            </a:r>
            <a:r>
              <a:rPr lang="en-US" dirty="0" err="1"/>
              <a:t>zysków</a:t>
            </a:r>
            <a:endParaRPr lang="pl-PL" dirty="0"/>
          </a:p>
          <a:p>
            <a:pPr fontAlgn="base"/>
            <a:r>
              <a:rPr lang="en-US" dirty="0"/>
              <a:t>die </a:t>
            </a:r>
            <a:r>
              <a:rPr lang="en-US" dirty="0" err="1"/>
              <a:t>Maßnahme</a:t>
            </a:r>
            <a:r>
              <a:rPr lang="en-US" dirty="0"/>
              <a:t> – </a:t>
            </a:r>
            <a:r>
              <a:rPr lang="en-US" dirty="0" err="1"/>
              <a:t>działanie</a:t>
            </a:r>
            <a:r>
              <a:rPr lang="en-US" dirty="0"/>
              <a:t>, </a:t>
            </a:r>
            <a:r>
              <a:rPr lang="en-US" dirty="0" err="1"/>
              <a:t>środek</a:t>
            </a:r>
            <a:endParaRPr lang="pl-PL" dirty="0"/>
          </a:p>
          <a:p>
            <a:pPr fontAlgn="base"/>
            <a:r>
              <a:rPr lang="en-US" dirty="0" err="1"/>
              <a:t>durchgeführen</a:t>
            </a:r>
            <a:r>
              <a:rPr lang="en-US" dirty="0"/>
              <a:t> – </a:t>
            </a:r>
            <a:r>
              <a:rPr lang="en-US" dirty="0" err="1"/>
              <a:t>przeprowadzać</a:t>
            </a:r>
            <a:r>
              <a:rPr lang="en-US" dirty="0"/>
              <a:t>, </a:t>
            </a:r>
            <a:r>
              <a:rPr lang="en-US" dirty="0" err="1"/>
              <a:t>realizować</a:t>
            </a:r>
            <a:endParaRPr lang="pl-PL" dirty="0"/>
          </a:p>
          <a:p>
            <a:pPr fontAlgn="base"/>
            <a:r>
              <a:rPr lang="en-US" dirty="0"/>
              <a:t>die </a:t>
            </a:r>
            <a:r>
              <a:rPr lang="pl-PL" dirty="0" err="1"/>
              <a:t>Vergleichsrechnung</a:t>
            </a:r>
            <a:r>
              <a:rPr lang="pl-PL" dirty="0"/>
              <a:t> – kalkulacja porównawcza</a:t>
            </a:r>
            <a:endParaRPr lang="pl-PL" dirty="0"/>
          </a:p>
          <a:p>
            <a:pPr fontAlgn="base"/>
            <a:r>
              <a:rPr lang="en-US" dirty="0" err="1"/>
              <a:t>vergleichen</a:t>
            </a:r>
            <a:r>
              <a:rPr lang="en-US" dirty="0"/>
              <a:t> – </a:t>
            </a:r>
            <a:r>
              <a:rPr lang="en-US" dirty="0" err="1"/>
              <a:t>porównać</a:t>
            </a:r>
            <a:endParaRPr lang="pl-PL" dirty="0"/>
          </a:p>
          <a:p>
            <a:pPr fontAlgn="base"/>
            <a:r>
              <a:rPr lang="en-US" dirty="0"/>
              <a:t>die </a:t>
            </a:r>
            <a:r>
              <a:rPr lang="pl-PL" dirty="0" err="1" smtClean="0"/>
              <a:t>Kennzahl</a:t>
            </a:r>
            <a:r>
              <a:rPr lang="pl-PL" dirty="0" smtClean="0"/>
              <a:t> </a:t>
            </a:r>
            <a:r>
              <a:rPr lang="pl-PL" dirty="0" smtClean="0">
                <a:hlinkClick r:id="rId1"/>
              </a:rPr>
              <a:t>–</a:t>
            </a:r>
            <a:r>
              <a:rPr lang="pl-PL" dirty="0" smtClean="0"/>
              <a:t> wskaźnik </a:t>
            </a:r>
            <a:r>
              <a:rPr lang="en-US" dirty="0" smtClean="0"/>
              <a:t>das </a:t>
            </a:r>
            <a:r>
              <a:rPr lang="en-US" dirty="0" err="1"/>
              <a:t>Geschäftsjahr</a:t>
            </a:r>
            <a:r>
              <a:rPr lang="en-US" dirty="0"/>
              <a:t> –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sprawozdawczy</a:t>
            </a:r>
            <a:endParaRPr lang="pl-PL" dirty="0"/>
          </a:p>
          <a:p>
            <a:pPr fontAlgn="base"/>
            <a:r>
              <a:rPr lang="pl-PL" dirty="0"/>
              <a:t>der </a:t>
            </a:r>
            <a:r>
              <a:rPr lang="pl-PL" dirty="0" err="1"/>
              <a:t>Soll-Zustand</a:t>
            </a:r>
            <a:r>
              <a:rPr lang="pl-PL" dirty="0"/>
              <a:t> – stan docelowy, sytuacja końcowa</a:t>
            </a:r>
            <a:endParaRPr lang="pl-PL" dirty="0"/>
          </a:p>
          <a:p>
            <a:pPr fontAlgn="base"/>
            <a:r>
              <a:rPr lang="pl-PL" dirty="0"/>
              <a:t>der </a:t>
            </a:r>
            <a:r>
              <a:rPr lang="en-US" dirty="0" err="1"/>
              <a:t>Verfahrensvergleich</a:t>
            </a:r>
            <a:r>
              <a:rPr lang="en-US" dirty="0"/>
              <a:t> – </a:t>
            </a:r>
            <a:r>
              <a:rPr lang="en-US" dirty="0" err="1"/>
              <a:t>porównanie</a:t>
            </a:r>
            <a:r>
              <a:rPr lang="en-US" dirty="0"/>
              <a:t> </a:t>
            </a:r>
            <a:r>
              <a:rPr lang="en-US" dirty="0" err="1"/>
              <a:t>procedur</a:t>
            </a:r>
            <a:endParaRPr lang="pl-PL" dirty="0"/>
          </a:p>
          <a:p>
            <a:pPr fontAlgn="base"/>
            <a:r>
              <a:rPr lang="en-US" dirty="0"/>
              <a:t>die </a:t>
            </a:r>
            <a:r>
              <a:rPr lang="en-US" dirty="0" err="1"/>
              <a:t>Entscheidungsvorbereitung</a:t>
            </a:r>
            <a:r>
              <a:rPr lang="en-US" dirty="0"/>
              <a:t> – </a:t>
            </a:r>
            <a:r>
              <a:rPr lang="en-US" dirty="0" err="1"/>
              <a:t>przygotowanie</a:t>
            </a:r>
            <a:r>
              <a:rPr lang="en-US" dirty="0"/>
              <a:t> </a:t>
            </a:r>
            <a:r>
              <a:rPr lang="en-US" dirty="0" err="1"/>
              <a:t>decyzji</a:t>
            </a:r>
            <a:endParaRPr lang="pl-PL" dirty="0"/>
          </a:p>
          <a:p>
            <a:pPr fontAlgn="base"/>
            <a:r>
              <a:rPr lang="en-US" dirty="0"/>
              <a:t>der </a:t>
            </a:r>
            <a:r>
              <a:rPr lang="en-US" dirty="0" err="1"/>
              <a:t>Beleg</a:t>
            </a:r>
            <a:r>
              <a:rPr lang="en-US" dirty="0"/>
              <a:t> – paragon, </a:t>
            </a:r>
            <a:r>
              <a:rPr lang="en-US" dirty="0" err="1"/>
              <a:t>dowód</a:t>
            </a:r>
            <a:endParaRPr lang="pl-PL" dirty="0"/>
          </a:p>
          <a:p>
            <a:pPr fontAlgn="base"/>
            <a:r>
              <a:rPr lang="en-US" dirty="0" err="1"/>
              <a:t>ausnahmslos</a:t>
            </a:r>
            <a:r>
              <a:rPr lang="en-US" dirty="0"/>
              <a:t> –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wyjątku</a:t>
            </a:r>
            <a:endParaRPr lang="pl-PL" dirty="0"/>
          </a:p>
          <a:p>
            <a:pPr fontAlgn="base"/>
            <a:r>
              <a:rPr lang="en-US" dirty="0"/>
              <a:t>der </a:t>
            </a:r>
            <a:r>
              <a:rPr lang="en-US" dirty="0" err="1"/>
              <a:t>Gewinn</a:t>
            </a:r>
            <a:r>
              <a:rPr lang="en-US" dirty="0"/>
              <a:t> – </a:t>
            </a:r>
            <a:r>
              <a:rPr lang="en-US" dirty="0" err="1"/>
              <a:t>zysk</a:t>
            </a:r>
            <a:endParaRPr lang="pl-PL" dirty="0"/>
          </a:p>
          <a:p>
            <a:pPr fontAlgn="base"/>
            <a:r>
              <a:rPr lang="pl-PL" dirty="0"/>
              <a:t>der </a:t>
            </a:r>
            <a:r>
              <a:rPr lang="pl-PL" dirty="0" err="1"/>
              <a:t>Verlust</a:t>
            </a:r>
            <a:r>
              <a:rPr lang="pl-PL" dirty="0"/>
              <a:t> – strata</a:t>
            </a:r>
            <a:endParaRPr lang="pl-PL" dirty="0"/>
          </a:p>
          <a:p>
            <a:pPr fontAlgn="base"/>
            <a:r>
              <a:rPr lang="pl-PL" dirty="0" err="1"/>
              <a:t>darstellen</a:t>
            </a:r>
            <a:r>
              <a:rPr lang="pl-PL" dirty="0"/>
              <a:t> – przedstawiać, obrazować</a:t>
            </a:r>
            <a:endParaRPr lang="pl-PL" dirty="0"/>
          </a:p>
          <a:p>
            <a:pPr fontAlgn="base"/>
            <a:r>
              <a:rPr lang="pl-PL" dirty="0"/>
              <a:t>der </a:t>
            </a:r>
            <a:r>
              <a:rPr lang="en-US" dirty="0" err="1"/>
              <a:t>Erfolg</a:t>
            </a:r>
            <a:r>
              <a:rPr lang="en-US" dirty="0"/>
              <a:t> - </a:t>
            </a:r>
            <a:r>
              <a:rPr lang="en-US" dirty="0" err="1"/>
              <a:t>sukces</a:t>
            </a:r>
            <a:endParaRPr lang="pl-PL" dirty="0"/>
          </a:p>
          <a:p>
            <a:pPr marL="109855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-28702" y="15719"/>
            <a:ext cx="8229600" cy="1143000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  <a:effectLst/>
              </a:rPr>
              <a:t>Wörterbuch</a:t>
            </a:r>
            <a:endParaRPr lang="pl-PL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>
                <a:hlinkClick r:id="rId1"/>
              </a:rPr>
              <a:t>https://de.wikipedia.org/wiki/Rechnungswesen#Betriebswirtschaftliche_Statistik_und_Vergleichsrechnung</a:t>
            </a:r>
            <a:r>
              <a:rPr lang="pl-PL" dirty="0"/>
              <a:t> </a:t>
            </a:r>
            <a:endParaRPr lang="pl-PL" dirty="0"/>
          </a:p>
          <a:p>
            <a:pPr lvl="0"/>
            <a:r>
              <a:rPr lang="pl-PL" dirty="0">
                <a:hlinkClick r:id="rId2"/>
              </a:rPr>
              <a:t>https://studyflix.de/wirtschaft/rechnungswesen-2338</a:t>
            </a:r>
            <a:r>
              <a:rPr lang="pl-PL" dirty="0"/>
              <a:t> 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</a:t>
            </a:r>
            <a:r>
              <a:rPr lang="pl-PL" dirty="0">
                <a:hlinkClick r:id="rId3"/>
              </a:rPr>
              <a:t>://</a:t>
            </a:r>
            <a:r>
              <a:rPr lang="pl-PL" dirty="0" smtClean="0">
                <a:hlinkClick r:id="rId3"/>
              </a:rPr>
              <a:t>www.diki.pl/slownik-niemieckiego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Quellen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855" indent="0" algn="ctr">
              <a:buNone/>
            </a:pPr>
            <a:r>
              <a:rPr lang="pl-PL" sz="7200" dirty="0" err="1" smtClean="0"/>
              <a:t>Danke</a:t>
            </a:r>
            <a:r>
              <a:rPr lang="pl-PL" sz="7200" dirty="0" smtClean="0"/>
              <a:t> </a:t>
            </a:r>
            <a:r>
              <a:rPr lang="pl-PL" sz="7200" dirty="0" err="1" smtClean="0"/>
              <a:t>für</a:t>
            </a:r>
            <a:r>
              <a:rPr lang="pl-PL" sz="7200" dirty="0" smtClean="0"/>
              <a:t> </a:t>
            </a:r>
            <a:r>
              <a:rPr lang="pl-PL" sz="7200" dirty="0" err="1" smtClean="0"/>
              <a:t>Ihre</a:t>
            </a:r>
            <a:r>
              <a:rPr lang="pl-PL" sz="7200" dirty="0" smtClean="0"/>
              <a:t> </a:t>
            </a:r>
            <a:r>
              <a:rPr lang="pl-PL" sz="7200" dirty="0" err="1" smtClean="0"/>
              <a:t>Aufmerksamkeit</a:t>
            </a:r>
            <a:r>
              <a:rPr lang="pl-PL" sz="7200" dirty="0" smtClean="0"/>
              <a:t>!</a:t>
            </a:r>
            <a:endParaRPr lang="pl-PL" sz="7200" dirty="0" smtClean="0"/>
          </a:p>
          <a:p>
            <a:pPr marL="109855" indent="0" algn="ctr">
              <a:buNone/>
            </a:pPr>
            <a:r>
              <a:rPr lang="pl-PL" sz="7200" smtClean="0">
                <a:sym typeface="Wingdings" panose="05000000000000000000" pitchFamily="2" charset="2"/>
              </a:rPr>
              <a:t></a:t>
            </a:r>
            <a:endParaRPr lang="pl-P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l-PL" dirty="0" smtClean="0"/>
              <a:t>Definition des </a:t>
            </a:r>
            <a:r>
              <a:rPr lang="pl-PL" dirty="0" err="1" smtClean="0"/>
              <a:t>Rechnungswesens</a:t>
            </a:r>
            <a:endParaRPr lang="pl-PL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 err="1" smtClean="0"/>
              <a:t>Bereiche</a:t>
            </a:r>
            <a:r>
              <a:rPr lang="pl-PL" dirty="0" smtClean="0"/>
              <a:t> des </a:t>
            </a:r>
            <a:r>
              <a:rPr lang="pl-PL" dirty="0" err="1" smtClean="0"/>
              <a:t>Rechnungswesens</a:t>
            </a:r>
            <a:endParaRPr lang="pl-PL" dirty="0" err="1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 err="1" smtClean="0">
                <a:effectLst/>
                <a:sym typeface="+mn-ea"/>
              </a:rPr>
              <a:t>Bilanz</a:t>
            </a:r>
            <a:endParaRPr lang="pl-PL" dirty="0">
              <a:solidFill>
                <a:schemeClr val="tx1"/>
              </a:solidFill>
              <a:effectLst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 err="1">
                <a:sym typeface="+mn-ea"/>
              </a:rPr>
              <a:t>Betriebswirtschaftliche</a:t>
            </a:r>
            <a:r>
              <a:rPr lang="pl-PL" dirty="0">
                <a:sym typeface="+mn-ea"/>
              </a:rPr>
              <a:t> </a:t>
            </a:r>
            <a:r>
              <a:rPr lang="pl-PL" dirty="0" err="1">
                <a:sym typeface="+mn-ea"/>
              </a:rPr>
              <a:t>Statistik</a:t>
            </a:r>
            <a:r>
              <a:rPr lang="pl-PL" dirty="0">
                <a:sym typeface="+mn-ea"/>
              </a:rPr>
              <a:t> und </a:t>
            </a:r>
            <a:r>
              <a:rPr lang="pl-PL" dirty="0" err="1">
                <a:sym typeface="+mn-ea"/>
              </a:rPr>
              <a:t>Vergleichsrechnung</a:t>
            </a:r>
            <a:r>
              <a:rPr lang="pl-PL" dirty="0">
                <a:sym typeface="+mn-ea"/>
              </a:rPr>
              <a:t> </a:t>
            </a:r>
            <a:endParaRPr lang="pl-PL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 err="1">
                <a:sym typeface="+mn-ea"/>
              </a:rPr>
              <a:t>Planungsrechnung</a:t>
            </a:r>
            <a:endParaRPr lang="pl-PL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 err="1" smtClean="0"/>
              <a:t>Aufgaben</a:t>
            </a:r>
            <a:r>
              <a:rPr lang="pl-PL" dirty="0" smtClean="0"/>
              <a:t> </a:t>
            </a:r>
            <a:r>
              <a:rPr lang="pl-PL" dirty="0" err="1" smtClean="0"/>
              <a:t>Rechnungswesens( Information, </a:t>
            </a:r>
            <a:r>
              <a:rPr lang="pl-PL" dirty="0" err="1">
                <a:sym typeface="+mn-ea"/>
              </a:rPr>
              <a:t>Kontrolle</a:t>
            </a:r>
            <a:r>
              <a:rPr lang="pl-PL" dirty="0">
                <a:sym typeface="+mn-ea"/>
              </a:rPr>
              <a:t> und </a:t>
            </a:r>
            <a:r>
              <a:rPr lang="pl-PL" dirty="0" err="1">
                <a:sym typeface="+mn-ea"/>
              </a:rPr>
              <a:t>Überwachung,Planung</a:t>
            </a:r>
            <a:r>
              <a:rPr lang="pl-PL" dirty="0">
                <a:sym typeface="+mn-ea"/>
              </a:rPr>
              <a:t> und </a:t>
            </a:r>
            <a:r>
              <a:rPr lang="pl-PL" dirty="0" err="1">
                <a:sym typeface="+mn-ea"/>
              </a:rPr>
              <a:t>Disposition)</a:t>
            </a:r>
            <a:r>
              <a:rPr lang="pl-PL" b="1" dirty="0">
                <a:sym typeface="+mn-ea"/>
              </a:rPr>
              <a:t> </a:t>
            </a:r>
            <a:endParaRPr lang="pl-PL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 smtClean="0"/>
              <a:t>Quiz</a:t>
            </a:r>
            <a:endParaRPr lang="pl-PL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 smtClean="0"/>
              <a:t>Quellen</a:t>
            </a:r>
            <a:endParaRPr lang="pl-PL" dirty="0" smtClean="0"/>
          </a:p>
          <a:p>
            <a:pPr>
              <a:buFont typeface="Courier New" panose="02070309020205020404" pitchFamily="49" charset="0"/>
              <a:buChar char="o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>
                <a:solidFill>
                  <a:schemeClr val="tx1"/>
                </a:solidFill>
                <a:effectLst/>
              </a:rPr>
              <a:t>Agenda</a:t>
            </a:r>
            <a:endParaRPr lang="pl-PL" sz="4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1"/>
            <a:ext cx="8136904" cy="2808312"/>
          </a:xfrm>
        </p:spPr>
        <p:txBody>
          <a:bodyPr>
            <a:normAutofit/>
          </a:bodyPr>
          <a:lstStyle/>
          <a:p>
            <a:pPr marL="109855" indent="0">
              <a:buNone/>
            </a:pPr>
            <a:r>
              <a:rPr lang="pl-PL" dirty="0"/>
              <a:t>Das </a:t>
            </a:r>
            <a:r>
              <a:rPr lang="pl-PL" b="1" dirty="0" err="1"/>
              <a:t>Rechnungswesen</a:t>
            </a:r>
            <a:r>
              <a:rPr lang="pl-PL" dirty="0"/>
              <a:t> </a:t>
            </a:r>
            <a:r>
              <a:rPr lang="pl-PL" dirty="0" err="1"/>
              <a:t>ist</a:t>
            </a:r>
            <a:r>
              <a:rPr lang="pl-PL" dirty="0"/>
              <a:t> ein </a:t>
            </a:r>
            <a:r>
              <a:rPr lang="pl-PL" dirty="0" err="1"/>
              <a:t>Teilgebiet</a:t>
            </a:r>
            <a:r>
              <a:rPr lang="pl-PL" dirty="0"/>
              <a:t> der </a:t>
            </a:r>
            <a:r>
              <a:rPr lang="pl-PL" dirty="0" err="1" smtClean="0"/>
              <a:t>Betriebswirtschaftslehre</a:t>
            </a:r>
            <a:r>
              <a:rPr lang="pl-PL" dirty="0" smtClean="0"/>
              <a:t> und </a:t>
            </a:r>
            <a:r>
              <a:rPr lang="pl-PL" dirty="0" err="1"/>
              <a:t>dient</a:t>
            </a:r>
            <a:r>
              <a:rPr lang="pl-PL" dirty="0"/>
              <a:t> der </a:t>
            </a:r>
            <a:r>
              <a:rPr lang="pl-PL" dirty="0" err="1"/>
              <a:t>systematischen</a:t>
            </a:r>
            <a:r>
              <a:rPr lang="pl-PL" dirty="0"/>
              <a:t> </a:t>
            </a:r>
            <a:r>
              <a:rPr lang="pl-PL" dirty="0" err="1"/>
              <a:t>Erfassung</a:t>
            </a:r>
            <a:r>
              <a:rPr lang="pl-PL" dirty="0"/>
              <a:t>, </a:t>
            </a:r>
            <a:r>
              <a:rPr lang="pl-PL" dirty="0" err="1"/>
              <a:t>Überwachung</a:t>
            </a:r>
            <a:r>
              <a:rPr lang="pl-PL" dirty="0"/>
              <a:t> und </a:t>
            </a:r>
            <a:r>
              <a:rPr lang="pl-PL" dirty="0" err="1"/>
              <a:t>informatorischen</a:t>
            </a:r>
            <a:r>
              <a:rPr lang="pl-PL" dirty="0"/>
              <a:t> </a:t>
            </a:r>
            <a:r>
              <a:rPr lang="pl-PL" dirty="0" err="1"/>
              <a:t>Verdichtung</a:t>
            </a:r>
            <a:r>
              <a:rPr lang="pl-PL" dirty="0"/>
              <a:t> der </a:t>
            </a:r>
            <a:r>
              <a:rPr lang="pl-PL" dirty="0" err="1"/>
              <a:t>durch</a:t>
            </a:r>
            <a:r>
              <a:rPr lang="pl-PL" dirty="0"/>
              <a:t> den </a:t>
            </a:r>
            <a:r>
              <a:rPr lang="pl-PL" dirty="0" err="1"/>
              <a:t>betrieblichen</a:t>
            </a:r>
            <a:r>
              <a:rPr lang="pl-PL" dirty="0"/>
              <a:t> </a:t>
            </a:r>
            <a:r>
              <a:rPr lang="pl-PL" dirty="0" err="1"/>
              <a:t>Leistungsprozess</a:t>
            </a:r>
            <a:r>
              <a:rPr lang="pl-PL" dirty="0"/>
              <a:t> </a:t>
            </a:r>
            <a:r>
              <a:rPr lang="pl-PL" dirty="0" err="1"/>
              <a:t>entstehenden</a:t>
            </a:r>
            <a:r>
              <a:rPr lang="pl-PL" dirty="0"/>
              <a:t> </a:t>
            </a:r>
            <a:r>
              <a:rPr lang="pl-PL" dirty="0" err="1"/>
              <a:t>Geld</a:t>
            </a:r>
            <a:r>
              <a:rPr lang="pl-PL" dirty="0"/>
              <a:t>- und </a:t>
            </a:r>
            <a:r>
              <a:rPr lang="pl-PL" dirty="0" err="1"/>
              <a:t>Leistungsströme</a:t>
            </a:r>
            <a:r>
              <a:rPr lang="pl-PL" dirty="0"/>
              <a:t>. </a:t>
            </a:r>
            <a:endParaRPr lang="pl-PL" dirty="0"/>
          </a:p>
          <a:p>
            <a:pPr marL="109855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dirty="0">
                <a:solidFill>
                  <a:schemeClr val="tx1"/>
                </a:solidFill>
                <a:effectLst/>
              </a:rPr>
              <a:t>Definition des </a:t>
            </a:r>
            <a:r>
              <a:rPr lang="pl-PL" sz="4400" dirty="0" err="1">
                <a:solidFill>
                  <a:schemeClr val="tx1"/>
                </a:solidFill>
                <a:effectLst/>
              </a:rPr>
              <a:t>Rechnungswesen</a:t>
            </a:r>
            <a:br>
              <a:rPr lang="pl-PL" dirty="0"/>
            </a:br>
            <a:endParaRPr lang="pl-PL" dirty="0"/>
          </a:p>
        </p:txBody>
      </p:sp>
      <p:pic>
        <p:nvPicPr>
          <p:cNvPr id="2050" name="Picture 2" descr="Kalkulator Sdc-888x Citizen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314" y="3476363"/>
            <a:ext cx="3358108" cy="335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pl-PL" sz="3200" b="1" dirty="0" err="1" smtClean="0"/>
              <a:t>Externes</a:t>
            </a:r>
            <a:r>
              <a:rPr lang="pl-PL" sz="3200" b="1" dirty="0" smtClean="0"/>
              <a:t> </a:t>
            </a:r>
            <a:r>
              <a:rPr lang="pl-PL" sz="3200" b="1" dirty="0" err="1"/>
              <a:t>Rechnungswesen</a:t>
            </a:r>
            <a:r>
              <a:rPr lang="pl-PL" sz="3200" b="1" dirty="0"/>
              <a:t> </a:t>
            </a:r>
            <a:endParaRPr lang="pl-PL" sz="3200" b="1" dirty="0" smtClean="0"/>
          </a:p>
          <a:p>
            <a:pPr marL="109855" lvl="0" indent="0" fontAlgn="base">
              <a:buNone/>
            </a:pPr>
            <a:r>
              <a:rPr lang="en-US" sz="2800" dirty="0"/>
              <a:t>Das </a:t>
            </a:r>
            <a:r>
              <a:rPr lang="en-US" sz="2800" dirty="0" err="1"/>
              <a:t>externe</a:t>
            </a:r>
            <a:r>
              <a:rPr lang="en-US" sz="2800" dirty="0"/>
              <a:t> </a:t>
            </a:r>
            <a:r>
              <a:rPr lang="en-US" sz="2800" dirty="0" err="1"/>
              <a:t>Rechnungswesen</a:t>
            </a:r>
            <a:r>
              <a:rPr lang="en-US" sz="2800" dirty="0"/>
              <a:t> (</a:t>
            </a:r>
            <a:r>
              <a:rPr lang="en-US" sz="2800" dirty="0" err="1"/>
              <a:t>auch</a:t>
            </a:r>
            <a:r>
              <a:rPr lang="en-US" sz="2800" dirty="0"/>
              <a:t> </a:t>
            </a:r>
            <a:r>
              <a:rPr lang="en-US" sz="2800" dirty="0" err="1"/>
              <a:t>Finanzbuchhaltung</a:t>
            </a:r>
            <a:r>
              <a:rPr lang="en-US" sz="2800" dirty="0"/>
              <a:t>) </a:t>
            </a:r>
            <a:r>
              <a:rPr lang="en-US" sz="2800" dirty="0" err="1"/>
              <a:t>ist</a:t>
            </a:r>
            <a:r>
              <a:rPr lang="en-US" sz="2800" dirty="0"/>
              <a:t> der </a:t>
            </a:r>
            <a:r>
              <a:rPr lang="en-US" sz="2800" dirty="0" err="1"/>
              <a:t>größte</a:t>
            </a:r>
            <a:r>
              <a:rPr lang="en-US" sz="2800" dirty="0"/>
              <a:t> </a:t>
            </a:r>
            <a:r>
              <a:rPr lang="en-US" sz="2800" dirty="0" err="1"/>
              <a:t>Bereich</a:t>
            </a:r>
            <a:r>
              <a:rPr lang="en-US" sz="2800" dirty="0"/>
              <a:t> des </a:t>
            </a:r>
            <a:r>
              <a:rPr lang="en-US" sz="2800" dirty="0" err="1" smtClean="0"/>
              <a:t>Rechnungswesen</a:t>
            </a:r>
            <a:r>
              <a:rPr lang="pl-PL" sz="2800" dirty="0" smtClean="0"/>
              <a:t>.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/>
              <a:t>externen</a:t>
            </a:r>
            <a:r>
              <a:rPr lang="en-US" sz="2800" dirty="0"/>
              <a:t> </a:t>
            </a:r>
            <a:r>
              <a:rPr lang="en-US" sz="2800" dirty="0" err="1"/>
              <a:t>Rechnungswesen</a:t>
            </a:r>
            <a:r>
              <a:rPr lang="en-US" sz="2800" dirty="0"/>
              <a:t> </a:t>
            </a:r>
            <a:r>
              <a:rPr lang="en-US" sz="2800" dirty="0" err="1"/>
              <a:t>erfasst</a:t>
            </a:r>
            <a:r>
              <a:rPr lang="en-US" sz="2800" dirty="0"/>
              <a:t> du </a:t>
            </a:r>
            <a:r>
              <a:rPr lang="en-US" sz="2800" dirty="0" err="1"/>
              <a:t>alle</a:t>
            </a:r>
            <a:r>
              <a:rPr lang="en-US" sz="2800" dirty="0"/>
              <a:t> </a:t>
            </a:r>
            <a:r>
              <a:rPr lang="en-US" sz="2800" dirty="0" err="1"/>
              <a:t>Geschäftsvorfälle</a:t>
            </a:r>
            <a:r>
              <a:rPr lang="en-US" sz="2800" dirty="0"/>
              <a:t>, </a:t>
            </a:r>
            <a:r>
              <a:rPr lang="en-US" sz="2800" dirty="0" err="1"/>
              <a:t>wie</a:t>
            </a:r>
            <a:r>
              <a:rPr lang="en-US" sz="2800" dirty="0"/>
              <a:t> den </a:t>
            </a:r>
            <a:r>
              <a:rPr lang="en-US" sz="2800" dirty="0" err="1"/>
              <a:t>Verkauf</a:t>
            </a:r>
            <a:r>
              <a:rPr lang="en-US" sz="2800" dirty="0"/>
              <a:t> </a:t>
            </a:r>
            <a:r>
              <a:rPr lang="en-US" sz="2800" dirty="0" err="1"/>
              <a:t>eines</a:t>
            </a:r>
            <a:r>
              <a:rPr lang="en-US" sz="2800" dirty="0"/>
              <a:t> Autos, </a:t>
            </a:r>
            <a:r>
              <a:rPr lang="en-US" sz="2800" dirty="0" err="1"/>
              <a:t>Mietkosten</a:t>
            </a:r>
            <a:r>
              <a:rPr lang="en-US" sz="2800" dirty="0"/>
              <a:t> und den </a:t>
            </a:r>
            <a:r>
              <a:rPr lang="en-US" sz="2800" dirty="0" err="1"/>
              <a:t>Kauf</a:t>
            </a:r>
            <a:r>
              <a:rPr lang="en-US" sz="2800" dirty="0"/>
              <a:t> </a:t>
            </a:r>
            <a:r>
              <a:rPr lang="en-US" sz="2800" dirty="0" err="1"/>
              <a:t>einer</a:t>
            </a:r>
            <a:r>
              <a:rPr lang="en-US" sz="2800" dirty="0"/>
              <a:t> </a:t>
            </a:r>
            <a:r>
              <a:rPr lang="en-US" sz="2800" dirty="0" err="1"/>
              <a:t>Maschine</a:t>
            </a:r>
            <a:r>
              <a:rPr lang="en-US" sz="2800" dirty="0"/>
              <a:t>. 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effectLst/>
              </a:rPr>
              <a:t>Bereiche</a:t>
            </a:r>
            <a:r>
              <a:rPr lang="en-US" sz="4400" dirty="0">
                <a:solidFill>
                  <a:schemeClr val="tx1"/>
                </a:solidFill>
                <a:effectLst/>
              </a:rPr>
              <a:t> des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Rechnungswesens</a:t>
            </a:r>
            <a:br>
              <a:rPr lang="pl-PL" dirty="0">
                <a:effectLst/>
              </a:rPr>
            </a:b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53136"/>
            <a:ext cx="41243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25963"/>
          </a:xfrm>
        </p:spPr>
        <p:txBody>
          <a:bodyPr/>
          <a:lstStyle/>
          <a:p>
            <a:r>
              <a:rPr lang="pl-PL" sz="2800" b="1" dirty="0" err="1"/>
              <a:t>Internes</a:t>
            </a:r>
            <a:r>
              <a:rPr lang="pl-PL" sz="2800" b="1" dirty="0"/>
              <a:t> </a:t>
            </a:r>
            <a:r>
              <a:rPr lang="pl-PL" sz="2800" b="1" dirty="0" err="1"/>
              <a:t>Rechnungswesen</a:t>
            </a:r>
            <a:r>
              <a:rPr lang="pl-PL" b="1" dirty="0"/>
              <a:t> </a:t>
            </a:r>
            <a:endParaRPr lang="pl-PL" b="1" dirty="0" smtClean="0"/>
          </a:p>
          <a:p>
            <a:pPr marL="109855" indent="0">
              <a:buNone/>
            </a:pPr>
            <a:r>
              <a:rPr lang="en-US" dirty="0" smtClean="0"/>
              <a:t>Das </a:t>
            </a:r>
            <a:r>
              <a:rPr lang="en-US" dirty="0"/>
              <a:t>interne </a:t>
            </a:r>
            <a:r>
              <a:rPr lang="en-US" dirty="0" err="1"/>
              <a:t>Rechnungswesen</a:t>
            </a:r>
            <a:r>
              <a:rPr lang="en-US" dirty="0"/>
              <a:t> (</a:t>
            </a:r>
            <a:r>
              <a:rPr lang="en-US" dirty="0" err="1"/>
              <a:t>auch</a:t>
            </a:r>
            <a:r>
              <a:rPr lang="en-US" dirty="0"/>
              <a:t> Controlling) </a:t>
            </a:r>
            <a:r>
              <a:rPr lang="en-US" dirty="0" err="1"/>
              <a:t>dient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Informationsquelle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Geschäftsführung</a:t>
            </a:r>
            <a:r>
              <a:rPr lang="en-US" dirty="0"/>
              <a:t> und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unternehmensinterne</a:t>
            </a:r>
            <a:r>
              <a:rPr lang="en-US" dirty="0"/>
              <a:t> </a:t>
            </a:r>
            <a:r>
              <a:rPr lang="en-US" dirty="0" err="1"/>
              <a:t>Bereiche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Ziel</a:t>
            </a:r>
            <a:r>
              <a:rPr lang="en-US" dirty="0"/>
              <a:t> der </a:t>
            </a:r>
            <a:r>
              <a:rPr lang="en-US" dirty="0" err="1"/>
              <a:t>Steuerung</a:t>
            </a:r>
            <a:r>
              <a:rPr lang="en-US" dirty="0"/>
              <a:t>, </a:t>
            </a:r>
            <a:r>
              <a:rPr lang="en-US" dirty="0" err="1"/>
              <a:t>Planung</a:t>
            </a:r>
            <a:r>
              <a:rPr lang="en-US" dirty="0"/>
              <a:t> und </a:t>
            </a:r>
            <a:r>
              <a:rPr lang="en-US" dirty="0" err="1"/>
              <a:t>Kontrolle</a:t>
            </a:r>
            <a:r>
              <a:rPr lang="en-US" dirty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br>
              <a:rPr lang="pl-PL" dirty="0">
                <a:effectLst/>
              </a:rPr>
            </a:br>
            <a:endParaRPr lang="pl-PL" dirty="0"/>
          </a:p>
        </p:txBody>
      </p:sp>
      <p:pic>
        <p:nvPicPr>
          <p:cNvPr id="4098" name="Picture 2" descr="Zwiększanie konkurencyjności biura rachunkowego i związane z tym ryzyka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352" y="3076345"/>
            <a:ext cx="5669648" cy="378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AKTIVA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PASSIVA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pl-PL" dirty="0" err="1" smtClean="0"/>
                        <a:t>Anlangevermögen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dirty="0" err="1" smtClean="0"/>
                        <a:t>Inmaterielle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Vermögensgegenstände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Sachanlangen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dirty="0" err="1" smtClean="0"/>
                        <a:t>Finanzanlagen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pl-PL" dirty="0" err="1" smtClean="0"/>
                        <a:t>Eigenkapital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dirty="0" err="1" smtClean="0"/>
                        <a:t>gezeichnetes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Kapital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dirty="0" err="1" smtClean="0"/>
                        <a:t>Kapitalrücklagen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dirty="0" err="1" smtClean="0"/>
                        <a:t>Gewinnrücklagen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dirty="0" err="1" smtClean="0"/>
                        <a:t>Gewinn</a:t>
                      </a:r>
                      <a:r>
                        <a:rPr lang="pl-PL" dirty="0" smtClean="0"/>
                        <a:t>-/</a:t>
                      </a:r>
                      <a:r>
                        <a:rPr lang="pl-PL" dirty="0" err="1" smtClean="0"/>
                        <a:t>Verlustvortrag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dirty="0" err="1" smtClean="0"/>
                        <a:t>Jahresüberschuss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B. </a:t>
                      </a:r>
                      <a:r>
                        <a:rPr lang="pl-PL" dirty="0" err="1" smtClean="0"/>
                        <a:t>Umlaufvermögen</a:t>
                      </a:r>
                      <a:endParaRPr lang="pl-PL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baseline="0" dirty="0" err="1" smtClean="0"/>
                        <a:t>Vorräte</a:t>
                      </a:r>
                      <a:endParaRPr lang="pl-PL" baseline="0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baseline="0" dirty="0" err="1" smtClean="0"/>
                        <a:t>Forderungen</a:t>
                      </a:r>
                      <a:endParaRPr lang="pl-PL" baseline="0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baseline="0" dirty="0" err="1" smtClean="0"/>
                        <a:t>Wertpapiere</a:t>
                      </a:r>
                      <a:endParaRPr lang="pl-PL" baseline="0" dirty="0" smtClean="0"/>
                    </a:p>
                    <a:p>
                      <a:pPr marL="400050" indent="-400050">
                        <a:buAutoNum type="romanUcPeriod"/>
                      </a:pPr>
                      <a:r>
                        <a:rPr lang="pl-PL" baseline="0" dirty="0" err="1" smtClean="0"/>
                        <a:t>Kasse</a:t>
                      </a:r>
                      <a:r>
                        <a:rPr lang="pl-PL" baseline="0" dirty="0" smtClean="0"/>
                        <a:t>, Bank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B.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Rückstellungen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C. </a:t>
                      </a:r>
                      <a:r>
                        <a:rPr lang="pl-PL" dirty="0" err="1" smtClean="0"/>
                        <a:t>Rechnungsabgrenzungsposten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C. </a:t>
                      </a:r>
                      <a:r>
                        <a:rPr lang="pl-PL" dirty="0" err="1" smtClean="0"/>
                        <a:t>Verbindlichkeiten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D. </a:t>
                      </a:r>
                      <a:r>
                        <a:rPr lang="pl-PL" dirty="0" err="1" smtClean="0"/>
                        <a:t>Aktiv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latente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Steuern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D. </a:t>
                      </a:r>
                      <a:r>
                        <a:rPr lang="pl-PL" dirty="0" err="1" smtClean="0"/>
                        <a:t>Rechnungsabgrenzungsposten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E. </a:t>
                      </a:r>
                      <a:r>
                        <a:rPr lang="pl-PL" dirty="0" err="1" smtClean="0"/>
                        <a:t>Endbestand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E. </a:t>
                      </a:r>
                      <a:r>
                        <a:rPr lang="pl-PL" dirty="0" err="1" smtClean="0"/>
                        <a:t>Passiv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latente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Steuern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Summe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Summe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err="1" smtClean="0">
                <a:solidFill>
                  <a:schemeClr val="tx1"/>
                </a:solidFill>
                <a:effectLst/>
              </a:rPr>
              <a:t>Bilanz</a:t>
            </a:r>
            <a:endParaRPr lang="pl-PL" sz="4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721956"/>
            <a:ext cx="8229600" cy="4525963"/>
          </a:xfrm>
        </p:spPr>
        <p:txBody>
          <a:bodyPr/>
          <a:lstStyle/>
          <a:p>
            <a:r>
              <a:rPr lang="pl-PL" sz="3200" b="1" dirty="0" err="1"/>
              <a:t>Betriebswirtschaftliche</a:t>
            </a:r>
            <a:r>
              <a:rPr lang="pl-PL" sz="3200" b="1" dirty="0"/>
              <a:t> </a:t>
            </a:r>
            <a:r>
              <a:rPr lang="pl-PL" sz="3200" b="1" dirty="0" err="1"/>
              <a:t>Statistik</a:t>
            </a:r>
            <a:r>
              <a:rPr lang="pl-PL" sz="3200" b="1" dirty="0"/>
              <a:t> und </a:t>
            </a:r>
            <a:r>
              <a:rPr lang="pl-PL" sz="3200" b="1" dirty="0" err="1"/>
              <a:t>Vergleichsrechnung</a:t>
            </a:r>
            <a:r>
              <a:rPr lang="pl-PL" sz="3200" b="1" dirty="0"/>
              <a:t> </a:t>
            </a:r>
            <a:endParaRPr lang="pl-PL" sz="2800" b="1" dirty="0" smtClean="0"/>
          </a:p>
          <a:p>
            <a:pPr marL="109855" indent="0">
              <a:buNone/>
            </a:pP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/>
              <a:t>der </a:t>
            </a:r>
            <a:r>
              <a:rPr lang="en-US" dirty="0" err="1"/>
              <a:t>betriebswirtschaftlichen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und </a:t>
            </a:r>
            <a:r>
              <a:rPr lang="en-US" dirty="0" err="1"/>
              <a:t>Vergleichsrechnung</a:t>
            </a:r>
            <a:r>
              <a:rPr lang="en-US" dirty="0"/>
              <a:t> </a:t>
            </a:r>
            <a:r>
              <a:rPr lang="en-US" dirty="0" err="1"/>
              <a:t>vergleichst</a:t>
            </a:r>
            <a:r>
              <a:rPr lang="en-US" dirty="0"/>
              <a:t> du </a:t>
            </a:r>
            <a:r>
              <a:rPr lang="en-US" dirty="0" err="1"/>
              <a:t>bestimmte</a:t>
            </a:r>
            <a:r>
              <a:rPr lang="en-US" dirty="0"/>
              <a:t> </a:t>
            </a:r>
            <a:r>
              <a:rPr lang="en-US" dirty="0" err="1"/>
              <a:t>Bereiche</a:t>
            </a:r>
            <a:r>
              <a:rPr lang="en-US" dirty="0"/>
              <a:t>, </a:t>
            </a:r>
            <a:r>
              <a:rPr lang="en-US" dirty="0" err="1"/>
              <a:t>Prozesse</a:t>
            </a:r>
            <a:r>
              <a:rPr lang="en-US" dirty="0"/>
              <a:t> </a:t>
            </a:r>
            <a:r>
              <a:rPr lang="en-US" dirty="0" smtClean="0"/>
              <a:t>und</a:t>
            </a:r>
            <a:r>
              <a:rPr lang="pl-PL" dirty="0" smtClean="0"/>
              <a:t> </a:t>
            </a:r>
            <a:r>
              <a:rPr lang="pl-PL" dirty="0" err="1" smtClean="0"/>
              <a:t>Kennzahlen</a:t>
            </a:r>
            <a:r>
              <a:rPr lang="en-US" dirty="0" smtClean="0"/>
              <a:t> </a:t>
            </a:r>
            <a:r>
              <a:rPr lang="en-US" dirty="0" smtClean="0">
                <a:hlinkClick r:id="rId1"/>
              </a:rPr>
              <a:t> </a:t>
            </a:r>
            <a:r>
              <a:rPr lang="en-US" dirty="0"/>
              <a:t>(Benchmarks) </a:t>
            </a:r>
            <a:r>
              <a:rPr lang="en-US" dirty="0" err="1"/>
              <a:t>deines</a:t>
            </a:r>
            <a:r>
              <a:rPr lang="en-US" dirty="0"/>
              <a:t> </a:t>
            </a:r>
            <a:r>
              <a:rPr lang="en-US" dirty="0" err="1" smtClean="0"/>
              <a:t>Unternehmens</a:t>
            </a:r>
            <a:r>
              <a:rPr lang="pl-PL" dirty="0"/>
              <a:t>.</a:t>
            </a:r>
            <a:endParaRPr lang="pl-PL" dirty="0"/>
          </a:p>
          <a:p>
            <a:endParaRPr lang="pl-PL" dirty="0"/>
          </a:p>
        </p:txBody>
      </p:sp>
      <p:pic>
        <p:nvPicPr>
          <p:cNvPr id="5122" name="Picture 2" descr="Czym różni się rachunkowość od księgowości? - Biuro rachunkowe CBE, Warsza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83" y="3637838"/>
            <a:ext cx="4298325" cy="322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r>
              <a:rPr lang="pl-PL" sz="2800" b="1" dirty="0" err="1"/>
              <a:t>Planungsrechnung</a:t>
            </a:r>
            <a:endParaRPr lang="pl-PL" sz="2800" b="1" dirty="0" smtClean="0"/>
          </a:p>
          <a:p>
            <a:pPr marL="109855" indent="0">
              <a:buNone/>
            </a:pPr>
            <a:r>
              <a:rPr lang="en-US" dirty="0" smtClean="0"/>
              <a:t>Die </a:t>
            </a:r>
            <a:r>
              <a:rPr lang="en-US" dirty="0" err="1"/>
              <a:t>Planungsrechnung</a:t>
            </a:r>
            <a:r>
              <a:rPr lang="en-US" dirty="0"/>
              <a:t> </a:t>
            </a:r>
            <a:r>
              <a:rPr lang="en-US" dirty="0" err="1"/>
              <a:t>dient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Entscheidungsvorbereitung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Strategien</a:t>
            </a:r>
            <a:r>
              <a:rPr lang="en-US" dirty="0"/>
              <a:t> des </a:t>
            </a:r>
            <a:r>
              <a:rPr lang="en-US" dirty="0" err="1"/>
              <a:t>Unternehmens</a:t>
            </a:r>
            <a:r>
              <a:rPr lang="en-US" dirty="0"/>
              <a:t>. </a:t>
            </a:r>
            <a:endParaRPr lang="pl-PL" dirty="0"/>
          </a:p>
        </p:txBody>
      </p:sp>
      <p:sp>
        <p:nvSpPr>
          <p:cNvPr id="5" name="AutoShape 2" descr="Ręka z piórem, wskazując na dokumenty związane z rachunkowością. – zdjęcie  stockowe © karelnoppe #1357815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sp>
        <p:nvSpPr>
          <p:cNvPr id="6" name="AutoShape 4" descr="Ręka z piórem, wskazując na dokumenty związane z rachunkowością. – zdjęcie  stockowe © karelnoppe #1357815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sp>
        <p:nvSpPr>
          <p:cNvPr id="7" name="AutoShape 6" descr="Ręka z piórem, wskazując na dokumenty związane z rachunkowością. – zdjęcie  stockowe © karelnoppe #13578157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Dokumentation</a:t>
            </a:r>
            <a:r>
              <a:rPr lang="pl-PL" b="1" dirty="0"/>
              <a:t> </a:t>
            </a:r>
            <a:endParaRPr lang="pl-PL" b="1" dirty="0" smtClean="0"/>
          </a:p>
          <a:p>
            <a:pPr marL="109855" indent="0">
              <a:buNone/>
            </a:pP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Geschäftsvorfälle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Unternehmen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Belegen</a:t>
            </a:r>
            <a:r>
              <a:rPr lang="en-US" dirty="0"/>
              <a:t> </a:t>
            </a:r>
            <a:r>
              <a:rPr lang="en-US" dirty="0" err="1"/>
              <a:t>systematisch</a:t>
            </a:r>
            <a:r>
              <a:rPr lang="en-US" dirty="0"/>
              <a:t> und </a:t>
            </a:r>
            <a:r>
              <a:rPr lang="en-US" dirty="0" err="1"/>
              <a:t>ausnahmslos</a:t>
            </a:r>
            <a:r>
              <a:rPr lang="en-US" dirty="0"/>
              <a:t> </a:t>
            </a:r>
            <a:r>
              <a:rPr lang="en-US" dirty="0" err="1"/>
              <a:t>erfasst</a:t>
            </a:r>
            <a:r>
              <a:rPr lang="en-US" dirty="0"/>
              <a:t> und </a:t>
            </a:r>
            <a:r>
              <a:rPr lang="en-US" dirty="0" err="1"/>
              <a:t>entsprechend</a:t>
            </a:r>
            <a:r>
              <a:rPr lang="en-US" dirty="0"/>
              <a:t> </a:t>
            </a:r>
            <a:r>
              <a:rPr lang="en-US" dirty="0" err="1"/>
              <a:t>verrechnet</a:t>
            </a:r>
            <a:r>
              <a:rPr lang="en-US" dirty="0"/>
              <a:t>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Aufgaben</a:t>
            </a:r>
            <a:r>
              <a:rPr lang="en-US" sz="4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Rechnungswesen</a:t>
            </a:r>
            <a:r>
              <a:rPr lang="en-US" sz="4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 </a:t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4" name="AutoShape 2" descr="Jak długo przechowywać dokumenty potwierdzające wykonanie usługi? |  Vindicat.pl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sp>
        <p:nvSpPr>
          <p:cNvPr id="5" name="AutoShape 4" descr="Jak długo przechowywać dokumenty potwierdzające wykonanie usługi? |  Vindicat.pl"/>
          <p:cNvSpPr>
            <a:spLocks noChangeAspect="1" noChangeArrowheads="1"/>
          </p:cNvSpPr>
          <p:nvPr/>
        </p:nvSpPr>
        <p:spPr bwMode="auto">
          <a:xfrm>
            <a:off x="307975" y="-7318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pl-PL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360" y="3649580"/>
            <a:ext cx="4277640" cy="320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32860FE59B94DB7E8C59EF37275DE" ma:contentTypeVersion="4" ma:contentTypeDescription="Utwórz nowy dokument." ma:contentTypeScope="" ma:versionID="30a33ceb647133b84e5dba8a309f7008">
  <xsd:schema xmlns:xsd="http://www.w3.org/2001/XMLSchema" xmlns:xs="http://www.w3.org/2001/XMLSchema" xmlns:p="http://schemas.microsoft.com/office/2006/metadata/properties" xmlns:ns2="6088189d-10d2-4b44-9742-ab2d115595fe" targetNamespace="http://schemas.microsoft.com/office/2006/metadata/properties" ma:root="true" ma:fieldsID="513c54406955a8cf909538105aa7cd4f" ns2:_="">
    <xsd:import namespace="6088189d-10d2-4b44-9742-ab2d115595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189d-10d2-4b44-9742-ab2d115595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45EB67-23DE-49FC-85DB-4033E2E82C2F}"/>
</file>

<file path=customXml/itemProps2.xml><?xml version="1.0" encoding="utf-8"?>
<ds:datastoreItem xmlns:ds="http://schemas.openxmlformats.org/officeDocument/2006/customXml" ds:itemID="{C5A7EB7B-0255-4C86-9903-A1928BF9597C}"/>
</file>

<file path=customXml/itemProps3.xml><?xml version="1.0" encoding="utf-8"?>
<ds:datastoreItem xmlns:ds="http://schemas.openxmlformats.org/officeDocument/2006/customXml" ds:itemID="{E820955B-D14D-4AA0-A59D-6625BBB0DF7C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4652</Words>
  <Application>WPS Presentation</Application>
  <PresentationFormat>Pokaz na ekranie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</vt:lpstr>
      <vt:lpstr>SimSun</vt:lpstr>
      <vt:lpstr>Wingdings</vt:lpstr>
      <vt:lpstr>Wingdings 3</vt:lpstr>
      <vt:lpstr>Verdana</vt:lpstr>
      <vt:lpstr>Wingdings 2</vt:lpstr>
      <vt:lpstr>Courier New</vt:lpstr>
      <vt:lpstr>Lucida Sans Unicode</vt:lpstr>
      <vt:lpstr>Microsoft YaHei</vt:lpstr>
      <vt:lpstr>Arial Unicode MS</vt:lpstr>
      <vt:lpstr>Calibri</vt:lpstr>
      <vt:lpstr>Hol</vt:lpstr>
      <vt:lpstr>Rechnungswesen </vt:lpstr>
      <vt:lpstr>Agenda</vt:lpstr>
      <vt:lpstr>Definition des Rechnungswesen </vt:lpstr>
      <vt:lpstr>Bereiche des Rechnungswesens </vt:lpstr>
      <vt:lpstr> </vt:lpstr>
      <vt:lpstr>Bilanz</vt:lpstr>
      <vt:lpstr>PowerPoint 演示文稿</vt:lpstr>
      <vt:lpstr>PowerPoint 演示文稿</vt:lpstr>
      <vt:lpstr>Aufgaben Rechnungswesen  </vt:lpstr>
      <vt:lpstr>PowerPoint 演示文稿</vt:lpstr>
      <vt:lpstr>PowerPoint 演示文稿</vt:lpstr>
      <vt:lpstr>PowerPoint 演示文稿</vt:lpstr>
      <vt:lpstr>Quiz</vt:lpstr>
      <vt:lpstr>PowerPoint 演示文稿</vt:lpstr>
      <vt:lpstr>Wörterbuch</vt:lpstr>
      <vt:lpstr>Quellen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Dziob</dc:creator>
  <cp:lastModifiedBy>Barbara Skoczyńska -Prokopowi</cp:lastModifiedBy>
  <cp:revision>12</cp:revision>
  <dcterms:created xsi:type="dcterms:W3CDTF">2024-04-22T12:04:00Z</dcterms:created>
  <dcterms:modified xsi:type="dcterms:W3CDTF">2024-06-05T08:29:36Z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504BDE8708D343E7BFDFDAF135A33BC7_12</vt:lpwstr>
  </property>
  <property fmtid="{D5CDD505-2E9C-101B-9397-08002B2CF9AE}" pid="3" name="KSOProductBuildVer">
    <vt:lpwstr>1045-12.2.0.16909</vt:lpwstr>
  </property>
  <property fmtid="{D5CDD505-2E9C-101B-9397-08002B2CF9AE}" pid="4" name="ContentTypeId">
    <vt:lpwstr>0x0101000F032860FE59B94DB7E8C59EF37275DE</vt:lpwstr>
  </property>
</Properties>
</file>