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1146-C43C-423C-BFCE-6CC0AE5EC46F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C4F7-386C-41C4-93AD-1688B4483F12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/>
          <p:cNvSpPr txBox="1"/>
          <p:nvPr/>
        </p:nvSpPr>
        <p:spPr>
          <a:xfrm>
            <a:off x="8548599" y="583322"/>
            <a:ext cx="3454214" cy="170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Volkswagen Group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Obraz 2" descr="Obraz zawierający pojazd, tekst, Pojazd lądowy, na wolnym powietrzu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r="22892" b="1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115300" y="4356735"/>
            <a:ext cx="3619500" cy="1785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Präsentiert</a:t>
            </a:r>
            <a:r>
              <a:rPr lang="en-US" sz="2000" b="1" dirty="0"/>
              <a:t> von:</a:t>
            </a:r>
            <a:r>
              <a:rPr lang="pl-PL" sz="2000" b="1" dirty="0"/>
              <a:t> </a:t>
            </a:r>
            <a:r>
              <a:rPr lang="en-US" sz="2000" b="1" dirty="0"/>
              <a:t>Aleksandra Stadnik</a:t>
            </a: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Wirtschaftswissenschaften</a:t>
            </a:r>
            <a:r>
              <a:rPr lang="en-US" sz="2000" dirty="0"/>
              <a:t>, II </a:t>
            </a:r>
            <a:r>
              <a:rPr lang="en-US" sz="2000" dirty="0" err="1"/>
              <a:t>Sj</a:t>
            </a:r>
            <a:r>
              <a:rPr lang="en-US" sz="2000" dirty="0"/>
              <a:t>., 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Universität Rzeszow</a:t>
            </a:r>
            <a:r>
              <a:rPr lang="pl-PL" altLang="en-US" sz="2000" dirty="0"/>
              <a:t>, 2023/24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027" y="183637"/>
            <a:ext cx="19431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99536" y="29711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Wörterbuch</a:t>
            </a:r>
            <a:endParaRPr lang="pl-PL" sz="4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9431" y="1201683"/>
            <a:ext cx="6096000" cy="553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en-US" sz="2400" dirty="0">
                <a:effectLst/>
              </a:rPr>
              <a:t>die </a:t>
            </a:r>
            <a:r>
              <a:rPr lang="en-US" sz="2400" dirty="0">
                <a:effectLst/>
              </a:rPr>
              <a:t>Finanzdienstleistungen</a:t>
            </a:r>
            <a:r>
              <a:rPr lang="pl-PL" sz="2400" dirty="0">
                <a:effectLst/>
              </a:rPr>
              <a:t> – usługi finansowe</a:t>
            </a:r>
            <a:endParaRPr lang="pl-PL" sz="2400" dirty="0">
              <a:effectLst/>
            </a:endParaRPr>
          </a:p>
          <a:p>
            <a:r>
              <a:rPr lang="pl-PL" altLang="en-US" sz="2400" dirty="0">
                <a:effectLst/>
              </a:rPr>
              <a:t>die </a:t>
            </a:r>
            <a:r>
              <a:rPr lang="en-US" sz="2400" dirty="0">
                <a:effectLst/>
              </a:rPr>
              <a:t>Kundenfinanzierung</a:t>
            </a:r>
            <a:r>
              <a:rPr lang="pl-PL" sz="2400" dirty="0">
                <a:effectLst/>
              </a:rPr>
              <a:t> – finansowanie klienta</a:t>
            </a:r>
            <a:endParaRPr lang="pl-PL" sz="2400" dirty="0">
              <a:effectLst/>
            </a:endParaRPr>
          </a:p>
          <a:p>
            <a:r>
              <a:rPr lang="pl-PL" altLang="en-US" sz="2400" dirty="0">
                <a:effectLst/>
              </a:rPr>
              <a:t>di e</a:t>
            </a:r>
            <a:r>
              <a:rPr lang="en-US" sz="2400" dirty="0">
                <a:effectLst/>
              </a:rPr>
              <a:t>Versicherung</a:t>
            </a:r>
            <a:r>
              <a:rPr lang="pl-PL" sz="2400" dirty="0">
                <a:effectLst/>
              </a:rPr>
              <a:t> - ubezpieczenie</a:t>
            </a:r>
            <a:endParaRPr lang="pl-PL" sz="2400" dirty="0">
              <a:effectLst/>
            </a:endParaRPr>
          </a:p>
          <a:p>
            <a:r>
              <a:rPr lang="pl-PL" altLang="en-US" sz="2400" dirty="0"/>
              <a:t>das </a:t>
            </a:r>
            <a:r>
              <a:rPr lang="en-US" sz="2400" dirty="0"/>
              <a:t>Nutzfahrzeug</a:t>
            </a:r>
            <a:r>
              <a:rPr lang="pl-PL" sz="2400" dirty="0"/>
              <a:t> – pojazd użytkowy( dostawczy itp)</a:t>
            </a:r>
            <a:endParaRPr lang="pl-PL" sz="2400" dirty="0"/>
          </a:p>
          <a:p>
            <a:r>
              <a:rPr lang="pl-PL" altLang="en-US" sz="2400" dirty="0" err="1"/>
              <a:t>das </a:t>
            </a:r>
            <a:r>
              <a:rPr lang="en-US" sz="2400" dirty="0" err="1"/>
              <a:t>Sonderfahrzeug</a:t>
            </a:r>
            <a:r>
              <a:rPr lang="pl-PL" sz="2400" dirty="0"/>
              <a:t> – pojazd specjalny</a:t>
            </a:r>
            <a:endParaRPr lang="pl-PL" sz="2400" dirty="0"/>
          </a:p>
          <a:p>
            <a:r>
              <a:rPr lang="pl-PL" altLang="en-US" sz="2400" dirty="0" err="1"/>
              <a:t>der </a:t>
            </a:r>
            <a:r>
              <a:rPr lang="en-US" sz="2400" dirty="0" err="1"/>
              <a:t>Geschäftsbereich</a:t>
            </a:r>
            <a:r>
              <a:rPr lang="pl-PL" sz="2400" dirty="0"/>
              <a:t> – obszar biznesowey</a:t>
            </a:r>
            <a:endParaRPr lang="pl-PL" sz="2400" dirty="0"/>
          </a:p>
          <a:p>
            <a:r>
              <a:rPr lang="pl-PL" sz="2400" dirty="0"/>
              <a:t>die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Muttergesellschaft</a:t>
            </a: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pdie rzedsiębiorstwo macierzyste</a:t>
            </a:r>
            <a:endParaRPr lang="pl-PL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Fahrzeugmarke</a:t>
            </a: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marka pojazdu</a:t>
            </a:r>
            <a:endParaRPr lang="pl-PL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Tochtergesellschaft</a:t>
            </a: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spółka zależna</a:t>
            </a:r>
            <a:endParaRPr lang="pl-PL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en-US" sz="2400" dirty="0">
                <a:effectLst/>
              </a:rPr>
              <a:t>g</a:t>
            </a:r>
            <a:r>
              <a:rPr lang="en-US" sz="2400" dirty="0">
                <a:effectLst/>
              </a:rPr>
              <a:t>eneriert</a:t>
            </a:r>
            <a:r>
              <a:rPr lang="pl-PL" sz="2400" dirty="0">
                <a:effectLst/>
              </a:rPr>
              <a:t> – wygenerowane </a:t>
            </a:r>
            <a:endParaRPr lang="pl-PL" sz="2400" dirty="0">
              <a:effectLst/>
            </a:endParaRPr>
          </a:p>
          <a:p>
            <a:r>
              <a:rPr lang="pl-PL" altLang="en-US" sz="2400" dirty="0">
                <a:effectLst/>
              </a:rPr>
              <a:t>das </a:t>
            </a:r>
            <a:r>
              <a:rPr lang="en-US" sz="2400" dirty="0">
                <a:effectLst/>
              </a:rPr>
              <a:t>Fahrzeug</a:t>
            </a:r>
            <a:r>
              <a:rPr lang="pl-PL" sz="2400" dirty="0">
                <a:effectLst/>
              </a:rPr>
              <a:t> - pojazd</a:t>
            </a:r>
            <a:endParaRPr lang="pl-PL" sz="2400" dirty="0">
              <a:effectLst/>
            </a:endParaRPr>
          </a:p>
          <a:p>
            <a:r>
              <a:rPr lang="pl-PL" altLang="en-US" sz="2400" dirty="0">
                <a:effectLst/>
              </a:rPr>
              <a:t>g</a:t>
            </a:r>
            <a:r>
              <a:rPr lang="en-US" sz="2400" dirty="0">
                <a:effectLst/>
              </a:rPr>
              <a:t>egründet</a:t>
            </a:r>
            <a:r>
              <a:rPr lang="pl-PL" sz="2400" dirty="0">
                <a:effectLst/>
              </a:rPr>
              <a:t> - założony</a:t>
            </a:r>
            <a:endParaRPr lang="pl-PL" sz="2400" dirty="0">
              <a:effectLst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96358" y="1901637"/>
            <a:ext cx="8019393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Danke</a:t>
            </a:r>
            <a:r>
              <a:rPr lang="pl-PL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pl-PL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Ihre</a:t>
            </a:r>
            <a:r>
              <a:rPr lang="pl-PL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Aufmerksamkeit</a:t>
            </a:r>
            <a:endParaRPr lang="pl-PL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Pojazd lądowy, pojazd, koło, zderzak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0634" y="1847791"/>
            <a:ext cx="4886740" cy="3241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AGENDA</a:t>
            </a:r>
            <a:endParaRPr lang="en-US" sz="4800" dirty="0"/>
          </a:p>
          <a:p>
            <a:pPr marL="74295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</a:rPr>
              <a:t>Hauptsitz</a:t>
            </a:r>
            <a:r>
              <a:rPr lang="en-US" sz="2800" dirty="0">
                <a:effectLst/>
              </a:rPr>
              <a:t> des </a:t>
            </a:r>
            <a:r>
              <a:rPr lang="en-US" sz="2800" dirty="0" err="1">
                <a:effectLst/>
              </a:rPr>
              <a:t>Unternehmens</a:t>
            </a:r>
            <a:endParaRPr lang="en-US" sz="2800" dirty="0">
              <a:effectLst/>
            </a:endParaRPr>
          </a:p>
          <a:p>
            <a:pPr marL="74295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/>
              </a:rPr>
              <a:t>Eine </a:t>
            </a:r>
            <a:r>
              <a:rPr lang="en-US" sz="2800" dirty="0" err="1">
                <a:effectLst/>
              </a:rPr>
              <a:t>Firma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gründen</a:t>
            </a:r>
            <a:endParaRPr lang="en-US" sz="2800" dirty="0">
              <a:effectLst/>
            </a:endParaRPr>
          </a:p>
          <a:p>
            <a:pPr marL="74295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</a:rPr>
              <a:t>Unternehmensmarken</a:t>
            </a:r>
            <a:endParaRPr lang="en-US" sz="2800" dirty="0"/>
          </a:p>
          <a:p>
            <a:pPr marL="74295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>
                <a:effectLst/>
              </a:rPr>
              <a:t>Unternehmensabteilungen</a:t>
            </a:r>
            <a:endParaRPr lang="pl-PL" sz="2800" dirty="0">
              <a:effectLst/>
            </a:endParaRPr>
          </a:p>
          <a:p>
            <a:pPr marL="74295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Wörterbuch</a:t>
            </a:r>
            <a:endParaRPr lang="en-US" sz="2800" dirty="0">
              <a:effectLst/>
            </a:endParaRP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285750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ln w="13462">
                <a:solidFill>
                  <a:schemeClr val="bg1"/>
                </a:solidFill>
                <a:prstDash val="solid"/>
              </a:ln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3600" dirty="0">
                <a:latin typeface="+mj-lt"/>
                <a:ea typeface="+mj-ea"/>
                <a:cs typeface="+mj-cs"/>
              </a:rPr>
              <a:t>Das Unternehmen mit Sitz im niedersächsischen Wolfsburg gehört zum deutschen Automobilhersteller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Obraz zawierający niebo, budynek, na wolnym powietrzu, chmura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8"/>
          <a:stretch>
            <a:fillRect/>
          </a:stretch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/>
          <p:cNvSpPr txBox="1"/>
          <p:nvPr/>
        </p:nvSpPr>
        <p:spPr>
          <a:xfrm>
            <a:off x="602363" y="1055509"/>
            <a:ext cx="5112637" cy="514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pl-PL" altLang="en-US" sz="3200" b="1" dirty="0">
                <a:effectLst/>
              </a:rPr>
              <a:t>Volkswagen</a:t>
            </a:r>
            <a:r>
              <a:rPr lang="pl-PL" altLang="en-US" sz="3200" dirty="0">
                <a:effectLst/>
              </a:rPr>
              <a:t> i</a:t>
            </a:r>
            <a:r>
              <a:rPr lang="en-US" sz="3200" dirty="0">
                <a:effectLst/>
              </a:rPr>
              <a:t>st ein deutscher Automobilkonzern, der 1937 gegründet wurde. </a:t>
            </a:r>
            <a:endParaRPr lang="en-US" sz="32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3200" dirty="0">
                <a:effectLst/>
              </a:rPr>
              <a:t>Es ist </a:t>
            </a:r>
            <a:r>
              <a:rPr lang="en-US" sz="3200" dirty="0" err="1">
                <a:effectLst/>
              </a:rPr>
              <a:t>einer</a:t>
            </a:r>
            <a:r>
              <a:rPr lang="en-US" sz="3200" dirty="0">
                <a:effectLst/>
              </a:rPr>
              <a:t> der weltweit </a:t>
            </a:r>
            <a:r>
              <a:rPr lang="en-US" sz="3200" dirty="0" err="1">
                <a:effectLst/>
              </a:rPr>
              <a:t>führenden</a:t>
            </a:r>
            <a:r>
              <a:rPr lang="en-US" sz="3200" dirty="0">
                <a:effectLst/>
              </a:rPr>
              <a:t> Automobilhersteller, der für die Produktion </a:t>
            </a:r>
            <a:r>
              <a:rPr lang="en-US" sz="3200" dirty="0" err="1">
                <a:effectLst/>
              </a:rPr>
              <a:t>einer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breiten</a:t>
            </a:r>
            <a:r>
              <a:rPr lang="en-US" sz="3200" dirty="0">
                <a:effectLst/>
              </a:rPr>
              <a:t> Palette von </a:t>
            </a:r>
            <a:r>
              <a:rPr lang="en-US" sz="3200" dirty="0" err="1">
                <a:effectLst/>
              </a:rPr>
              <a:t>Fahrzeugen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bekannt</a:t>
            </a:r>
            <a:r>
              <a:rPr lang="en-US" sz="3200" dirty="0">
                <a:effectLst/>
              </a:rPr>
              <a:t> ist, von </a:t>
            </a:r>
            <a:r>
              <a:rPr lang="en-US" sz="3200" dirty="0" err="1">
                <a:effectLst/>
              </a:rPr>
              <a:t>Kleinwagen</a:t>
            </a:r>
            <a:r>
              <a:rPr lang="en-US" sz="3200" dirty="0">
                <a:effectLst/>
              </a:rPr>
              <a:t> bis </a:t>
            </a:r>
            <a:r>
              <a:rPr lang="en-US" sz="3200" dirty="0" err="1">
                <a:effectLst/>
              </a:rPr>
              <a:t>hin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zu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Luxusautos</a:t>
            </a:r>
            <a:r>
              <a:rPr lang="en-US" sz="3200" dirty="0">
                <a:effectLst/>
              </a:rPr>
              <a:t>.</a:t>
            </a:r>
            <a:endParaRPr lang="en-US" sz="3200" dirty="0">
              <a:effectLst/>
            </a:endParaRPr>
          </a:p>
        </p:txBody>
      </p:sp>
      <p:pic>
        <p:nvPicPr>
          <p:cNvPr id="9" name="Grafika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uftaufnahme eines großen Parkplatzes"/>
          <p:cNvPicPr>
            <a:picLocks noChangeAspect="1"/>
          </p:cNvPicPr>
          <p:nvPr/>
        </p:nvPicPr>
        <p:blipFill rotWithShape="1">
          <a:blip r:embed="rId1"/>
          <a:srcRect r="15785" b="-2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59417" y="218661"/>
            <a:ext cx="3326589" cy="541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900" b="1" dirty="0">
                <a:effectLst/>
              </a:rPr>
              <a:t>Volkswagen </a:t>
            </a:r>
            <a:r>
              <a:rPr lang="en-US" sz="2900" dirty="0">
                <a:effectLst/>
              </a:rPr>
              <a:t>ist der nach generiertem Umsatz </a:t>
            </a:r>
            <a:r>
              <a:rPr lang="en-US" sz="2900" b="1" dirty="0">
                <a:effectLst/>
              </a:rPr>
              <a:t>größte Automobilhersteller der Welt.</a:t>
            </a:r>
            <a:r>
              <a:rPr lang="en-US" sz="2900" b="1" dirty="0"/>
              <a:t> </a:t>
            </a:r>
            <a:endParaRPr lang="en-US" sz="2900" dirty="0"/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900" dirty="0">
                <a:effectLst/>
              </a:rPr>
              <a:t>Auch nach </a:t>
            </a:r>
            <a:r>
              <a:rPr lang="en-US" sz="2900" dirty="0" err="1">
                <a:effectLst/>
              </a:rPr>
              <a:t>Anzahl</a:t>
            </a:r>
            <a:r>
              <a:rPr lang="en-US" sz="2900" dirty="0">
                <a:effectLst/>
              </a:rPr>
              <a:t> verkaufter Fahrzeuge war Volkswagen ab 2016 der größte Automobilhersteller</a:t>
            </a:r>
            <a:endParaRPr lang="en-US" sz="2900" dirty="0">
              <a:effectLst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samochód, zrzut ekranu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r="15526" b="-2"/>
          <a:stretch>
            <a:fillRect/>
          </a:stretch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21" name="Group 20"/>
          <p:cNvGrpSpPr>
            <a:grpSpLocks noGrp="1" noRot="1" noChangeAspect="1" noMove="1" noResize="1" noUngrp="1"/>
          </p:cNvGrpSpPr>
          <p:nvPr/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22" name="Rectangle 21"/>
            <p:cNvSpPr/>
            <p:nvPr/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7901887" y="1705084"/>
            <a:ext cx="3405415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heutige VW AG agiert als Muttergesellschaft der Fahrzeugmarke Volkswagen Pkw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sowie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 Tochtergesellschaften Seat, Škoda Auto und Audi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sowie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 Luxusmarken Bentley, Ducati (Motorräder), Lamborghini und Porsche.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32093" y="923838"/>
            <a:ext cx="4142568" cy="5010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Die </a:t>
            </a:r>
            <a:r>
              <a:rPr lang="en-US" sz="2800" dirty="0" err="1"/>
              <a:t>operativen</a:t>
            </a:r>
            <a:r>
              <a:rPr lang="en-US" sz="2800" dirty="0"/>
              <a:t> </a:t>
            </a:r>
            <a:r>
              <a:rPr lang="en-US" sz="2800" dirty="0" err="1"/>
              <a:t>Aktivitäten</a:t>
            </a:r>
            <a:r>
              <a:rPr lang="en-US" sz="2800" dirty="0"/>
              <a:t> der Volkswagen AG </a:t>
            </a:r>
            <a:r>
              <a:rPr lang="en-US" sz="2800" dirty="0" err="1"/>
              <a:t>gliedern</a:t>
            </a:r>
            <a:r>
              <a:rPr lang="en-US" sz="2800" dirty="0"/>
              <a:t> </a:t>
            </a:r>
            <a:r>
              <a:rPr lang="en-US" sz="2800" dirty="0" err="1"/>
              <a:t>sich</a:t>
            </a:r>
            <a:r>
              <a:rPr lang="en-US" sz="2800" dirty="0"/>
              <a:t> in zwei </a:t>
            </a:r>
            <a:r>
              <a:rPr lang="en-US" sz="2800" dirty="0" err="1"/>
              <a:t>Geschäftsbereiche</a:t>
            </a:r>
            <a:r>
              <a:rPr lang="en-US" sz="2800" dirty="0"/>
              <a:t>: Automobile und Finanzdienstleistungen. Das Automotive-Segment </a:t>
            </a:r>
            <a:r>
              <a:rPr lang="en-US" sz="2800" dirty="0" err="1"/>
              <a:t>umfasst</a:t>
            </a:r>
            <a:r>
              <a:rPr lang="en-US" sz="2800" dirty="0"/>
              <a:t> die Pkw-Bereiche von Volkswagen Pkw, Audi, SEAT, Škoda, Bentley, Bugatti, Lamborghini und Porsche.</a:t>
            </a:r>
            <a:endParaRPr lang="en-US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1"/>
          <a:srcRect b="5436"/>
          <a:stretch>
            <a:fillRect/>
          </a:stretch>
        </p:blipFill>
        <p:spPr>
          <a:xfrm>
            <a:off x="4820471" y="1167897"/>
            <a:ext cx="6556547" cy="4650099"/>
          </a:xfrm>
          <a:prstGeom prst="rect">
            <a:avLst/>
          </a:prstGeom>
        </p:spPr>
      </p:pic>
      <p:grpSp>
        <p:nvGrpSpPr>
          <p:cNvPr id="23" name="Group 22"/>
          <p:cNvGrpSpPr>
            <a:grpSpLocks noGrp="1" noRot="1" noChangeAspect="1" noMove="1" noResize="1" noUngrp="1"/>
          </p:cNvGrpSpPr>
          <p:nvPr/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4" name="Rectangle 23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/>
          <p:cNvSpPr txBox="1"/>
          <p:nvPr/>
        </p:nvSpPr>
        <p:spPr>
          <a:xfrm>
            <a:off x="401538" y="1557998"/>
            <a:ext cx="3892166" cy="4335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Markenbereich</a:t>
            </a:r>
            <a:r>
              <a:rPr lang="en-US" sz="2800" dirty="0"/>
              <a:t> Nutzfahrzeuge: Volkswagen Nutzfahrzeuge, Scania, MAN. Produktion und </a:t>
            </a:r>
            <a:r>
              <a:rPr lang="en-US" sz="2800" dirty="0" err="1"/>
              <a:t>Verkauf</a:t>
            </a:r>
            <a:r>
              <a:rPr lang="en-US" sz="2800" dirty="0"/>
              <a:t> von </a:t>
            </a:r>
            <a:r>
              <a:rPr lang="en-US" sz="2800" dirty="0" err="1"/>
              <a:t>Nutzfahrzeugen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LKW, </a:t>
            </a:r>
            <a:r>
              <a:rPr lang="en-US" sz="2800" dirty="0" err="1"/>
              <a:t>Busse</a:t>
            </a:r>
            <a:r>
              <a:rPr lang="en-US" sz="2800" dirty="0"/>
              <a:t>, Transporter und </a:t>
            </a:r>
            <a:r>
              <a:rPr lang="en-US" sz="2800" dirty="0" err="1"/>
              <a:t>Sonderfahrzeuge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7" name="Obraz 6" descr="Obraz zawierający transport, pojazd, koło, Pojazd lądowy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17542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tekst, osoba, ubrania, komputer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r="-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283132" y="155761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800" b="1" dirty="0" err="1">
                <a:effectLst/>
              </a:rPr>
              <a:t>Im</a:t>
            </a:r>
            <a:r>
              <a:rPr lang="en-US" sz="2800" b="1" dirty="0">
                <a:effectLst/>
              </a:rPr>
              <a:t> Bereich Finanzdienstleistungen</a:t>
            </a:r>
            <a:r>
              <a:rPr lang="en-US" sz="2800" dirty="0">
                <a:effectLst/>
              </a:rPr>
              <a:t> (Volkswagen Financial Services AG) sind die Händler- und Kundenfinanzierung, das Leasing, die Versicherungen und das Flottengeschäft zusammengefasst.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Motyw pakietu Office 2013–2022">
  <a:themeElements>
    <a:clrScheme name="Motyw pakietu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B2A05-DCDB-45D6-8383-8956F64BF334}"/>
</file>

<file path=customXml/itemProps2.xml><?xml version="1.0" encoding="utf-8"?>
<ds:datastoreItem xmlns:ds="http://schemas.openxmlformats.org/officeDocument/2006/customXml" ds:itemID="{86CEE55C-EF59-4E77-89B6-7BA20B681850}"/>
</file>

<file path=customXml/itemProps3.xml><?xml version="1.0" encoding="utf-8"?>
<ds:datastoreItem xmlns:ds="http://schemas.openxmlformats.org/officeDocument/2006/customXml" ds:itemID="{34CFD457-120D-47E2-99B7-4750E5A7EE2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2016</Words>
  <Application>WPS Presentation</Application>
  <PresentationFormat>Panoramiczny</PresentationFormat>
  <Paragraphs>53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Baguet Script</vt:lpstr>
      <vt:lpstr>Segoe Print</vt:lpstr>
      <vt:lpstr>Calibri Light</vt:lpstr>
      <vt:lpstr>Microsoft YaHei</vt:lpstr>
      <vt:lpstr>Arial Unicode MS</vt:lpstr>
      <vt:lpstr>Motyw pakietu Office 2013–2022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Stadnik</dc:creator>
  <cp:lastModifiedBy>Oem</cp:lastModifiedBy>
  <cp:revision>7</cp:revision>
  <dcterms:created xsi:type="dcterms:W3CDTF">2024-05-30T15:00:00Z</dcterms:created>
  <dcterms:modified xsi:type="dcterms:W3CDTF">2024-06-09T21:50:15Z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5A158ABC2CB84DA98D7BEA3A5C8F7B05_12</vt:lpwstr>
  </property>
  <property fmtid="{D5CDD505-2E9C-101B-9397-08002B2CF9AE}" pid="3" name="KSOProductBuildVer">
    <vt:lpwstr>1045-12.2.0.17119</vt:lpwstr>
  </property>
  <property fmtid="{D5CDD505-2E9C-101B-9397-08002B2CF9AE}" pid="4" name="ContentTypeId">
    <vt:lpwstr>0x0101000F032860FE59B94DB7E8C59EF37275DE</vt:lpwstr>
  </property>
</Properties>
</file>