
<file path=[Content_Types].xml><?xml version="1.0" encoding="utf-8"?>
<Types xmlns="http://schemas.openxmlformats.org/package/2006/content-types">
  <Default Extension="xml" ContentType="application/xml"/>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7.svg" ContentType="image/svg+xml"/>
  <Override PartName="/ppt/media/image29.svg" ContentType="image/svg+xml"/>
  <Override PartName="/ppt/media/image3.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7" d="100"/>
          <a:sy n="47" d="100"/>
        </p:scale>
        <p:origin x="104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ustomXml" Target="../customXml/item3.xml"/><Relationship Id="rId27" Type="http://schemas.openxmlformats.org/officeDocument/2006/relationships/customXml" Target="../customXml/item2.xml"/><Relationship Id="rId26" Type="http://schemas.openxmlformats.org/officeDocument/2006/relationships/customXml" Target="../customXml/item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svg"/><Relationship Id="rId7" Type="http://schemas.openxmlformats.org/officeDocument/2006/relationships/image" Target="../media/image17.jpeg"/><Relationship Id="rId6" Type="http://schemas.openxmlformats.org/officeDocument/2006/relationships/image" Target="../media/image16.svg"/><Relationship Id="rId5" Type="http://schemas.openxmlformats.org/officeDocument/2006/relationships/image" Target="../media/image15.jpeg"/><Relationship Id="rId4" Type="http://schemas.openxmlformats.org/officeDocument/2006/relationships/image" Target="../media/image14.svg"/><Relationship Id="rId3" Type="http://schemas.openxmlformats.org/officeDocument/2006/relationships/image" Target="../media/image13.jpeg"/><Relationship Id="rId2" Type="http://schemas.openxmlformats.org/officeDocument/2006/relationships/image" Target="../media/image12.svg"/><Relationship Id="rId10" Type="http://schemas.openxmlformats.org/officeDocument/2006/relationships/image" Target="../media/image20.svg"/><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image" Target="../media/image27.svg"/><Relationship Id="rId7" Type="http://schemas.openxmlformats.org/officeDocument/2006/relationships/image" Target="../media/image19.jpeg"/><Relationship Id="rId6" Type="http://schemas.openxmlformats.org/officeDocument/2006/relationships/image" Target="../media/image26.svg"/><Relationship Id="rId5" Type="http://schemas.openxmlformats.org/officeDocument/2006/relationships/image" Target="../media/image25.jpeg"/><Relationship Id="rId4" Type="http://schemas.openxmlformats.org/officeDocument/2006/relationships/image" Target="../media/image24.svg"/><Relationship Id="rId3" Type="http://schemas.openxmlformats.org/officeDocument/2006/relationships/image" Target="../media/image23.jpeg"/><Relationship Id="rId2" Type="http://schemas.openxmlformats.org/officeDocument/2006/relationships/image" Target="../media/image22.svg"/><Relationship Id="rId10" Type="http://schemas.openxmlformats.org/officeDocument/2006/relationships/image" Target="../media/image29.svg"/><Relationship Id="rId1" Type="http://schemas.openxmlformats.org/officeDocument/2006/relationships/image" Target="../media/image21.jpeg"/></Relationships>
</file>

<file path=ppt/diagrams/_rels/data3.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svg"/><Relationship Id="rId7" Type="http://schemas.openxmlformats.org/officeDocument/2006/relationships/image" Target="../media/image36.jpeg"/><Relationship Id="rId6" Type="http://schemas.openxmlformats.org/officeDocument/2006/relationships/image" Target="../media/image35.svg"/><Relationship Id="rId5" Type="http://schemas.openxmlformats.org/officeDocument/2006/relationships/image" Target="../media/image34.jpeg"/><Relationship Id="rId4" Type="http://schemas.openxmlformats.org/officeDocument/2006/relationships/image" Target="../media/image33.svg"/><Relationship Id="rId3" Type="http://schemas.openxmlformats.org/officeDocument/2006/relationships/image" Target="../media/image32.jpeg"/><Relationship Id="rId2" Type="http://schemas.openxmlformats.org/officeDocument/2006/relationships/image" Target="../media/image31.svg"/><Relationship Id="rId10" Type="http://schemas.openxmlformats.org/officeDocument/2006/relationships/image" Target="../media/image39.sv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svg"/><Relationship Id="rId7" Type="http://schemas.openxmlformats.org/officeDocument/2006/relationships/image" Target="../media/image17.jpeg"/><Relationship Id="rId6" Type="http://schemas.openxmlformats.org/officeDocument/2006/relationships/image" Target="../media/image16.svg"/><Relationship Id="rId5" Type="http://schemas.openxmlformats.org/officeDocument/2006/relationships/image" Target="../media/image15.jpeg"/><Relationship Id="rId4" Type="http://schemas.openxmlformats.org/officeDocument/2006/relationships/image" Target="../media/image14.svg"/><Relationship Id="rId3" Type="http://schemas.openxmlformats.org/officeDocument/2006/relationships/image" Target="../media/image13.jpeg"/><Relationship Id="rId2" Type="http://schemas.openxmlformats.org/officeDocument/2006/relationships/image" Target="../media/image12.svg"/><Relationship Id="rId10" Type="http://schemas.openxmlformats.org/officeDocument/2006/relationships/image" Target="../media/image20.sv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image" Target="../media/image27.svg"/><Relationship Id="rId7" Type="http://schemas.openxmlformats.org/officeDocument/2006/relationships/image" Target="../media/image19.jpeg"/><Relationship Id="rId6" Type="http://schemas.openxmlformats.org/officeDocument/2006/relationships/image" Target="../media/image26.svg"/><Relationship Id="rId5" Type="http://schemas.openxmlformats.org/officeDocument/2006/relationships/image" Target="../media/image25.jpeg"/><Relationship Id="rId4" Type="http://schemas.openxmlformats.org/officeDocument/2006/relationships/image" Target="../media/image24.svg"/><Relationship Id="rId3" Type="http://schemas.openxmlformats.org/officeDocument/2006/relationships/image" Target="../media/image23.jpeg"/><Relationship Id="rId2" Type="http://schemas.openxmlformats.org/officeDocument/2006/relationships/image" Target="../media/image22.svg"/><Relationship Id="rId10" Type="http://schemas.openxmlformats.org/officeDocument/2006/relationships/image" Target="../media/image29.svg"/><Relationship Id="rId1"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svg"/><Relationship Id="rId7" Type="http://schemas.openxmlformats.org/officeDocument/2006/relationships/image" Target="../media/image36.jpeg"/><Relationship Id="rId6" Type="http://schemas.openxmlformats.org/officeDocument/2006/relationships/image" Target="../media/image35.svg"/><Relationship Id="rId5" Type="http://schemas.openxmlformats.org/officeDocument/2006/relationships/image" Target="../media/image34.jpeg"/><Relationship Id="rId4" Type="http://schemas.openxmlformats.org/officeDocument/2006/relationships/image" Target="../media/image33.svg"/><Relationship Id="rId3" Type="http://schemas.openxmlformats.org/officeDocument/2006/relationships/image" Target="../media/image32.jpeg"/><Relationship Id="rId2" Type="http://schemas.openxmlformats.org/officeDocument/2006/relationships/image" Target="../media/image31.svg"/><Relationship Id="rId10" Type="http://schemas.openxmlformats.org/officeDocument/2006/relationships/image" Target="../media/image39.sv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D9B717-8880-40D3-9C67-D7025670AA5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7694878-A793-487C-92AD-7F8FA45244B6}">
      <dgm:prSet/>
      <dgm:spPr/>
      <dgm:t>
        <a:bodyPr/>
        <a:lstStyle/>
        <a:p>
          <a:pPr>
            <a:lnSpc>
              <a:spcPct val="100000"/>
            </a:lnSpc>
          </a:pPr>
          <a:r>
            <a:rPr lang="pl-PL" b="0" baseline="0"/>
            <a:t>Definition des Kredits</a:t>
          </a:r>
          <a:endParaRPr lang="en-US"/>
        </a:p>
      </dgm:t>
    </dgm:pt>
    <dgm:pt modelId="{6E41E42A-2D32-4D39-B2A9-E14C09E6ED47}" cxnId="{2D46F7FE-BE45-4486-8501-564233CADBCF}" type="parTrans">
      <dgm:prSet/>
      <dgm:spPr/>
      <dgm:t>
        <a:bodyPr/>
        <a:lstStyle/>
        <a:p>
          <a:endParaRPr lang="en-US"/>
        </a:p>
      </dgm:t>
    </dgm:pt>
    <dgm:pt modelId="{E618FDDC-5C6E-4B6C-B864-444FEF6BA393}" cxnId="{2D46F7FE-BE45-4486-8501-564233CADBCF}" type="sibTrans">
      <dgm:prSet/>
      <dgm:spPr/>
      <dgm:t>
        <a:bodyPr/>
        <a:lstStyle/>
        <a:p>
          <a:endParaRPr lang="en-US"/>
        </a:p>
      </dgm:t>
    </dgm:pt>
    <dgm:pt modelId="{915AD4B8-C0E5-4E19-97A4-73F6125DE935}">
      <dgm:prSet/>
      <dgm:spPr/>
      <dgm:t>
        <a:bodyPr/>
        <a:lstStyle/>
        <a:p>
          <a:pPr>
            <a:lnSpc>
              <a:spcPct val="100000"/>
            </a:lnSpc>
          </a:pPr>
          <a:r>
            <a:rPr lang="de-DE" b="0" baseline="0"/>
            <a:t>Bedeutung des Kredits im Bankwesen</a:t>
          </a:r>
          <a:endParaRPr lang="en-US"/>
        </a:p>
      </dgm:t>
    </dgm:pt>
    <dgm:pt modelId="{F9F86A99-E4F0-47A0-A48A-24002E75617B}" cxnId="{D3F60FEA-DD85-4A43-A3A4-01F4A1378893}" type="parTrans">
      <dgm:prSet/>
      <dgm:spPr/>
      <dgm:t>
        <a:bodyPr/>
        <a:lstStyle/>
        <a:p>
          <a:endParaRPr lang="en-US"/>
        </a:p>
      </dgm:t>
    </dgm:pt>
    <dgm:pt modelId="{CED1E3BF-BA5B-4B87-BAFB-12E1518294D9}" cxnId="{D3F60FEA-DD85-4A43-A3A4-01F4A1378893}" type="sibTrans">
      <dgm:prSet/>
      <dgm:spPr/>
      <dgm:t>
        <a:bodyPr/>
        <a:lstStyle/>
        <a:p>
          <a:endParaRPr lang="en-US"/>
        </a:p>
      </dgm:t>
    </dgm:pt>
    <dgm:pt modelId="{AFE1A069-B1CD-49DB-8ED9-0BEAD70AAB01}">
      <dgm:prSet/>
      <dgm:spPr/>
      <dgm:t>
        <a:bodyPr/>
        <a:lstStyle/>
        <a:p>
          <a:pPr>
            <a:lnSpc>
              <a:spcPct val="100000"/>
            </a:lnSpc>
          </a:pPr>
          <a:r>
            <a:rPr lang="pl-PL" b="0" baseline="0"/>
            <a:t>Bestandteile des Kreditvertrags</a:t>
          </a:r>
          <a:endParaRPr lang="en-US"/>
        </a:p>
      </dgm:t>
    </dgm:pt>
    <dgm:pt modelId="{6911612B-A4C3-44E0-AF43-F9377DF2D2BA}" cxnId="{A062AD08-A6A7-4012-AE11-55B0EC6A6FEC}" type="parTrans">
      <dgm:prSet/>
      <dgm:spPr/>
      <dgm:t>
        <a:bodyPr/>
        <a:lstStyle/>
        <a:p>
          <a:endParaRPr lang="en-US"/>
        </a:p>
      </dgm:t>
    </dgm:pt>
    <dgm:pt modelId="{C4420B37-59EC-416A-84F3-D63C02B4BEC1}" cxnId="{A062AD08-A6A7-4012-AE11-55B0EC6A6FEC}" type="sibTrans">
      <dgm:prSet/>
      <dgm:spPr/>
      <dgm:t>
        <a:bodyPr/>
        <a:lstStyle/>
        <a:p>
          <a:endParaRPr lang="en-US"/>
        </a:p>
      </dgm:t>
    </dgm:pt>
    <dgm:pt modelId="{EF441A56-6EA9-4B45-9526-6D665C34F18A}">
      <dgm:prSet/>
      <dgm:spPr/>
      <dgm:t>
        <a:bodyPr/>
        <a:lstStyle/>
        <a:p>
          <a:pPr>
            <a:lnSpc>
              <a:spcPct val="100000"/>
            </a:lnSpc>
          </a:pPr>
          <a:r>
            <a:rPr lang="pl-PL" b="0" baseline="0"/>
            <a:t>Verschiedene Arten von Krediten für Unternehmen und Privatpersonen</a:t>
          </a:r>
          <a:endParaRPr lang="en-US"/>
        </a:p>
      </dgm:t>
    </dgm:pt>
    <dgm:pt modelId="{2CFE1806-5848-4DB9-A7A0-CDF2432A9B93}" cxnId="{6118D4FA-7947-4461-AEB4-248F66A5C794}" type="parTrans">
      <dgm:prSet/>
      <dgm:spPr/>
      <dgm:t>
        <a:bodyPr/>
        <a:lstStyle/>
        <a:p>
          <a:endParaRPr lang="en-US"/>
        </a:p>
      </dgm:t>
    </dgm:pt>
    <dgm:pt modelId="{31A2F8E7-206F-446B-8D8A-A16D1315E780}" cxnId="{6118D4FA-7947-4461-AEB4-248F66A5C794}" type="sibTrans">
      <dgm:prSet/>
      <dgm:spPr/>
      <dgm:t>
        <a:bodyPr/>
        <a:lstStyle/>
        <a:p>
          <a:endParaRPr lang="en-US"/>
        </a:p>
      </dgm:t>
    </dgm:pt>
    <dgm:pt modelId="{28C88D51-6699-4121-8BFD-C7B47EC4842B}">
      <dgm:prSet/>
      <dgm:spPr/>
      <dgm:t>
        <a:bodyPr/>
        <a:lstStyle/>
        <a:p>
          <a:pPr>
            <a:lnSpc>
              <a:spcPct val="100000"/>
            </a:lnSpc>
          </a:pPr>
          <a:r>
            <a:rPr lang="pl-PL" b="0" baseline="0" dirty="0" err="1"/>
            <a:t>Zusammenfassung</a:t>
          </a:r>
          <a:endParaRPr lang="en-US" dirty="0"/>
        </a:p>
      </dgm:t>
    </dgm:pt>
    <dgm:pt modelId="{459077EB-D68C-4560-A1A7-DDBE52BB4E05}" cxnId="{9F4A4787-2AAF-41CC-9A1C-D68619CE3F1B}" type="parTrans">
      <dgm:prSet/>
      <dgm:spPr/>
      <dgm:t>
        <a:bodyPr/>
        <a:lstStyle/>
        <a:p>
          <a:endParaRPr lang="en-US"/>
        </a:p>
      </dgm:t>
    </dgm:pt>
    <dgm:pt modelId="{134915C3-3CB3-4E3E-AC07-CA71DD4F9D41}" cxnId="{9F4A4787-2AAF-41CC-9A1C-D68619CE3F1B}" type="sibTrans">
      <dgm:prSet/>
      <dgm:spPr/>
      <dgm:t>
        <a:bodyPr/>
        <a:lstStyle/>
        <a:p>
          <a:endParaRPr lang="en-US"/>
        </a:p>
      </dgm:t>
    </dgm:pt>
    <dgm:pt modelId="{08DF03AD-AE66-40BF-BCE5-60D514A659B5}" type="pres">
      <dgm:prSet presAssocID="{DDD9B717-8880-40D3-9C67-D7025670AA5A}" presName="root" presStyleCnt="0">
        <dgm:presLayoutVars>
          <dgm:dir/>
          <dgm:resizeHandles val="exact"/>
        </dgm:presLayoutVars>
      </dgm:prSet>
      <dgm:spPr/>
    </dgm:pt>
    <dgm:pt modelId="{29E0DAA0-C9E3-458C-8F79-B5AF0CA90C32}" type="pres">
      <dgm:prSet presAssocID="{07694878-A793-487C-92AD-7F8FA45244B6}" presName="compNode" presStyleCnt="0"/>
      <dgm:spPr/>
    </dgm:pt>
    <dgm:pt modelId="{14B53CFD-2189-40E0-9085-33770F821852}" type="pres">
      <dgm:prSet presAssocID="{07694878-A793-487C-92AD-7F8FA45244B6}" presName="bgRect" presStyleLbl="bgShp" presStyleIdx="0" presStyleCnt="5"/>
      <dgm:spPr/>
    </dgm:pt>
    <dgm:pt modelId="{E2796572-70AD-42EA-B85D-973F10E7B6B4}" type="pres">
      <dgm:prSet presAssocID="{07694878-A793-487C-92AD-7F8FA45244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A4AF8691-BAF1-4FA1-9098-EA29A48F0FF1}" type="pres">
      <dgm:prSet presAssocID="{07694878-A793-487C-92AD-7F8FA45244B6}" presName="spaceRect" presStyleCnt="0"/>
      <dgm:spPr/>
    </dgm:pt>
    <dgm:pt modelId="{9F9879E3-3274-4031-85AF-8B921A234247}" type="pres">
      <dgm:prSet presAssocID="{07694878-A793-487C-92AD-7F8FA45244B6}" presName="parTx" presStyleLbl="revTx" presStyleIdx="0" presStyleCnt="5">
        <dgm:presLayoutVars>
          <dgm:chMax val="0"/>
          <dgm:chPref val="0"/>
        </dgm:presLayoutVars>
      </dgm:prSet>
      <dgm:spPr/>
    </dgm:pt>
    <dgm:pt modelId="{C296E9F8-8A7F-4706-BEA0-720B5B7FEDAA}" type="pres">
      <dgm:prSet presAssocID="{E618FDDC-5C6E-4B6C-B864-444FEF6BA393}" presName="sibTrans" presStyleCnt="0"/>
      <dgm:spPr/>
    </dgm:pt>
    <dgm:pt modelId="{22197F40-6CA8-4277-BFB7-68B4EC8A4568}" type="pres">
      <dgm:prSet presAssocID="{915AD4B8-C0E5-4E19-97A4-73F6125DE935}" presName="compNode" presStyleCnt="0"/>
      <dgm:spPr/>
    </dgm:pt>
    <dgm:pt modelId="{67ED4A40-AE0C-460E-9913-9482249B1E18}" type="pres">
      <dgm:prSet presAssocID="{915AD4B8-C0E5-4E19-97A4-73F6125DE935}" presName="bgRect" presStyleLbl="bgShp" presStyleIdx="1" presStyleCnt="5"/>
      <dgm:spPr/>
    </dgm:pt>
    <dgm:pt modelId="{823E90A4-AE43-46FF-8BBC-E79A77BCCF9F}" type="pres">
      <dgm:prSet presAssocID="{915AD4B8-C0E5-4E19-97A4-73F6125DE93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0CF06364-C7E5-4D64-894C-E0D7A85D546D}" type="pres">
      <dgm:prSet presAssocID="{915AD4B8-C0E5-4E19-97A4-73F6125DE935}" presName="spaceRect" presStyleCnt="0"/>
      <dgm:spPr/>
    </dgm:pt>
    <dgm:pt modelId="{8464C0B4-1A05-4CB2-8E47-67A75D1A5E1C}" type="pres">
      <dgm:prSet presAssocID="{915AD4B8-C0E5-4E19-97A4-73F6125DE935}" presName="parTx" presStyleLbl="revTx" presStyleIdx="1" presStyleCnt="5">
        <dgm:presLayoutVars>
          <dgm:chMax val="0"/>
          <dgm:chPref val="0"/>
        </dgm:presLayoutVars>
      </dgm:prSet>
      <dgm:spPr/>
    </dgm:pt>
    <dgm:pt modelId="{6AF2065E-7AA3-462C-9138-75F8E987771A}" type="pres">
      <dgm:prSet presAssocID="{CED1E3BF-BA5B-4B87-BAFB-12E1518294D9}" presName="sibTrans" presStyleCnt="0"/>
      <dgm:spPr/>
    </dgm:pt>
    <dgm:pt modelId="{F05E9AA6-68E5-4944-BB8A-76A3270D9560}" type="pres">
      <dgm:prSet presAssocID="{AFE1A069-B1CD-49DB-8ED9-0BEAD70AAB01}" presName="compNode" presStyleCnt="0"/>
      <dgm:spPr/>
    </dgm:pt>
    <dgm:pt modelId="{EFBA0CF2-723A-4CC9-8180-8FE5C67B5BD1}" type="pres">
      <dgm:prSet presAssocID="{AFE1A069-B1CD-49DB-8ED9-0BEAD70AAB01}" presName="bgRect" presStyleLbl="bgShp" presStyleIdx="2" presStyleCnt="5"/>
      <dgm:spPr/>
    </dgm:pt>
    <dgm:pt modelId="{D2764C28-1056-4D09-BCD2-6C83A9251EE7}" type="pres">
      <dgm:prSet presAssocID="{AFE1A069-B1CD-49DB-8ED9-0BEAD70AAB0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7182E0AC-644F-41A4-9167-12E2E7E89D78}" type="pres">
      <dgm:prSet presAssocID="{AFE1A069-B1CD-49DB-8ED9-0BEAD70AAB01}" presName="spaceRect" presStyleCnt="0"/>
      <dgm:spPr/>
    </dgm:pt>
    <dgm:pt modelId="{0E63EBD6-9D76-4370-BDBE-36224C723664}" type="pres">
      <dgm:prSet presAssocID="{AFE1A069-B1CD-49DB-8ED9-0BEAD70AAB01}" presName="parTx" presStyleLbl="revTx" presStyleIdx="2" presStyleCnt="5">
        <dgm:presLayoutVars>
          <dgm:chMax val="0"/>
          <dgm:chPref val="0"/>
        </dgm:presLayoutVars>
      </dgm:prSet>
      <dgm:spPr/>
    </dgm:pt>
    <dgm:pt modelId="{12FE389D-46FC-490D-97D6-CD1E13B6329F}" type="pres">
      <dgm:prSet presAssocID="{C4420B37-59EC-416A-84F3-D63C02B4BEC1}" presName="sibTrans" presStyleCnt="0"/>
      <dgm:spPr/>
    </dgm:pt>
    <dgm:pt modelId="{B5D8FBC0-9784-44F4-9D1F-8946F02E194A}" type="pres">
      <dgm:prSet presAssocID="{EF441A56-6EA9-4B45-9526-6D665C34F18A}" presName="compNode" presStyleCnt="0"/>
      <dgm:spPr/>
    </dgm:pt>
    <dgm:pt modelId="{DF80AF90-EF7E-4451-88F2-649840627166}" type="pres">
      <dgm:prSet presAssocID="{EF441A56-6EA9-4B45-9526-6D665C34F18A}" presName="bgRect" presStyleLbl="bgShp" presStyleIdx="3" presStyleCnt="5"/>
      <dgm:spPr/>
    </dgm:pt>
    <dgm:pt modelId="{91B11628-E1D8-4405-A9D8-70D558F4C8A2}" type="pres">
      <dgm:prSet presAssocID="{EF441A56-6EA9-4B45-9526-6D665C34F1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pt>
    <dgm:pt modelId="{61BA1B08-3869-40B0-ACAB-1CB55DE36D89}" type="pres">
      <dgm:prSet presAssocID="{EF441A56-6EA9-4B45-9526-6D665C34F18A}" presName="spaceRect" presStyleCnt="0"/>
      <dgm:spPr/>
    </dgm:pt>
    <dgm:pt modelId="{925EC3ED-AA4D-47C9-AA1E-5FE4C44416FE}" type="pres">
      <dgm:prSet presAssocID="{EF441A56-6EA9-4B45-9526-6D665C34F18A}" presName="parTx" presStyleLbl="revTx" presStyleIdx="3" presStyleCnt="5">
        <dgm:presLayoutVars>
          <dgm:chMax val="0"/>
          <dgm:chPref val="0"/>
        </dgm:presLayoutVars>
      </dgm:prSet>
      <dgm:spPr/>
    </dgm:pt>
    <dgm:pt modelId="{1AB7AF71-C934-4D53-B4DD-C0F2245E8FB9}" type="pres">
      <dgm:prSet presAssocID="{31A2F8E7-206F-446B-8D8A-A16D1315E780}" presName="sibTrans" presStyleCnt="0"/>
      <dgm:spPr/>
    </dgm:pt>
    <dgm:pt modelId="{DEDC2550-95D9-4E7D-BA47-7BA282E5879E}" type="pres">
      <dgm:prSet presAssocID="{28C88D51-6699-4121-8BFD-C7B47EC4842B}" presName="compNode" presStyleCnt="0"/>
      <dgm:spPr/>
    </dgm:pt>
    <dgm:pt modelId="{81B35ACD-2380-4FD3-AF86-7CBD918F93FE}" type="pres">
      <dgm:prSet presAssocID="{28C88D51-6699-4121-8BFD-C7B47EC4842B}" presName="bgRect" presStyleLbl="bgShp" presStyleIdx="4" presStyleCnt="5"/>
      <dgm:spPr/>
    </dgm:pt>
    <dgm:pt modelId="{EB69B1EC-7C6E-40A4-A34D-FD1EC9A2D212}" type="pres">
      <dgm:prSet presAssocID="{28C88D51-6699-4121-8BFD-C7B47EC484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pt>
    <dgm:pt modelId="{794FECC0-C9A1-4F85-BA8F-2BD02DB72353}" type="pres">
      <dgm:prSet presAssocID="{28C88D51-6699-4121-8BFD-C7B47EC4842B}" presName="spaceRect" presStyleCnt="0"/>
      <dgm:spPr/>
    </dgm:pt>
    <dgm:pt modelId="{1C1CE4FE-6253-4E1E-9C9E-46BF4B1A1C6F}" type="pres">
      <dgm:prSet presAssocID="{28C88D51-6699-4121-8BFD-C7B47EC4842B}" presName="parTx" presStyleLbl="revTx" presStyleIdx="4" presStyleCnt="5">
        <dgm:presLayoutVars>
          <dgm:chMax val="0"/>
          <dgm:chPref val="0"/>
        </dgm:presLayoutVars>
      </dgm:prSet>
      <dgm:spPr/>
    </dgm:pt>
  </dgm:ptLst>
  <dgm:cxnLst>
    <dgm:cxn modelId="{A062AD08-A6A7-4012-AE11-55B0EC6A6FEC}" srcId="{DDD9B717-8880-40D3-9C67-D7025670AA5A}" destId="{AFE1A069-B1CD-49DB-8ED9-0BEAD70AAB01}" srcOrd="2" destOrd="0" parTransId="{6911612B-A4C3-44E0-AF43-F9377DF2D2BA}" sibTransId="{C4420B37-59EC-416A-84F3-D63C02B4BEC1}"/>
    <dgm:cxn modelId="{01A39533-B5B7-4E6E-97C4-0860EE5F775C}" type="presOf" srcId="{07694878-A793-487C-92AD-7F8FA45244B6}" destId="{9F9879E3-3274-4031-85AF-8B921A234247}" srcOrd="0" destOrd="0" presId="urn:microsoft.com/office/officeart/2018/2/layout/IconVerticalSolidList"/>
    <dgm:cxn modelId="{D898755C-FF06-42AE-94FB-13A248FCB6E2}" type="presOf" srcId="{28C88D51-6699-4121-8BFD-C7B47EC4842B}" destId="{1C1CE4FE-6253-4E1E-9C9E-46BF4B1A1C6F}" srcOrd="0" destOrd="0" presId="urn:microsoft.com/office/officeart/2018/2/layout/IconVerticalSolidList"/>
    <dgm:cxn modelId="{9F4A4787-2AAF-41CC-9A1C-D68619CE3F1B}" srcId="{DDD9B717-8880-40D3-9C67-D7025670AA5A}" destId="{28C88D51-6699-4121-8BFD-C7B47EC4842B}" srcOrd="4" destOrd="0" parTransId="{459077EB-D68C-4560-A1A7-DDBE52BB4E05}" sibTransId="{134915C3-3CB3-4E3E-AC07-CA71DD4F9D41}"/>
    <dgm:cxn modelId="{858A8E8B-5507-4F8D-A9ED-BF42FF3AD352}" type="presOf" srcId="{915AD4B8-C0E5-4E19-97A4-73F6125DE935}" destId="{8464C0B4-1A05-4CB2-8E47-67A75D1A5E1C}" srcOrd="0" destOrd="0" presId="urn:microsoft.com/office/officeart/2018/2/layout/IconVerticalSolidList"/>
    <dgm:cxn modelId="{61DB358D-4BA5-4EB2-98B9-52BF2F8F1D3E}" type="presOf" srcId="{AFE1A069-B1CD-49DB-8ED9-0BEAD70AAB01}" destId="{0E63EBD6-9D76-4370-BDBE-36224C723664}" srcOrd="0" destOrd="0" presId="urn:microsoft.com/office/officeart/2018/2/layout/IconVerticalSolidList"/>
    <dgm:cxn modelId="{AAE68AE3-1006-403E-B704-2122D29BC7AA}" type="presOf" srcId="{EF441A56-6EA9-4B45-9526-6D665C34F18A}" destId="{925EC3ED-AA4D-47C9-AA1E-5FE4C44416FE}" srcOrd="0" destOrd="0" presId="urn:microsoft.com/office/officeart/2018/2/layout/IconVerticalSolidList"/>
    <dgm:cxn modelId="{D3F60FEA-DD85-4A43-A3A4-01F4A1378893}" srcId="{DDD9B717-8880-40D3-9C67-D7025670AA5A}" destId="{915AD4B8-C0E5-4E19-97A4-73F6125DE935}" srcOrd="1" destOrd="0" parTransId="{F9F86A99-E4F0-47A0-A48A-24002E75617B}" sibTransId="{CED1E3BF-BA5B-4B87-BAFB-12E1518294D9}"/>
    <dgm:cxn modelId="{A6CE46F1-22F7-4601-8AF9-63F75B22FE2C}" type="presOf" srcId="{DDD9B717-8880-40D3-9C67-D7025670AA5A}" destId="{08DF03AD-AE66-40BF-BCE5-60D514A659B5}" srcOrd="0" destOrd="0" presId="urn:microsoft.com/office/officeart/2018/2/layout/IconVerticalSolidList"/>
    <dgm:cxn modelId="{6118D4FA-7947-4461-AEB4-248F66A5C794}" srcId="{DDD9B717-8880-40D3-9C67-D7025670AA5A}" destId="{EF441A56-6EA9-4B45-9526-6D665C34F18A}" srcOrd="3" destOrd="0" parTransId="{2CFE1806-5848-4DB9-A7A0-CDF2432A9B93}" sibTransId="{31A2F8E7-206F-446B-8D8A-A16D1315E780}"/>
    <dgm:cxn modelId="{2D46F7FE-BE45-4486-8501-564233CADBCF}" srcId="{DDD9B717-8880-40D3-9C67-D7025670AA5A}" destId="{07694878-A793-487C-92AD-7F8FA45244B6}" srcOrd="0" destOrd="0" parTransId="{6E41E42A-2D32-4D39-B2A9-E14C09E6ED47}" sibTransId="{E618FDDC-5C6E-4B6C-B864-444FEF6BA393}"/>
    <dgm:cxn modelId="{3895BCE0-AF8A-4394-AB58-8E1F3A654FA8}" type="presParOf" srcId="{08DF03AD-AE66-40BF-BCE5-60D514A659B5}" destId="{29E0DAA0-C9E3-458C-8F79-B5AF0CA90C32}" srcOrd="0" destOrd="0" presId="urn:microsoft.com/office/officeart/2018/2/layout/IconVerticalSolidList"/>
    <dgm:cxn modelId="{BA234E2D-43FB-40C1-839A-A69EFE87A478}" type="presParOf" srcId="{29E0DAA0-C9E3-458C-8F79-B5AF0CA90C32}" destId="{14B53CFD-2189-40E0-9085-33770F821852}" srcOrd="0" destOrd="0" presId="urn:microsoft.com/office/officeart/2018/2/layout/IconVerticalSolidList"/>
    <dgm:cxn modelId="{743B629E-E809-4319-99CA-371B5267C2AA}" type="presParOf" srcId="{29E0DAA0-C9E3-458C-8F79-B5AF0CA90C32}" destId="{E2796572-70AD-42EA-B85D-973F10E7B6B4}" srcOrd="1" destOrd="0" presId="urn:microsoft.com/office/officeart/2018/2/layout/IconVerticalSolidList"/>
    <dgm:cxn modelId="{9125AD67-1F64-43F2-AD28-830BB8562A30}" type="presParOf" srcId="{29E0DAA0-C9E3-458C-8F79-B5AF0CA90C32}" destId="{A4AF8691-BAF1-4FA1-9098-EA29A48F0FF1}" srcOrd="2" destOrd="0" presId="urn:microsoft.com/office/officeart/2018/2/layout/IconVerticalSolidList"/>
    <dgm:cxn modelId="{A8D83649-2391-48C3-824B-553233AE062C}" type="presParOf" srcId="{29E0DAA0-C9E3-458C-8F79-B5AF0CA90C32}" destId="{9F9879E3-3274-4031-85AF-8B921A234247}" srcOrd="3" destOrd="0" presId="urn:microsoft.com/office/officeart/2018/2/layout/IconVerticalSolidList"/>
    <dgm:cxn modelId="{0221BCD2-89A8-469D-BE2C-8E7AE093E038}" type="presParOf" srcId="{08DF03AD-AE66-40BF-BCE5-60D514A659B5}" destId="{C296E9F8-8A7F-4706-BEA0-720B5B7FEDAA}" srcOrd="1" destOrd="0" presId="urn:microsoft.com/office/officeart/2018/2/layout/IconVerticalSolidList"/>
    <dgm:cxn modelId="{A9A04FF8-C67E-44A5-9525-FFE92E6255F3}" type="presParOf" srcId="{08DF03AD-AE66-40BF-BCE5-60D514A659B5}" destId="{22197F40-6CA8-4277-BFB7-68B4EC8A4568}" srcOrd="2" destOrd="0" presId="urn:microsoft.com/office/officeart/2018/2/layout/IconVerticalSolidList"/>
    <dgm:cxn modelId="{CCD426A7-5EF3-48DA-83FC-C2F232B1C95D}" type="presParOf" srcId="{22197F40-6CA8-4277-BFB7-68B4EC8A4568}" destId="{67ED4A40-AE0C-460E-9913-9482249B1E18}" srcOrd="0" destOrd="0" presId="urn:microsoft.com/office/officeart/2018/2/layout/IconVerticalSolidList"/>
    <dgm:cxn modelId="{96B8D5BB-2EF9-4334-92A2-86487A8EA8E1}" type="presParOf" srcId="{22197F40-6CA8-4277-BFB7-68B4EC8A4568}" destId="{823E90A4-AE43-46FF-8BBC-E79A77BCCF9F}" srcOrd="1" destOrd="0" presId="urn:microsoft.com/office/officeart/2018/2/layout/IconVerticalSolidList"/>
    <dgm:cxn modelId="{A47EC046-90D6-4DCF-AC8D-C6186061B79A}" type="presParOf" srcId="{22197F40-6CA8-4277-BFB7-68B4EC8A4568}" destId="{0CF06364-C7E5-4D64-894C-E0D7A85D546D}" srcOrd="2" destOrd="0" presId="urn:microsoft.com/office/officeart/2018/2/layout/IconVerticalSolidList"/>
    <dgm:cxn modelId="{2DD20CEE-2337-420F-A7A1-2639AE5D7684}" type="presParOf" srcId="{22197F40-6CA8-4277-BFB7-68B4EC8A4568}" destId="{8464C0B4-1A05-4CB2-8E47-67A75D1A5E1C}" srcOrd="3" destOrd="0" presId="urn:microsoft.com/office/officeart/2018/2/layout/IconVerticalSolidList"/>
    <dgm:cxn modelId="{FCF9BD5C-AC8A-47E4-9D69-9F7C6D67A818}" type="presParOf" srcId="{08DF03AD-AE66-40BF-BCE5-60D514A659B5}" destId="{6AF2065E-7AA3-462C-9138-75F8E987771A}" srcOrd="3" destOrd="0" presId="urn:microsoft.com/office/officeart/2018/2/layout/IconVerticalSolidList"/>
    <dgm:cxn modelId="{9D61B145-215A-4ABE-A688-BDCBA23AB4B1}" type="presParOf" srcId="{08DF03AD-AE66-40BF-BCE5-60D514A659B5}" destId="{F05E9AA6-68E5-4944-BB8A-76A3270D9560}" srcOrd="4" destOrd="0" presId="urn:microsoft.com/office/officeart/2018/2/layout/IconVerticalSolidList"/>
    <dgm:cxn modelId="{880E72D4-4C12-4D8A-B48C-ADE8EA0C9F6F}" type="presParOf" srcId="{F05E9AA6-68E5-4944-BB8A-76A3270D9560}" destId="{EFBA0CF2-723A-4CC9-8180-8FE5C67B5BD1}" srcOrd="0" destOrd="0" presId="urn:microsoft.com/office/officeart/2018/2/layout/IconVerticalSolidList"/>
    <dgm:cxn modelId="{9325F40C-E939-4A8B-9490-0D8BCCC47166}" type="presParOf" srcId="{F05E9AA6-68E5-4944-BB8A-76A3270D9560}" destId="{D2764C28-1056-4D09-BCD2-6C83A9251EE7}" srcOrd="1" destOrd="0" presId="urn:microsoft.com/office/officeart/2018/2/layout/IconVerticalSolidList"/>
    <dgm:cxn modelId="{2AE0A252-F2AD-4C46-9DB8-B097A6FD7FF1}" type="presParOf" srcId="{F05E9AA6-68E5-4944-BB8A-76A3270D9560}" destId="{7182E0AC-644F-41A4-9167-12E2E7E89D78}" srcOrd="2" destOrd="0" presId="urn:microsoft.com/office/officeart/2018/2/layout/IconVerticalSolidList"/>
    <dgm:cxn modelId="{34D5FA8B-18A6-48AE-8007-4D4267952814}" type="presParOf" srcId="{F05E9AA6-68E5-4944-BB8A-76A3270D9560}" destId="{0E63EBD6-9D76-4370-BDBE-36224C723664}" srcOrd="3" destOrd="0" presId="urn:microsoft.com/office/officeart/2018/2/layout/IconVerticalSolidList"/>
    <dgm:cxn modelId="{31F648DC-22F0-4330-AC00-961619459699}" type="presParOf" srcId="{08DF03AD-AE66-40BF-BCE5-60D514A659B5}" destId="{12FE389D-46FC-490D-97D6-CD1E13B6329F}" srcOrd="5" destOrd="0" presId="urn:microsoft.com/office/officeart/2018/2/layout/IconVerticalSolidList"/>
    <dgm:cxn modelId="{F28902AC-1482-4A91-955F-44B06B0B5BB5}" type="presParOf" srcId="{08DF03AD-AE66-40BF-BCE5-60D514A659B5}" destId="{B5D8FBC0-9784-44F4-9D1F-8946F02E194A}" srcOrd="6" destOrd="0" presId="urn:microsoft.com/office/officeart/2018/2/layout/IconVerticalSolidList"/>
    <dgm:cxn modelId="{6E373BA7-B20E-427F-ABB0-556B959E9E38}" type="presParOf" srcId="{B5D8FBC0-9784-44F4-9D1F-8946F02E194A}" destId="{DF80AF90-EF7E-4451-88F2-649840627166}" srcOrd="0" destOrd="0" presId="urn:microsoft.com/office/officeart/2018/2/layout/IconVerticalSolidList"/>
    <dgm:cxn modelId="{462DF6CA-30E5-40B2-A0B4-ADB1820D2EE2}" type="presParOf" srcId="{B5D8FBC0-9784-44F4-9D1F-8946F02E194A}" destId="{91B11628-E1D8-4405-A9D8-70D558F4C8A2}" srcOrd="1" destOrd="0" presId="urn:microsoft.com/office/officeart/2018/2/layout/IconVerticalSolidList"/>
    <dgm:cxn modelId="{FD66E4BD-8C4F-4C7F-903F-A653CC8F419B}" type="presParOf" srcId="{B5D8FBC0-9784-44F4-9D1F-8946F02E194A}" destId="{61BA1B08-3869-40B0-ACAB-1CB55DE36D89}" srcOrd="2" destOrd="0" presId="urn:microsoft.com/office/officeart/2018/2/layout/IconVerticalSolidList"/>
    <dgm:cxn modelId="{B180404E-8002-4962-867B-1ED80D26149D}" type="presParOf" srcId="{B5D8FBC0-9784-44F4-9D1F-8946F02E194A}" destId="{925EC3ED-AA4D-47C9-AA1E-5FE4C44416FE}" srcOrd="3" destOrd="0" presId="urn:microsoft.com/office/officeart/2018/2/layout/IconVerticalSolidList"/>
    <dgm:cxn modelId="{DFD543DA-37A9-489F-BFEE-BCB8C0FD838B}" type="presParOf" srcId="{08DF03AD-AE66-40BF-BCE5-60D514A659B5}" destId="{1AB7AF71-C934-4D53-B4DD-C0F2245E8FB9}" srcOrd="7" destOrd="0" presId="urn:microsoft.com/office/officeart/2018/2/layout/IconVerticalSolidList"/>
    <dgm:cxn modelId="{AC7F8FA9-8744-4E57-A461-B70573BB06D2}" type="presParOf" srcId="{08DF03AD-AE66-40BF-BCE5-60D514A659B5}" destId="{DEDC2550-95D9-4E7D-BA47-7BA282E5879E}" srcOrd="8" destOrd="0" presId="urn:microsoft.com/office/officeart/2018/2/layout/IconVerticalSolidList"/>
    <dgm:cxn modelId="{925F25E1-3288-4D89-BE35-7FA4B0B15BA3}" type="presParOf" srcId="{DEDC2550-95D9-4E7D-BA47-7BA282E5879E}" destId="{81B35ACD-2380-4FD3-AF86-7CBD918F93FE}" srcOrd="0" destOrd="0" presId="urn:microsoft.com/office/officeart/2018/2/layout/IconVerticalSolidList"/>
    <dgm:cxn modelId="{79B672AF-F6A6-4922-9F80-B3260CD2D7FD}" type="presParOf" srcId="{DEDC2550-95D9-4E7D-BA47-7BA282E5879E}" destId="{EB69B1EC-7C6E-40A4-A34D-FD1EC9A2D212}" srcOrd="1" destOrd="0" presId="urn:microsoft.com/office/officeart/2018/2/layout/IconVerticalSolidList"/>
    <dgm:cxn modelId="{D9C736FD-563C-499F-9EA8-D383E2E6F749}" type="presParOf" srcId="{DEDC2550-95D9-4E7D-BA47-7BA282E5879E}" destId="{794FECC0-C9A1-4F85-BA8F-2BD02DB72353}" srcOrd="2" destOrd="0" presId="urn:microsoft.com/office/officeart/2018/2/layout/IconVerticalSolidList"/>
    <dgm:cxn modelId="{FA820988-F1D4-4641-92E9-2E049F1AB96F}" type="presParOf" srcId="{DEDC2550-95D9-4E7D-BA47-7BA282E5879E}" destId="{1C1CE4FE-6253-4E1E-9C9E-46BF4B1A1C6F}"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E0FB1-3B92-43A0-9F18-C424EB75497C}"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8A83B0C2-1D22-4E72-AEC7-CF4E2CCF918F}">
      <dgm:prSet/>
      <dgm:spPr/>
      <dgm:t>
        <a:bodyPr/>
        <a:lstStyle/>
        <a:p>
          <a:pPr>
            <a:lnSpc>
              <a:spcPct val="100000"/>
            </a:lnSpc>
          </a:pPr>
          <a:r>
            <a:rPr lang="de-DE" b="0" baseline="0" dirty="0"/>
            <a:t>Die Vertragsparteien</a:t>
          </a:r>
          <a:endParaRPr lang="en-US" dirty="0"/>
        </a:p>
      </dgm:t>
    </dgm:pt>
    <dgm:pt modelId="{FEE33FE7-590E-4000-91BA-0F6CC46F09B1}" cxnId="{95D7A0FA-425D-4C4C-8296-C8B2EE128F21}" type="parTrans">
      <dgm:prSet/>
      <dgm:spPr/>
      <dgm:t>
        <a:bodyPr/>
        <a:lstStyle/>
        <a:p>
          <a:endParaRPr lang="en-US"/>
        </a:p>
      </dgm:t>
    </dgm:pt>
    <dgm:pt modelId="{D0997872-776C-45D1-91DF-F49B367D9E5A}" cxnId="{95D7A0FA-425D-4C4C-8296-C8B2EE128F21}" type="sibTrans">
      <dgm:prSet/>
      <dgm:spPr/>
      <dgm:t>
        <a:bodyPr/>
        <a:lstStyle/>
        <a:p>
          <a:endParaRPr lang="en-US"/>
        </a:p>
      </dgm:t>
    </dgm:pt>
    <dgm:pt modelId="{F38FE8B2-D63C-4447-A06C-BDBB1C0AB2F4}">
      <dgm:prSet/>
      <dgm:spPr/>
      <dgm:t>
        <a:bodyPr/>
        <a:lstStyle/>
        <a:p>
          <a:pPr>
            <a:lnSpc>
              <a:spcPct val="100000"/>
            </a:lnSpc>
          </a:pPr>
          <a:r>
            <a:rPr lang="de-DE" b="0" baseline="0" dirty="0"/>
            <a:t>die Kreditsumme </a:t>
          </a:r>
          <a:endParaRPr lang="en-US" dirty="0"/>
        </a:p>
      </dgm:t>
    </dgm:pt>
    <dgm:pt modelId="{F9DFAD30-735F-4F45-B847-019BDBC88CC4}" cxnId="{D4D595E5-110F-4FEF-8AE8-4FBF172639E6}" type="parTrans">
      <dgm:prSet/>
      <dgm:spPr/>
      <dgm:t>
        <a:bodyPr/>
        <a:lstStyle/>
        <a:p>
          <a:endParaRPr lang="en-US"/>
        </a:p>
      </dgm:t>
    </dgm:pt>
    <dgm:pt modelId="{9F007920-10A2-42C3-BEC1-D188B24324F7}" cxnId="{D4D595E5-110F-4FEF-8AE8-4FBF172639E6}" type="sibTrans">
      <dgm:prSet/>
      <dgm:spPr/>
      <dgm:t>
        <a:bodyPr/>
        <a:lstStyle/>
        <a:p>
          <a:endParaRPr lang="en-US"/>
        </a:p>
      </dgm:t>
    </dgm:pt>
    <dgm:pt modelId="{BEF7179B-AA3C-433F-88CF-35B423EAA595}">
      <dgm:prSet/>
      <dgm:spPr/>
      <dgm:t>
        <a:bodyPr/>
        <a:lstStyle/>
        <a:p>
          <a:pPr>
            <a:lnSpc>
              <a:spcPct val="100000"/>
            </a:lnSpc>
          </a:pPr>
          <a:r>
            <a:rPr lang="de-DE" b="0" baseline="0" dirty="0"/>
            <a:t>der Zweck</a:t>
          </a:r>
          <a:endParaRPr lang="en-US" dirty="0"/>
        </a:p>
      </dgm:t>
    </dgm:pt>
    <dgm:pt modelId="{3EE4085D-7429-4E3D-81C3-E0B4FB66E9E2}" cxnId="{263FD9D1-9109-4875-B18B-7AC2D55EB010}" type="parTrans">
      <dgm:prSet/>
      <dgm:spPr/>
      <dgm:t>
        <a:bodyPr/>
        <a:lstStyle/>
        <a:p>
          <a:endParaRPr lang="en-US"/>
        </a:p>
      </dgm:t>
    </dgm:pt>
    <dgm:pt modelId="{3643B679-6B8D-4D55-927B-4845CD1668EA}" cxnId="{263FD9D1-9109-4875-B18B-7AC2D55EB010}" type="sibTrans">
      <dgm:prSet/>
      <dgm:spPr/>
      <dgm:t>
        <a:bodyPr/>
        <a:lstStyle/>
        <a:p>
          <a:endParaRPr lang="en-US"/>
        </a:p>
      </dgm:t>
    </dgm:pt>
    <dgm:pt modelId="{BD92B62F-3782-43BD-ADDF-FAE904AE6A2B}">
      <dgm:prSet/>
      <dgm:spPr/>
      <dgm:t>
        <a:bodyPr/>
        <a:lstStyle/>
        <a:p>
          <a:pPr>
            <a:lnSpc>
              <a:spcPct val="100000"/>
            </a:lnSpc>
          </a:pPr>
          <a:r>
            <a:rPr lang="de-DE" b="0" baseline="0" dirty="0"/>
            <a:t>die Bedingungen und der Rückzahlungstermin des Kredits</a:t>
          </a:r>
          <a:endParaRPr lang="en-US" dirty="0"/>
        </a:p>
      </dgm:t>
    </dgm:pt>
    <dgm:pt modelId="{A63183D6-4A93-4524-BC7E-F89E8656BAD3}" cxnId="{BF15F6BB-361D-4BF3-9C37-44CD3E8AB8F0}" type="parTrans">
      <dgm:prSet/>
      <dgm:spPr/>
      <dgm:t>
        <a:bodyPr/>
        <a:lstStyle/>
        <a:p>
          <a:endParaRPr lang="en-US"/>
        </a:p>
      </dgm:t>
    </dgm:pt>
    <dgm:pt modelId="{B81822CF-EC8A-4A5A-8D19-225AB16AC961}" cxnId="{BF15F6BB-361D-4BF3-9C37-44CD3E8AB8F0}" type="sibTrans">
      <dgm:prSet/>
      <dgm:spPr/>
      <dgm:t>
        <a:bodyPr/>
        <a:lstStyle/>
        <a:p>
          <a:endParaRPr lang="en-US"/>
        </a:p>
      </dgm:t>
    </dgm:pt>
    <dgm:pt modelId="{1A566D92-DC7F-44D8-A624-ED88705FE9CE}">
      <dgm:prSet/>
      <dgm:spPr/>
      <dgm:t>
        <a:bodyPr/>
        <a:lstStyle/>
        <a:p>
          <a:pPr>
            <a:lnSpc>
              <a:spcPct val="100000"/>
            </a:lnSpc>
          </a:pPr>
          <a:r>
            <a:rPr lang="de-DE" b="0" baseline="0" dirty="0"/>
            <a:t>die Höhe der Kreditzinsen</a:t>
          </a:r>
          <a:endParaRPr lang="en-US" dirty="0"/>
        </a:p>
      </dgm:t>
    </dgm:pt>
    <dgm:pt modelId="{220DD68E-3320-42F0-B428-8A1C28A0A66E}" cxnId="{7485F8FD-AF6F-4F78-8CDF-A706BB91C2D3}" type="parTrans">
      <dgm:prSet/>
      <dgm:spPr/>
      <dgm:t>
        <a:bodyPr/>
        <a:lstStyle/>
        <a:p>
          <a:endParaRPr lang="en-US"/>
        </a:p>
      </dgm:t>
    </dgm:pt>
    <dgm:pt modelId="{055CA0D4-1132-41AD-9A73-596A6AF000A2}" cxnId="{7485F8FD-AF6F-4F78-8CDF-A706BB91C2D3}" type="sibTrans">
      <dgm:prSet/>
      <dgm:spPr/>
      <dgm:t>
        <a:bodyPr/>
        <a:lstStyle/>
        <a:p>
          <a:endParaRPr lang="en-US"/>
        </a:p>
      </dgm:t>
    </dgm:pt>
    <dgm:pt modelId="{20612119-E9D4-4680-B348-0395D7847A4B}" type="pres">
      <dgm:prSet presAssocID="{894E0FB1-3B92-43A0-9F18-C424EB75497C}" presName="root" presStyleCnt="0">
        <dgm:presLayoutVars>
          <dgm:dir/>
          <dgm:resizeHandles val="exact"/>
        </dgm:presLayoutVars>
      </dgm:prSet>
      <dgm:spPr/>
    </dgm:pt>
    <dgm:pt modelId="{676CDD23-65F6-4D97-9BE8-ADD75FE1EC22}" type="pres">
      <dgm:prSet presAssocID="{8A83B0C2-1D22-4E72-AEC7-CF4E2CCF918F}" presName="compNode" presStyleCnt="0"/>
      <dgm:spPr/>
    </dgm:pt>
    <dgm:pt modelId="{D8B29067-F4BA-4ED7-B1F6-E0A4BC4BAE25}" type="pres">
      <dgm:prSet presAssocID="{8A83B0C2-1D22-4E72-AEC7-CF4E2CCF918F}" presName="bgRect" presStyleLbl="bgShp" presStyleIdx="0" presStyleCnt="5"/>
      <dgm:spPr/>
    </dgm:pt>
    <dgm:pt modelId="{88E749F0-A9C2-4123-9C83-F696425DE835}" type="pres">
      <dgm:prSet presAssocID="{8A83B0C2-1D22-4E72-AEC7-CF4E2CCF91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851E20D0-9D08-4747-9DBC-4AE91A606C9D}" type="pres">
      <dgm:prSet presAssocID="{8A83B0C2-1D22-4E72-AEC7-CF4E2CCF918F}" presName="spaceRect" presStyleCnt="0"/>
      <dgm:spPr/>
    </dgm:pt>
    <dgm:pt modelId="{86CDF5B3-64F7-4A78-8852-8924C7D9AA2E}" type="pres">
      <dgm:prSet presAssocID="{8A83B0C2-1D22-4E72-AEC7-CF4E2CCF918F}" presName="parTx" presStyleLbl="revTx" presStyleIdx="0" presStyleCnt="5">
        <dgm:presLayoutVars>
          <dgm:chMax val="0"/>
          <dgm:chPref val="0"/>
        </dgm:presLayoutVars>
      </dgm:prSet>
      <dgm:spPr/>
    </dgm:pt>
    <dgm:pt modelId="{8306B243-31F1-4B07-B271-5DDA1A959885}" type="pres">
      <dgm:prSet presAssocID="{D0997872-776C-45D1-91DF-F49B367D9E5A}" presName="sibTrans" presStyleCnt="0"/>
      <dgm:spPr/>
    </dgm:pt>
    <dgm:pt modelId="{091D06E4-64F3-43E5-AED1-1DED9E73FE4F}" type="pres">
      <dgm:prSet presAssocID="{F38FE8B2-D63C-4447-A06C-BDBB1C0AB2F4}" presName="compNode" presStyleCnt="0"/>
      <dgm:spPr/>
    </dgm:pt>
    <dgm:pt modelId="{CC9C2646-2FF4-4C47-ADC1-381E73DF568B}" type="pres">
      <dgm:prSet presAssocID="{F38FE8B2-D63C-4447-A06C-BDBB1C0AB2F4}" presName="bgRect" presStyleLbl="bgShp" presStyleIdx="1" presStyleCnt="5"/>
      <dgm:spPr/>
    </dgm:pt>
    <dgm:pt modelId="{C0D8D39A-93C6-46E7-AA41-2090E6EE6102}" type="pres">
      <dgm:prSet presAssocID="{F38FE8B2-D63C-4447-A06C-BDBB1C0AB2F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346CD9FE-0D9A-473B-BAEC-85CF9409AE32}" type="pres">
      <dgm:prSet presAssocID="{F38FE8B2-D63C-4447-A06C-BDBB1C0AB2F4}" presName="spaceRect" presStyleCnt="0"/>
      <dgm:spPr/>
    </dgm:pt>
    <dgm:pt modelId="{74CEFD94-1845-48A1-9A33-8928B5842E71}" type="pres">
      <dgm:prSet presAssocID="{F38FE8B2-D63C-4447-A06C-BDBB1C0AB2F4}" presName="parTx" presStyleLbl="revTx" presStyleIdx="1" presStyleCnt="5">
        <dgm:presLayoutVars>
          <dgm:chMax val="0"/>
          <dgm:chPref val="0"/>
        </dgm:presLayoutVars>
      </dgm:prSet>
      <dgm:spPr/>
    </dgm:pt>
    <dgm:pt modelId="{9DA94FE2-E6E6-446A-A260-491FB8B373BD}" type="pres">
      <dgm:prSet presAssocID="{9F007920-10A2-42C3-BEC1-D188B24324F7}" presName="sibTrans" presStyleCnt="0"/>
      <dgm:spPr/>
    </dgm:pt>
    <dgm:pt modelId="{27758BA0-C0BA-422E-9707-71E77E01224C}" type="pres">
      <dgm:prSet presAssocID="{BEF7179B-AA3C-433F-88CF-35B423EAA595}" presName="compNode" presStyleCnt="0"/>
      <dgm:spPr/>
    </dgm:pt>
    <dgm:pt modelId="{B0B61FFD-E95A-4F5B-9E84-9701047F487C}" type="pres">
      <dgm:prSet presAssocID="{BEF7179B-AA3C-433F-88CF-35B423EAA595}" presName="bgRect" presStyleLbl="bgShp" presStyleIdx="2" presStyleCnt="5"/>
      <dgm:spPr/>
    </dgm:pt>
    <dgm:pt modelId="{63946E88-694F-40C8-9B39-FBEE1E3C5C6B}" type="pres">
      <dgm:prSet presAssocID="{BEF7179B-AA3C-433F-88CF-35B423EAA5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F38FB7CC-9E4A-4896-8CBF-45CC87EEAA50}" type="pres">
      <dgm:prSet presAssocID="{BEF7179B-AA3C-433F-88CF-35B423EAA595}" presName="spaceRect" presStyleCnt="0"/>
      <dgm:spPr/>
    </dgm:pt>
    <dgm:pt modelId="{A7646FCD-B2D1-443F-9B28-027627B670AE}" type="pres">
      <dgm:prSet presAssocID="{BEF7179B-AA3C-433F-88CF-35B423EAA595}" presName="parTx" presStyleLbl="revTx" presStyleIdx="2" presStyleCnt="5">
        <dgm:presLayoutVars>
          <dgm:chMax val="0"/>
          <dgm:chPref val="0"/>
        </dgm:presLayoutVars>
      </dgm:prSet>
      <dgm:spPr/>
    </dgm:pt>
    <dgm:pt modelId="{3A360CA0-6F6F-4662-906B-9067F41AC9CB}" type="pres">
      <dgm:prSet presAssocID="{3643B679-6B8D-4D55-927B-4845CD1668EA}" presName="sibTrans" presStyleCnt="0"/>
      <dgm:spPr/>
    </dgm:pt>
    <dgm:pt modelId="{24230F23-D767-4C6C-8BE0-6B9640073315}" type="pres">
      <dgm:prSet presAssocID="{BD92B62F-3782-43BD-ADDF-FAE904AE6A2B}" presName="compNode" presStyleCnt="0"/>
      <dgm:spPr/>
    </dgm:pt>
    <dgm:pt modelId="{18F889C4-86D2-442D-8BFE-753673AE1219}" type="pres">
      <dgm:prSet presAssocID="{BD92B62F-3782-43BD-ADDF-FAE904AE6A2B}" presName="bgRect" presStyleLbl="bgShp" presStyleIdx="3" presStyleCnt="5"/>
      <dgm:spPr/>
    </dgm:pt>
    <dgm:pt modelId="{B06D7F01-F663-4B00-BD8E-23D14DE845ED}" type="pres">
      <dgm:prSet presAssocID="{BD92B62F-3782-43BD-ADDF-FAE904AE6A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pt>
    <dgm:pt modelId="{D7CE626E-E614-42C1-A4F0-43B98235C108}" type="pres">
      <dgm:prSet presAssocID="{BD92B62F-3782-43BD-ADDF-FAE904AE6A2B}" presName="spaceRect" presStyleCnt="0"/>
      <dgm:spPr/>
    </dgm:pt>
    <dgm:pt modelId="{133F2A78-46F3-4573-8698-C2843067C618}" type="pres">
      <dgm:prSet presAssocID="{BD92B62F-3782-43BD-ADDF-FAE904AE6A2B}" presName="parTx" presStyleLbl="revTx" presStyleIdx="3" presStyleCnt="5">
        <dgm:presLayoutVars>
          <dgm:chMax val="0"/>
          <dgm:chPref val="0"/>
        </dgm:presLayoutVars>
      </dgm:prSet>
      <dgm:spPr/>
    </dgm:pt>
    <dgm:pt modelId="{12B0BD30-55AB-4F42-B937-947F41A16CFF}" type="pres">
      <dgm:prSet presAssocID="{B81822CF-EC8A-4A5A-8D19-225AB16AC961}" presName="sibTrans" presStyleCnt="0"/>
      <dgm:spPr/>
    </dgm:pt>
    <dgm:pt modelId="{FA139241-5287-4205-A411-44CDA1D63354}" type="pres">
      <dgm:prSet presAssocID="{1A566D92-DC7F-44D8-A624-ED88705FE9CE}" presName="compNode" presStyleCnt="0"/>
      <dgm:spPr/>
    </dgm:pt>
    <dgm:pt modelId="{920D10A4-7CCB-4997-A57B-BBB11D3CC3C5}" type="pres">
      <dgm:prSet presAssocID="{1A566D92-DC7F-44D8-A624-ED88705FE9CE}" presName="bgRect" presStyleLbl="bgShp" presStyleIdx="4" presStyleCnt="5"/>
      <dgm:spPr/>
    </dgm:pt>
    <dgm:pt modelId="{594DFCDD-87C5-42B4-8E46-50A3FA084D86}" type="pres">
      <dgm:prSet presAssocID="{1A566D92-DC7F-44D8-A624-ED88705FE9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pt>
    <dgm:pt modelId="{CF6DCDEB-6F86-4076-990D-9A98B2C04BE6}" type="pres">
      <dgm:prSet presAssocID="{1A566D92-DC7F-44D8-A624-ED88705FE9CE}" presName="spaceRect" presStyleCnt="0"/>
      <dgm:spPr/>
    </dgm:pt>
    <dgm:pt modelId="{3391AEFF-A985-41F1-980A-DB434692C931}" type="pres">
      <dgm:prSet presAssocID="{1A566D92-DC7F-44D8-A624-ED88705FE9CE}" presName="parTx" presStyleLbl="revTx" presStyleIdx="4" presStyleCnt="5">
        <dgm:presLayoutVars>
          <dgm:chMax val="0"/>
          <dgm:chPref val="0"/>
        </dgm:presLayoutVars>
      </dgm:prSet>
      <dgm:spPr/>
    </dgm:pt>
  </dgm:ptLst>
  <dgm:cxnLst>
    <dgm:cxn modelId="{ADC17829-F0B0-4293-8797-F5458DF5132F}" type="presOf" srcId="{894E0FB1-3B92-43A0-9F18-C424EB75497C}" destId="{20612119-E9D4-4680-B348-0395D7847A4B}" srcOrd="0" destOrd="0" presId="urn:microsoft.com/office/officeart/2018/2/layout/IconVerticalSolidList"/>
    <dgm:cxn modelId="{081DC57C-8471-4C2E-A5CD-87AB43A7BEB3}" type="presOf" srcId="{BEF7179B-AA3C-433F-88CF-35B423EAA595}" destId="{A7646FCD-B2D1-443F-9B28-027627B670AE}" srcOrd="0" destOrd="0" presId="urn:microsoft.com/office/officeart/2018/2/layout/IconVerticalSolidList"/>
    <dgm:cxn modelId="{0D0FBF7E-170B-4D1C-B913-D6E480F12A30}" type="presOf" srcId="{8A83B0C2-1D22-4E72-AEC7-CF4E2CCF918F}" destId="{86CDF5B3-64F7-4A78-8852-8924C7D9AA2E}" srcOrd="0" destOrd="0" presId="urn:microsoft.com/office/officeart/2018/2/layout/IconVerticalSolidList"/>
    <dgm:cxn modelId="{A8ECA2AC-0B54-4637-AB48-99A75CA60CFE}" type="presOf" srcId="{F38FE8B2-D63C-4447-A06C-BDBB1C0AB2F4}" destId="{74CEFD94-1845-48A1-9A33-8928B5842E71}" srcOrd="0" destOrd="0" presId="urn:microsoft.com/office/officeart/2018/2/layout/IconVerticalSolidList"/>
    <dgm:cxn modelId="{54E509B0-1211-49E9-B783-938F58C8BAD0}" type="presOf" srcId="{1A566D92-DC7F-44D8-A624-ED88705FE9CE}" destId="{3391AEFF-A985-41F1-980A-DB434692C931}" srcOrd="0" destOrd="0" presId="urn:microsoft.com/office/officeart/2018/2/layout/IconVerticalSolidList"/>
    <dgm:cxn modelId="{BF15F6BB-361D-4BF3-9C37-44CD3E8AB8F0}" srcId="{894E0FB1-3B92-43A0-9F18-C424EB75497C}" destId="{BD92B62F-3782-43BD-ADDF-FAE904AE6A2B}" srcOrd="3" destOrd="0" parTransId="{A63183D6-4A93-4524-BC7E-F89E8656BAD3}" sibTransId="{B81822CF-EC8A-4A5A-8D19-225AB16AC961}"/>
    <dgm:cxn modelId="{A99289C7-B87E-496D-A420-11E3909B0889}" type="presOf" srcId="{BD92B62F-3782-43BD-ADDF-FAE904AE6A2B}" destId="{133F2A78-46F3-4573-8698-C2843067C618}" srcOrd="0" destOrd="0" presId="urn:microsoft.com/office/officeart/2018/2/layout/IconVerticalSolidList"/>
    <dgm:cxn modelId="{263FD9D1-9109-4875-B18B-7AC2D55EB010}" srcId="{894E0FB1-3B92-43A0-9F18-C424EB75497C}" destId="{BEF7179B-AA3C-433F-88CF-35B423EAA595}" srcOrd="2" destOrd="0" parTransId="{3EE4085D-7429-4E3D-81C3-E0B4FB66E9E2}" sibTransId="{3643B679-6B8D-4D55-927B-4845CD1668EA}"/>
    <dgm:cxn modelId="{D4D595E5-110F-4FEF-8AE8-4FBF172639E6}" srcId="{894E0FB1-3B92-43A0-9F18-C424EB75497C}" destId="{F38FE8B2-D63C-4447-A06C-BDBB1C0AB2F4}" srcOrd="1" destOrd="0" parTransId="{F9DFAD30-735F-4F45-B847-019BDBC88CC4}" sibTransId="{9F007920-10A2-42C3-BEC1-D188B24324F7}"/>
    <dgm:cxn modelId="{95D7A0FA-425D-4C4C-8296-C8B2EE128F21}" srcId="{894E0FB1-3B92-43A0-9F18-C424EB75497C}" destId="{8A83B0C2-1D22-4E72-AEC7-CF4E2CCF918F}" srcOrd="0" destOrd="0" parTransId="{FEE33FE7-590E-4000-91BA-0F6CC46F09B1}" sibTransId="{D0997872-776C-45D1-91DF-F49B367D9E5A}"/>
    <dgm:cxn modelId="{7485F8FD-AF6F-4F78-8CDF-A706BB91C2D3}" srcId="{894E0FB1-3B92-43A0-9F18-C424EB75497C}" destId="{1A566D92-DC7F-44D8-A624-ED88705FE9CE}" srcOrd="4" destOrd="0" parTransId="{220DD68E-3320-42F0-B428-8A1C28A0A66E}" sibTransId="{055CA0D4-1132-41AD-9A73-596A6AF000A2}"/>
    <dgm:cxn modelId="{617A8B7E-2559-40BA-BD23-2F310C2E9D87}" type="presParOf" srcId="{20612119-E9D4-4680-B348-0395D7847A4B}" destId="{676CDD23-65F6-4D97-9BE8-ADD75FE1EC22}" srcOrd="0" destOrd="0" presId="urn:microsoft.com/office/officeart/2018/2/layout/IconVerticalSolidList"/>
    <dgm:cxn modelId="{9E7A6B38-1FF2-4118-AEB2-84AB7BE45D6A}" type="presParOf" srcId="{676CDD23-65F6-4D97-9BE8-ADD75FE1EC22}" destId="{D8B29067-F4BA-4ED7-B1F6-E0A4BC4BAE25}" srcOrd="0" destOrd="0" presId="urn:microsoft.com/office/officeart/2018/2/layout/IconVerticalSolidList"/>
    <dgm:cxn modelId="{EB5E4DD2-E306-4476-AA0A-C26F98BA0AFB}" type="presParOf" srcId="{676CDD23-65F6-4D97-9BE8-ADD75FE1EC22}" destId="{88E749F0-A9C2-4123-9C83-F696425DE835}" srcOrd="1" destOrd="0" presId="urn:microsoft.com/office/officeart/2018/2/layout/IconVerticalSolidList"/>
    <dgm:cxn modelId="{EB82B267-B97B-47BF-9E59-9140FBD613A5}" type="presParOf" srcId="{676CDD23-65F6-4D97-9BE8-ADD75FE1EC22}" destId="{851E20D0-9D08-4747-9DBC-4AE91A606C9D}" srcOrd="2" destOrd="0" presId="urn:microsoft.com/office/officeart/2018/2/layout/IconVerticalSolidList"/>
    <dgm:cxn modelId="{8FAC051E-9A48-4A8B-B4B7-5FDF4113436E}" type="presParOf" srcId="{676CDD23-65F6-4D97-9BE8-ADD75FE1EC22}" destId="{86CDF5B3-64F7-4A78-8852-8924C7D9AA2E}" srcOrd="3" destOrd="0" presId="urn:microsoft.com/office/officeart/2018/2/layout/IconVerticalSolidList"/>
    <dgm:cxn modelId="{081AB1C4-CCC1-48E5-9730-89F943B0A35D}" type="presParOf" srcId="{20612119-E9D4-4680-B348-0395D7847A4B}" destId="{8306B243-31F1-4B07-B271-5DDA1A959885}" srcOrd="1" destOrd="0" presId="urn:microsoft.com/office/officeart/2018/2/layout/IconVerticalSolidList"/>
    <dgm:cxn modelId="{0307362C-5C51-437D-9E30-2DAE686ED0AB}" type="presParOf" srcId="{20612119-E9D4-4680-B348-0395D7847A4B}" destId="{091D06E4-64F3-43E5-AED1-1DED9E73FE4F}" srcOrd="2" destOrd="0" presId="urn:microsoft.com/office/officeart/2018/2/layout/IconVerticalSolidList"/>
    <dgm:cxn modelId="{2F2C4EC6-7414-4F71-84B0-0D37E8E87C9B}" type="presParOf" srcId="{091D06E4-64F3-43E5-AED1-1DED9E73FE4F}" destId="{CC9C2646-2FF4-4C47-ADC1-381E73DF568B}" srcOrd="0" destOrd="0" presId="urn:microsoft.com/office/officeart/2018/2/layout/IconVerticalSolidList"/>
    <dgm:cxn modelId="{DF78439F-663F-4AA0-8A38-7456F3A8D118}" type="presParOf" srcId="{091D06E4-64F3-43E5-AED1-1DED9E73FE4F}" destId="{C0D8D39A-93C6-46E7-AA41-2090E6EE6102}" srcOrd="1" destOrd="0" presId="urn:microsoft.com/office/officeart/2018/2/layout/IconVerticalSolidList"/>
    <dgm:cxn modelId="{7682BF60-7BCB-4FA0-B676-CCC9E2E76587}" type="presParOf" srcId="{091D06E4-64F3-43E5-AED1-1DED9E73FE4F}" destId="{346CD9FE-0D9A-473B-BAEC-85CF9409AE32}" srcOrd="2" destOrd="0" presId="urn:microsoft.com/office/officeart/2018/2/layout/IconVerticalSolidList"/>
    <dgm:cxn modelId="{C9D2DEFF-7D71-4449-84E7-08816B1B2780}" type="presParOf" srcId="{091D06E4-64F3-43E5-AED1-1DED9E73FE4F}" destId="{74CEFD94-1845-48A1-9A33-8928B5842E71}" srcOrd="3" destOrd="0" presId="urn:microsoft.com/office/officeart/2018/2/layout/IconVerticalSolidList"/>
    <dgm:cxn modelId="{AE931A3F-917C-40EA-B8D3-011923373E5D}" type="presParOf" srcId="{20612119-E9D4-4680-B348-0395D7847A4B}" destId="{9DA94FE2-E6E6-446A-A260-491FB8B373BD}" srcOrd="3" destOrd="0" presId="urn:microsoft.com/office/officeart/2018/2/layout/IconVerticalSolidList"/>
    <dgm:cxn modelId="{3054FAA8-63E9-4FB9-B965-76C12EE369C3}" type="presParOf" srcId="{20612119-E9D4-4680-B348-0395D7847A4B}" destId="{27758BA0-C0BA-422E-9707-71E77E01224C}" srcOrd="4" destOrd="0" presId="urn:microsoft.com/office/officeart/2018/2/layout/IconVerticalSolidList"/>
    <dgm:cxn modelId="{CE183583-AAF6-414C-9AC1-65FE8D1E0E77}" type="presParOf" srcId="{27758BA0-C0BA-422E-9707-71E77E01224C}" destId="{B0B61FFD-E95A-4F5B-9E84-9701047F487C}" srcOrd="0" destOrd="0" presId="urn:microsoft.com/office/officeart/2018/2/layout/IconVerticalSolidList"/>
    <dgm:cxn modelId="{7FAA754B-9A9C-48CF-B37F-2B7EE6173E34}" type="presParOf" srcId="{27758BA0-C0BA-422E-9707-71E77E01224C}" destId="{63946E88-694F-40C8-9B39-FBEE1E3C5C6B}" srcOrd="1" destOrd="0" presId="urn:microsoft.com/office/officeart/2018/2/layout/IconVerticalSolidList"/>
    <dgm:cxn modelId="{79D56109-1A93-4D51-9110-AA14D2EA49A5}" type="presParOf" srcId="{27758BA0-C0BA-422E-9707-71E77E01224C}" destId="{F38FB7CC-9E4A-4896-8CBF-45CC87EEAA50}" srcOrd="2" destOrd="0" presId="urn:microsoft.com/office/officeart/2018/2/layout/IconVerticalSolidList"/>
    <dgm:cxn modelId="{CD286EB8-54B3-41F7-A725-BCC01373FEE1}" type="presParOf" srcId="{27758BA0-C0BA-422E-9707-71E77E01224C}" destId="{A7646FCD-B2D1-443F-9B28-027627B670AE}" srcOrd="3" destOrd="0" presId="urn:microsoft.com/office/officeart/2018/2/layout/IconVerticalSolidList"/>
    <dgm:cxn modelId="{CBD8FED9-D9E2-485C-B286-D29075A07F6E}" type="presParOf" srcId="{20612119-E9D4-4680-B348-0395D7847A4B}" destId="{3A360CA0-6F6F-4662-906B-9067F41AC9CB}" srcOrd="5" destOrd="0" presId="urn:microsoft.com/office/officeart/2018/2/layout/IconVerticalSolidList"/>
    <dgm:cxn modelId="{12E261E0-BC19-4748-9722-0129525D6B8A}" type="presParOf" srcId="{20612119-E9D4-4680-B348-0395D7847A4B}" destId="{24230F23-D767-4C6C-8BE0-6B9640073315}" srcOrd="6" destOrd="0" presId="urn:microsoft.com/office/officeart/2018/2/layout/IconVerticalSolidList"/>
    <dgm:cxn modelId="{45E46C13-EE8E-4E49-80CA-3145B94D9D2A}" type="presParOf" srcId="{24230F23-D767-4C6C-8BE0-6B9640073315}" destId="{18F889C4-86D2-442D-8BFE-753673AE1219}" srcOrd="0" destOrd="0" presId="urn:microsoft.com/office/officeart/2018/2/layout/IconVerticalSolidList"/>
    <dgm:cxn modelId="{ABC481ED-E15D-4B67-8C7F-1C13832D94C7}" type="presParOf" srcId="{24230F23-D767-4C6C-8BE0-6B9640073315}" destId="{B06D7F01-F663-4B00-BD8E-23D14DE845ED}" srcOrd="1" destOrd="0" presId="urn:microsoft.com/office/officeart/2018/2/layout/IconVerticalSolidList"/>
    <dgm:cxn modelId="{022E8B3D-D945-40C5-B7D7-C3DE184F05ED}" type="presParOf" srcId="{24230F23-D767-4C6C-8BE0-6B9640073315}" destId="{D7CE626E-E614-42C1-A4F0-43B98235C108}" srcOrd="2" destOrd="0" presId="urn:microsoft.com/office/officeart/2018/2/layout/IconVerticalSolidList"/>
    <dgm:cxn modelId="{AC253476-8CE0-45C9-A6A8-6A426B78E04B}" type="presParOf" srcId="{24230F23-D767-4C6C-8BE0-6B9640073315}" destId="{133F2A78-46F3-4573-8698-C2843067C618}" srcOrd="3" destOrd="0" presId="urn:microsoft.com/office/officeart/2018/2/layout/IconVerticalSolidList"/>
    <dgm:cxn modelId="{5073800B-2510-4C81-8ACC-421D0226AC0C}" type="presParOf" srcId="{20612119-E9D4-4680-B348-0395D7847A4B}" destId="{12B0BD30-55AB-4F42-B937-947F41A16CFF}" srcOrd="7" destOrd="0" presId="urn:microsoft.com/office/officeart/2018/2/layout/IconVerticalSolidList"/>
    <dgm:cxn modelId="{4687E3B8-836A-4BD7-B0C1-18FC7054B816}" type="presParOf" srcId="{20612119-E9D4-4680-B348-0395D7847A4B}" destId="{FA139241-5287-4205-A411-44CDA1D63354}" srcOrd="8" destOrd="0" presId="urn:microsoft.com/office/officeart/2018/2/layout/IconVerticalSolidList"/>
    <dgm:cxn modelId="{39778560-DE04-4446-9EC2-095997637D42}" type="presParOf" srcId="{FA139241-5287-4205-A411-44CDA1D63354}" destId="{920D10A4-7CCB-4997-A57B-BBB11D3CC3C5}" srcOrd="0" destOrd="0" presId="urn:microsoft.com/office/officeart/2018/2/layout/IconVerticalSolidList"/>
    <dgm:cxn modelId="{B6AE7F21-B596-4E21-9FFB-706EDF4EA41F}" type="presParOf" srcId="{FA139241-5287-4205-A411-44CDA1D63354}" destId="{594DFCDD-87C5-42B4-8E46-50A3FA084D86}" srcOrd="1" destOrd="0" presId="urn:microsoft.com/office/officeart/2018/2/layout/IconVerticalSolidList"/>
    <dgm:cxn modelId="{B528B09C-7CB7-498F-AB51-088793F02016}" type="presParOf" srcId="{FA139241-5287-4205-A411-44CDA1D63354}" destId="{CF6DCDEB-6F86-4076-990D-9A98B2C04BE6}" srcOrd="2" destOrd="0" presId="urn:microsoft.com/office/officeart/2018/2/layout/IconVerticalSolidList"/>
    <dgm:cxn modelId="{2F3EB259-8E99-4F42-9F61-635DD81B88C2}" type="presParOf" srcId="{FA139241-5287-4205-A411-44CDA1D63354}" destId="{3391AEFF-A985-41F1-980A-DB434692C931}"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1A557-D288-43D1-9FCA-DD7002E00285}"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6CE1CD9F-F174-4FB9-8545-E077152BEDA6}">
      <dgm:prSet/>
      <dgm:spPr/>
      <dgm:t>
        <a:bodyPr/>
        <a:lstStyle/>
        <a:p>
          <a:r>
            <a:rPr lang="de-DE"/>
            <a:t>die Art der Kreditsicherheiten</a:t>
          </a:r>
          <a:endParaRPr lang="en-US"/>
        </a:p>
      </dgm:t>
    </dgm:pt>
    <dgm:pt modelId="{322FDD09-56A6-4EA9-8DDA-7D1C5FA9F656}" cxnId="{C8640202-8CB9-43B7-877F-FA18C1EF6CA7}" type="parTrans">
      <dgm:prSet/>
      <dgm:spPr/>
      <dgm:t>
        <a:bodyPr/>
        <a:lstStyle/>
        <a:p>
          <a:endParaRPr lang="en-US"/>
        </a:p>
      </dgm:t>
    </dgm:pt>
    <dgm:pt modelId="{BC4FC4C1-2C81-4775-9686-24815D087311}" cxnId="{C8640202-8CB9-43B7-877F-FA18C1EF6CA7}" type="sibTrans">
      <dgm:prSet/>
      <dgm:spPr/>
      <dgm:t>
        <a:bodyPr/>
        <a:lstStyle/>
        <a:p>
          <a:endParaRPr lang="en-US"/>
        </a:p>
      </dgm:t>
    </dgm:pt>
    <dgm:pt modelId="{004505F0-D332-46AA-97FB-A01395FC2972}">
      <dgm:prSet/>
      <dgm:spPr/>
      <dgm:t>
        <a:bodyPr/>
        <a:lstStyle/>
        <a:p>
          <a:r>
            <a:rPr lang="de-DE"/>
            <a:t>der Umfang der Rechte der Bank </a:t>
          </a:r>
          <a:endParaRPr lang="en-US"/>
        </a:p>
      </dgm:t>
    </dgm:pt>
    <dgm:pt modelId="{3FF4A02F-1947-409B-9A8E-513699B4FF7F}" cxnId="{E14DEAE5-8C6E-41B2-9A0E-0C623682A225}" type="parTrans">
      <dgm:prSet/>
      <dgm:spPr/>
      <dgm:t>
        <a:bodyPr/>
        <a:lstStyle/>
        <a:p>
          <a:endParaRPr lang="en-US"/>
        </a:p>
      </dgm:t>
    </dgm:pt>
    <dgm:pt modelId="{58DF5DBD-73B8-4744-9984-C1F4A1392AFA}" cxnId="{E14DEAE5-8C6E-41B2-9A0E-0C623682A225}" type="sibTrans">
      <dgm:prSet/>
      <dgm:spPr/>
      <dgm:t>
        <a:bodyPr/>
        <a:lstStyle/>
        <a:p>
          <a:endParaRPr lang="en-US"/>
        </a:p>
      </dgm:t>
    </dgm:pt>
    <dgm:pt modelId="{231EFADB-49F1-4F16-9DD7-D0AC3005B606}">
      <dgm:prSet/>
      <dgm:spPr/>
      <dgm:t>
        <a:bodyPr/>
        <a:lstStyle/>
        <a:p>
          <a:r>
            <a:rPr lang="de-DE"/>
            <a:t>die Termine und die Art der Bereitstellung der Geldmittel an den Kreditnehmer</a:t>
          </a:r>
          <a:endParaRPr lang="en-US"/>
        </a:p>
      </dgm:t>
    </dgm:pt>
    <dgm:pt modelId="{AB8DD64A-E37C-478D-84D4-555446C6309F}" cxnId="{059ACA9F-E064-41AF-BE69-023097AE4FFF}" type="parTrans">
      <dgm:prSet/>
      <dgm:spPr/>
      <dgm:t>
        <a:bodyPr/>
        <a:lstStyle/>
        <a:p>
          <a:endParaRPr lang="en-US"/>
        </a:p>
      </dgm:t>
    </dgm:pt>
    <dgm:pt modelId="{C7C40EC8-B35B-44FA-9E6F-3072905E459F}" cxnId="{059ACA9F-E064-41AF-BE69-023097AE4FFF}" type="sibTrans">
      <dgm:prSet/>
      <dgm:spPr/>
      <dgm:t>
        <a:bodyPr/>
        <a:lstStyle/>
        <a:p>
          <a:endParaRPr lang="en-US"/>
        </a:p>
      </dgm:t>
    </dgm:pt>
    <dgm:pt modelId="{FFC9DAAD-344B-4DB1-9E14-A79B5CF7D5D3}">
      <dgm:prSet/>
      <dgm:spPr/>
      <dgm:t>
        <a:bodyPr/>
        <a:lstStyle/>
        <a:p>
          <a:r>
            <a:rPr lang="de-DE"/>
            <a:t>die Höhe der Provision</a:t>
          </a:r>
          <a:endParaRPr lang="en-US"/>
        </a:p>
      </dgm:t>
    </dgm:pt>
    <dgm:pt modelId="{A39C4C84-9051-48D4-A04E-5AC31C42BD80}" cxnId="{A2120418-D1A7-4D44-A9C6-D60FBF2DD4A3}" type="parTrans">
      <dgm:prSet/>
      <dgm:spPr/>
      <dgm:t>
        <a:bodyPr/>
        <a:lstStyle/>
        <a:p>
          <a:endParaRPr lang="en-US"/>
        </a:p>
      </dgm:t>
    </dgm:pt>
    <dgm:pt modelId="{80D0D330-FAA8-4960-ACD6-DD9D61BA639C}" cxnId="{A2120418-D1A7-4D44-A9C6-D60FBF2DD4A3}" type="sibTrans">
      <dgm:prSet/>
      <dgm:spPr/>
      <dgm:t>
        <a:bodyPr/>
        <a:lstStyle/>
        <a:p>
          <a:endParaRPr lang="en-US"/>
        </a:p>
      </dgm:t>
    </dgm:pt>
    <dgm:pt modelId="{760231FE-EDDA-4A5E-BD72-B5D0561BE4D9}">
      <dgm:prSet/>
      <dgm:spPr/>
      <dgm:t>
        <a:bodyPr/>
        <a:lstStyle/>
        <a:p>
          <a:r>
            <a:rPr lang="de-DE"/>
            <a:t>die Bedingungen für Vertragsänderungen und -kündigung</a:t>
          </a:r>
          <a:endParaRPr lang="en-US"/>
        </a:p>
      </dgm:t>
    </dgm:pt>
    <dgm:pt modelId="{A89FD63E-6207-41DD-8252-05D1E9EB97CC}" cxnId="{494674DE-6AFE-43DB-ACBC-4D7479DEE0B9}" type="parTrans">
      <dgm:prSet/>
      <dgm:spPr/>
      <dgm:t>
        <a:bodyPr/>
        <a:lstStyle/>
        <a:p>
          <a:endParaRPr lang="en-US"/>
        </a:p>
      </dgm:t>
    </dgm:pt>
    <dgm:pt modelId="{446B5E95-3286-49A1-A3ED-071CEAAF7F14}" cxnId="{494674DE-6AFE-43DB-ACBC-4D7479DEE0B9}" type="sibTrans">
      <dgm:prSet/>
      <dgm:spPr/>
      <dgm:t>
        <a:bodyPr/>
        <a:lstStyle/>
        <a:p>
          <a:endParaRPr lang="en-US"/>
        </a:p>
      </dgm:t>
    </dgm:pt>
    <dgm:pt modelId="{A8A1EFA3-718C-4EB7-81A0-BA6977DDFBC7}" type="pres">
      <dgm:prSet presAssocID="{E051A557-D288-43D1-9FCA-DD7002E00285}" presName="root" presStyleCnt="0">
        <dgm:presLayoutVars>
          <dgm:dir/>
          <dgm:resizeHandles val="exact"/>
        </dgm:presLayoutVars>
      </dgm:prSet>
      <dgm:spPr/>
    </dgm:pt>
    <dgm:pt modelId="{5DFBA337-B719-4C6F-8364-F4C7DC5235B6}" type="pres">
      <dgm:prSet presAssocID="{6CE1CD9F-F174-4FB9-8545-E077152BEDA6}" presName="compNode" presStyleCnt="0"/>
      <dgm:spPr/>
    </dgm:pt>
    <dgm:pt modelId="{D82974C7-3FB5-45C5-B619-8F32A067F156}" type="pres">
      <dgm:prSet presAssocID="{6CE1CD9F-F174-4FB9-8545-E077152BEDA6}" presName="bgRect" presStyleLbl="bgShp" presStyleIdx="0" presStyleCnt="5"/>
      <dgm:spPr/>
    </dgm:pt>
    <dgm:pt modelId="{64A5CEE0-86EC-4491-9764-09346EBA57AF}" type="pres">
      <dgm:prSet presAssocID="{6CE1CD9F-F174-4FB9-8545-E077152BEDA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20814490-1DFA-47C1-9E63-1FE6088AC7A5}" type="pres">
      <dgm:prSet presAssocID="{6CE1CD9F-F174-4FB9-8545-E077152BEDA6}" presName="spaceRect" presStyleCnt="0"/>
      <dgm:spPr/>
    </dgm:pt>
    <dgm:pt modelId="{05ABACB8-5AE5-4D1B-A870-1CE1C537D445}" type="pres">
      <dgm:prSet presAssocID="{6CE1CD9F-F174-4FB9-8545-E077152BEDA6}" presName="parTx" presStyleLbl="revTx" presStyleIdx="0" presStyleCnt="5">
        <dgm:presLayoutVars>
          <dgm:chMax val="0"/>
          <dgm:chPref val="0"/>
        </dgm:presLayoutVars>
      </dgm:prSet>
      <dgm:spPr/>
    </dgm:pt>
    <dgm:pt modelId="{3A5DD7CD-CD41-49A2-ACF0-B4D0B14746D1}" type="pres">
      <dgm:prSet presAssocID="{BC4FC4C1-2C81-4775-9686-24815D087311}" presName="sibTrans" presStyleCnt="0"/>
      <dgm:spPr/>
    </dgm:pt>
    <dgm:pt modelId="{104AF270-14DD-4692-8067-868B636D8E16}" type="pres">
      <dgm:prSet presAssocID="{004505F0-D332-46AA-97FB-A01395FC2972}" presName="compNode" presStyleCnt="0"/>
      <dgm:spPr/>
    </dgm:pt>
    <dgm:pt modelId="{70A5D335-44D3-4B4F-B18E-CAA22DF9BA2C}" type="pres">
      <dgm:prSet presAssocID="{004505F0-D332-46AA-97FB-A01395FC2972}" presName="bgRect" presStyleLbl="bgShp" presStyleIdx="1" presStyleCnt="5"/>
      <dgm:spPr/>
    </dgm:pt>
    <dgm:pt modelId="{530BCFD9-92ED-473E-A938-B2A4FBCB2B9F}" type="pres">
      <dgm:prSet presAssocID="{004505F0-D332-46AA-97FB-A01395FC297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65238E76-2CCA-4B6C-8BAC-811874CC7A4C}" type="pres">
      <dgm:prSet presAssocID="{004505F0-D332-46AA-97FB-A01395FC2972}" presName="spaceRect" presStyleCnt="0"/>
      <dgm:spPr/>
    </dgm:pt>
    <dgm:pt modelId="{D55959A7-569B-4413-963F-DE89FCC4F505}" type="pres">
      <dgm:prSet presAssocID="{004505F0-D332-46AA-97FB-A01395FC2972}" presName="parTx" presStyleLbl="revTx" presStyleIdx="1" presStyleCnt="5">
        <dgm:presLayoutVars>
          <dgm:chMax val="0"/>
          <dgm:chPref val="0"/>
        </dgm:presLayoutVars>
      </dgm:prSet>
      <dgm:spPr/>
    </dgm:pt>
    <dgm:pt modelId="{E775AED9-CF0C-4D66-9FD8-0C3FD1DF4DCA}" type="pres">
      <dgm:prSet presAssocID="{58DF5DBD-73B8-4744-9984-C1F4A1392AFA}" presName="sibTrans" presStyleCnt="0"/>
      <dgm:spPr/>
    </dgm:pt>
    <dgm:pt modelId="{1AC2A1FE-B2F3-42AF-B0A4-303BB54CAFDA}" type="pres">
      <dgm:prSet presAssocID="{231EFADB-49F1-4F16-9DD7-D0AC3005B606}" presName="compNode" presStyleCnt="0"/>
      <dgm:spPr/>
    </dgm:pt>
    <dgm:pt modelId="{A8A33D82-3DEB-4406-A290-28EF2FFFC9BE}" type="pres">
      <dgm:prSet presAssocID="{231EFADB-49F1-4F16-9DD7-D0AC3005B606}" presName="bgRect" presStyleLbl="bgShp" presStyleIdx="2" presStyleCnt="5"/>
      <dgm:spPr/>
    </dgm:pt>
    <dgm:pt modelId="{DA10535B-ACC7-4BAF-ACBE-FFA82FDED102}" type="pres">
      <dgm:prSet presAssocID="{231EFADB-49F1-4F16-9DD7-D0AC3005B60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3EAD91B7-B973-4794-BFD6-DE6CDCC962E4}" type="pres">
      <dgm:prSet presAssocID="{231EFADB-49F1-4F16-9DD7-D0AC3005B606}" presName="spaceRect" presStyleCnt="0"/>
      <dgm:spPr/>
    </dgm:pt>
    <dgm:pt modelId="{378C0C42-738D-4D83-9B70-F9879CFEB67C}" type="pres">
      <dgm:prSet presAssocID="{231EFADB-49F1-4F16-9DD7-D0AC3005B606}" presName="parTx" presStyleLbl="revTx" presStyleIdx="2" presStyleCnt="5">
        <dgm:presLayoutVars>
          <dgm:chMax val="0"/>
          <dgm:chPref val="0"/>
        </dgm:presLayoutVars>
      </dgm:prSet>
      <dgm:spPr/>
    </dgm:pt>
    <dgm:pt modelId="{5BCD477B-4AC1-4D9D-8459-59D6AFE3245D}" type="pres">
      <dgm:prSet presAssocID="{C7C40EC8-B35B-44FA-9E6F-3072905E459F}" presName="sibTrans" presStyleCnt="0"/>
      <dgm:spPr/>
    </dgm:pt>
    <dgm:pt modelId="{8847357B-9C48-48AE-AC19-7AA8D50A24BF}" type="pres">
      <dgm:prSet presAssocID="{FFC9DAAD-344B-4DB1-9E14-A79B5CF7D5D3}" presName="compNode" presStyleCnt="0"/>
      <dgm:spPr/>
    </dgm:pt>
    <dgm:pt modelId="{2A7B5D2E-B0BF-4D9B-8524-6206068C1B50}" type="pres">
      <dgm:prSet presAssocID="{FFC9DAAD-344B-4DB1-9E14-A79B5CF7D5D3}" presName="bgRect" presStyleLbl="bgShp" presStyleIdx="3" presStyleCnt="5"/>
      <dgm:spPr/>
    </dgm:pt>
    <dgm:pt modelId="{FA42906B-F8E4-4D9B-AE8E-90A28F0DC8C2}" type="pres">
      <dgm:prSet presAssocID="{FFC9DAAD-344B-4DB1-9E14-A79B5CF7D5D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FA952CED-9A5D-4FC2-979E-15C2C1C69048}" type="pres">
      <dgm:prSet presAssocID="{FFC9DAAD-344B-4DB1-9E14-A79B5CF7D5D3}" presName="spaceRect" presStyleCnt="0"/>
      <dgm:spPr/>
    </dgm:pt>
    <dgm:pt modelId="{FF1D48C5-C016-45A9-8DA5-7AF6EAA31CCA}" type="pres">
      <dgm:prSet presAssocID="{FFC9DAAD-344B-4DB1-9E14-A79B5CF7D5D3}" presName="parTx" presStyleLbl="revTx" presStyleIdx="3" presStyleCnt="5">
        <dgm:presLayoutVars>
          <dgm:chMax val="0"/>
          <dgm:chPref val="0"/>
        </dgm:presLayoutVars>
      </dgm:prSet>
      <dgm:spPr/>
    </dgm:pt>
    <dgm:pt modelId="{DF72AEA8-3097-4103-82A2-D501D57FFEC5}" type="pres">
      <dgm:prSet presAssocID="{80D0D330-FAA8-4960-ACD6-DD9D61BA639C}" presName="sibTrans" presStyleCnt="0"/>
      <dgm:spPr/>
    </dgm:pt>
    <dgm:pt modelId="{8C8F5A71-391B-41AD-AFE3-787CC0089A47}" type="pres">
      <dgm:prSet presAssocID="{760231FE-EDDA-4A5E-BD72-B5D0561BE4D9}" presName="compNode" presStyleCnt="0"/>
      <dgm:spPr/>
    </dgm:pt>
    <dgm:pt modelId="{EA3FC145-D81A-4659-8CEF-BDBCA0AE1B80}" type="pres">
      <dgm:prSet presAssocID="{760231FE-EDDA-4A5E-BD72-B5D0561BE4D9}" presName="bgRect" presStyleLbl="bgShp" presStyleIdx="4" presStyleCnt="5"/>
      <dgm:spPr/>
    </dgm:pt>
    <dgm:pt modelId="{85EFC1F7-87C1-41DF-A8CE-4E2FBFA5DF03}" type="pres">
      <dgm:prSet presAssocID="{760231FE-EDDA-4A5E-BD72-B5D0561BE4D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EB89227F-FA0B-4BA9-BA49-E99A428F90A1}" type="pres">
      <dgm:prSet presAssocID="{760231FE-EDDA-4A5E-BD72-B5D0561BE4D9}" presName="spaceRect" presStyleCnt="0"/>
      <dgm:spPr/>
    </dgm:pt>
    <dgm:pt modelId="{817E41FD-C67A-4D30-8DC4-FFFDABE7E6F1}" type="pres">
      <dgm:prSet presAssocID="{760231FE-EDDA-4A5E-BD72-B5D0561BE4D9}" presName="parTx" presStyleLbl="revTx" presStyleIdx="4" presStyleCnt="5">
        <dgm:presLayoutVars>
          <dgm:chMax val="0"/>
          <dgm:chPref val="0"/>
        </dgm:presLayoutVars>
      </dgm:prSet>
      <dgm:spPr/>
    </dgm:pt>
  </dgm:ptLst>
  <dgm:cxnLst>
    <dgm:cxn modelId="{C8640202-8CB9-43B7-877F-FA18C1EF6CA7}" srcId="{E051A557-D288-43D1-9FCA-DD7002E00285}" destId="{6CE1CD9F-F174-4FB9-8545-E077152BEDA6}" srcOrd="0" destOrd="0" parTransId="{322FDD09-56A6-4EA9-8DDA-7D1C5FA9F656}" sibTransId="{BC4FC4C1-2C81-4775-9686-24815D087311}"/>
    <dgm:cxn modelId="{9FC1140C-9A4E-4751-B77E-55C38E7964A1}" type="presOf" srcId="{FFC9DAAD-344B-4DB1-9E14-A79B5CF7D5D3}" destId="{FF1D48C5-C016-45A9-8DA5-7AF6EAA31CCA}" srcOrd="0" destOrd="0" presId="urn:microsoft.com/office/officeart/2018/2/layout/IconVerticalSolidList"/>
    <dgm:cxn modelId="{A2120418-D1A7-4D44-A9C6-D60FBF2DD4A3}" srcId="{E051A557-D288-43D1-9FCA-DD7002E00285}" destId="{FFC9DAAD-344B-4DB1-9E14-A79B5CF7D5D3}" srcOrd="3" destOrd="0" parTransId="{A39C4C84-9051-48D4-A04E-5AC31C42BD80}" sibTransId="{80D0D330-FAA8-4960-ACD6-DD9D61BA639C}"/>
    <dgm:cxn modelId="{D797B824-E619-41A2-8BAF-D3861ED4778F}" type="presOf" srcId="{760231FE-EDDA-4A5E-BD72-B5D0561BE4D9}" destId="{817E41FD-C67A-4D30-8DC4-FFFDABE7E6F1}" srcOrd="0" destOrd="0" presId="urn:microsoft.com/office/officeart/2018/2/layout/IconVerticalSolidList"/>
    <dgm:cxn modelId="{223A4839-B400-4990-B644-5E76A961DF8A}" type="presOf" srcId="{E051A557-D288-43D1-9FCA-DD7002E00285}" destId="{A8A1EFA3-718C-4EB7-81A0-BA6977DDFBC7}" srcOrd="0" destOrd="0" presId="urn:microsoft.com/office/officeart/2018/2/layout/IconVerticalSolidList"/>
    <dgm:cxn modelId="{059ACA9F-E064-41AF-BE69-023097AE4FFF}" srcId="{E051A557-D288-43D1-9FCA-DD7002E00285}" destId="{231EFADB-49F1-4F16-9DD7-D0AC3005B606}" srcOrd="2" destOrd="0" parTransId="{AB8DD64A-E37C-478D-84D4-555446C6309F}" sibTransId="{C7C40EC8-B35B-44FA-9E6F-3072905E459F}"/>
    <dgm:cxn modelId="{849690B2-5621-4BED-AFAB-5780E505E09F}" type="presOf" srcId="{6CE1CD9F-F174-4FB9-8545-E077152BEDA6}" destId="{05ABACB8-5AE5-4D1B-A870-1CE1C537D445}" srcOrd="0" destOrd="0" presId="urn:microsoft.com/office/officeart/2018/2/layout/IconVerticalSolidList"/>
    <dgm:cxn modelId="{0AF098BA-FA01-4778-A02F-6A4867BCA2AF}" type="presOf" srcId="{004505F0-D332-46AA-97FB-A01395FC2972}" destId="{D55959A7-569B-4413-963F-DE89FCC4F505}" srcOrd="0" destOrd="0" presId="urn:microsoft.com/office/officeart/2018/2/layout/IconVerticalSolidList"/>
    <dgm:cxn modelId="{1AFE2BD6-E401-426C-9E1F-AF7B4156AAE8}" type="presOf" srcId="{231EFADB-49F1-4F16-9DD7-D0AC3005B606}" destId="{378C0C42-738D-4D83-9B70-F9879CFEB67C}" srcOrd="0" destOrd="0" presId="urn:microsoft.com/office/officeart/2018/2/layout/IconVerticalSolidList"/>
    <dgm:cxn modelId="{494674DE-6AFE-43DB-ACBC-4D7479DEE0B9}" srcId="{E051A557-D288-43D1-9FCA-DD7002E00285}" destId="{760231FE-EDDA-4A5E-BD72-B5D0561BE4D9}" srcOrd="4" destOrd="0" parTransId="{A89FD63E-6207-41DD-8252-05D1E9EB97CC}" sibTransId="{446B5E95-3286-49A1-A3ED-071CEAAF7F14}"/>
    <dgm:cxn modelId="{E14DEAE5-8C6E-41B2-9A0E-0C623682A225}" srcId="{E051A557-D288-43D1-9FCA-DD7002E00285}" destId="{004505F0-D332-46AA-97FB-A01395FC2972}" srcOrd="1" destOrd="0" parTransId="{3FF4A02F-1947-409B-9A8E-513699B4FF7F}" sibTransId="{58DF5DBD-73B8-4744-9984-C1F4A1392AFA}"/>
    <dgm:cxn modelId="{79040E93-AF02-46C8-8AE8-615012893AF9}" type="presParOf" srcId="{A8A1EFA3-718C-4EB7-81A0-BA6977DDFBC7}" destId="{5DFBA337-B719-4C6F-8364-F4C7DC5235B6}" srcOrd="0" destOrd="0" presId="urn:microsoft.com/office/officeart/2018/2/layout/IconVerticalSolidList"/>
    <dgm:cxn modelId="{FE2A0AAA-ACE8-4898-B52D-38968A9267E1}" type="presParOf" srcId="{5DFBA337-B719-4C6F-8364-F4C7DC5235B6}" destId="{D82974C7-3FB5-45C5-B619-8F32A067F156}" srcOrd="0" destOrd="0" presId="urn:microsoft.com/office/officeart/2018/2/layout/IconVerticalSolidList"/>
    <dgm:cxn modelId="{3E34DDE8-89AF-4555-A497-F9544A7FDDF6}" type="presParOf" srcId="{5DFBA337-B719-4C6F-8364-F4C7DC5235B6}" destId="{64A5CEE0-86EC-4491-9764-09346EBA57AF}" srcOrd="1" destOrd="0" presId="urn:microsoft.com/office/officeart/2018/2/layout/IconVerticalSolidList"/>
    <dgm:cxn modelId="{8C89FA67-D5AA-4FA7-88D9-3329B06092F5}" type="presParOf" srcId="{5DFBA337-B719-4C6F-8364-F4C7DC5235B6}" destId="{20814490-1DFA-47C1-9E63-1FE6088AC7A5}" srcOrd="2" destOrd="0" presId="urn:microsoft.com/office/officeart/2018/2/layout/IconVerticalSolidList"/>
    <dgm:cxn modelId="{FBA604AF-1154-46BE-93BA-2EC8F91E31FB}" type="presParOf" srcId="{5DFBA337-B719-4C6F-8364-F4C7DC5235B6}" destId="{05ABACB8-5AE5-4D1B-A870-1CE1C537D445}" srcOrd="3" destOrd="0" presId="urn:microsoft.com/office/officeart/2018/2/layout/IconVerticalSolidList"/>
    <dgm:cxn modelId="{52297448-D3F9-4BD1-9B06-354357767DD7}" type="presParOf" srcId="{A8A1EFA3-718C-4EB7-81A0-BA6977DDFBC7}" destId="{3A5DD7CD-CD41-49A2-ACF0-B4D0B14746D1}" srcOrd="1" destOrd="0" presId="urn:microsoft.com/office/officeart/2018/2/layout/IconVerticalSolidList"/>
    <dgm:cxn modelId="{42E556C6-60F3-47B9-966E-21C822E35273}" type="presParOf" srcId="{A8A1EFA3-718C-4EB7-81A0-BA6977DDFBC7}" destId="{104AF270-14DD-4692-8067-868B636D8E16}" srcOrd="2" destOrd="0" presId="urn:microsoft.com/office/officeart/2018/2/layout/IconVerticalSolidList"/>
    <dgm:cxn modelId="{6FC4AAB0-524C-4E37-8865-17FD8D83689B}" type="presParOf" srcId="{104AF270-14DD-4692-8067-868B636D8E16}" destId="{70A5D335-44D3-4B4F-B18E-CAA22DF9BA2C}" srcOrd="0" destOrd="0" presId="urn:microsoft.com/office/officeart/2018/2/layout/IconVerticalSolidList"/>
    <dgm:cxn modelId="{5BF87A52-7BA6-45E9-94E8-FC184953F210}" type="presParOf" srcId="{104AF270-14DD-4692-8067-868B636D8E16}" destId="{530BCFD9-92ED-473E-A938-B2A4FBCB2B9F}" srcOrd="1" destOrd="0" presId="urn:microsoft.com/office/officeart/2018/2/layout/IconVerticalSolidList"/>
    <dgm:cxn modelId="{92347E8C-0873-46FD-BA14-CC520F90CF87}" type="presParOf" srcId="{104AF270-14DD-4692-8067-868B636D8E16}" destId="{65238E76-2CCA-4B6C-8BAC-811874CC7A4C}" srcOrd="2" destOrd="0" presId="urn:microsoft.com/office/officeart/2018/2/layout/IconVerticalSolidList"/>
    <dgm:cxn modelId="{28536207-ED6F-40C6-A049-7E440182AF3E}" type="presParOf" srcId="{104AF270-14DD-4692-8067-868B636D8E16}" destId="{D55959A7-569B-4413-963F-DE89FCC4F505}" srcOrd="3" destOrd="0" presId="urn:microsoft.com/office/officeart/2018/2/layout/IconVerticalSolidList"/>
    <dgm:cxn modelId="{F3DBEA66-405B-415C-AAD9-DED892D6F8B2}" type="presParOf" srcId="{A8A1EFA3-718C-4EB7-81A0-BA6977DDFBC7}" destId="{E775AED9-CF0C-4D66-9FD8-0C3FD1DF4DCA}" srcOrd="3" destOrd="0" presId="urn:microsoft.com/office/officeart/2018/2/layout/IconVerticalSolidList"/>
    <dgm:cxn modelId="{B53DB4C8-D6FB-4512-B445-DB4ACD10057E}" type="presParOf" srcId="{A8A1EFA3-718C-4EB7-81A0-BA6977DDFBC7}" destId="{1AC2A1FE-B2F3-42AF-B0A4-303BB54CAFDA}" srcOrd="4" destOrd="0" presId="urn:microsoft.com/office/officeart/2018/2/layout/IconVerticalSolidList"/>
    <dgm:cxn modelId="{2641021A-FC7C-4DA3-8755-2925AFA06834}" type="presParOf" srcId="{1AC2A1FE-B2F3-42AF-B0A4-303BB54CAFDA}" destId="{A8A33D82-3DEB-4406-A290-28EF2FFFC9BE}" srcOrd="0" destOrd="0" presId="urn:microsoft.com/office/officeart/2018/2/layout/IconVerticalSolidList"/>
    <dgm:cxn modelId="{C478B8F8-7AE3-43D5-B1E6-45C678E15564}" type="presParOf" srcId="{1AC2A1FE-B2F3-42AF-B0A4-303BB54CAFDA}" destId="{DA10535B-ACC7-4BAF-ACBE-FFA82FDED102}" srcOrd="1" destOrd="0" presId="urn:microsoft.com/office/officeart/2018/2/layout/IconVerticalSolidList"/>
    <dgm:cxn modelId="{C50D25D1-22B3-423B-BEEC-629C63E7E17F}" type="presParOf" srcId="{1AC2A1FE-B2F3-42AF-B0A4-303BB54CAFDA}" destId="{3EAD91B7-B973-4794-BFD6-DE6CDCC962E4}" srcOrd="2" destOrd="0" presId="urn:microsoft.com/office/officeart/2018/2/layout/IconVerticalSolidList"/>
    <dgm:cxn modelId="{9ABE54B8-566F-44A6-A601-527A36A30138}" type="presParOf" srcId="{1AC2A1FE-B2F3-42AF-B0A4-303BB54CAFDA}" destId="{378C0C42-738D-4D83-9B70-F9879CFEB67C}" srcOrd="3" destOrd="0" presId="urn:microsoft.com/office/officeart/2018/2/layout/IconVerticalSolidList"/>
    <dgm:cxn modelId="{38437679-FFFF-4E89-963B-50CCAB54CD05}" type="presParOf" srcId="{A8A1EFA3-718C-4EB7-81A0-BA6977DDFBC7}" destId="{5BCD477B-4AC1-4D9D-8459-59D6AFE3245D}" srcOrd="5" destOrd="0" presId="urn:microsoft.com/office/officeart/2018/2/layout/IconVerticalSolidList"/>
    <dgm:cxn modelId="{8808A471-56F7-4A84-BF57-B4A305852692}" type="presParOf" srcId="{A8A1EFA3-718C-4EB7-81A0-BA6977DDFBC7}" destId="{8847357B-9C48-48AE-AC19-7AA8D50A24BF}" srcOrd="6" destOrd="0" presId="urn:microsoft.com/office/officeart/2018/2/layout/IconVerticalSolidList"/>
    <dgm:cxn modelId="{508D5330-087E-4A86-8BD5-796DE60CB84B}" type="presParOf" srcId="{8847357B-9C48-48AE-AC19-7AA8D50A24BF}" destId="{2A7B5D2E-B0BF-4D9B-8524-6206068C1B50}" srcOrd="0" destOrd="0" presId="urn:microsoft.com/office/officeart/2018/2/layout/IconVerticalSolidList"/>
    <dgm:cxn modelId="{AF61B43C-B731-48EE-8941-5E23DC18B167}" type="presParOf" srcId="{8847357B-9C48-48AE-AC19-7AA8D50A24BF}" destId="{FA42906B-F8E4-4D9B-AE8E-90A28F0DC8C2}" srcOrd="1" destOrd="0" presId="urn:microsoft.com/office/officeart/2018/2/layout/IconVerticalSolidList"/>
    <dgm:cxn modelId="{4E092503-21AF-43F4-9F88-38E2D81C76B3}" type="presParOf" srcId="{8847357B-9C48-48AE-AC19-7AA8D50A24BF}" destId="{FA952CED-9A5D-4FC2-979E-15C2C1C69048}" srcOrd="2" destOrd="0" presId="urn:microsoft.com/office/officeart/2018/2/layout/IconVerticalSolidList"/>
    <dgm:cxn modelId="{C114860C-8352-417C-B035-2BE8269B9EA6}" type="presParOf" srcId="{8847357B-9C48-48AE-AC19-7AA8D50A24BF}" destId="{FF1D48C5-C016-45A9-8DA5-7AF6EAA31CCA}" srcOrd="3" destOrd="0" presId="urn:microsoft.com/office/officeart/2018/2/layout/IconVerticalSolidList"/>
    <dgm:cxn modelId="{E7AA9333-7EFF-4A82-954A-C3ED64A99F1B}" type="presParOf" srcId="{A8A1EFA3-718C-4EB7-81A0-BA6977DDFBC7}" destId="{DF72AEA8-3097-4103-82A2-D501D57FFEC5}" srcOrd="7" destOrd="0" presId="urn:microsoft.com/office/officeart/2018/2/layout/IconVerticalSolidList"/>
    <dgm:cxn modelId="{889B6B54-1C5F-4383-83DE-B638C9C0AAF1}" type="presParOf" srcId="{A8A1EFA3-718C-4EB7-81A0-BA6977DDFBC7}" destId="{8C8F5A71-391B-41AD-AFE3-787CC0089A47}" srcOrd="8" destOrd="0" presId="urn:microsoft.com/office/officeart/2018/2/layout/IconVerticalSolidList"/>
    <dgm:cxn modelId="{4B74F3F3-A5D4-43F6-BE7B-EA8FD2F5608C}" type="presParOf" srcId="{8C8F5A71-391B-41AD-AFE3-787CC0089A47}" destId="{EA3FC145-D81A-4659-8CEF-BDBCA0AE1B80}" srcOrd="0" destOrd="0" presId="urn:microsoft.com/office/officeart/2018/2/layout/IconVerticalSolidList"/>
    <dgm:cxn modelId="{DF916716-6A61-4AA3-B685-84C18B983336}" type="presParOf" srcId="{8C8F5A71-391B-41AD-AFE3-787CC0089A47}" destId="{85EFC1F7-87C1-41DF-A8CE-4E2FBFA5DF03}" srcOrd="1" destOrd="0" presId="urn:microsoft.com/office/officeart/2018/2/layout/IconVerticalSolidList"/>
    <dgm:cxn modelId="{A885F547-276F-473C-917A-05D35A1483E9}" type="presParOf" srcId="{8C8F5A71-391B-41AD-AFE3-787CC0089A47}" destId="{EB89227F-FA0B-4BA9-BA49-E99A428F90A1}" srcOrd="2" destOrd="0" presId="urn:microsoft.com/office/officeart/2018/2/layout/IconVerticalSolidList"/>
    <dgm:cxn modelId="{D2FEFD74-1781-4278-A921-2D753697719A}" type="presParOf" srcId="{8C8F5A71-391B-41AD-AFE3-787CC0089A47}" destId="{817E41FD-C67A-4D30-8DC4-FFFDABE7E6F1}"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5559DB-77AF-4850-BD86-DF3AD2D92537}" type="doc">
      <dgm:prSet loTypeId="list" loCatId="list" qsTypeId="urn:microsoft.com/office/officeart/2005/8/quickstyle/simple1" qsCatId="simple" csTypeId="urn:microsoft.com/office/officeart/2005/8/colors/accent0_3" csCatId="mainScheme"/>
      <dgm:spPr/>
      <dgm:t>
        <a:bodyPr/>
        <a:lstStyle/>
        <a:p>
          <a:endParaRPr lang="en-US"/>
        </a:p>
      </dgm:t>
    </dgm:pt>
    <dgm:pt modelId="{6D81A065-9A6E-4E80-B754-4E9BF9D42555}">
      <dgm:prSet phldr="0" custT="0"/>
      <dgm:spPr/>
      <dgm:t>
        <a:bodyPr vert="horz" wrap="square"/>
        <a:p>
          <a:pPr>
            <a:lnSpc>
              <a:spcPct val="100000"/>
            </a:lnSpc>
            <a:spcBef>
              <a:spcPct val="0"/>
            </a:spcBef>
            <a:spcAft>
              <a:spcPct val="35000"/>
            </a:spcAft>
          </a:pPr>
          <a:r>
            <a:rPr lang="de-DE" b="0" baseline="0" dirty="0">
              <a:latin typeface="Calibri" panose="020F0502020204030204" charset="0"/>
              <a:cs typeface="Calibri" panose="020F0502020204030204" charset="0"/>
            </a:rPr>
            <a:t>Lombardkredit</a:t>
          </a:r>
          <a:r>
            <a:rPr lang="en-US" dirty="0">
              <a:latin typeface="Calibri" panose="020F0502020204030204" charset="0"/>
              <a:cs typeface="Calibri" panose="020F0502020204030204" charset="0"/>
            </a:rPr>
            <a:t/>
          </a:r>
          <a:endParaRPr lang="en-US" dirty="0">
            <a:latin typeface="Calibri" panose="020F0502020204030204" charset="0"/>
            <a:cs typeface="Calibri" panose="020F0502020204030204" charset="0"/>
          </a:endParaRPr>
        </a:p>
      </dgm:t>
    </dgm:pt>
    <dgm:pt modelId="{ED1060E9-E2C9-4742-8FFF-517B7F43B683}" cxnId="{2846A13C-2B64-4416-B16B-5E562FF16916}" type="parTrans">
      <dgm:prSet/>
      <dgm:spPr/>
      <dgm:t>
        <a:bodyPr/>
        <a:lstStyle/>
        <a:p>
          <a:endParaRPr lang="en-US"/>
        </a:p>
      </dgm:t>
    </dgm:pt>
    <dgm:pt modelId="{618766CD-38D8-4771-B2D1-A41F4D05AF4F}" cxnId="{2846A13C-2B64-4416-B16B-5E562FF16916}" type="sibTrans">
      <dgm:prSet/>
      <dgm:spPr/>
      <dgm:t>
        <a:bodyPr/>
        <a:lstStyle/>
        <a:p>
          <a:endParaRPr lang="en-US"/>
        </a:p>
      </dgm:t>
    </dgm:pt>
    <dgm:pt modelId="{8C989908-E544-4C99-8EE7-A7EA5D052B74}">
      <dgm:prSet phldr="0" custT="0"/>
      <dgm:spPr/>
      <dgm:t>
        <a:bodyPr vert="horz" wrap="square"/>
        <a:p>
          <a:pPr>
            <a:lnSpc>
              <a:spcPct val="100000"/>
            </a:lnSpc>
            <a:spcBef>
              <a:spcPct val="0"/>
            </a:spcBef>
            <a:spcAft>
              <a:spcPct val="35000"/>
            </a:spcAft>
          </a:pPr>
          <a:r>
            <a:rPr lang="de-DE" b="0" baseline="0" dirty="0">
              <a:latin typeface="Calibri" panose="020F0502020204030204" charset="0"/>
              <a:cs typeface="Calibri" panose="020F0502020204030204" charset="0"/>
            </a:rPr>
            <a:t>Hypothekarkredit</a:t>
          </a:r>
          <a:r>
            <a:rPr lang="en-US" dirty="0">
              <a:latin typeface="Calibri" panose="020F0502020204030204" charset="0"/>
              <a:cs typeface="Calibri" panose="020F0502020204030204" charset="0"/>
            </a:rPr>
            <a:t/>
          </a:r>
          <a:endParaRPr lang="en-US" dirty="0">
            <a:latin typeface="Calibri" panose="020F0502020204030204" charset="0"/>
            <a:cs typeface="Calibri" panose="020F0502020204030204" charset="0"/>
          </a:endParaRPr>
        </a:p>
      </dgm:t>
    </dgm:pt>
    <dgm:pt modelId="{C9578B80-B305-4B67-BE28-B3769A222C5B}" cxnId="{6BEEE4AD-443B-499D-AC59-E751CF6B754B}" type="parTrans">
      <dgm:prSet/>
      <dgm:spPr/>
      <dgm:t>
        <a:bodyPr/>
        <a:lstStyle/>
        <a:p>
          <a:endParaRPr lang="en-US"/>
        </a:p>
      </dgm:t>
    </dgm:pt>
    <dgm:pt modelId="{67396F13-383D-4BE2-96B0-E84F30DB27E7}" cxnId="{6BEEE4AD-443B-499D-AC59-E751CF6B754B}" type="sibTrans">
      <dgm:prSet/>
      <dgm:spPr/>
      <dgm:t>
        <a:bodyPr/>
        <a:lstStyle/>
        <a:p>
          <a:endParaRPr lang="en-US"/>
        </a:p>
      </dgm:t>
    </dgm:pt>
    <dgm:pt modelId="{0654356D-CD5F-48E5-96EC-3FC4B7EE1B4E}">
      <dgm:prSet phldr="0" custT="0"/>
      <dgm:spPr/>
      <dgm:t>
        <a:bodyPr vert="horz" wrap="square"/>
        <a:p>
          <a:pPr>
            <a:lnSpc>
              <a:spcPct val="100000"/>
            </a:lnSpc>
            <a:spcBef>
              <a:spcPct val="0"/>
            </a:spcBef>
            <a:spcAft>
              <a:spcPct val="35000"/>
            </a:spcAft>
          </a:pPr>
          <a:r>
            <a:rPr lang="de-DE" b="0" baseline="0" dirty="0">
              <a:latin typeface="Calibri" panose="020F0502020204030204" charset="0"/>
              <a:cs typeface="Calibri" panose="020F0502020204030204" charset="0"/>
            </a:rPr>
            <a:t>Devisenkredit</a:t>
          </a:r>
          <a:r>
            <a:rPr lang="en-US" dirty="0">
              <a:latin typeface="Calibri" panose="020F0502020204030204" charset="0"/>
              <a:cs typeface="Calibri" panose="020F0502020204030204" charset="0"/>
            </a:rPr>
            <a:t/>
          </a:r>
          <a:endParaRPr lang="en-US" dirty="0">
            <a:latin typeface="Calibri" panose="020F0502020204030204" charset="0"/>
            <a:cs typeface="Calibri" panose="020F0502020204030204" charset="0"/>
          </a:endParaRPr>
        </a:p>
      </dgm:t>
    </dgm:pt>
    <dgm:pt modelId="{9AB83E38-257E-4F21-9DAC-4676C6C560AE}" cxnId="{34F0F0E0-4314-480F-A5AE-9ECA5DF54080}" type="parTrans">
      <dgm:prSet/>
      <dgm:spPr/>
      <dgm:t>
        <a:bodyPr/>
        <a:lstStyle/>
        <a:p>
          <a:endParaRPr lang="en-US"/>
        </a:p>
      </dgm:t>
    </dgm:pt>
    <dgm:pt modelId="{7BADF5AA-74AD-4206-8552-5399AB5FDDA9}" cxnId="{34F0F0E0-4314-480F-A5AE-9ECA5DF54080}" type="sibTrans">
      <dgm:prSet/>
      <dgm:spPr/>
      <dgm:t>
        <a:bodyPr/>
        <a:lstStyle/>
        <a:p>
          <a:endParaRPr lang="en-US"/>
        </a:p>
      </dgm:t>
    </dgm:pt>
    <dgm:pt modelId="{896FD43D-D308-4490-BFFD-B19DF3C4D903}">
      <dgm:prSet phldr="0" custT="0"/>
      <dgm:spPr/>
      <dgm:t>
        <a:bodyPr vert="horz" wrap="square"/>
        <a:p>
          <a:pPr>
            <a:lnSpc>
              <a:spcPct val="100000"/>
            </a:lnSpc>
            <a:spcBef>
              <a:spcPct val="0"/>
            </a:spcBef>
            <a:spcAft>
              <a:spcPct val="35000"/>
            </a:spcAft>
          </a:pPr>
          <a:r>
            <a:rPr lang="de-DE" b="0" baseline="0" dirty="0">
              <a:latin typeface="Calibri" panose="020F0502020204030204" charset="0"/>
              <a:cs typeface="Calibri" panose="020F0502020204030204" charset="0"/>
            </a:rPr>
            <a:t>Kredit auf dem Girokonto</a:t>
          </a:r>
          <a:r>
            <a:rPr lang="en-US" dirty="0">
              <a:latin typeface="Calibri" panose="020F0502020204030204" charset="0"/>
              <a:cs typeface="Calibri" panose="020F0502020204030204" charset="0"/>
            </a:rPr>
            <a:t/>
          </a:r>
          <a:endParaRPr lang="en-US" dirty="0">
            <a:latin typeface="Calibri" panose="020F0502020204030204" charset="0"/>
            <a:cs typeface="Calibri" panose="020F0502020204030204" charset="0"/>
          </a:endParaRPr>
        </a:p>
      </dgm:t>
    </dgm:pt>
    <dgm:pt modelId="{FB58796A-220C-4960-872B-3B502CA4B59F}" cxnId="{B43E8F3A-FD24-4644-8129-99D6C8F543D1}" type="parTrans">
      <dgm:prSet/>
      <dgm:spPr/>
      <dgm:t>
        <a:bodyPr/>
        <a:lstStyle/>
        <a:p>
          <a:endParaRPr lang="en-US"/>
        </a:p>
      </dgm:t>
    </dgm:pt>
    <dgm:pt modelId="{90F2B023-E090-4762-BD56-80D5CBF7BC75}" cxnId="{B43E8F3A-FD24-4644-8129-99D6C8F543D1}" type="sibTrans">
      <dgm:prSet/>
      <dgm:spPr/>
      <dgm:t>
        <a:bodyPr/>
        <a:lstStyle/>
        <a:p>
          <a:endParaRPr lang="en-US"/>
        </a:p>
      </dgm:t>
    </dgm:pt>
    <dgm:pt modelId="{0C0EA3D1-8B60-4DD7-BED6-0AF63E5F0746}">
      <dgm:prSet phldr="0" custT="0"/>
      <dgm:spPr/>
      <dgm:t>
        <a:bodyPr vert="horz" wrap="square"/>
        <a:p>
          <a:pPr>
            <a:lnSpc>
              <a:spcPct val="100000"/>
            </a:lnSpc>
            <a:spcBef>
              <a:spcPct val="0"/>
            </a:spcBef>
            <a:spcAft>
              <a:spcPct val="35000"/>
            </a:spcAft>
          </a:pPr>
          <a:r>
            <a:rPr lang="de-DE" b="0" baseline="0" dirty="0">
              <a:latin typeface="Calibri" panose="020F0502020204030204" charset="0"/>
              <a:cs typeface="Calibri" panose="020F0502020204030204" charset="0"/>
            </a:rPr>
            <a:t>Kredit auf dem Kreditkonto</a:t>
          </a:r>
          <a:r>
            <a:rPr lang="en-US" dirty="0">
              <a:latin typeface="Calibri" panose="020F0502020204030204" charset="0"/>
              <a:cs typeface="Calibri" panose="020F0502020204030204" charset="0"/>
            </a:rPr>
            <a:t/>
          </a:r>
          <a:endParaRPr lang="en-US" dirty="0">
            <a:latin typeface="Calibri" panose="020F0502020204030204" charset="0"/>
            <a:cs typeface="Calibri" panose="020F0502020204030204" charset="0"/>
          </a:endParaRPr>
        </a:p>
      </dgm:t>
    </dgm:pt>
    <dgm:pt modelId="{4B72E2B7-4B10-429C-882C-5F9CE91410EA}" cxnId="{A5F74A4D-4DFF-47C3-9CDD-ABC427DF7E5F}" type="parTrans">
      <dgm:prSet/>
      <dgm:spPr/>
      <dgm:t>
        <a:bodyPr/>
        <a:lstStyle/>
        <a:p>
          <a:endParaRPr lang="en-US"/>
        </a:p>
      </dgm:t>
    </dgm:pt>
    <dgm:pt modelId="{31A4284D-F46D-4FE9-B952-6948DC22998D}" cxnId="{A5F74A4D-4DFF-47C3-9CDD-ABC427DF7E5F}" type="sibTrans">
      <dgm:prSet/>
      <dgm:spPr/>
      <dgm:t>
        <a:bodyPr/>
        <a:lstStyle/>
        <a:p>
          <a:endParaRPr lang="en-US"/>
        </a:p>
      </dgm:t>
    </dgm:pt>
    <dgm:pt modelId="{D63816FD-9E3D-47DC-BFE8-4D042623FA38}">
      <dgm:prSet phldr="0" custT="0"/>
      <dgm:spPr/>
      <dgm:t>
        <a:bodyPr vert="horz" wrap="square"/>
        <a:p>
          <a:pPr>
            <a:lnSpc>
              <a:spcPct val="100000"/>
            </a:lnSpc>
            <a:spcBef>
              <a:spcPct val="0"/>
            </a:spcBef>
            <a:spcAft>
              <a:spcPct val="35000"/>
            </a:spcAft>
          </a:pPr>
          <a:r>
            <a:rPr lang="de-DE" b="0" baseline="0">
              <a:latin typeface="Calibri" panose="020F0502020204030204" charset="0"/>
              <a:cs typeface="Calibri" panose="020F0502020204030204" charset="0"/>
            </a:rPr>
            <a:t>Präferenzkredit</a:t>
          </a:r>
          <a:r>
            <a:rPr lang="en-US">
              <a:latin typeface="Calibri" panose="020F0502020204030204" charset="0"/>
              <a:cs typeface="Calibri" panose="020F0502020204030204" charset="0"/>
            </a:rPr>
            <a:t/>
          </a:r>
          <a:endParaRPr lang="en-US">
            <a:latin typeface="Calibri" panose="020F0502020204030204" charset="0"/>
            <a:cs typeface="Calibri" panose="020F0502020204030204" charset="0"/>
          </a:endParaRPr>
        </a:p>
      </dgm:t>
    </dgm:pt>
    <dgm:pt modelId="{E5F9E68F-1F4A-40C7-B46D-CC1395CB92F4}" cxnId="{C48545CB-D6A0-45F3-9281-A2DE15A6D72D}" type="parTrans">
      <dgm:prSet/>
      <dgm:spPr/>
      <dgm:t>
        <a:bodyPr/>
        <a:lstStyle/>
        <a:p>
          <a:endParaRPr lang="en-US"/>
        </a:p>
      </dgm:t>
    </dgm:pt>
    <dgm:pt modelId="{C23F757B-EAE4-438D-A7B3-191921FBD932}" cxnId="{C48545CB-D6A0-45F3-9281-A2DE15A6D72D}" type="sibTrans">
      <dgm:prSet/>
      <dgm:spPr/>
      <dgm:t>
        <a:bodyPr/>
        <a:lstStyle/>
        <a:p>
          <a:endParaRPr lang="en-US"/>
        </a:p>
      </dgm:t>
    </dgm:pt>
    <dgm:pt modelId="{DE5EC1CD-7FC1-4602-99DE-F582ED14A371}">
      <dgm:prSet phldr="0" custT="0"/>
      <dgm:spPr/>
      <dgm:t>
        <a:bodyPr vert="horz" wrap="square"/>
        <a:p>
          <a:pPr>
            <a:lnSpc>
              <a:spcPct val="100000"/>
            </a:lnSpc>
            <a:spcBef>
              <a:spcPct val="0"/>
            </a:spcBef>
            <a:spcAft>
              <a:spcPct val="35000"/>
            </a:spcAft>
          </a:pPr>
          <a:r>
            <a:rPr lang="de-DE" b="0" baseline="0">
              <a:latin typeface="Calibri" panose="020F0502020204030204" charset="0"/>
              <a:cs typeface="Calibri" panose="020F0502020204030204" charset="0"/>
            </a:rPr>
            <a:t>Kommerzieller Kredit</a:t>
          </a:r>
          <a:r>
            <a:rPr lang="en-US">
              <a:latin typeface="Calibri" panose="020F0502020204030204" charset="0"/>
              <a:cs typeface="Calibri" panose="020F0502020204030204" charset="0"/>
            </a:rPr>
            <a:t/>
          </a:r>
          <a:endParaRPr lang="en-US">
            <a:latin typeface="Calibri" panose="020F0502020204030204" charset="0"/>
            <a:cs typeface="Calibri" panose="020F0502020204030204" charset="0"/>
          </a:endParaRPr>
        </a:p>
      </dgm:t>
    </dgm:pt>
    <dgm:pt modelId="{A47260DF-8E67-4D8B-B6FD-DC6CB57424FF}" cxnId="{BF268768-879E-4F58-A25F-EB7313E6EE65}" type="parTrans">
      <dgm:prSet/>
      <dgm:spPr/>
      <dgm:t>
        <a:bodyPr/>
        <a:lstStyle/>
        <a:p>
          <a:endParaRPr lang="en-US"/>
        </a:p>
      </dgm:t>
    </dgm:pt>
    <dgm:pt modelId="{CD1A0797-3866-4136-8569-06017764CA12}" cxnId="{BF268768-879E-4F58-A25F-EB7313E6EE65}" type="sibTrans">
      <dgm:prSet/>
      <dgm:spPr/>
      <dgm:t>
        <a:bodyPr/>
        <a:lstStyle/>
        <a:p>
          <a:endParaRPr lang="en-US"/>
        </a:p>
      </dgm:t>
    </dgm:pt>
    <dgm:pt modelId="{3190786E-8F6D-49DC-9785-6C395A93CA23}" type="pres">
      <dgm:prSet presAssocID="{025559DB-77AF-4850-BD86-DF3AD2D92537}" presName="vert0" presStyleCnt="0">
        <dgm:presLayoutVars>
          <dgm:dir/>
          <dgm:animOne val="branch"/>
          <dgm:animLvl val="lvl"/>
        </dgm:presLayoutVars>
      </dgm:prSet>
      <dgm:spPr/>
    </dgm:pt>
    <dgm:pt modelId="{16E1D71E-9764-4ECB-AB9C-24677AD5999F}" type="pres">
      <dgm:prSet presAssocID="{6D81A065-9A6E-4E80-B754-4E9BF9D42555}" presName="thickLine" presStyleLbl="alignNode1" presStyleIdx="0" presStyleCnt="7"/>
      <dgm:spPr/>
    </dgm:pt>
    <dgm:pt modelId="{10C04B5C-A218-4128-852A-9B66FD33E797}" type="pres">
      <dgm:prSet presAssocID="{6D81A065-9A6E-4E80-B754-4E9BF9D42555}" presName="horz1" presStyleCnt="0"/>
      <dgm:spPr/>
    </dgm:pt>
    <dgm:pt modelId="{E7320C5C-B057-48BC-9B53-B4A4160640ED}" type="pres">
      <dgm:prSet presAssocID="{6D81A065-9A6E-4E80-B754-4E9BF9D42555}" presName="tx1" presStyleLbl="revTx" presStyleIdx="0" presStyleCnt="7"/>
      <dgm:spPr/>
    </dgm:pt>
    <dgm:pt modelId="{CFBB9EAF-8051-4088-A97C-D077143C6055}" type="pres">
      <dgm:prSet presAssocID="{6D81A065-9A6E-4E80-B754-4E9BF9D42555}" presName="vert1" presStyleCnt="0"/>
      <dgm:spPr/>
    </dgm:pt>
    <dgm:pt modelId="{FEC24E93-9033-4428-B644-43A1CC04423F}" type="pres">
      <dgm:prSet presAssocID="{8C989908-E544-4C99-8EE7-A7EA5D052B74}" presName="thickLine" presStyleLbl="alignNode1" presStyleIdx="1" presStyleCnt="7"/>
      <dgm:spPr/>
    </dgm:pt>
    <dgm:pt modelId="{3564DFC7-D5A3-499B-BEAF-9B26724C8DB0}" type="pres">
      <dgm:prSet presAssocID="{8C989908-E544-4C99-8EE7-A7EA5D052B74}" presName="horz1" presStyleCnt="0"/>
      <dgm:spPr/>
    </dgm:pt>
    <dgm:pt modelId="{2A3E8CFF-B8E3-4B54-A099-37212614E4A2}" type="pres">
      <dgm:prSet presAssocID="{8C989908-E544-4C99-8EE7-A7EA5D052B74}" presName="tx1" presStyleLbl="revTx" presStyleIdx="1" presStyleCnt="7"/>
      <dgm:spPr/>
    </dgm:pt>
    <dgm:pt modelId="{709D6332-A1E6-48C7-BA57-3DEE55572409}" type="pres">
      <dgm:prSet presAssocID="{8C989908-E544-4C99-8EE7-A7EA5D052B74}" presName="vert1" presStyleCnt="0"/>
      <dgm:spPr/>
    </dgm:pt>
    <dgm:pt modelId="{9147C820-2537-4FE2-8D08-E75EDDC81554}" type="pres">
      <dgm:prSet presAssocID="{0654356D-CD5F-48E5-96EC-3FC4B7EE1B4E}" presName="thickLine" presStyleLbl="alignNode1" presStyleIdx="2" presStyleCnt="7"/>
      <dgm:spPr/>
    </dgm:pt>
    <dgm:pt modelId="{47903721-B2CF-4EA1-A5D5-E948A92CB3EC}" type="pres">
      <dgm:prSet presAssocID="{0654356D-CD5F-48E5-96EC-3FC4B7EE1B4E}" presName="horz1" presStyleCnt="0"/>
      <dgm:spPr/>
    </dgm:pt>
    <dgm:pt modelId="{C4429763-14AB-4F5E-B79B-BB596AB06C0B}" type="pres">
      <dgm:prSet presAssocID="{0654356D-CD5F-48E5-96EC-3FC4B7EE1B4E}" presName="tx1" presStyleLbl="revTx" presStyleIdx="2" presStyleCnt="7"/>
      <dgm:spPr/>
    </dgm:pt>
    <dgm:pt modelId="{502D46A4-CA5B-48CB-88D0-318F5A6B6A2A}" type="pres">
      <dgm:prSet presAssocID="{0654356D-CD5F-48E5-96EC-3FC4B7EE1B4E}" presName="vert1" presStyleCnt="0"/>
      <dgm:spPr/>
    </dgm:pt>
    <dgm:pt modelId="{E512D2D1-02DD-4EC2-8701-454E45A830EC}" type="pres">
      <dgm:prSet presAssocID="{896FD43D-D308-4490-BFFD-B19DF3C4D903}" presName="thickLine" presStyleLbl="alignNode1" presStyleIdx="3" presStyleCnt="7"/>
      <dgm:spPr/>
    </dgm:pt>
    <dgm:pt modelId="{73F63C6B-CF9C-4C5D-8E18-11B0EEE761E5}" type="pres">
      <dgm:prSet presAssocID="{896FD43D-D308-4490-BFFD-B19DF3C4D903}" presName="horz1" presStyleCnt="0"/>
      <dgm:spPr/>
    </dgm:pt>
    <dgm:pt modelId="{08D1DB80-BDD6-4DD0-910C-84861D958134}" type="pres">
      <dgm:prSet presAssocID="{896FD43D-D308-4490-BFFD-B19DF3C4D903}" presName="tx1" presStyleLbl="revTx" presStyleIdx="3" presStyleCnt="7"/>
      <dgm:spPr/>
    </dgm:pt>
    <dgm:pt modelId="{70D115D2-FD6C-49BB-B4AF-A70FD70AF8E1}" type="pres">
      <dgm:prSet presAssocID="{896FD43D-D308-4490-BFFD-B19DF3C4D903}" presName="vert1" presStyleCnt="0"/>
      <dgm:spPr/>
    </dgm:pt>
    <dgm:pt modelId="{E9790D07-CE93-40B3-BF27-24D5AD1FBD36}" type="pres">
      <dgm:prSet presAssocID="{0C0EA3D1-8B60-4DD7-BED6-0AF63E5F0746}" presName="thickLine" presStyleLbl="alignNode1" presStyleIdx="4" presStyleCnt="7"/>
      <dgm:spPr/>
    </dgm:pt>
    <dgm:pt modelId="{69723827-48B8-4BEF-AC70-6A85CBD1378D}" type="pres">
      <dgm:prSet presAssocID="{0C0EA3D1-8B60-4DD7-BED6-0AF63E5F0746}" presName="horz1" presStyleCnt="0"/>
      <dgm:spPr/>
    </dgm:pt>
    <dgm:pt modelId="{A20E6D9B-7AB1-487E-99DD-9D761B27F5FD}" type="pres">
      <dgm:prSet presAssocID="{0C0EA3D1-8B60-4DD7-BED6-0AF63E5F0746}" presName="tx1" presStyleLbl="revTx" presStyleIdx="4" presStyleCnt="7"/>
      <dgm:spPr/>
    </dgm:pt>
    <dgm:pt modelId="{3B82E6A7-2FCF-41F2-998F-3FD4DE8F1B96}" type="pres">
      <dgm:prSet presAssocID="{0C0EA3D1-8B60-4DD7-BED6-0AF63E5F0746}" presName="vert1" presStyleCnt="0"/>
      <dgm:spPr/>
    </dgm:pt>
    <dgm:pt modelId="{A8B07DBD-FC14-4C9D-8F69-9A1D21028D4B}" type="pres">
      <dgm:prSet presAssocID="{D63816FD-9E3D-47DC-BFE8-4D042623FA38}" presName="thickLine" presStyleLbl="alignNode1" presStyleIdx="5" presStyleCnt="7"/>
      <dgm:spPr/>
    </dgm:pt>
    <dgm:pt modelId="{C9514C43-7887-4E61-ACD6-7AF059986196}" type="pres">
      <dgm:prSet presAssocID="{D63816FD-9E3D-47DC-BFE8-4D042623FA38}" presName="horz1" presStyleCnt="0"/>
      <dgm:spPr/>
    </dgm:pt>
    <dgm:pt modelId="{5D4AB5A5-8406-4D41-8989-9EDCA1D38EDF}" type="pres">
      <dgm:prSet presAssocID="{D63816FD-9E3D-47DC-BFE8-4D042623FA38}" presName="tx1" presStyleLbl="revTx" presStyleIdx="5" presStyleCnt="7"/>
      <dgm:spPr/>
    </dgm:pt>
    <dgm:pt modelId="{D0A919D6-E63B-482C-AC78-5011EA0EB8B1}" type="pres">
      <dgm:prSet presAssocID="{D63816FD-9E3D-47DC-BFE8-4D042623FA38}" presName="vert1" presStyleCnt="0"/>
      <dgm:spPr/>
    </dgm:pt>
    <dgm:pt modelId="{75ED7B50-DD77-4D93-BD18-8D8C368562A5}" type="pres">
      <dgm:prSet presAssocID="{DE5EC1CD-7FC1-4602-99DE-F582ED14A371}" presName="thickLine" presStyleLbl="alignNode1" presStyleIdx="6" presStyleCnt="7"/>
      <dgm:spPr/>
    </dgm:pt>
    <dgm:pt modelId="{6FDA36A4-AB7D-4E5F-8E93-B132C5A9ABC3}" type="pres">
      <dgm:prSet presAssocID="{DE5EC1CD-7FC1-4602-99DE-F582ED14A371}" presName="horz1" presStyleCnt="0"/>
      <dgm:spPr/>
    </dgm:pt>
    <dgm:pt modelId="{CBF15993-BB6D-4E71-9939-F0FC872428BE}" type="pres">
      <dgm:prSet presAssocID="{DE5EC1CD-7FC1-4602-99DE-F582ED14A371}" presName="tx1" presStyleLbl="revTx" presStyleIdx="6" presStyleCnt="7"/>
      <dgm:spPr/>
    </dgm:pt>
    <dgm:pt modelId="{6AE74057-AB24-449E-BB8D-7FC7804ECD64}" type="pres">
      <dgm:prSet presAssocID="{DE5EC1CD-7FC1-4602-99DE-F582ED14A371}" presName="vert1" presStyleCnt="0"/>
      <dgm:spPr/>
    </dgm:pt>
  </dgm:ptLst>
  <dgm:cxnLst>
    <dgm:cxn modelId="{2846A13C-2B64-4416-B16B-5E562FF16916}" srcId="{025559DB-77AF-4850-BD86-DF3AD2D92537}" destId="{6D81A065-9A6E-4E80-B754-4E9BF9D42555}" srcOrd="0" destOrd="0" parTransId="{ED1060E9-E2C9-4742-8FFF-517B7F43B683}" sibTransId="{618766CD-38D8-4771-B2D1-A41F4D05AF4F}"/>
    <dgm:cxn modelId="{6BEEE4AD-443B-499D-AC59-E751CF6B754B}" srcId="{025559DB-77AF-4850-BD86-DF3AD2D92537}" destId="{8C989908-E544-4C99-8EE7-A7EA5D052B74}" srcOrd="1" destOrd="0" parTransId="{C9578B80-B305-4B67-BE28-B3769A222C5B}" sibTransId="{67396F13-383D-4BE2-96B0-E84F30DB27E7}"/>
    <dgm:cxn modelId="{34F0F0E0-4314-480F-A5AE-9ECA5DF54080}" srcId="{025559DB-77AF-4850-BD86-DF3AD2D92537}" destId="{0654356D-CD5F-48E5-96EC-3FC4B7EE1B4E}" srcOrd="2" destOrd="0" parTransId="{9AB83E38-257E-4F21-9DAC-4676C6C560AE}" sibTransId="{7BADF5AA-74AD-4206-8552-5399AB5FDDA9}"/>
    <dgm:cxn modelId="{B43E8F3A-FD24-4644-8129-99D6C8F543D1}" srcId="{025559DB-77AF-4850-BD86-DF3AD2D92537}" destId="{896FD43D-D308-4490-BFFD-B19DF3C4D903}" srcOrd="3" destOrd="0" parTransId="{FB58796A-220C-4960-872B-3B502CA4B59F}" sibTransId="{90F2B023-E090-4762-BD56-80D5CBF7BC75}"/>
    <dgm:cxn modelId="{A5F74A4D-4DFF-47C3-9CDD-ABC427DF7E5F}" srcId="{025559DB-77AF-4850-BD86-DF3AD2D92537}" destId="{0C0EA3D1-8B60-4DD7-BED6-0AF63E5F0746}" srcOrd="4" destOrd="0" parTransId="{4B72E2B7-4B10-429C-882C-5F9CE91410EA}" sibTransId="{31A4284D-F46D-4FE9-B952-6948DC22998D}"/>
    <dgm:cxn modelId="{C48545CB-D6A0-45F3-9281-A2DE15A6D72D}" srcId="{025559DB-77AF-4850-BD86-DF3AD2D92537}" destId="{D63816FD-9E3D-47DC-BFE8-4D042623FA38}" srcOrd="5" destOrd="0" parTransId="{E5F9E68F-1F4A-40C7-B46D-CC1395CB92F4}" sibTransId="{C23F757B-EAE4-438D-A7B3-191921FBD932}"/>
    <dgm:cxn modelId="{BF268768-879E-4F58-A25F-EB7313E6EE65}" srcId="{025559DB-77AF-4850-BD86-DF3AD2D92537}" destId="{DE5EC1CD-7FC1-4602-99DE-F582ED14A371}" srcOrd="6" destOrd="0" parTransId="{A47260DF-8E67-4D8B-B6FD-DC6CB57424FF}" sibTransId="{CD1A0797-3866-4136-8569-06017764CA12}"/>
    <dgm:cxn modelId="{E77B5E80-6BEB-4C76-B6EA-9172CD369C75}" type="presOf" srcId="{025559DB-77AF-4850-BD86-DF3AD2D92537}" destId="{3190786E-8F6D-49DC-9785-6C395A93CA23}" srcOrd="0" destOrd="0" presId="urn:microsoft.com/office/officeart/2008/layout/LinedList"/>
    <dgm:cxn modelId="{B0295EEF-0992-436A-8EB4-7169885FC783}" type="presParOf" srcId="{3190786E-8F6D-49DC-9785-6C395A93CA23}" destId="{16E1D71E-9764-4ECB-AB9C-24677AD5999F}" srcOrd="0" destOrd="0" presId="urn:microsoft.com/office/officeart/2008/layout/LinedList"/>
    <dgm:cxn modelId="{0686E6E3-6264-4A05-84E0-2780AAF1C828}" type="presParOf" srcId="{3190786E-8F6D-49DC-9785-6C395A93CA23}" destId="{10C04B5C-A218-4128-852A-9B66FD33E797}" srcOrd="1" destOrd="0" presId="urn:microsoft.com/office/officeart/2008/layout/LinedList"/>
    <dgm:cxn modelId="{841A04B4-79FE-446D-ABB7-67A124AEBAB7}" type="presParOf" srcId="{10C04B5C-A218-4128-852A-9B66FD33E797}" destId="{E7320C5C-B057-48BC-9B53-B4A4160640ED}" srcOrd="0" destOrd="1" presId="urn:microsoft.com/office/officeart/2008/layout/LinedList"/>
    <dgm:cxn modelId="{6C4DB0B8-43FB-483D-8E6F-A6B70FCB2B3F}" type="presOf" srcId="{6D81A065-9A6E-4E80-B754-4E9BF9D42555}" destId="{E7320C5C-B057-48BC-9B53-B4A4160640ED}" srcOrd="0" destOrd="0" presId="urn:microsoft.com/office/officeart/2008/layout/LinedList"/>
    <dgm:cxn modelId="{3393FA35-61E9-4048-A5EF-B0ABCC8A1B29}" type="presParOf" srcId="{10C04B5C-A218-4128-852A-9B66FD33E797}" destId="{CFBB9EAF-8051-4088-A97C-D077143C6055}" srcOrd="1" destOrd="1" presId="urn:microsoft.com/office/officeart/2008/layout/LinedList"/>
    <dgm:cxn modelId="{C4DFE844-2B5A-46CF-930E-65597F81A656}" type="presParOf" srcId="{3190786E-8F6D-49DC-9785-6C395A93CA23}" destId="{FEC24E93-9033-4428-B644-43A1CC04423F}" srcOrd="2" destOrd="0" presId="urn:microsoft.com/office/officeart/2008/layout/LinedList"/>
    <dgm:cxn modelId="{976E2983-B40E-4D30-A9FB-4A71904574EE}" type="presParOf" srcId="{3190786E-8F6D-49DC-9785-6C395A93CA23}" destId="{3564DFC7-D5A3-499B-BEAF-9B26724C8DB0}" srcOrd="3" destOrd="0" presId="urn:microsoft.com/office/officeart/2008/layout/LinedList"/>
    <dgm:cxn modelId="{0C987288-3ED4-4660-B952-661CC8CF4CD0}" type="presParOf" srcId="{3564DFC7-D5A3-499B-BEAF-9B26724C8DB0}" destId="{2A3E8CFF-B8E3-4B54-A099-37212614E4A2}" srcOrd="0" destOrd="3" presId="urn:microsoft.com/office/officeart/2008/layout/LinedList"/>
    <dgm:cxn modelId="{5A0ED525-ABEA-4AB9-989D-10523C3F3802}" type="presOf" srcId="{8C989908-E544-4C99-8EE7-A7EA5D052B74}" destId="{2A3E8CFF-B8E3-4B54-A099-37212614E4A2}" srcOrd="0" destOrd="0" presId="urn:microsoft.com/office/officeart/2008/layout/LinedList"/>
    <dgm:cxn modelId="{6EB47C55-A19E-423D-AEAC-09F0B3413286}" type="presParOf" srcId="{3564DFC7-D5A3-499B-BEAF-9B26724C8DB0}" destId="{709D6332-A1E6-48C7-BA57-3DEE55572409}" srcOrd="1" destOrd="3" presId="urn:microsoft.com/office/officeart/2008/layout/LinedList"/>
    <dgm:cxn modelId="{6291D1F2-EDD7-4AB2-B345-A2CA57DA897C}" type="presParOf" srcId="{3190786E-8F6D-49DC-9785-6C395A93CA23}" destId="{9147C820-2537-4FE2-8D08-E75EDDC81554}" srcOrd="4" destOrd="0" presId="urn:microsoft.com/office/officeart/2008/layout/LinedList"/>
    <dgm:cxn modelId="{F818DD02-5520-4321-BF8E-04C1245D5593}" type="presParOf" srcId="{3190786E-8F6D-49DC-9785-6C395A93CA23}" destId="{47903721-B2CF-4EA1-A5D5-E948A92CB3EC}" srcOrd="5" destOrd="0" presId="urn:microsoft.com/office/officeart/2008/layout/LinedList"/>
    <dgm:cxn modelId="{BD2EA678-E2AC-414A-A68C-FF3353538478}" type="presParOf" srcId="{47903721-B2CF-4EA1-A5D5-E948A92CB3EC}" destId="{C4429763-14AB-4F5E-B79B-BB596AB06C0B}" srcOrd="0" destOrd="5" presId="urn:microsoft.com/office/officeart/2008/layout/LinedList"/>
    <dgm:cxn modelId="{D815027C-BEBF-40AA-A59B-6C6D212A7C23}" type="presOf" srcId="{0654356D-CD5F-48E5-96EC-3FC4B7EE1B4E}" destId="{C4429763-14AB-4F5E-B79B-BB596AB06C0B}" srcOrd="0" destOrd="0" presId="urn:microsoft.com/office/officeart/2008/layout/LinedList"/>
    <dgm:cxn modelId="{E0884FEC-3E9D-4E87-9B27-04B6565CA8B0}" type="presParOf" srcId="{47903721-B2CF-4EA1-A5D5-E948A92CB3EC}" destId="{502D46A4-CA5B-48CB-88D0-318F5A6B6A2A}" srcOrd="1" destOrd="5" presId="urn:microsoft.com/office/officeart/2008/layout/LinedList"/>
    <dgm:cxn modelId="{0D117F91-5AF3-4115-9AB1-B75994F2097C}" type="presParOf" srcId="{3190786E-8F6D-49DC-9785-6C395A93CA23}" destId="{E512D2D1-02DD-4EC2-8701-454E45A830EC}" srcOrd="6" destOrd="0" presId="urn:microsoft.com/office/officeart/2008/layout/LinedList"/>
    <dgm:cxn modelId="{C73A5D43-5CCD-41B8-AEE1-A39D12615747}" type="presParOf" srcId="{3190786E-8F6D-49DC-9785-6C395A93CA23}" destId="{73F63C6B-CF9C-4C5D-8E18-11B0EEE761E5}" srcOrd="7" destOrd="0" presId="urn:microsoft.com/office/officeart/2008/layout/LinedList"/>
    <dgm:cxn modelId="{DC26AA65-2D06-460D-8A38-62FB2927455A}" type="presParOf" srcId="{73F63C6B-CF9C-4C5D-8E18-11B0EEE761E5}" destId="{08D1DB80-BDD6-4DD0-910C-84861D958134}" srcOrd="0" destOrd="7" presId="urn:microsoft.com/office/officeart/2008/layout/LinedList"/>
    <dgm:cxn modelId="{4240809A-2D6D-475E-834D-2F4AB88278C5}" type="presOf" srcId="{896FD43D-D308-4490-BFFD-B19DF3C4D903}" destId="{08D1DB80-BDD6-4DD0-910C-84861D958134}" srcOrd="0" destOrd="0" presId="urn:microsoft.com/office/officeart/2008/layout/LinedList"/>
    <dgm:cxn modelId="{A73FBFED-9C38-49D4-89D9-87BE4B1AA857}" type="presParOf" srcId="{73F63C6B-CF9C-4C5D-8E18-11B0EEE761E5}" destId="{70D115D2-FD6C-49BB-B4AF-A70FD70AF8E1}" srcOrd="1" destOrd="7" presId="urn:microsoft.com/office/officeart/2008/layout/LinedList"/>
    <dgm:cxn modelId="{D7B8E67E-EFD4-4557-B995-338B67F79F79}" type="presParOf" srcId="{3190786E-8F6D-49DC-9785-6C395A93CA23}" destId="{E9790D07-CE93-40B3-BF27-24D5AD1FBD36}" srcOrd="8" destOrd="0" presId="urn:microsoft.com/office/officeart/2008/layout/LinedList"/>
    <dgm:cxn modelId="{781BCF26-5321-46FE-8260-10D3720801AB}" type="presParOf" srcId="{3190786E-8F6D-49DC-9785-6C395A93CA23}" destId="{69723827-48B8-4BEF-AC70-6A85CBD1378D}" srcOrd="9" destOrd="0" presId="urn:microsoft.com/office/officeart/2008/layout/LinedList"/>
    <dgm:cxn modelId="{D779D76C-0473-4260-B1A7-937514766398}" type="presParOf" srcId="{69723827-48B8-4BEF-AC70-6A85CBD1378D}" destId="{A20E6D9B-7AB1-487E-99DD-9D761B27F5FD}" srcOrd="0" destOrd="9" presId="urn:microsoft.com/office/officeart/2008/layout/LinedList"/>
    <dgm:cxn modelId="{CFB0A311-888F-4198-87F6-DA0FFBE36071}" type="presOf" srcId="{0C0EA3D1-8B60-4DD7-BED6-0AF63E5F0746}" destId="{A20E6D9B-7AB1-487E-99DD-9D761B27F5FD}" srcOrd="0" destOrd="0" presId="urn:microsoft.com/office/officeart/2008/layout/LinedList"/>
    <dgm:cxn modelId="{E3A2626B-4B2A-4937-9C32-2F48009CECF1}" type="presParOf" srcId="{69723827-48B8-4BEF-AC70-6A85CBD1378D}" destId="{3B82E6A7-2FCF-41F2-998F-3FD4DE8F1B96}" srcOrd="1" destOrd="9" presId="urn:microsoft.com/office/officeart/2008/layout/LinedList"/>
    <dgm:cxn modelId="{3C16CD49-C919-4491-A812-B49217175EAD}" type="presParOf" srcId="{3190786E-8F6D-49DC-9785-6C395A93CA23}" destId="{A8B07DBD-FC14-4C9D-8F69-9A1D21028D4B}" srcOrd="10" destOrd="0" presId="urn:microsoft.com/office/officeart/2008/layout/LinedList"/>
    <dgm:cxn modelId="{CBAE3EC0-FC8F-4C82-B9BE-10542EB4CC4F}" type="presParOf" srcId="{3190786E-8F6D-49DC-9785-6C395A93CA23}" destId="{C9514C43-7887-4E61-ACD6-7AF059986196}" srcOrd="11" destOrd="0" presId="urn:microsoft.com/office/officeart/2008/layout/LinedList"/>
    <dgm:cxn modelId="{3F71CF74-62B3-451C-A3E8-AFD69FCCF138}" type="presParOf" srcId="{C9514C43-7887-4E61-ACD6-7AF059986196}" destId="{5D4AB5A5-8406-4D41-8989-9EDCA1D38EDF}" srcOrd="0" destOrd="11" presId="urn:microsoft.com/office/officeart/2008/layout/LinedList"/>
    <dgm:cxn modelId="{E3277EC8-86F7-46FF-BBF9-ED6683E56A7B}" type="presOf" srcId="{D63816FD-9E3D-47DC-BFE8-4D042623FA38}" destId="{5D4AB5A5-8406-4D41-8989-9EDCA1D38EDF}" srcOrd="0" destOrd="0" presId="urn:microsoft.com/office/officeart/2008/layout/LinedList"/>
    <dgm:cxn modelId="{9042A68A-E855-458F-A3D4-3D9A5DF77918}" type="presParOf" srcId="{C9514C43-7887-4E61-ACD6-7AF059986196}" destId="{D0A919D6-E63B-482C-AC78-5011EA0EB8B1}" srcOrd="1" destOrd="11" presId="urn:microsoft.com/office/officeart/2008/layout/LinedList"/>
    <dgm:cxn modelId="{5C440D49-B221-440A-AE86-B64E08151304}" type="presParOf" srcId="{3190786E-8F6D-49DC-9785-6C395A93CA23}" destId="{75ED7B50-DD77-4D93-BD18-8D8C368562A5}" srcOrd="12" destOrd="0" presId="urn:microsoft.com/office/officeart/2008/layout/LinedList"/>
    <dgm:cxn modelId="{6A579567-49A4-4DF6-9641-67243F029CC1}" type="presParOf" srcId="{3190786E-8F6D-49DC-9785-6C395A93CA23}" destId="{6FDA36A4-AB7D-4E5F-8E93-B132C5A9ABC3}" srcOrd="13" destOrd="0" presId="urn:microsoft.com/office/officeart/2008/layout/LinedList"/>
    <dgm:cxn modelId="{5CD75E68-9352-4F49-8858-3EE0C8C9C6AE}" type="presParOf" srcId="{6FDA36A4-AB7D-4E5F-8E93-B132C5A9ABC3}" destId="{CBF15993-BB6D-4E71-9939-F0FC872428BE}" srcOrd="0" destOrd="13" presId="urn:microsoft.com/office/officeart/2008/layout/LinedList"/>
    <dgm:cxn modelId="{378FE33E-A0FD-4841-A42E-5128912F69F9}" type="presOf" srcId="{DE5EC1CD-7FC1-4602-99DE-F582ED14A371}" destId="{CBF15993-BB6D-4E71-9939-F0FC872428BE}" srcOrd="0" destOrd="0" presId="urn:microsoft.com/office/officeart/2008/layout/LinedList"/>
    <dgm:cxn modelId="{8BBF71D8-8908-4683-B84A-285E7337C89B}" type="presParOf" srcId="{6FDA36A4-AB7D-4E5F-8E93-B132C5A9ABC3}" destId="{6AE74057-AB24-449E-BB8D-7FC7804ECD64}" srcOrd="1" destOrd="13"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8770571" cy="3651504"/>
        <a:chOff x="0" y="0"/>
        <a:chExt cx="8770571" cy="3651504"/>
      </a:xfrm>
    </dsp:grpSpPr>
    <dsp:sp modelId="{14B53CFD-2189-40E0-9085-33770F821852}">
      <dsp:nvSpPr>
        <dsp:cNvPr id="3" name="Prostokąt zaokrąglony 2"/>
        <dsp:cNvSpPr/>
      </dsp:nvSpPr>
      <dsp:spPr bwMode="white">
        <a:xfrm>
          <a:off x="0" y="0"/>
          <a:ext cx="8770571" cy="608584"/>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0" y="0"/>
        <a:ext cx="8770571" cy="608584"/>
      </dsp:txXfrm>
    </dsp:sp>
    <dsp:sp modelId="{E2796572-70AD-42EA-B85D-973F10E7B6B4}">
      <dsp:nvSpPr>
        <dsp:cNvPr id="4" name="Prostokąt 3"/>
        <dsp:cNvSpPr/>
      </dsp:nvSpPr>
      <dsp:spPr bwMode="white">
        <a:xfrm>
          <a:off x="184097" y="136931"/>
          <a:ext cx="334721" cy="334721"/>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sp:spPr>
      <dsp:style>
        <a:lnRef idx="2">
          <a:schemeClr val="lt1"/>
        </a:lnRef>
        <a:fillRef idx="1">
          <a:schemeClr val="accent1"/>
        </a:fillRef>
        <a:effectRef idx="0">
          <a:scrgbClr r="0" g="0" b="0"/>
        </a:effectRef>
        <a:fontRef idx="minor">
          <a:schemeClr val="lt1"/>
        </a:fontRef>
      </dsp:style>
      <dsp:txXfrm>
        <a:off x="184097" y="136931"/>
        <a:ext cx="334721" cy="334721"/>
      </dsp:txXfrm>
    </dsp:sp>
    <dsp:sp modelId="{9F9879E3-3274-4031-85AF-8B921A234247}">
      <dsp:nvSpPr>
        <dsp:cNvPr id="5" name="Prostokąt 4"/>
        <dsp:cNvSpPr/>
      </dsp:nvSpPr>
      <dsp:spPr bwMode="white">
        <a:xfrm>
          <a:off x="702915" y="0"/>
          <a:ext cx="8067656" cy="60858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4408" tIns="64408" rIns="64408" bIns="64408"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pl-PL" b="0" baseline="0">
              <a:solidFill>
                <a:schemeClr val="tx1"/>
              </a:solidFill>
            </a:rPr>
            <a:t>Definition des Kredits</a:t>
          </a:r>
          <a:endParaRPr lang="en-US">
            <a:solidFill>
              <a:schemeClr val="tx1"/>
            </a:solidFill>
          </a:endParaRPr>
        </a:p>
      </dsp:txBody>
      <dsp:txXfrm>
        <a:off x="702915" y="0"/>
        <a:ext cx="8067656" cy="608584"/>
      </dsp:txXfrm>
    </dsp:sp>
    <dsp:sp modelId="{67ED4A40-AE0C-460E-9913-9482249B1E18}">
      <dsp:nvSpPr>
        <dsp:cNvPr id="6" name="Prostokąt zaokrąglony 5"/>
        <dsp:cNvSpPr/>
      </dsp:nvSpPr>
      <dsp:spPr bwMode="white">
        <a:xfrm>
          <a:off x="0" y="760730"/>
          <a:ext cx="8770571" cy="608584"/>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0" y="760730"/>
        <a:ext cx="8770571" cy="608584"/>
      </dsp:txXfrm>
    </dsp:sp>
    <dsp:sp modelId="{823E90A4-AE43-46FF-8BBC-E79A77BCCF9F}">
      <dsp:nvSpPr>
        <dsp:cNvPr id="7" name="Prostokąt 6"/>
        <dsp:cNvSpPr/>
      </dsp:nvSpPr>
      <dsp:spPr bwMode="white">
        <a:xfrm>
          <a:off x="184097" y="897661"/>
          <a:ext cx="334721" cy="33472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sp:spPr>
      <dsp:style>
        <a:lnRef idx="2">
          <a:schemeClr val="lt1"/>
        </a:lnRef>
        <a:fillRef idx="1">
          <a:schemeClr val="accent1"/>
        </a:fillRef>
        <a:effectRef idx="0">
          <a:scrgbClr r="0" g="0" b="0"/>
        </a:effectRef>
        <a:fontRef idx="minor">
          <a:schemeClr val="lt1"/>
        </a:fontRef>
      </dsp:style>
      <dsp:txXfrm>
        <a:off x="184097" y="897661"/>
        <a:ext cx="334721" cy="334721"/>
      </dsp:txXfrm>
    </dsp:sp>
    <dsp:sp modelId="{8464C0B4-1A05-4CB2-8E47-67A75D1A5E1C}">
      <dsp:nvSpPr>
        <dsp:cNvPr id="8" name="Prostokąt 7"/>
        <dsp:cNvSpPr/>
      </dsp:nvSpPr>
      <dsp:spPr bwMode="white">
        <a:xfrm>
          <a:off x="702915" y="760730"/>
          <a:ext cx="8067656" cy="60858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4408" tIns="64408" rIns="64408" bIns="64408"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de-DE" b="0" baseline="0">
              <a:solidFill>
                <a:schemeClr val="tx1"/>
              </a:solidFill>
            </a:rPr>
            <a:t>Bedeutung des Kredits im Bankwesen</a:t>
          </a:r>
          <a:endParaRPr lang="en-US">
            <a:solidFill>
              <a:schemeClr val="tx1"/>
            </a:solidFill>
          </a:endParaRPr>
        </a:p>
      </dsp:txBody>
      <dsp:txXfrm>
        <a:off x="702915" y="760730"/>
        <a:ext cx="8067656" cy="608584"/>
      </dsp:txXfrm>
    </dsp:sp>
    <dsp:sp modelId="{EFBA0CF2-723A-4CC9-8180-8FE5C67B5BD1}">
      <dsp:nvSpPr>
        <dsp:cNvPr id="9" name="Prostokąt zaokrąglony 8"/>
        <dsp:cNvSpPr/>
      </dsp:nvSpPr>
      <dsp:spPr bwMode="white">
        <a:xfrm>
          <a:off x="0" y="1521460"/>
          <a:ext cx="8770571" cy="608584"/>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0" y="1521460"/>
        <a:ext cx="8770571" cy="608584"/>
      </dsp:txXfrm>
    </dsp:sp>
    <dsp:sp modelId="{D2764C28-1056-4D09-BCD2-6C83A9251EE7}">
      <dsp:nvSpPr>
        <dsp:cNvPr id="10" name="Prostokąt 9"/>
        <dsp:cNvSpPr/>
      </dsp:nvSpPr>
      <dsp:spPr bwMode="white">
        <a:xfrm>
          <a:off x="184097" y="1658391"/>
          <a:ext cx="334721" cy="33472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sp:spPr>
      <dsp:style>
        <a:lnRef idx="2">
          <a:schemeClr val="lt1"/>
        </a:lnRef>
        <a:fillRef idx="1">
          <a:schemeClr val="accent1"/>
        </a:fillRef>
        <a:effectRef idx="0">
          <a:scrgbClr r="0" g="0" b="0"/>
        </a:effectRef>
        <a:fontRef idx="minor">
          <a:schemeClr val="lt1"/>
        </a:fontRef>
      </dsp:style>
      <dsp:txXfrm>
        <a:off x="184097" y="1658391"/>
        <a:ext cx="334721" cy="334721"/>
      </dsp:txXfrm>
    </dsp:sp>
    <dsp:sp modelId="{0E63EBD6-9D76-4370-BDBE-36224C723664}">
      <dsp:nvSpPr>
        <dsp:cNvPr id="11" name="Prostokąt 10"/>
        <dsp:cNvSpPr/>
      </dsp:nvSpPr>
      <dsp:spPr bwMode="white">
        <a:xfrm>
          <a:off x="702915" y="1521460"/>
          <a:ext cx="8067656" cy="60858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4408" tIns="64408" rIns="64408" bIns="64408"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pl-PL" b="0" baseline="0">
              <a:solidFill>
                <a:schemeClr val="tx1"/>
              </a:solidFill>
            </a:rPr>
            <a:t>Bestandteile des Kreditvertrags</a:t>
          </a:r>
          <a:endParaRPr lang="en-US">
            <a:solidFill>
              <a:schemeClr val="tx1"/>
            </a:solidFill>
          </a:endParaRPr>
        </a:p>
      </dsp:txBody>
      <dsp:txXfrm>
        <a:off x="702915" y="1521460"/>
        <a:ext cx="8067656" cy="608584"/>
      </dsp:txXfrm>
    </dsp:sp>
    <dsp:sp modelId="{DF80AF90-EF7E-4451-88F2-649840627166}">
      <dsp:nvSpPr>
        <dsp:cNvPr id="12" name="Prostokąt zaokrąglony 11"/>
        <dsp:cNvSpPr/>
      </dsp:nvSpPr>
      <dsp:spPr bwMode="white">
        <a:xfrm>
          <a:off x="0" y="2282190"/>
          <a:ext cx="8770571" cy="608584"/>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0" y="2282190"/>
        <a:ext cx="8770571" cy="608584"/>
      </dsp:txXfrm>
    </dsp:sp>
    <dsp:sp modelId="{91B11628-E1D8-4405-A9D8-70D558F4C8A2}">
      <dsp:nvSpPr>
        <dsp:cNvPr id="13" name="Prostokąt 12"/>
        <dsp:cNvSpPr/>
      </dsp:nvSpPr>
      <dsp:spPr bwMode="white">
        <a:xfrm>
          <a:off x="184097" y="2419121"/>
          <a:ext cx="334721" cy="33472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sp:spPr>
      <dsp:style>
        <a:lnRef idx="2">
          <a:schemeClr val="lt1"/>
        </a:lnRef>
        <a:fillRef idx="1">
          <a:schemeClr val="accent1"/>
        </a:fillRef>
        <a:effectRef idx="0">
          <a:scrgbClr r="0" g="0" b="0"/>
        </a:effectRef>
        <a:fontRef idx="minor">
          <a:schemeClr val="lt1"/>
        </a:fontRef>
      </dsp:style>
      <dsp:txXfrm>
        <a:off x="184097" y="2419121"/>
        <a:ext cx="334721" cy="334721"/>
      </dsp:txXfrm>
    </dsp:sp>
    <dsp:sp modelId="{925EC3ED-AA4D-47C9-AA1E-5FE4C44416FE}">
      <dsp:nvSpPr>
        <dsp:cNvPr id="14" name="Prostokąt 13"/>
        <dsp:cNvSpPr/>
      </dsp:nvSpPr>
      <dsp:spPr bwMode="white">
        <a:xfrm>
          <a:off x="702915" y="2282190"/>
          <a:ext cx="8067656" cy="60858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4408" tIns="64408" rIns="64408" bIns="64408"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pl-PL" b="0" baseline="0">
              <a:solidFill>
                <a:schemeClr val="tx1"/>
              </a:solidFill>
            </a:rPr>
            <a:t>Verschiedene Arten von Krediten für Unternehmen und Privatpersonen</a:t>
          </a:r>
          <a:endParaRPr lang="en-US">
            <a:solidFill>
              <a:schemeClr val="tx1"/>
            </a:solidFill>
          </a:endParaRPr>
        </a:p>
      </dsp:txBody>
      <dsp:txXfrm>
        <a:off x="702915" y="2282190"/>
        <a:ext cx="8067656" cy="608584"/>
      </dsp:txXfrm>
    </dsp:sp>
    <dsp:sp modelId="{81B35ACD-2380-4FD3-AF86-7CBD918F93FE}">
      <dsp:nvSpPr>
        <dsp:cNvPr id="15" name="Prostokąt zaokrąglony 14"/>
        <dsp:cNvSpPr/>
      </dsp:nvSpPr>
      <dsp:spPr bwMode="white">
        <a:xfrm>
          <a:off x="0" y="3042920"/>
          <a:ext cx="8770571" cy="608584"/>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0" y="3042920"/>
        <a:ext cx="8770571" cy="608584"/>
      </dsp:txXfrm>
    </dsp:sp>
    <dsp:sp modelId="{EB69B1EC-7C6E-40A4-A34D-FD1EC9A2D212}">
      <dsp:nvSpPr>
        <dsp:cNvPr id="16" name="Prostokąt 15"/>
        <dsp:cNvSpPr/>
      </dsp:nvSpPr>
      <dsp:spPr bwMode="white">
        <a:xfrm>
          <a:off x="184097" y="3179851"/>
          <a:ext cx="334721" cy="3347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sp:spPr>
      <dsp:style>
        <a:lnRef idx="2">
          <a:schemeClr val="lt1"/>
        </a:lnRef>
        <a:fillRef idx="1">
          <a:schemeClr val="accent1"/>
        </a:fillRef>
        <a:effectRef idx="0">
          <a:scrgbClr r="0" g="0" b="0"/>
        </a:effectRef>
        <a:fontRef idx="minor">
          <a:schemeClr val="lt1"/>
        </a:fontRef>
      </dsp:style>
      <dsp:txXfrm>
        <a:off x="184097" y="3179851"/>
        <a:ext cx="334721" cy="334721"/>
      </dsp:txXfrm>
    </dsp:sp>
    <dsp:sp modelId="{1C1CE4FE-6253-4E1E-9C9E-46BF4B1A1C6F}">
      <dsp:nvSpPr>
        <dsp:cNvPr id="17" name="Prostokąt 16"/>
        <dsp:cNvSpPr/>
      </dsp:nvSpPr>
      <dsp:spPr bwMode="white">
        <a:xfrm>
          <a:off x="702915" y="3042920"/>
          <a:ext cx="8067656" cy="60858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4408" tIns="64408" rIns="64408" bIns="64408"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pl-PL" b="0" baseline="0" dirty="0" err="1">
              <a:solidFill>
                <a:schemeClr val="tx1"/>
              </a:solidFill>
            </a:rPr>
            <a:t>Zusammenfassung</a:t>
          </a:r>
          <a:endParaRPr lang="en-US" dirty="0">
            <a:solidFill>
              <a:schemeClr val="tx1"/>
            </a:solidFill>
          </a:endParaRPr>
        </a:p>
      </dsp:txBody>
      <dsp:txXfrm>
        <a:off x="702915" y="3042920"/>
        <a:ext cx="8067656" cy="608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5031485" cy="5145088"/>
        <a:chOff x="0" y="0"/>
        <a:chExt cx="5031485" cy="5145088"/>
      </a:xfrm>
    </dsp:grpSpPr>
    <dsp:sp modelId="{D8B29067-F4BA-4ED7-B1F6-E0A4BC4BAE25}">
      <dsp:nvSpPr>
        <dsp:cNvPr id="3" name="Prostokąt zaokrąglony 2"/>
        <dsp:cNvSpPr/>
      </dsp:nvSpPr>
      <dsp:spPr bwMode="white">
        <a:xfrm>
          <a:off x="0" y="0"/>
          <a:ext cx="5031485" cy="857515"/>
        </a:xfrm>
        <a:prstGeom prst="roundRect">
          <a:avLst>
            <a:gd name="adj" fmla="val 10000"/>
          </a:avLst>
        </a:prstGeom>
      </dsp:spPr>
      <dsp:style>
        <a:lnRef idx="0">
          <a:schemeClr val="dk1"/>
        </a:lnRef>
        <a:fillRef idx="1">
          <a:schemeClr val="accent2">
            <a:tint val="40000"/>
          </a:schemeClr>
        </a:fillRef>
        <a:effectRef idx="0">
          <a:scrgbClr r="0" g="0" b="0"/>
        </a:effectRef>
        <a:fontRef idx="minor"/>
      </dsp:style>
      <dsp:txXfrm>
        <a:off x="0" y="0"/>
        <a:ext cx="5031485" cy="857515"/>
      </dsp:txXfrm>
    </dsp:sp>
    <dsp:sp modelId="{88E749F0-A9C2-4123-9C83-F696425DE835}">
      <dsp:nvSpPr>
        <dsp:cNvPr id="4" name="Prostokąt 3"/>
        <dsp:cNvSpPr/>
      </dsp:nvSpPr>
      <dsp:spPr bwMode="white">
        <a:xfrm>
          <a:off x="259398" y="192941"/>
          <a:ext cx="471633" cy="471633"/>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259398" y="192941"/>
        <a:ext cx="471633" cy="471633"/>
      </dsp:txXfrm>
    </dsp:sp>
    <dsp:sp modelId="{86CDF5B3-64F7-4A78-8852-8924C7D9AA2E}">
      <dsp:nvSpPr>
        <dsp:cNvPr id="5" name="Prostokąt 4"/>
        <dsp:cNvSpPr/>
      </dsp:nvSpPr>
      <dsp:spPr bwMode="white">
        <a:xfrm>
          <a:off x="990429" y="0"/>
          <a:ext cx="4041056" cy="8575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0753" tIns="90753" rIns="90753" bIns="90753"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b="0" baseline="0" dirty="0">
              <a:solidFill>
                <a:schemeClr val="tx1"/>
              </a:solidFill>
            </a:rPr>
            <a:t>Die Vertragsparteien</a:t>
          </a:r>
          <a:endParaRPr lang="en-US" dirty="0">
            <a:solidFill>
              <a:schemeClr val="tx1"/>
            </a:solidFill>
          </a:endParaRPr>
        </a:p>
      </dsp:txBody>
      <dsp:txXfrm>
        <a:off x="990429" y="0"/>
        <a:ext cx="4041056" cy="857515"/>
      </dsp:txXfrm>
    </dsp:sp>
    <dsp:sp modelId="{CC9C2646-2FF4-4C47-ADC1-381E73DF568B}">
      <dsp:nvSpPr>
        <dsp:cNvPr id="6" name="Prostokąt zaokrąglony 5"/>
        <dsp:cNvSpPr/>
      </dsp:nvSpPr>
      <dsp:spPr bwMode="white">
        <a:xfrm>
          <a:off x="0" y="1071893"/>
          <a:ext cx="5031485" cy="857515"/>
        </a:xfrm>
        <a:prstGeom prst="roundRect">
          <a:avLst>
            <a:gd name="adj" fmla="val 10000"/>
          </a:avLst>
        </a:prstGeom>
      </dsp:spPr>
      <dsp:style>
        <a:lnRef idx="0">
          <a:schemeClr val="dk1"/>
        </a:lnRef>
        <a:fillRef idx="1">
          <a:schemeClr val="accent2">
            <a:tint val="40000"/>
          </a:schemeClr>
        </a:fillRef>
        <a:effectRef idx="0">
          <a:scrgbClr r="0" g="0" b="0"/>
        </a:effectRef>
        <a:fontRef idx="minor"/>
      </dsp:style>
      <dsp:txXfrm>
        <a:off x="0" y="1071893"/>
        <a:ext cx="5031485" cy="857515"/>
      </dsp:txXfrm>
    </dsp:sp>
    <dsp:sp modelId="{C0D8D39A-93C6-46E7-AA41-2090E6EE6102}">
      <dsp:nvSpPr>
        <dsp:cNvPr id="7" name="Prostokąt 6"/>
        <dsp:cNvSpPr/>
      </dsp:nvSpPr>
      <dsp:spPr bwMode="white">
        <a:xfrm>
          <a:off x="259398" y="1264834"/>
          <a:ext cx="471633" cy="47163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sp:spPr>
      <dsp:style>
        <a:lnRef idx="2">
          <a:schemeClr val="lt1"/>
        </a:lnRef>
        <a:fillRef idx="1">
          <a:schemeClr val="accent2">
            <a:hueOff val="-195000"/>
            <a:satOff val="3137"/>
            <a:lumOff val="2941"/>
            <a:alpha val="100000"/>
          </a:schemeClr>
        </a:fillRef>
        <a:effectRef idx="0">
          <a:scrgbClr r="0" g="0" b="0"/>
        </a:effectRef>
        <a:fontRef idx="minor">
          <a:schemeClr val="lt1"/>
        </a:fontRef>
      </dsp:style>
      <dsp:txXfrm>
        <a:off x="259398" y="1264834"/>
        <a:ext cx="471633" cy="471633"/>
      </dsp:txXfrm>
    </dsp:sp>
    <dsp:sp modelId="{74CEFD94-1845-48A1-9A33-8928B5842E71}">
      <dsp:nvSpPr>
        <dsp:cNvPr id="8" name="Prostokąt 7"/>
        <dsp:cNvSpPr/>
      </dsp:nvSpPr>
      <dsp:spPr bwMode="white">
        <a:xfrm>
          <a:off x="990429" y="1071893"/>
          <a:ext cx="4041056" cy="8575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0753" tIns="90753" rIns="90753" bIns="90753"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b="0" baseline="0" dirty="0">
              <a:solidFill>
                <a:schemeClr val="tx1"/>
              </a:solidFill>
            </a:rPr>
            <a:t>die Kreditsumme </a:t>
          </a:r>
          <a:endParaRPr lang="en-US" dirty="0">
            <a:solidFill>
              <a:schemeClr val="tx1"/>
            </a:solidFill>
          </a:endParaRPr>
        </a:p>
      </dsp:txBody>
      <dsp:txXfrm>
        <a:off x="990429" y="1071893"/>
        <a:ext cx="4041056" cy="857515"/>
      </dsp:txXfrm>
    </dsp:sp>
    <dsp:sp modelId="{B0B61FFD-E95A-4F5B-9E84-9701047F487C}">
      <dsp:nvSpPr>
        <dsp:cNvPr id="9" name="Prostokąt zaokrąglony 8"/>
        <dsp:cNvSpPr/>
      </dsp:nvSpPr>
      <dsp:spPr bwMode="white">
        <a:xfrm>
          <a:off x="0" y="2143787"/>
          <a:ext cx="5031485" cy="857515"/>
        </a:xfrm>
        <a:prstGeom prst="roundRect">
          <a:avLst>
            <a:gd name="adj" fmla="val 10000"/>
          </a:avLst>
        </a:prstGeom>
      </dsp:spPr>
      <dsp:style>
        <a:lnRef idx="0">
          <a:schemeClr val="dk1"/>
        </a:lnRef>
        <a:fillRef idx="1">
          <a:schemeClr val="accent2">
            <a:tint val="40000"/>
          </a:schemeClr>
        </a:fillRef>
        <a:effectRef idx="0">
          <a:scrgbClr r="0" g="0" b="0"/>
        </a:effectRef>
        <a:fontRef idx="minor"/>
      </dsp:style>
      <dsp:txXfrm>
        <a:off x="0" y="2143787"/>
        <a:ext cx="5031485" cy="857515"/>
      </dsp:txXfrm>
    </dsp:sp>
    <dsp:sp modelId="{63946E88-694F-40C8-9B39-FBEE1E3C5C6B}">
      <dsp:nvSpPr>
        <dsp:cNvPr id="10" name="Prostokąt 9"/>
        <dsp:cNvSpPr/>
      </dsp:nvSpPr>
      <dsp:spPr bwMode="white">
        <a:xfrm>
          <a:off x="259398" y="2336727"/>
          <a:ext cx="471633" cy="47163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sp:spPr>
      <dsp:style>
        <a:lnRef idx="2">
          <a:schemeClr val="lt1"/>
        </a:lnRef>
        <a:fillRef idx="1">
          <a:schemeClr val="accent2">
            <a:hueOff val="-390000"/>
            <a:satOff val="6275"/>
            <a:lumOff val="5882"/>
            <a:alpha val="100000"/>
          </a:schemeClr>
        </a:fillRef>
        <a:effectRef idx="0">
          <a:scrgbClr r="0" g="0" b="0"/>
        </a:effectRef>
        <a:fontRef idx="minor">
          <a:schemeClr val="lt1"/>
        </a:fontRef>
      </dsp:style>
      <dsp:txXfrm>
        <a:off x="259398" y="2336727"/>
        <a:ext cx="471633" cy="471633"/>
      </dsp:txXfrm>
    </dsp:sp>
    <dsp:sp modelId="{A7646FCD-B2D1-443F-9B28-027627B670AE}">
      <dsp:nvSpPr>
        <dsp:cNvPr id="11" name="Prostokąt 10"/>
        <dsp:cNvSpPr/>
      </dsp:nvSpPr>
      <dsp:spPr bwMode="white">
        <a:xfrm>
          <a:off x="990429" y="2143787"/>
          <a:ext cx="4041056" cy="8575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0753" tIns="90753" rIns="90753" bIns="90753"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b="0" baseline="0" dirty="0">
              <a:solidFill>
                <a:schemeClr val="tx1"/>
              </a:solidFill>
            </a:rPr>
            <a:t>der Zweck</a:t>
          </a:r>
          <a:endParaRPr lang="en-US" dirty="0">
            <a:solidFill>
              <a:schemeClr val="tx1"/>
            </a:solidFill>
          </a:endParaRPr>
        </a:p>
      </dsp:txBody>
      <dsp:txXfrm>
        <a:off x="990429" y="2143787"/>
        <a:ext cx="4041056" cy="857515"/>
      </dsp:txXfrm>
    </dsp:sp>
    <dsp:sp modelId="{18F889C4-86D2-442D-8BFE-753673AE1219}">
      <dsp:nvSpPr>
        <dsp:cNvPr id="12" name="Prostokąt zaokrąglony 11"/>
        <dsp:cNvSpPr/>
      </dsp:nvSpPr>
      <dsp:spPr bwMode="white">
        <a:xfrm>
          <a:off x="0" y="3215680"/>
          <a:ext cx="5031485" cy="857515"/>
        </a:xfrm>
        <a:prstGeom prst="roundRect">
          <a:avLst>
            <a:gd name="adj" fmla="val 10000"/>
          </a:avLst>
        </a:prstGeom>
      </dsp:spPr>
      <dsp:style>
        <a:lnRef idx="0">
          <a:schemeClr val="dk1"/>
        </a:lnRef>
        <a:fillRef idx="1">
          <a:schemeClr val="accent2">
            <a:tint val="40000"/>
          </a:schemeClr>
        </a:fillRef>
        <a:effectRef idx="0">
          <a:scrgbClr r="0" g="0" b="0"/>
        </a:effectRef>
        <a:fontRef idx="minor"/>
      </dsp:style>
      <dsp:txXfrm>
        <a:off x="0" y="3215680"/>
        <a:ext cx="5031485" cy="857515"/>
      </dsp:txXfrm>
    </dsp:sp>
    <dsp:sp modelId="{B06D7F01-F663-4B00-BD8E-23D14DE845ED}">
      <dsp:nvSpPr>
        <dsp:cNvPr id="13" name="Prostokąt 12"/>
        <dsp:cNvSpPr/>
      </dsp:nvSpPr>
      <dsp:spPr bwMode="white">
        <a:xfrm>
          <a:off x="259398" y="3408621"/>
          <a:ext cx="471633" cy="47163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sp:spPr>
      <dsp:style>
        <a:lnRef idx="2">
          <a:schemeClr val="lt1"/>
        </a:lnRef>
        <a:fillRef idx="1">
          <a:schemeClr val="accent2">
            <a:hueOff val="-585000"/>
            <a:satOff val="9412"/>
            <a:lumOff val="8824"/>
            <a:alpha val="100000"/>
          </a:schemeClr>
        </a:fillRef>
        <a:effectRef idx="0">
          <a:scrgbClr r="0" g="0" b="0"/>
        </a:effectRef>
        <a:fontRef idx="minor">
          <a:schemeClr val="lt1"/>
        </a:fontRef>
      </dsp:style>
      <dsp:txXfrm>
        <a:off x="259398" y="3408621"/>
        <a:ext cx="471633" cy="471633"/>
      </dsp:txXfrm>
    </dsp:sp>
    <dsp:sp modelId="{133F2A78-46F3-4573-8698-C2843067C618}">
      <dsp:nvSpPr>
        <dsp:cNvPr id="14" name="Prostokąt 13"/>
        <dsp:cNvSpPr/>
      </dsp:nvSpPr>
      <dsp:spPr bwMode="white">
        <a:xfrm>
          <a:off x="990429" y="3215680"/>
          <a:ext cx="4041056" cy="8575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0753" tIns="90753" rIns="90753" bIns="90753"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b="0" baseline="0" dirty="0">
              <a:solidFill>
                <a:schemeClr val="tx1"/>
              </a:solidFill>
            </a:rPr>
            <a:t>die Bedingungen und der Rückzahlungstermin des Kredits</a:t>
          </a:r>
          <a:endParaRPr lang="en-US" dirty="0">
            <a:solidFill>
              <a:schemeClr val="tx1"/>
            </a:solidFill>
          </a:endParaRPr>
        </a:p>
      </dsp:txBody>
      <dsp:txXfrm>
        <a:off x="990429" y="3215680"/>
        <a:ext cx="4041056" cy="857515"/>
      </dsp:txXfrm>
    </dsp:sp>
    <dsp:sp modelId="{920D10A4-7CCB-4997-A57B-BBB11D3CC3C5}">
      <dsp:nvSpPr>
        <dsp:cNvPr id="15" name="Prostokąt zaokrąglony 14"/>
        <dsp:cNvSpPr/>
      </dsp:nvSpPr>
      <dsp:spPr bwMode="white">
        <a:xfrm>
          <a:off x="0" y="4287573"/>
          <a:ext cx="5031485" cy="857515"/>
        </a:xfrm>
        <a:prstGeom prst="roundRect">
          <a:avLst>
            <a:gd name="adj" fmla="val 10000"/>
          </a:avLst>
        </a:prstGeom>
      </dsp:spPr>
      <dsp:style>
        <a:lnRef idx="0">
          <a:schemeClr val="dk1"/>
        </a:lnRef>
        <a:fillRef idx="1">
          <a:schemeClr val="accent2">
            <a:tint val="40000"/>
          </a:schemeClr>
        </a:fillRef>
        <a:effectRef idx="0">
          <a:scrgbClr r="0" g="0" b="0"/>
        </a:effectRef>
        <a:fontRef idx="minor"/>
      </dsp:style>
      <dsp:txXfrm>
        <a:off x="0" y="4287573"/>
        <a:ext cx="5031485" cy="857515"/>
      </dsp:txXfrm>
    </dsp:sp>
    <dsp:sp modelId="{594DFCDD-87C5-42B4-8E46-50A3FA084D86}">
      <dsp:nvSpPr>
        <dsp:cNvPr id="16" name="Prostokąt 15"/>
        <dsp:cNvSpPr/>
      </dsp:nvSpPr>
      <dsp:spPr bwMode="white">
        <a:xfrm>
          <a:off x="259398" y="4480514"/>
          <a:ext cx="471633" cy="47163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sp:spPr>
      <dsp:style>
        <a:lnRef idx="2">
          <a:schemeClr val="lt1"/>
        </a:lnRef>
        <a:fillRef idx="1">
          <a:schemeClr val="accent2">
            <a:hueOff val="-780000"/>
            <a:satOff val="12549"/>
            <a:lumOff val="11765"/>
            <a:alpha val="100000"/>
          </a:schemeClr>
        </a:fillRef>
        <a:effectRef idx="0">
          <a:scrgbClr r="0" g="0" b="0"/>
        </a:effectRef>
        <a:fontRef idx="minor">
          <a:schemeClr val="lt1"/>
        </a:fontRef>
      </dsp:style>
      <dsp:txXfrm>
        <a:off x="259398" y="4480514"/>
        <a:ext cx="471633" cy="471633"/>
      </dsp:txXfrm>
    </dsp:sp>
    <dsp:sp modelId="{3391AEFF-A985-41F1-980A-DB434692C931}">
      <dsp:nvSpPr>
        <dsp:cNvPr id="17" name="Prostokąt 16"/>
        <dsp:cNvSpPr/>
      </dsp:nvSpPr>
      <dsp:spPr bwMode="white">
        <a:xfrm>
          <a:off x="990429" y="4287573"/>
          <a:ext cx="4041056" cy="8575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0753" tIns="90753" rIns="90753" bIns="90753"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b="0" baseline="0" dirty="0">
              <a:solidFill>
                <a:schemeClr val="tx1"/>
              </a:solidFill>
            </a:rPr>
            <a:t>die Höhe der Kreditzinsen</a:t>
          </a:r>
          <a:endParaRPr lang="en-US" dirty="0">
            <a:solidFill>
              <a:schemeClr val="tx1"/>
            </a:solidFill>
          </a:endParaRPr>
        </a:p>
      </dsp:txBody>
      <dsp:txXfrm>
        <a:off x="990429" y="4287573"/>
        <a:ext cx="4041056" cy="857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8312785" cy="3411537"/>
        <a:chOff x="0" y="0"/>
        <a:chExt cx="8312785" cy="3411537"/>
      </a:xfrm>
    </dsp:grpSpPr>
    <dsp:sp modelId="{D82974C7-3FB5-45C5-B619-8F32A067F156}">
      <dsp:nvSpPr>
        <dsp:cNvPr id="3" name="Prostokąt zaokrąglony 2"/>
        <dsp:cNvSpPr/>
      </dsp:nvSpPr>
      <dsp:spPr bwMode="white">
        <a:xfrm>
          <a:off x="0" y="0"/>
          <a:ext cx="8312785" cy="568590"/>
        </a:xfrm>
        <a:prstGeom prst="roundRect">
          <a:avLst>
            <a:gd name="adj" fmla="val 10000"/>
          </a:avLst>
        </a:prstGeom>
      </dsp:spPr>
      <dsp:style>
        <a:lnRef idx="0">
          <a:schemeClr val="accent1"/>
        </a:lnRef>
        <a:fillRef idx="1">
          <a:schemeClr val="bg1">
            <a:lumMod val="95000"/>
          </a:schemeClr>
        </a:fillRef>
        <a:effectRef idx="0">
          <a:scrgbClr r="0" g="0" b="0"/>
        </a:effectRef>
        <a:fontRef idx="minor"/>
      </dsp:style>
      <dsp:txXfrm>
        <a:off x="0" y="0"/>
        <a:ext cx="8312785" cy="568590"/>
      </dsp:txXfrm>
    </dsp:sp>
    <dsp:sp modelId="{64A5CEE0-86EC-4491-9764-09346EBA57AF}">
      <dsp:nvSpPr>
        <dsp:cNvPr id="4" name="Prostokąt 3"/>
        <dsp:cNvSpPr/>
      </dsp:nvSpPr>
      <dsp:spPr bwMode="white">
        <a:xfrm>
          <a:off x="171998" y="127933"/>
          <a:ext cx="312724" cy="312724"/>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71998" y="127933"/>
        <a:ext cx="312724" cy="312724"/>
      </dsp:txXfrm>
    </dsp:sp>
    <dsp:sp modelId="{05ABACB8-5AE5-4D1B-A870-1CE1C537D445}">
      <dsp:nvSpPr>
        <dsp:cNvPr id="5" name="Prostokąt 4"/>
        <dsp:cNvSpPr/>
      </dsp:nvSpPr>
      <dsp:spPr bwMode="white">
        <a:xfrm>
          <a:off x="656721" y="0"/>
          <a:ext cx="7656064" cy="56859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175" tIns="60175" rIns="60175" bIns="60175"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de-DE">
              <a:solidFill>
                <a:schemeClr val="tx1"/>
              </a:solidFill>
            </a:rPr>
            <a:t>die Art der Kreditsicherheiten</a:t>
          </a:r>
          <a:endParaRPr lang="en-US">
            <a:solidFill>
              <a:schemeClr val="tx1"/>
            </a:solidFill>
          </a:endParaRPr>
        </a:p>
      </dsp:txBody>
      <dsp:txXfrm>
        <a:off x="656721" y="0"/>
        <a:ext cx="7656064" cy="568590"/>
      </dsp:txXfrm>
    </dsp:sp>
    <dsp:sp modelId="{70A5D335-44D3-4B4F-B18E-CAA22DF9BA2C}">
      <dsp:nvSpPr>
        <dsp:cNvPr id="6" name="Prostokąt zaokrąglony 5"/>
        <dsp:cNvSpPr/>
      </dsp:nvSpPr>
      <dsp:spPr bwMode="white">
        <a:xfrm>
          <a:off x="0" y="710737"/>
          <a:ext cx="8312785" cy="568590"/>
        </a:xfrm>
        <a:prstGeom prst="roundRect">
          <a:avLst>
            <a:gd name="adj" fmla="val 10000"/>
          </a:avLst>
        </a:prstGeom>
      </dsp:spPr>
      <dsp:style>
        <a:lnRef idx="0">
          <a:schemeClr val="accent1"/>
        </a:lnRef>
        <a:fillRef idx="1">
          <a:schemeClr val="bg1">
            <a:lumMod val="95000"/>
          </a:schemeClr>
        </a:fillRef>
        <a:effectRef idx="0">
          <a:scrgbClr r="0" g="0" b="0"/>
        </a:effectRef>
        <a:fontRef idx="minor"/>
      </dsp:style>
      <dsp:txXfrm>
        <a:off x="0" y="710737"/>
        <a:ext cx="8312785" cy="568590"/>
      </dsp:txXfrm>
    </dsp:sp>
    <dsp:sp modelId="{530BCFD9-92ED-473E-A938-B2A4FBCB2B9F}">
      <dsp:nvSpPr>
        <dsp:cNvPr id="7" name="Prostokąt 6"/>
        <dsp:cNvSpPr/>
      </dsp:nvSpPr>
      <dsp:spPr bwMode="white">
        <a:xfrm>
          <a:off x="171998" y="838670"/>
          <a:ext cx="312724" cy="31272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71998" y="838670"/>
        <a:ext cx="312724" cy="312724"/>
      </dsp:txXfrm>
    </dsp:sp>
    <dsp:sp modelId="{D55959A7-569B-4413-963F-DE89FCC4F505}">
      <dsp:nvSpPr>
        <dsp:cNvPr id="8" name="Prostokąt 7"/>
        <dsp:cNvSpPr/>
      </dsp:nvSpPr>
      <dsp:spPr bwMode="white">
        <a:xfrm>
          <a:off x="656721" y="710737"/>
          <a:ext cx="7656064" cy="56859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175" tIns="60175" rIns="60175" bIns="60175"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de-DE">
              <a:solidFill>
                <a:schemeClr val="tx1"/>
              </a:solidFill>
            </a:rPr>
            <a:t>der Umfang der Rechte der Bank </a:t>
          </a:r>
          <a:endParaRPr lang="en-US">
            <a:solidFill>
              <a:schemeClr val="tx1"/>
            </a:solidFill>
          </a:endParaRPr>
        </a:p>
      </dsp:txBody>
      <dsp:txXfrm>
        <a:off x="656721" y="710737"/>
        <a:ext cx="7656064" cy="568590"/>
      </dsp:txXfrm>
    </dsp:sp>
    <dsp:sp modelId="{A8A33D82-3DEB-4406-A290-28EF2FFFC9BE}">
      <dsp:nvSpPr>
        <dsp:cNvPr id="9" name="Prostokąt zaokrąglony 8"/>
        <dsp:cNvSpPr/>
      </dsp:nvSpPr>
      <dsp:spPr bwMode="white">
        <a:xfrm>
          <a:off x="0" y="1421474"/>
          <a:ext cx="8312785" cy="568590"/>
        </a:xfrm>
        <a:prstGeom prst="roundRect">
          <a:avLst>
            <a:gd name="adj" fmla="val 10000"/>
          </a:avLst>
        </a:prstGeom>
      </dsp:spPr>
      <dsp:style>
        <a:lnRef idx="0">
          <a:schemeClr val="accent1"/>
        </a:lnRef>
        <a:fillRef idx="1">
          <a:schemeClr val="bg1">
            <a:lumMod val="95000"/>
          </a:schemeClr>
        </a:fillRef>
        <a:effectRef idx="0">
          <a:scrgbClr r="0" g="0" b="0"/>
        </a:effectRef>
        <a:fontRef idx="minor"/>
      </dsp:style>
      <dsp:txXfrm>
        <a:off x="0" y="1421474"/>
        <a:ext cx="8312785" cy="568590"/>
      </dsp:txXfrm>
    </dsp:sp>
    <dsp:sp modelId="{DA10535B-ACC7-4BAF-ACBE-FFA82FDED102}">
      <dsp:nvSpPr>
        <dsp:cNvPr id="10" name="Prostokąt 9"/>
        <dsp:cNvSpPr/>
      </dsp:nvSpPr>
      <dsp:spPr bwMode="white">
        <a:xfrm>
          <a:off x="171998" y="1549406"/>
          <a:ext cx="312724" cy="31272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71998" y="1549406"/>
        <a:ext cx="312724" cy="312724"/>
      </dsp:txXfrm>
    </dsp:sp>
    <dsp:sp modelId="{378C0C42-738D-4D83-9B70-F9879CFEB67C}">
      <dsp:nvSpPr>
        <dsp:cNvPr id="11" name="Prostokąt 10"/>
        <dsp:cNvSpPr/>
      </dsp:nvSpPr>
      <dsp:spPr bwMode="white">
        <a:xfrm>
          <a:off x="656721" y="1421474"/>
          <a:ext cx="7656064" cy="56859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175" tIns="60175" rIns="60175" bIns="60175"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de-DE">
              <a:solidFill>
                <a:schemeClr val="tx1"/>
              </a:solidFill>
            </a:rPr>
            <a:t>die Termine und die Art der Bereitstellung der Geldmittel an den Kreditnehmer</a:t>
          </a:r>
          <a:endParaRPr lang="en-US">
            <a:solidFill>
              <a:schemeClr val="tx1"/>
            </a:solidFill>
          </a:endParaRPr>
        </a:p>
      </dsp:txBody>
      <dsp:txXfrm>
        <a:off x="656721" y="1421474"/>
        <a:ext cx="7656064" cy="568590"/>
      </dsp:txXfrm>
    </dsp:sp>
    <dsp:sp modelId="{2A7B5D2E-B0BF-4D9B-8524-6206068C1B50}">
      <dsp:nvSpPr>
        <dsp:cNvPr id="12" name="Prostokąt zaokrąglony 11"/>
        <dsp:cNvSpPr/>
      </dsp:nvSpPr>
      <dsp:spPr bwMode="white">
        <a:xfrm>
          <a:off x="0" y="2132211"/>
          <a:ext cx="8312785" cy="568590"/>
        </a:xfrm>
        <a:prstGeom prst="roundRect">
          <a:avLst>
            <a:gd name="adj" fmla="val 10000"/>
          </a:avLst>
        </a:prstGeom>
      </dsp:spPr>
      <dsp:style>
        <a:lnRef idx="0">
          <a:schemeClr val="accent1"/>
        </a:lnRef>
        <a:fillRef idx="1">
          <a:schemeClr val="bg1">
            <a:lumMod val="95000"/>
          </a:schemeClr>
        </a:fillRef>
        <a:effectRef idx="0">
          <a:scrgbClr r="0" g="0" b="0"/>
        </a:effectRef>
        <a:fontRef idx="minor"/>
      </dsp:style>
      <dsp:txXfrm>
        <a:off x="0" y="2132211"/>
        <a:ext cx="8312785" cy="568590"/>
      </dsp:txXfrm>
    </dsp:sp>
    <dsp:sp modelId="{FA42906B-F8E4-4D9B-AE8E-90A28F0DC8C2}">
      <dsp:nvSpPr>
        <dsp:cNvPr id="13" name="Prostokąt 12"/>
        <dsp:cNvSpPr/>
      </dsp:nvSpPr>
      <dsp:spPr bwMode="white">
        <a:xfrm>
          <a:off x="171998" y="2260143"/>
          <a:ext cx="312724" cy="31272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71998" y="2260143"/>
        <a:ext cx="312724" cy="312724"/>
      </dsp:txXfrm>
    </dsp:sp>
    <dsp:sp modelId="{FF1D48C5-C016-45A9-8DA5-7AF6EAA31CCA}">
      <dsp:nvSpPr>
        <dsp:cNvPr id="14" name="Prostokąt 13"/>
        <dsp:cNvSpPr/>
      </dsp:nvSpPr>
      <dsp:spPr bwMode="white">
        <a:xfrm>
          <a:off x="656721" y="2132211"/>
          <a:ext cx="7656064" cy="56859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175" tIns="60175" rIns="60175" bIns="60175"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de-DE">
              <a:solidFill>
                <a:schemeClr val="tx1"/>
              </a:solidFill>
            </a:rPr>
            <a:t>die Höhe der Provision</a:t>
          </a:r>
          <a:endParaRPr lang="en-US">
            <a:solidFill>
              <a:schemeClr val="tx1"/>
            </a:solidFill>
          </a:endParaRPr>
        </a:p>
      </dsp:txBody>
      <dsp:txXfrm>
        <a:off x="656721" y="2132211"/>
        <a:ext cx="7656064" cy="568590"/>
      </dsp:txXfrm>
    </dsp:sp>
    <dsp:sp modelId="{EA3FC145-D81A-4659-8CEF-BDBCA0AE1B80}">
      <dsp:nvSpPr>
        <dsp:cNvPr id="15" name="Prostokąt zaokrąglony 14"/>
        <dsp:cNvSpPr/>
      </dsp:nvSpPr>
      <dsp:spPr bwMode="white">
        <a:xfrm>
          <a:off x="0" y="2842948"/>
          <a:ext cx="8312785" cy="568590"/>
        </a:xfrm>
        <a:prstGeom prst="roundRect">
          <a:avLst>
            <a:gd name="adj" fmla="val 10000"/>
          </a:avLst>
        </a:prstGeom>
      </dsp:spPr>
      <dsp:style>
        <a:lnRef idx="0">
          <a:schemeClr val="accent1"/>
        </a:lnRef>
        <a:fillRef idx="1">
          <a:schemeClr val="bg1">
            <a:lumMod val="95000"/>
          </a:schemeClr>
        </a:fillRef>
        <a:effectRef idx="0">
          <a:scrgbClr r="0" g="0" b="0"/>
        </a:effectRef>
        <a:fontRef idx="minor"/>
      </dsp:style>
      <dsp:txXfrm>
        <a:off x="0" y="2842948"/>
        <a:ext cx="8312785" cy="568590"/>
      </dsp:txXfrm>
    </dsp:sp>
    <dsp:sp modelId="{85EFC1F7-87C1-41DF-A8CE-4E2FBFA5DF03}">
      <dsp:nvSpPr>
        <dsp:cNvPr id="16" name="Prostokąt 15"/>
        <dsp:cNvSpPr/>
      </dsp:nvSpPr>
      <dsp:spPr bwMode="white">
        <a:xfrm>
          <a:off x="171998" y="2970880"/>
          <a:ext cx="312724" cy="31272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71998" y="2970880"/>
        <a:ext cx="312724" cy="312724"/>
      </dsp:txXfrm>
    </dsp:sp>
    <dsp:sp modelId="{817E41FD-C67A-4D30-8DC4-FFFDABE7E6F1}">
      <dsp:nvSpPr>
        <dsp:cNvPr id="17" name="Prostokąt 16"/>
        <dsp:cNvSpPr/>
      </dsp:nvSpPr>
      <dsp:spPr bwMode="white">
        <a:xfrm>
          <a:off x="656721" y="2842948"/>
          <a:ext cx="7656064" cy="56859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175" tIns="60175" rIns="60175" bIns="60175"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de-DE">
              <a:solidFill>
                <a:schemeClr val="tx1"/>
              </a:solidFill>
            </a:rPr>
            <a:t>die Bedingungen für Vertragsänderungen und -kündigung</a:t>
          </a:r>
          <a:endParaRPr lang="en-US">
            <a:solidFill>
              <a:schemeClr val="tx1"/>
            </a:solidFill>
          </a:endParaRPr>
        </a:p>
      </dsp:txBody>
      <dsp:txXfrm>
        <a:off x="656721" y="2842948"/>
        <a:ext cx="7656064" cy="568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5031485" cy="5145088"/>
        <a:chOff x="0" y="0"/>
        <a:chExt cx="5031485" cy="5145088"/>
      </a:xfrm>
    </dsp:grpSpPr>
    <dsp:sp modelId="{16E1D71E-9764-4ECB-AB9C-24677AD5999F}">
      <dsp:nvSpPr>
        <dsp:cNvPr id="3" name="Łącznik prosty 2"/>
        <dsp:cNvSpPr/>
      </dsp:nvSpPr>
      <dsp:spPr bwMode="white">
        <a:xfrm>
          <a:off x="0" y="0"/>
          <a:ext cx="5031485" cy="0"/>
        </a:xfrm>
        <a:prstGeom prst="line">
          <a:avLst/>
        </a:prstGeom>
      </dsp:spPr>
      <dsp:style>
        <a:lnRef idx="2">
          <a:schemeClr val="dk2"/>
        </a:lnRef>
        <a:fillRef idx="1">
          <a:schemeClr val="dk2"/>
        </a:fillRef>
        <a:effectRef idx="0">
          <a:scrgbClr r="0" g="0" b="0"/>
        </a:effectRef>
        <a:fontRef idx="minor">
          <a:schemeClr val="lt1"/>
        </a:fontRef>
      </dsp:style>
      <dsp:txXfrm>
        <a:off x="0" y="0"/>
        <a:ext cx="5031485" cy="0"/>
      </dsp:txXfrm>
    </dsp:sp>
    <dsp:sp modelId="{E7320C5C-B057-48BC-9B53-B4A4160640ED}">
      <dsp:nvSpPr>
        <dsp:cNvPr id="4" name="Prostokąt 3"/>
        <dsp:cNvSpPr/>
      </dsp:nvSpPr>
      <dsp:spPr bwMode="white">
        <a:xfrm>
          <a:off x="0" y="0"/>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buNone/>
          </a:pPr>
          <a:r>
            <a:rPr lang="de-DE" b="0" baseline="0" dirty="0">
              <a:solidFill>
                <a:schemeClr val="tx1"/>
              </a:solidFill>
              <a:latin typeface="Calibri" panose="020F0502020204030204" charset="0"/>
              <a:cs typeface="Calibri" panose="020F0502020204030204" charset="0"/>
            </a:rPr>
            <a:t>Lombardkredit</a:t>
          </a:r>
          <a:endParaRPr lang="en-US" dirty="0">
            <a:solidFill>
              <a:schemeClr val="tx1"/>
            </a:solidFill>
            <a:latin typeface="Calibri" panose="020F0502020204030204" charset="0"/>
            <a:cs typeface="Calibri" panose="020F0502020204030204" charset="0"/>
          </a:endParaRPr>
        </a:p>
      </dsp:txBody>
      <dsp:txXfrm>
        <a:off x="0" y="0"/>
        <a:ext cx="5031485" cy="735013"/>
      </dsp:txXfrm>
    </dsp:sp>
    <dsp:sp modelId="{FEC24E93-9033-4428-B644-43A1CC04423F}">
      <dsp:nvSpPr>
        <dsp:cNvPr id="5" name="Łącznik prosty 4"/>
        <dsp:cNvSpPr/>
      </dsp:nvSpPr>
      <dsp:spPr bwMode="white">
        <a:xfrm>
          <a:off x="0" y="735013"/>
          <a:ext cx="5031485" cy="0"/>
        </a:xfrm>
        <a:prstGeom prst="line">
          <a:avLst/>
        </a:prstGeom>
      </dsp:spPr>
      <dsp:style>
        <a:lnRef idx="2">
          <a:schemeClr val="dk2"/>
        </a:lnRef>
        <a:fillRef idx="1">
          <a:schemeClr val="dk2"/>
        </a:fillRef>
        <a:effectRef idx="0">
          <a:scrgbClr r="0" g="0" b="0"/>
        </a:effectRef>
        <a:fontRef idx="minor">
          <a:schemeClr val="lt1"/>
        </a:fontRef>
      </dsp:style>
      <dsp:txXfrm>
        <a:off x="0" y="735013"/>
        <a:ext cx="5031485" cy="0"/>
      </dsp:txXfrm>
    </dsp:sp>
    <dsp:sp modelId="{2A3E8CFF-B8E3-4B54-A099-37212614E4A2}">
      <dsp:nvSpPr>
        <dsp:cNvPr id="6" name="Prostokąt 5"/>
        <dsp:cNvSpPr/>
      </dsp:nvSpPr>
      <dsp:spPr bwMode="white">
        <a:xfrm>
          <a:off x="0" y="735013"/>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de-DE" b="0" baseline="0" dirty="0">
              <a:solidFill>
                <a:schemeClr val="tx1"/>
              </a:solidFill>
              <a:latin typeface="Calibri" panose="020F0502020204030204" charset="0"/>
              <a:cs typeface="Calibri" panose="020F0502020204030204" charset="0"/>
            </a:rPr>
            <a:t>Hypothekarkredit</a:t>
          </a:r>
          <a:endParaRPr lang="en-US" dirty="0">
            <a:solidFill>
              <a:schemeClr val="tx1"/>
            </a:solidFill>
            <a:latin typeface="Calibri" panose="020F0502020204030204" charset="0"/>
            <a:cs typeface="Calibri" panose="020F0502020204030204" charset="0"/>
          </a:endParaRPr>
        </a:p>
      </dsp:txBody>
      <dsp:txXfrm>
        <a:off x="0" y="735013"/>
        <a:ext cx="5031485" cy="735013"/>
      </dsp:txXfrm>
    </dsp:sp>
    <dsp:sp modelId="{9147C820-2537-4FE2-8D08-E75EDDC81554}">
      <dsp:nvSpPr>
        <dsp:cNvPr id="7" name="Łącznik prosty 6"/>
        <dsp:cNvSpPr/>
      </dsp:nvSpPr>
      <dsp:spPr bwMode="white">
        <a:xfrm>
          <a:off x="0" y="1470025"/>
          <a:ext cx="5031485" cy="0"/>
        </a:xfrm>
        <a:prstGeom prst="line">
          <a:avLst/>
        </a:prstGeom>
      </dsp:spPr>
      <dsp:style>
        <a:lnRef idx="2">
          <a:schemeClr val="dk2"/>
        </a:lnRef>
        <a:fillRef idx="1">
          <a:schemeClr val="dk2"/>
        </a:fillRef>
        <a:effectRef idx="0">
          <a:scrgbClr r="0" g="0" b="0"/>
        </a:effectRef>
        <a:fontRef idx="minor">
          <a:schemeClr val="lt1"/>
        </a:fontRef>
      </dsp:style>
      <dsp:txXfrm>
        <a:off x="0" y="1470025"/>
        <a:ext cx="5031485" cy="0"/>
      </dsp:txXfrm>
    </dsp:sp>
    <dsp:sp modelId="{C4429763-14AB-4F5E-B79B-BB596AB06C0B}">
      <dsp:nvSpPr>
        <dsp:cNvPr id="8" name="Prostokąt 7"/>
        <dsp:cNvSpPr/>
      </dsp:nvSpPr>
      <dsp:spPr bwMode="white">
        <a:xfrm>
          <a:off x="0" y="1470025"/>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de-DE" b="0" baseline="0" dirty="0">
              <a:solidFill>
                <a:schemeClr val="tx1"/>
              </a:solidFill>
              <a:latin typeface="Calibri" panose="020F0502020204030204" charset="0"/>
              <a:cs typeface="Calibri" panose="020F0502020204030204" charset="0"/>
            </a:rPr>
            <a:t>Devisenkredit</a:t>
          </a:r>
          <a:endParaRPr lang="en-US" dirty="0">
            <a:solidFill>
              <a:schemeClr val="tx1"/>
            </a:solidFill>
            <a:latin typeface="Calibri" panose="020F0502020204030204" charset="0"/>
            <a:cs typeface="Calibri" panose="020F0502020204030204" charset="0"/>
          </a:endParaRPr>
        </a:p>
      </dsp:txBody>
      <dsp:txXfrm>
        <a:off x="0" y="1470025"/>
        <a:ext cx="5031485" cy="735013"/>
      </dsp:txXfrm>
    </dsp:sp>
    <dsp:sp modelId="{E512D2D1-02DD-4EC2-8701-454E45A830EC}">
      <dsp:nvSpPr>
        <dsp:cNvPr id="9" name="Łącznik prosty 8"/>
        <dsp:cNvSpPr/>
      </dsp:nvSpPr>
      <dsp:spPr bwMode="white">
        <a:xfrm>
          <a:off x="0" y="2205038"/>
          <a:ext cx="5031485" cy="0"/>
        </a:xfrm>
        <a:prstGeom prst="line">
          <a:avLst/>
        </a:prstGeom>
      </dsp:spPr>
      <dsp:style>
        <a:lnRef idx="2">
          <a:schemeClr val="dk2"/>
        </a:lnRef>
        <a:fillRef idx="1">
          <a:schemeClr val="dk2"/>
        </a:fillRef>
        <a:effectRef idx="0">
          <a:scrgbClr r="0" g="0" b="0"/>
        </a:effectRef>
        <a:fontRef idx="minor">
          <a:schemeClr val="lt1"/>
        </a:fontRef>
      </dsp:style>
      <dsp:txXfrm>
        <a:off x="0" y="2205038"/>
        <a:ext cx="5031485" cy="0"/>
      </dsp:txXfrm>
    </dsp:sp>
    <dsp:sp modelId="{08D1DB80-BDD6-4DD0-910C-84861D958134}">
      <dsp:nvSpPr>
        <dsp:cNvPr id="10" name="Prostokąt 9"/>
        <dsp:cNvSpPr/>
      </dsp:nvSpPr>
      <dsp:spPr bwMode="white">
        <a:xfrm>
          <a:off x="0" y="2205038"/>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de-DE" b="0" baseline="0" dirty="0">
              <a:solidFill>
                <a:schemeClr val="tx1"/>
              </a:solidFill>
              <a:latin typeface="Calibri" panose="020F0502020204030204" charset="0"/>
              <a:cs typeface="Calibri" panose="020F0502020204030204" charset="0"/>
            </a:rPr>
            <a:t>Kredit auf dem Girokonto</a:t>
          </a:r>
          <a:endParaRPr lang="en-US" dirty="0">
            <a:solidFill>
              <a:schemeClr val="tx1"/>
            </a:solidFill>
            <a:latin typeface="Calibri" panose="020F0502020204030204" charset="0"/>
            <a:cs typeface="Calibri" panose="020F0502020204030204" charset="0"/>
          </a:endParaRPr>
        </a:p>
      </dsp:txBody>
      <dsp:txXfrm>
        <a:off x="0" y="2205038"/>
        <a:ext cx="5031485" cy="735013"/>
      </dsp:txXfrm>
    </dsp:sp>
    <dsp:sp modelId="{E9790D07-CE93-40B3-BF27-24D5AD1FBD36}">
      <dsp:nvSpPr>
        <dsp:cNvPr id="11" name="Łącznik prosty 10"/>
        <dsp:cNvSpPr/>
      </dsp:nvSpPr>
      <dsp:spPr bwMode="white">
        <a:xfrm>
          <a:off x="0" y="2940050"/>
          <a:ext cx="5031485" cy="0"/>
        </a:xfrm>
        <a:prstGeom prst="line">
          <a:avLst/>
        </a:prstGeom>
      </dsp:spPr>
      <dsp:style>
        <a:lnRef idx="2">
          <a:schemeClr val="dk2"/>
        </a:lnRef>
        <a:fillRef idx="1">
          <a:schemeClr val="dk2"/>
        </a:fillRef>
        <a:effectRef idx="0">
          <a:scrgbClr r="0" g="0" b="0"/>
        </a:effectRef>
        <a:fontRef idx="minor">
          <a:schemeClr val="lt1"/>
        </a:fontRef>
      </dsp:style>
      <dsp:txXfrm>
        <a:off x="0" y="2940050"/>
        <a:ext cx="5031485" cy="0"/>
      </dsp:txXfrm>
    </dsp:sp>
    <dsp:sp modelId="{A20E6D9B-7AB1-487E-99DD-9D761B27F5FD}">
      <dsp:nvSpPr>
        <dsp:cNvPr id="12" name="Prostokąt 11"/>
        <dsp:cNvSpPr/>
      </dsp:nvSpPr>
      <dsp:spPr bwMode="white">
        <a:xfrm>
          <a:off x="0" y="2940050"/>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de-DE" b="0" baseline="0" dirty="0">
              <a:solidFill>
                <a:schemeClr val="tx1"/>
              </a:solidFill>
              <a:latin typeface="Calibri" panose="020F0502020204030204" charset="0"/>
              <a:cs typeface="Calibri" panose="020F0502020204030204" charset="0"/>
            </a:rPr>
            <a:t>Kredit auf dem Kreditkonto</a:t>
          </a:r>
          <a:endParaRPr lang="en-US" dirty="0">
            <a:solidFill>
              <a:schemeClr val="tx1"/>
            </a:solidFill>
            <a:latin typeface="Calibri" panose="020F0502020204030204" charset="0"/>
            <a:cs typeface="Calibri" panose="020F0502020204030204" charset="0"/>
          </a:endParaRPr>
        </a:p>
      </dsp:txBody>
      <dsp:txXfrm>
        <a:off x="0" y="2940050"/>
        <a:ext cx="5031485" cy="735013"/>
      </dsp:txXfrm>
    </dsp:sp>
    <dsp:sp modelId="{A8B07DBD-FC14-4C9D-8F69-9A1D21028D4B}">
      <dsp:nvSpPr>
        <dsp:cNvPr id="13" name="Łącznik prosty 12"/>
        <dsp:cNvSpPr/>
      </dsp:nvSpPr>
      <dsp:spPr bwMode="white">
        <a:xfrm>
          <a:off x="0" y="3675063"/>
          <a:ext cx="5031485" cy="0"/>
        </a:xfrm>
        <a:prstGeom prst="line">
          <a:avLst/>
        </a:prstGeom>
      </dsp:spPr>
      <dsp:style>
        <a:lnRef idx="2">
          <a:schemeClr val="dk2"/>
        </a:lnRef>
        <a:fillRef idx="1">
          <a:schemeClr val="dk2"/>
        </a:fillRef>
        <a:effectRef idx="0">
          <a:scrgbClr r="0" g="0" b="0"/>
        </a:effectRef>
        <a:fontRef idx="minor">
          <a:schemeClr val="lt1"/>
        </a:fontRef>
      </dsp:style>
      <dsp:txXfrm>
        <a:off x="0" y="3675063"/>
        <a:ext cx="5031485" cy="0"/>
      </dsp:txXfrm>
    </dsp:sp>
    <dsp:sp modelId="{5D4AB5A5-8406-4D41-8989-9EDCA1D38EDF}">
      <dsp:nvSpPr>
        <dsp:cNvPr id="14" name="Prostokąt 13"/>
        <dsp:cNvSpPr/>
      </dsp:nvSpPr>
      <dsp:spPr bwMode="white">
        <a:xfrm>
          <a:off x="0" y="3675063"/>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de-DE" b="0" baseline="0">
              <a:solidFill>
                <a:schemeClr val="tx1"/>
              </a:solidFill>
              <a:latin typeface="Calibri" panose="020F0502020204030204" charset="0"/>
              <a:cs typeface="Calibri" panose="020F0502020204030204" charset="0"/>
            </a:rPr>
            <a:t>Präferenzkredit</a:t>
          </a:r>
          <a:endParaRPr lang="en-US">
            <a:solidFill>
              <a:schemeClr val="tx1"/>
            </a:solidFill>
            <a:latin typeface="Calibri" panose="020F0502020204030204" charset="0"/>
            <a:cs typeface="Calibri" panose="020F0502020204030204" charset="0"/>
          </a:endParaRPr>
        </a:p>
      </dsp:txBody>
      <dsp:txXfrm>
        <a:off x="0" y="3675063"/>
        <a:ext cx="5031485" cy="735013"/>
      </dsp:txXfrm>
    </dsp:sp>
    <dsp:sp modelId="{75ED7B50-DD77-4D93-BD18-8D8C368562A5}">
      <dsp:nvSpPr>
        <dsp:cNvPr id="15" name="Łącznik prosty 14"/>
        <dsp:cNvSpPr/>
      </dsp:nvSpPr>
      <dsp:spPr bwMode="white">
        <a:xfrm>
          <a:off x="0" y="4410075"/>
          <a:ext cx="5031485" cy="0"/>
        </a:xfrm>
        <a:prstGeom prst="line">
          <a:avLst/>
        </a:prstGeom>
      </dsp:spPr>
      <dsp:style>
        <a:lnRef idx="2">
          <a:schemeClr val="dk2"/>
        </a:lnRef>
        <a:fillRef idx="1">
          <a:schemeClr val="dk2"/>
        </a:fillRef>
        <a:effectRef idx="0">
          <a:scrgbClr r="0" g="0" b="0"/>
        </a:effectRef>
        <a:fontRef idx="minor">
          <a:schemeClr val="lt1"/>
        </a:fontRef>
      </dsp:style>
      <dsp:txXfrm>
        <a:off x="0" y="4410075"/>
        <a:ext cx="5031485" cy="0"/>
      </dsp:txXfrm>
    </dsp:sp>
    <dsp:sp modelId="{CBF15993-BB6D-4E71-9939-F0FC872428BE}">
      <dsp:nvSpPr>
        <dsp:cNvPr id="16" name="Prostokąt 15"/>
        <dsp:cNvSpPr/>
      </dsp:nvSpPr>
      <dsp:spPr bwMode="white">
        <a:xfrm>
          <a:off x="0" y="4410075"/>
          <a:ext cx="5031485" cy="735013"/>
        </a:xfrm>
        <a:prstGeom prst="rect">
          <a:avLst/>
        </a:prstGeom>
      </dsp:spPr>
      <dsp:style>
        <a:lnRef idx="0">
          <a:schemeClr val="dk1">
            <a:alpha val="0"/>
          </a:schemeClr>
        </a:lnRef>
        <a:fillRef idx="0">
          <a:schemeClr val="lt2">
            <a:alpha val="0"/>
          </a:schemeClr>
        </a:fillRef>
        <a:effectRef idx="0">
          <a:scrgbClr r="0" g="0" b="0"/>
        </a:effectRef>
        <a:fontRef idx="minor"/>
      </dsp:style>
      <dsp:txBody>
        <a:bodyPr vert="horz" wrap="square" lIns="118109" tIns="118109" rIns="118109" bIns="118109"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de-DE" b="0" baseline="0">
              <a:solidFill>
                <a:schemeClr val="tx1"/>
              </a:solidFill>
              <a:latin typeface="Calibri" panose="020F0502020204030204" charset="0"/>
              <a:cs typeface="Calibri" panose="020F0502020204030204" charset="0"/>
            </a:rPr>
            <a:t>Kommerzieller Kredit</a:t>
          </a:r>
          <a:endParaRPr lang="en-US">
            <a:solidFill>
              <a:schemeClr val="tx1"/>
            </a:solidFill>
            <a:latin typeface="Calibri" panose="020F0502020204030204" charset="0"/>
            <a:cs typeface="Calibri" panose="020F0502020204030204" charset="0"/>
          </a:endParaRPr>
        </a:p>
      </dsp:txBody>
      <dsp:txXfrm>
        <a:off x="0" y="4410075"/>
        <a:ext cx="5031485" cy="7350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8" name="Freeform: Shape 27"/>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fld>
            <a:endParaRPr lang="en-US" dirty="0"/>
          </a:p>
        </p:txBody>
      </p:sp>
      <p:sp>
        <p:nvSpPr>
          <p:cNvPr id="24" name="Footer Placeholder 23"/>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fld>
            <a:endParaRPr lang="en-US" dirty="0"/>
          </a:p>
        </p:txBody>
      </p:sp>
      <p:sp>
        <p:nvSpPr>
          <p:cNvPr id="4" name="Freeform: Shape 3"/>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6F86ED0C-1DA7-41F0-94CF-6218B1FEDFF1}"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fld>
            <a:endParaRPr lang="en-US" dirty="0"/>
          </a:p>
        </p:txBody>
      </p:sp>
      <p:cxnSp>
        <p:nvCxnSpPr>
          <p:cNvPr id="7" name="Straight Connector 6" title="Rule Line"/>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Date Placeholder 9"/>
          <p:cNvSpPr>
            <a:spLocks noGrp="1"/>
          </p:cNvSpPr>
          <p:nvPr>
            <p:ph type="dt" sz="half" idx="10"/>
          </p:nvPr>
        </p:nvSpPr>
        <p:spPr/>
        <p:txBody>
          <a:bodyPr/>
          <a:lstStyle/>
          <a:p>
            <a:fld id="{22F3E5F3-28EE-488F-BD53-B744C06C3DEC}" type="datetime1">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grpSp>
        <p:nvGrpSpPr>
          <p:cNvPr id="7" name="Group 6"/>
          <p:cNvGrpSpPr/>
          <p:nvPr/>
        </p:nvGrpSpPr>
        <p:grpSpPr>
          <a:xfrm>
            <a:off x="3124577" y="0"/>
            <a:ext cx="4389519" cy="2916937"/>
            <a:chOff x="3124577" y="0"/>
            <a:chExt cx="4389519" cy="2916937"/>
          </a:xfrm>
        </p:grpSpPr>
        <p:sp>
          <p:nvSpPr>
            <p:cNvPr id="49" name="Freeform: Shape 48"/>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p:cNvGrpSpPr/>
          <p:nvPr/>
        </p:nvGrpSpPr>
        <p:grpSpPr>
          <a:xfrm>
            <a:off x="8122942" y="0"/>
            <a:ext cx="4069058" cy="3547008"/>
            <a:chOff x="8122942" y="0"/>
            <a:chExt cx="4069058" cy="3547008"/>
          </a:xfrm>
        </p:grpSpPr>
        <p:sp>
          <p:nvSpPr>
            <p:cNvPr id="54" name="Freeform: Shape 53"/>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p:cNvGrpSpPr/>
          <p:nvPr/>
        </p:nvGrpSpPr>
        <p:grpSpPr>
          <a:xfrm>
            <a:off x="-1" y="1355238"/>
            <a:ext cx="4381339" cy="5510713"/>
            <a:chOff x="0" y="1347287"/>
            <a:chExt cx="4259808" cy="5510713"/>
          </a:xfrm>
        </p:grpSpPr>
        <p:sp>
          <p:nvSpPr>
            <p:cNvPr id="59" name="Freeform: Shape 58"/>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p:cNvSpPr>
            <a:spLocks noGrp="1"/>
          </p:cNvSpPr>
          <p:nvPr>
            <p:ph type="sldNum" sz="quarter" idx="12"/>
          </p:nvPr>
        </p:nvSpPr>
        <p:spPr/>
        <p:txBody>
          <a:bodyPr/>
          <a:lstStyle/>
          <a:p>
            <a:pPr algn="l"/>
            <a:fld id="{FAEF9944-A4F6-4C59-AEBD-678D6480B8EA}" type="slidenum">
              <a:rPr lang="en-US" smtClean="0"/>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18" name="Date Placeholder 17"/>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7"/>
          <p:cNvSpPr>
            <a:spLocks noGrp="1"/>
          </p:cNvSpPr>
          <p:nvPr>
            <p:ph type="dt" sz="half" idx="10"/>
          </p:nvPr>
        </p:nvSpPr>
        <p:spPr/>
        <p:txBody>
          <a:bodyPr/>
          <a:lstStyle/>
          <a:p>
            <a:fld id="{D0158CFD-9357-46BE-A189-D637A67C8730}" type="datetime1">
              <a:rPr lang="en-US" smtClean="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endParaRPr lang="en-US"/>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Date Placeholder 9"/>
          <p:cNvSpPr>
            <a:spLocks noGrp="1"/>
          </p:cNvSpPr>
          <p:nvPr>
            <p:ph type="dt" sz="half" idx="10"/>
          </p:nvPr>
        </p:nvSpPr>
        <p:spPr/>
        <p:txBody>
          <a:bodyPr/>
          <a:lstStyle/>
          <a:p>
            <a:fld id="{7B4742EE-B331-4632-BD10-A82FED6B6FC0}" type="datetime1">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pPr algn="l"/>
            <a:fld id="{FAEF9944-A4F6-4C59-AEBD-678D6480B8EA}" type="slidenum">
              <a:rPr lang="en-US" smtClean="0"/>
            </a:fld>
            <a:endParaRPr lang="en-US" dirty="0"/>
          </a:p>
        </p:txBody>
      </p:sp>
      <p:sp>
        <p:nvSpPr>
          <p:cNvPr id="13" name="Title 12"/>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p:cNvSpPr>
            <a:spLocks noGrp="1"/>
          </p:cNvSpPr>
          <p:nvPr>
            <p:ph type="dt" sz="half" idx="10"/>
          </p:nvPr>
        </p:nvSpPr>
        <p:spPr/>
        <p:txBody>
          <a:bodyPr/>
          <a:lstStyle/>
          <a:p>
            <a:fld id="{451BA835-D13F-49F4-8F11-5D576AC65FAD}" type="datetime1">
              <a:rPr lang="en-US" smtClean="0"/>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BD1799-ACB5-4CB2-86A2-5C574F1C8706}"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Date Placeholder 7"/>
          <p:cNvSpPr>
            <a:spLocks noGrp="1"/>
          </p:cNvSpPr>
          <p:nvPr>
            <p:ph type="dt" sz="half" idx="10"/>
          </p:nvPr>
        </p:nvSpPr>
        <p:spPr>
          <a:xfrm>
            <a:off x="8476488" y="6170491"/>
            <a:ext cx="2214322" cy="457200"/>
          </a:xfrm>
        </p:spPr>
        <p:txBody>
          <a:bodyPr/>
          <a:lstStyle/>
          <a:p>
            <a:fld id="{ED5DD0D6-7A82-473E-879B-C6ECD6CCCFEC}" type="datetime1">
              <a:rPr lang="en-US" smtClean="0"/>
            </a:fld>
            <a:endParaRPr lang="en-US" dirty="0"/>
          </a:p>
        </p:txBody>
      </p:sp>
      <p:sp>
        <p:nvSpPr>
          <p:cNvPr id="9" name="Footer Placeholder 8"/>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11" name="Date Placeholder 10"/>
          <p:cNvSpPr>
            <a:spLocks noGrp="1"/>
          </p:cNvSpPr>
          <p:nvPr>
            <p:ph type="dt" sz="half" idx="10"/>
          </p:nvPr>
        </p:nvSpPr>
        <p:spPr>
          <a:xfrm>
            <a:off x="8476488" y="6170491"/>
            <a:ext cx="2214322" cy="457200"/>
          </a:xfrm>
        </p:spPr>
        <p:txBody>
          <a:bodyPr/>
          <a:lstStyle/>
          <a:p>
            <a:fld id="{D4605E03-BC17-41A7-854C-DFAB672737DC}" type="datetime1">
              <a:rPr lang="en-US" smtClean="0"/>
            </a:fld>
            <a:endParaRPr lang="en-US" dirty="0"/>
          </a:p>
        </p:txBody>
      </p:sp>
      <p:sp>
        <p:nvSpPr>
          <p:cNvPr id="12" name="Footer Placeholder 11"/>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p:cNvSpPr>
            <a:spLocks noGrp="1"/>
          </p:cNvSpPr>
          <p:nvPr>
            <p:ph type="sldNum" sz="quarter" idx="12"/>
          </p:nvPr>
        </p:nvSpPr>
        <p:spPr/>
        <p:txBody>
          <a:bodyPr/>
          <a:lstStyle/>
          <a:p>
            <a:pPr algn="l"/>
            <a:fld id="{FAEF9944-A4F6-4C59-AEBD-678D6480B8EA}"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fld>
            <a:endParaRPr lang="en-US" dirty="0"/>
          </a:p>
        </p:txBody>
      </p:sp>
      <p:cxnSp>
        <p:nvCxnSpPr>
          <p:cNvPr id="9" name="Straight Connector 8" title="Rule Line"/>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www.totalmoney.pl/artykuly/rodzaje-kredytow-jakich-kredytow-udzielaja-banki" TargetMode="External"/><Relationship Id="rId6" Type="http://schemas.openxmlformats.org/officeDocument/2006/relationships/hyperlink" Target="https://www.bik.pl/poradnik-bik/rodzaje-kredytow" TargetMode="External"/><Relationship Id="rId5" Type="http://schemas.openxmlformats.org/officeDocument/2006/relationships/hyperlink" Target="https://www.infor.pl/prawo/encyklopedia-prawa/k/273427,Kredyt-hipoteczny.html" TargetMode="External"/><Relationship Id="rId4" Type="http://schemas.openxmlformats.org/officeDocument/2006/relationships/hyperlink" Target="https://www.money.pl/banki/kredyt-lombardowy-czym-jest-i-kto-go-udziela-6862491860195904a.html" TargetMode="External"/><Relationship Id="rId3" Type="http://schemas.openxmlformats.org/officeDocument/2006/relationships/hyperlink" Target="https://www.bankier.pl/smart/umowa-kredytowa-do-czego-nas-zobowiazuje" TargetMode="External"/><Relationship Id="rId2" Type="http://schemas.openxmlformats.org/officeDocument/2006/relationships/hyperlink" Target="https://businessinsider.com.pl/poradnik-finansowy/kredyty/kredyt-box-drawings-light-horizontal-co-to-jest-i-jakie-sa-jego-rodzaje/rpmb0gc" TargetMode="External"/><Relationship Id="rId1" Type="http://schemas.openxmlformats.org/officeDocument/2006/relationships/hyperlink" Target="https://www.dginwest.com.pl/kredyt/abc-kredytu/"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sv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charset="0"/>
              <a:ea typeface="+mn-ea"/>
              <a:cs typeface="Calibri" panose="020F0502020204030204" charset="0"/>
            </a:endParaRPr>
          </a:p>
        </p:txBody>
      </p:sp>
      <p:pic>
        <p:nvPicPr>
          <p:cNvPr id="22" name="Picture 3" descr="Weltkarte aus Münzen"/>
          <p:cNvPicPr>
            <a:picLocks noChangeAspect="1"/>
          </p:cNvPicPr>
          <p:nvPr/>
        </p:nvPicPr>
        <p:blipFill rotWithShape="1">
          <a:blip r:embed="rId1"/>
          <a:srcRect l="8132" r="8132"/>
          <a:stretch>
            <a:fillRect/>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31" name="Freeform: Shape 30"/>
          <p:cNvSpPr>
            <a:spLocks noGrp="1" noRot="1" noChangeAspect="1" noMove="1" noResize="1" noEditPoints="1" noAdjustHandles="1" noChangeArrowheads="1" noChangeShapeType="1" noTextEdit="1"/>
          </p:cNvSpPr>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charset="0"/>
              <a:cs typeface="Calibri" panose="020F0502020204030204" charset="0"/>
            </a:endParaRPr>
          </a:p>
        </p:txBody>
      </p:sp>
      <p:sp useBgFill="1">
        <p:nvSpPr>
          <p:cNvPr id="33" name="Freeform: Shape 32"/>
          <p:cNvSpPr>
            <a:spLocks noGrp="1" noRot="1" noChangeAspect="1" noMove="1" noResize="1" noEditPoints="1" noAdjustHandles="1" noChangeArrowheads="1" noChangeShapeType="1" noTextEdit="1"/>
          </p:cNvSpPr>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charset="0"/>
              <a:ea typeface="+mn-ea"/>
              <a:cs typeface="Calibri" panose="020F0502020204030204" charset="0"/>
            </a:endParaRPr>
          </a:p>
        </p:txBody>
      </p:sp>
      <p:sp>
        <p:nvSpPr>
          <p:cNvPr id="35" name="Freeform: Shape 34"/>
          <p:cNvSpPr>
            <a:spLocks noGrp="1" noRot="1" noChangeAspect="1" noMove="1" noResize="1" noEditPoints="1" noAdjustHandles="1" noChangeArrowheads="1" noChangeShapeType="1" noTextEdit="1"/>
          </p:cNvSpPr>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charset="0"/>
              <a:ea typeface="+mn-ea"/>
              <a:cs typeface="Calibri" panose="020F0502020204030204" charset="0"/>
            </a:endParaRPr>
          </a:p>
        </p:txBody>
      </p:sp>
      <p:sp>
        <p:nvSpPr>
          <p:cNvPr id="2" name="Tytuł 1"/>
          <p:cNvSpPr>
            <a:spLocks noGrp="1"/>
          </p:cNvSpPr>
          <p:nvPr>
            <p:ph type="ctrTitle"/>
          </p:nvPr>
        </p:nvSpPr>
        <p:spPr>
          <a:xfrm>
            <a:off x="1004344" y="0"/>
            <a:ext cx="5274860" cy="3066706"/>
          </a:xfrm>
        </p:spPr>
        <p:txBody>
          <a:bodyPr anchor="b">
            <a:normAutofit/>
          </a:bodyPr>
          <a:lstStyle/>
          <a:p>
            <a:r>
              <a:rPr lang="pl-PL" sz="6000" b="0" i="0" dirty="0" err="1">
                <a:effectLst/>
                <a:highlight>
                  <a:srgbClr val="FFFFFF"/>
                </a:highlight>
                <a:latin typeface="Calibri" panose="020F0502020204030204" charset="0"/>
                <a:cs typeface="Calibri" panose="020F0502020204030204" charset="0"/>
              </a:rPr>
              <a:t>Kredit</a:t>
            </a:r>
            <a:r>
              <a:rPr lang="pl-PL" sz="6000" b="0" i="0" dirty="0">
                <a:effectLst/>
                <a:highlight>
                  <a:srgbClr val="FFFFFF"/>
                </a:highlight>
                <a:latin typeface="Calibri" panose="020F0502020204030204" charset="0"/>
                <a:cs typeface="Calibri" panose="020F0502020204030204" charset="0"/>
              </a:rPr>
              <a:t> </a:t>
            </a:r>
            <a:r>
              <a:rPr lang="pl-PL" sz="6000" b="0" i="0" dirty="0" err="1">
                <a:effectLst/>
                <a:highlight>
                  <a:srgbClr val="FFFFFF"/>
                </a:highlight>
                <a:latin typeface="Calibri" panose="020F0502020204030204" charset="0"/>
                <a:cs typeface="Calibri" panose="020F0502020204030204" charset="0"/>
              </a:rPr>
              <a:t>und</a:t>
            </a:r>
            <a:r>
              <a:rPr lang="pl-PL" sz="6000" b="0" i="0" dirty="0">
                <a:effectLst/>
                <a:highlight>
                  <a:srgbClr val="FFFFFF"/>
                </a:highlight>
                <a:latin typeface="Calibri" panose="020F0502020204030204" charset="0"/>
                <a:cs typeface="Calibri" panose="020F0502020204030204" charset="0"/>
              </a:rPr>
              <a:t> </a:t>
            </a:r>
            <a:r>
              <a:rPr lang="pl-PL" sz="6000" b="0" i="0" dirty="0" err="1">
                <a:effectLst/>
                <a:highlight>
                  <a:srgbClr val="FFFFFF"/>
                </a:highlight>
                <a:latin typeface="Calibri" panose="020F0502020204030204" charset="0"/>
                <a:cs typeface="Calibri" panose="020F0502020204030204" charset="0"/>
              </a:rPr>
              <a:t>seine</a:t>
            </a:r>
            <a:r>
              <a:rPr lang="pl-PL" sz="6000" b="0" i="0" dirty="0">
                <a:effectLst/>
                <a:highlight>
                  <a:srgbClr val="FFFFFF"/>
                </a:highlight>
                <a:latin typeface="Calibri" panose="020F0502020204030204" charset="0"/>
                <a:cs typeface="Calibri" panose="020F0502020204030204" charset="0"/>
              </a:rPr>
              <a:t> </a:t>
            </a:r>
            <a:r>
              <a:rPr lang="pl-PL" sz="6000" b="0" i="0" dirty="0" err="1">
                <a:effectLst/>
                <a:highlight>
                  <a:srgbClr val="FFFFFF"/>
                </a:highlight>
                <a:latin typeface="Calibri" panose="020F0502020204030204" charset="0"/>
                <a:cs typeface="Calibri" panose="020F0502020204030204" charset="0"/>
              </a:rPr>
              <a:t>Arten</a:t>
            </a:r>
            <a:endParaRPr lang="pl-PL" sz="6000" dirty="0">
              <a:latin typeface="Calibri" panose="020F0502020204030204" charset="0"/>
              <a:cs typeface="Calibri" panose="020F0502020204030204" charset="0"/>
            </a:endParaRPr>
          </a:p>
        </p:txBody>
      </p:sp>
      <p:sp>
        <p:nvSpPr>
          <p:cNvPr id="3" name="Podtytuł 2"/>
          <p:cNvSpPr>
            <a:spLocks noGrp="1"/>
          </p:cNvSpPr>
          <p:nvPr>
            <p:ph type="subTitle" idx="1"/>
          </p:nvPr>
        </p:nvSpPr>
        <p:spPr>
          <a:xfrm>
            <a:off x="228600" y="3791295"/>
            <a:ext cx="5747657" cy="2299262"/>
          </a:xfrm>
        </p:spPr>
        <p:txBody>
          <a:bodyPr anchor="t">
            <a:normAutofit fontScale="70000" lnSpcReduction="20000"/>
          </a:bodyPr>
          <a:lstStyle/>
          <a:p>
            <a:r>
              <a:rPr lang="pl-PL" dirty="0" err="1">
                <a:latin typeface="Calibri" panose="020F0502020204030204" charset="0"/>
                <a:cs typeface="Calibri" panose="020F0502020204030204" charset="0"/>
              </a:rPr>
              <a:t>Bearbeitet</a:t>
            </a:r>
            <a:r>
              <a:rPr lang="pl-PL" dirty="0">
                <a:latin typeface="Calibri" panose="020F0502020204030204" charset="0"/>
                <a:cs typeface="Calibri" panose="020F0502020204030204" charset="0"/>
              </a:rPr>
              <a:t> von:</a:t>
            </a:r>
            <a:br>
              <a:rPr lang="pl-PL" dirty="0">
                <a:latin typeface="Calibri" panose="020F0502020204030204" charset="0"/>
                <a:cs typeface="Calibri" panose="020F0502020204030204" charset="0"/>
              </a:rPr>
            </a:br>
            <a:r>
              <a:rPr lang="pl-PL" dirty="0">
                <a:latin typeface="Calibri" panose="020F0502020204030204" charset="0"/>
                <a:cs typeface="Calibri" panose="020F0502020204030204" charset="0"/>
              </a:rPr>
              <a:t>Sabina Zebzda </a:t>
            </a:r>
            <a:endParaRPr lang="pl-PL" dirty="0">
              <a:latin typeface="Calibri" panose="020F0502020204030204" charset="0"/>
              <a:cs typeface="Calibri" panose="020F0502020204030204" charset="0"/>
            </a:endParaRPr>
          </a:p>
          <a:p>
            <a:r>
              <a:rPr lang="pl-PL" dirty="0" err="1">
                <a:latin typeface="Calibri" panose="020F0502020204030204" charset="0"/>
                <a:cs typeface="Calibri" panose="020F0502020204030204" charset="0"/>
              </a:rPr>
              <a:t>Studentin</a:t>
            </a:r>
            <a:r>
              <a:rPr lang="pl-PL" dirty="0">
                <a:latin typeface="Calibri" panose="020F0502020204030204" charset="0"/>
                <a:cs typeface="Calibri" panose="020F0502020204030204" charset="0"/>
              </a:rPr>
              <a:t> des 4. </a:t>
            </a:r>
            <a:r>
              <a:rPr lang="pl-PL" dirty="0" err="1">
                <a:latin typeface="Calibri" panose="020F0502020204030204" charset="0"/>
                <a:cs typeface="Calibri" panose="020F0502020204030204" charset="0"/>
              </a:rPr>
              <a:t>Studienjahres</a:t>
            </a:r>
            <a:r>
              <a:rPr lang="pl-PL" dirty="0">
                <a:latin typeface="Calibri" panose="020F0502020204030204" charset="0"/>
                <a:cs typeface="Calibri" panose="020F0502020204030204" charset="0"/>
              </a:rPr>
              <a:t> (2023/2024)</a:t>
            </a:r>
            <a:endParaRPr lang="pl-PL" dirty="0">
              <a:latin typeface="Calibri" panose="020F0502020204030204" charset="0"/>
              <a:cs typeface="Calibri" panose="020F0502020204030204" charset="0"/>
            </a:endParaRPr>
          </a:p>
          <a:p>
            <a:r>
              <a:rPr lang="pl-PL" dirty="0" err="1">
                <a:latin typeface="Calibri" panose="020F0502020204030204" charset="0"/>
                <a:cs typeface="Calibri" panose="020F0502020204030204" charset="0"/>
              </a:rPr>
              <a:t>Rzeszower</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Universit</a:t>
            </a:r>
            <a:r>
              <a:rPr lang="de-DE" dirty="0">
                <a:latin typeface="Calibri" panose="020F0502020204030204" charset="0"/>
                <a:cs typeface="Calibri" panose="020F0502020204030204" charset="0"/>
              </a:rPr>
              <a:t>ä</a:t>
            </a:r>
            <a:r>
              <a:rPr lang="pl-PL" dirty="0">
                <a:latin typeface="Calibri" panose="020F0502020204030204" charset="0"/>
                <a:cs typeface="Calibri" panose="020F0502020204030204" charset="0"/>
              </a:rPr>
              <a:t>t</a:t>
            </a:r>
            <a:endParaRPr lang="pl-PL" dirty="0">
              <a:latin typeface="Calibri" panose="020F0502020204030204" charset="0"/>
              <a:cs typeface="Calibri" panose="020F0502020204030204" charset="0"/>
            </a:endParaRPr>
          </a:p>
          <a:p>
            <a:r>
              <a:rPr lang="pl-PL" dirty="0" err="1">
                <a:latin typeface="Calibri" panose="020F0502020204030204" charset="0"/>
                <a:cs typeface="Calibri" panose="020F0502020204030204" charset="0"/>
              </a:rPr>
              <a:t>Institut</a:t>
            </a:r>
            <a:r>
              <a:rPr lang="pl-PL" dirty="0">
                <a:latin typeface="Calibri" panose="020F0502020204030204" charset="0"/>
                <a:cs typeface="Calibri" panose="020F0502020204030204" charset="0"/>
              </a:rPr>
              <a:t> </a:t>
            </a:r>
            <a:r>
              <a:rPr lang="de-DE" dirty="0">
                <a:latin typeface="Calibri" panose="020F0502020204030204" charset="0"/>
                <a:cs typeface="Calibri" panose="020F0502020204030204" charset="0"/>
              </a:rPr>
              <a:t>für</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Wirtschaft</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und</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Finanzen</a:t>
            </a:r>
            <a:endParaRPr lang="pl-PL" dirty="0">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2" name="Rectangle 23"/>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53" name="Group 25"/>
          <p:cNvGrpSpPr>
            <a:grpSpLocks noGrp="1" noRot="1" noChangeAspect="1" noMove="1" noResize="1" noUngrp="1"/>
          </p:cNvGrpSpPr>
          <p:nvPr/>
        </p:nvGrpSpPr>
        <p:grpSpPr>
          <a:xfrm>
            <a:off x="-1" y="0"/>
            <a:ext cx="10853745" cy="6858000"/>
            <a:chOff x="-1" y="0"/>
            <a:chExt cx="10934058" cy="6858000"/>
          </a:xfrm>
        </p:grpSpPr>
        <p:sp>
          <p:nvSpPr>
            <p:cNvPr id="27" name="Freeform: Shape 26"/>
            <p:cNvSpPr/>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27"/>
            <p:cNvSpPr/>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p:cNvSpPr/>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p:cNvSpPr/>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ytuł 1"/>
          <p:cNvSpPr>
            <a:spLocks noGrp="1"/>
          </p:cNvSpPr>
          <p:nvPr>
            <p:ph type="title"/>
          </p:nvPr>
        </p:nvSpPr>
        <p:spPr>
          <a:xfrm>
            <a:off x="1920875" y="442913"/>
            <a:ext cx="6857365" cy="1344612"/>
          </a:xfrm>
        </p:spPr>
        <p:txBody>
          <a:bodyPr anchor="b">
            <a:normAutofit/>
          </a:bodyPr>
          <a:lstStyle/>
          <a:p>
            <a:r>
              <a:rPr lang="pl-PL" err="1">
                <a:latin typeface="Calibri" panose="020F0502020204030204" charset="0"/>
                <a:cs typeface="Calibri" panose="020F0502020204030204" charset="0"/>
              </a:rPr>
              <a:t>Hypothekarkredit</a:t>
            </a:r>
            <a:endParaRPr lang="pl-PL">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1920875" y="2312988"/>
            <a:ext cx="6857365" cy="3651250"/>
          </a:xfrm>
        </p:spPr>
        <p:txBody>
          <a:bodyPr>
            <a:noAutofit/>
          </a:bodyPr>
          <a:lstStyle/>
          <a:p>
            <a:r>
              <a:rPr lang="de-DE" sz="2400">
                <a:latin typeface="Calibri" panose="020F0502020204030204" charset="0"/>
                <a:cs typeface="Calibri" panose="020F0502020204030204" charset="0"/>
              </a:rPr>
              <a:t>Man kann ihn als sämtliche Bankforderungen bezeichnen, die durch eine Hypothekenurkunde gesichert sind, die im Grundbuch des Grundstücks eingetragen ist, unabhängig von dessen Verwendungszweck oder Merkmalen</a:t>
            </a:r>
            <a:endParaRPr lang="de-DE" sz="2400" dirty="0">
              <a:latin typeface="Calibri" panose="020F0502020204030204" charset="0"/>
              <a:cs typeface="Calibri" panose="020F050202020403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271804" cy="1639888"/>
          </a:xfrm>
        </p:spPr>
        <p:txBody>
          <a:bodyPr anchor="b">
            <a:normAutofit/>
          </a:bodyPr>
          <a:lstStyle/>
          <a:p>
            <a:r>
              <a:rPr lang="pl-PL" dirty="0" err="1">
                <a:latin typeface="Calibri" panose="020F0502020204030204" charset="0"/>
                <a:cs typeface="Calibri" panose="020F0502020204030204" charset="0"/>
              </a:rPr>
              <a:t>Devisenkredit</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9" y="2312988"/>
            <a:ext cx="5271804" cy="3651250"/>
          </a:xfrm>
        </p:spPr>
        <p:txBody>
          <a:bodyPr>
            <a:normAutofit/>
          </a:bodyPr>
          <a:lstStyle/>
          <a:p>
            <a:r>
              <a:rPr lang="de-DE" sz="2000" dirty="0">
                <a:latin typeface="Calibri" panose="020F0502020204030204" charset="0"/>
                <a:cs typeface="Calibri" panose="020F0502020204030204" charset="0"/>
              </a:rPr>
              <a:t>Oft auch als Fremdwährungskredit bezeichnet. Dies ist ein Kredit, der in einer ausländischen Währung aufgenommen wird. Bei der Aufnahme dieser Art von Kredit müssen wir die Auswirkungen der Wechselkursschwankungen berücksichtigen.</a:t>
            </a:r>
            <a:endParaRPr lang="pl-PL" sz="2000" dirty="0">
              <a:latin typeface="Calibri" panose="020F0502020204030204" charset="0"/>
              <a:cs typeface="Calibri" panose="020F0502020204030204" charset="0"/>
            </a:endParaRPr>
          </a:p>
        </p:txBody>
      </p:sp>
      <p:sp>
        <p:nvSpPr>
          <p:cNvPr id="11" name="Freeform: Shape 10"/>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p:cNvSpPr>
            <a:spLocks noGrp="1" noRot="1" noChangeAspect="1" noMove="1" noResize="1" noEditPoints="1" noAdjustHandles="1" noChangeArrowheads="1" noChangeShapeType="1" noTextEdit="1"/>
          </p:cNvSpPr>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p:cNvSpPr>
            <a:spLocks noGrp="1" noRot="1" noChangeAspect="1" noMove="1" noResize="1" noEditPoints="1" noAdjustHandles="1" noChangeArrowheads="1" noChangeShapeType="1" noTextEdit="1"/>
          </p:cNvSpPr>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nzeige von Börsenzahlen"/>
          <p:cNvPicPr>
            <a:picLocks noChangeAspect="1"/>
          </p:cNvPicPr>
          <p:nvPr/>
        </p:nvPicPr>
        <p:blipFill rotWithShape="1">
          <a:blip r:embed="rId1"/>
          <a:srcRect l="26306" r="25143" b="-1"/>
          <a:stretch>
            <a:fillRect/>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271804" cy="1639888"/>
          </a:xfrm>
        </p:spPr>
        <p:txBody>
          <a:bodyPr anchor="b">
            <a:normAutofit/>
          </a:bodyPr>
          <a:lstStyle/>
          <a:p>
            <a:r>
              <a:rPr lang="pl-PL" dirty="0" err="1">
                <a:latin typeface="Calibri" panose="020F0502020204030204" charset="0"/>
                <a:cs typeface="Calibri" panose="020F0502020204030204" charset="0"/>
              </a:rPr>
              <a:t>Kredit</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auf</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dem</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Girokonto</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9" y="2312988"/>
            <a:ext cx="5271804" cy="3651250"/>
          </a:xfrm>
        </p:spPr>
        <p:txBody>
          <a:bodyPr>
            <a:normAutofit/>
          </a:bodyPr>
          <a:lstStyle/>
          <a:p>
            <a:r>
              <a:rPr lang="de-DE" sz="2400" dirty="0">
                <a:latin typeface="Calibri" panose="020F0502020204030204" charset="0"/>
                <a:cs typeface="Calibri" panose="020F0502020204030204" charset="0"/>
              </a:rPr>
              <a:t>Dies tritt auf, wenn auf dem Girokonto ein negatives Guthaben besteht, das durch die Ausführung von Zahlungsanweisungen entsteht.</a:t>
            </a:r>
            <a:endParaRPr lang="pl-PL" sz="2400" dirty="0">
              <a:latin typeface="Calibri" panose="020F0502020204030204" charset="0"/>
              <a:cs typeface="Calibri" panose="020F0502020204030204" charset="0"/>
            </a:endParaRPr>
          </a:p>
        </p:txBody>
      </p:sp>
      <p:sp>
        <p:nvSpPr>
          <p:cNvPr id="22" name="Freeform: Shape 21"/>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p:cNvSpPr>
            <a:spLocks noGrp="1" noRot="1" noChangeAspect="1" noMove="1" noResize="1" noEditPoints="1" noAdjustHandles="1" noChangeArrowheads="1" noChangeShapeType="1" noTextEdit="1"/>
          </p:cNvSpPr>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p:cNvSpPr>
            <a:spLocks noGrp="1" noRot="1" noChangeAspect="1" noMove="1" noResize="1" noEditPoints="1" noAdjustHandles="1" noChangeArrowheads="1" noChangeShapeType="1" noTextEdit="1"/>
          </p:cNvSpPr>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ic-Tac-Toe-Spielsteine aus Metall"/>
          <p:cNvPicPr>
            <a:picLocks noChangeAspect="1"/>
          </p:cNvPicPr>
          <p:nvPr/>
        </p:nvPicPr>
        <p:blipFill rotWithShape="1">
          <a:blip r:embed="rId1"/>
          <a:srcRect l="15941" r="29508"/>
          <a:stretch>
            <a:fillRect/>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271804" cy="1639888"/>
          </a:xfrm>
        </p:spPr>
        <p:txBody>
          <a:bodyPr anchor="b">
            <a:normAutofit/>
          </a:bodyPr>
          <a:lstStyle/>
          <a:p>
            <a:r>
              <a:rPr lang="pl-PL" dirty="0" err="1">
                <a:latin typeface="Calibri" panose="020F0502020204030204" charset="0"/>
                <a:cs typeface="Calibri" panose="020F0502020204030204" charset="0"/>
              </a:rPr>
              <a:t>Kredit</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auf</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dem</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Kreditkonto</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9" y="2312988"/>
            <a:ext cx="5271804" cy="3651250"/>
          </a:xfrm>
        </p:spPr>
        <p:txBody>
          <a:bodyPr>
            <a:normAutofit/>
          </a:bodyPr>
          <a:lstStyle/>
          <a:p>
            <a:r>
              <a:rPr lang="de-DE" sz="2000" dirty="0">
                <a:latin typeface="Calibri" panose="020F0502020204030204" charset="0"/>
                <a:cs typeface="Calibri" panose="020F0502020204030204" charset="0"/>
              </a:rPr>
              <a:t>Dies sind Kredite, deren Charakter nicht erneuerbar sein kann, was praktisch bedeutet, dass sie nach ihrer Rückzahlung nicht erneut genutzt werden können.</a:t>
            </a:r>
            <a:endParaRPr lang="pl-PL" sz="2000" dirty="0">
              <a:latin typeface="Calibri" panose="020F0502020204030204" charset="0"/>
              <a:cs typeface="Calibri" panose="020F0502020204030204" charset="0"/>
            </a:endParaRPr>
          </a:p>
        </p:txBody>
      </p:sp>
      <p:sp>
        <p:nvSpPr>
          <p:cNvPr id="11" name="Freeform: Shape 10"/>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p:cNvSpPr>
            <a:spLocks noGrp="1" noRot="1" noChangeAspect="1" noMove="1" noResize="1" noEditPoints="1" noAdjustHandles="1" noChangeArrowheads="1" noChangeShapeType="1" noTextEdit="1"/>
          </p:cNvSpPr>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p:cNvSpPr>
            <a:spLocks noGrp="1" noRot="1" noChangeAspect="1" noMove="1" noResize="1" noEditPoints="1" noAdjustHandles="1" noChangeArrowheads="1" noChangeShapeType="1" noTextEdit="1"/>
          </p:cNvSpPr>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Grafik auf Dokument mit Stift"/>
          <p:cNvPicPr>
            <a:picLocks noChangeAspect="1"/>
          </p:cNvPicPr>
          <p:nvPr/>
        </p:nvPicPr>
        <p:blipFill rotWithShape="1">
          <a:blip r:embed="rId1"/>
          <a:srcRect l="32586" r="18863" b="-1"/>
          <a:stretch>
            <a:fillRect/>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271804" cy="1639888"/>
          </a:xfrm>
        </p:spPr>
        <p:txBody>
          <a:bodyPr anchor="b">
            <a:normAutofit/>
          </a:bodyPr>
          <a:lstStyle/>
          <a:p>
            <a:r>
              <a:rPr lang="pl-PL" dirty="0" err="1"/>
              <a:t>Präferenzkredit</a:t>
            </a:r>
            <a:endParaRPr lang="pl-PL" dirty="0"/>
          </a:p>
        </p:txBody>
      </p:sp>
      <p:sp>
        <p:nvSpPr>
          <p:cNvPr id="3" name="Symbol zastępczy zawartości 2"/>
          <p:cNvSpPr>
            <a:spLocks noGrp="1"/>
          </p:cNvSpPr>
          <p:nvPr>
            <p:ph idx="1"/>
          </p:nvPr>
        </p:nvSpPr>
        <p:spPr>
          <a:xfrm>
            <a:off x="992519" y="2312988"/>
            <a:ext cx="5271804" cy="3651250"/>
          </a:xfrm>
        </p:spPr>
        <p:txBody>
          <a:bodyPr>
            <a:normAutofit/>
          </a:bodyPr>
          <a:lstStyle/>
          <a:p>
            <a:r>
              <a:rPr lang="de-DE" sz="2000" dirty="0">
                <a:latin typeface="Calibri" panose="020F0502020204030204" charset="0"/>
                <a:cs typeface="Calibri" panose="020F0502020204030204" charset="0"/>
              </a:rPr>
              <a:t>Diese werden unter speziell günstigeren Bedingungen gewährt, als sie aus wirtschaftlicher Sicht zu erwarten wären.</a:t>
            </a:r>
            <a:endParaRPr lang="pl-PL" sz="2000" dirty="0">
              <a:latin typeface="Calibri" panose="020F0502020204030204" charset="0"/>
              <a:cs typeface="Calibri" panose="020F0502020204030204" charset="0"/>
            </a:endParaRPr>
          </a:p>
        </p:txBody>
      </p:sp>
      <p:sp>
        <p:nvSpPr>
          <p:cNvPr id="11" name="Freeform: Shape 10"/>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p:cNvSpPr>
            <a:spLocks noGrp="1" noRot="1" noChangeAspect="1" noMove="1" noResize="1" noEditPoints="1" noAdjustHandles="1" noChangeArrowheads="1" noChangeShapeType="1" noTextEdit="1"/>
          </p:cNvSpPr>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p:cNvSpPr>
            <a:spLocks noGrp="1" noRot="1" noChangeAspect="1" noMove="1" noResize="1" noEditPoints="1" noAdjustHandles="1" noChangeArrowheads="1" noChangeShapeType="1" noTextEdit="1"/>
          </p:cNvSpPr>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Hochland-Brücke verbindet die Berge"/>
          <p:cNvPicPr>
            <a:picLocks noChangeAspect="1"/>
          </p:cNvPicPr>
          <p:nvPr/>
        </p:nvPicPr>
        <p:blipFill rotWithShape="1">
          <a:blip r:embed="rId1"/>
          <a:srcRect l="37454" r="21633"/>
          <a:stretch>
            <a:fillRect/>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271804" cy="1639888"/>
          </a:xfrm>
        </p:spPr>
        <p:txBody>
          <a:bodyPr anchor="b">
            <a:normAutofit/>
          </a:bodyPr>
          <a:lstStyle/>
          <a:p>
            <a:r>
              <a:rPr lang="pl-PL" dirty="0" err="1">
                <a:latin typeface="Calibri" panose="020F0502020204030204" charset="0"/>
                <a:cs typeface="Calibri" panose="020F0502020204030204" charset="0"/>
              </a:rPr>
              <a:t>Kommerzieller</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Kredit</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9" y="2312988"/>
            <a:ext cx="5271804" cy="3651250"/>
          </a:xfrm>
        </p:spPr>
        <p:txBody>
          <a:bodyPr>
            <a:normAutofit/>
          </a:bodyPr>
          <a:lstStyle/>
          <a:p>
            <a:r>
              <a:rPr lang="de-DE" sz="2000" dirty="0">
                <a:latin typeface="Calibri" panose="020F0502020204030204" charset="0"/>
                <a:cs typeface="Calibri" panose="020F0502020204030204" charset="0"/>
              </a:rPr>
              <a:t>Dies ist eine Art von Kredit, der Unternehmen für Zwecke gewährt wird, die mit ihrer Geschäftstätigkeit verbunden sind.</a:t>
            </a:r>
            <a:r>
              <a:rPr lang="de-DE" dirty="0"/>
              <a:t> </a:t>
            </a:r>
            <a:endParaRPr lang="pl-PL" dirty="0"/>
          </a:p>
        </p:txBody>
      </p:sp>
      <p:sp>
        <p:nvSpPr>
          <p:cNvPr id="11" name="Freeform: Shape 10"/>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p:cNvSpPr>
            <a:spLocks noGrp="1" noRot="1" noChangeAspect="1" noMove="1" noResize="1" noEditPoints="1" noAdjustHandles="1" noChangeArrowheads="1" noChangeShapeType="1" noTextEdit="1"/>
          </p:cNvSpPr>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p:cNvSpPr>
            <a:spLocks noGrp="1" noRot="1" noChangeAspect="1" noMove="1" noResize="1" noEditPoints="1" noAdjustHandles="1" noChangeArrowheads="1" noChangeShapeType="1" noTextEdit="1"/>
          </p:cNvSpPr>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Nahaufnahme einer Taschenrechnertastatur"/>
          <p:cNvPicPr>
            <a:picLocks noChangeAspect="1"/>
          </p:cNvPicPr>
          <p:nvPr/>
        </p:nvPicPr>
        <p:blipFill rotWithShape="1">
          <a:blip r:embed="rId1"/>
          <a:srcRect l="22589" r="29224" b="-1"/>
          <a:stretch>
            <a:fillRect/>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20240" y="0"/>
            <a:ext cx="8770571" cy="1345269"/>
          </a:xfrm>
        </p:spPr>
        <p:txBody>
          <a:bodyPr>
            <a:normAutofit/>
          </a:bodyPr>
          <a:lstStyle/>
          <a:p>
            <a:r>
              <a:rPr lang="pl-PL" dirty="0" err="1">
                <a:latin typeface="Calibri" panose="020F0502020204030204" charset="0"/>
                <a:cs typeface="Calibri" panose="020F0502020204030204" charset="0"/>
              </a:rPr>
              <a:t>Zusammenfassung</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1920240" y="2027141"/>
            <a:ext cx="8770571" cy="3651504"/>
          </a:xfrm>
        </p:spPr>
        <p:txBody>
          <a:bodyPr>
            <a:noAutofit/>
          </a:bodyPr>
          <a:lstStyle/>
          <a:p>
            <a:pPr marL="285750" indent="-285750">
              <a:buFont typeface="Arial" panose="020B0604020202020204" pitchFamily="34" charset="0"/>
              <a:buChar char="•"/>
            </a:pPr>
            <a:r>
              <a:rPr lang="de-DE" sz="1600" dirty="0">
                <a:latin typeface="Calibri" panose="020F0502020204030204" charset="0"/>
                <a:cs typeface="Calibri" panose="020F0502020204030204" charset="0"/>
              </a:rPr>
              <a:t>Das Bankwesen ist eine zentrale Säule des Bankwesens, in dem der Kreditgeber dem Kreditnehmer Geldmittel zur Verfügung stellt, die gemäß den vereinbarten Bedingungen zurückgezahlt werden müssen.</a:t>
            </a:r>
            <a:endParaRPr lang="de-DE" sz="1600" dirty="0">
              <a:latin typeface="Calibri" panose="020F0502020204030204" charset="0"/>
              <a:cs typeface="Calibri" panose="020F0502020204030204" charset="0"/>
            </a:endParaRPr>
          </a:p>
          <a:p>
            <a:pPr marL="285750" indent="-285750">
              <a:buFont typeface="Arial" panose="020B0604020202020204" pitchFamily="34" charset="0"/>
              <a:buChar char="•"/>
            </a:pPr>
            <a:r>
              <a:rPr lang="de-DE" sz="1600" dirty="0">
                <a:latin typeface="Calibri" panose="020F0502020204030204" charset="0"/>
                <a:cs typeface="Calibri" panose="020F0502020204030204" charset="0"/>
              </a:rPr>
              <a:t>Kredite sind entscheidend für Unternehmen und Privatpersonen, sowohl für den laufenden Betrieb als auch für Investitionen.</a:t>
            </a:r>
            <a:endParaRPr lang="de-DE" sz="1600" dirty="0">
              <a:latin typeface="Calibri" panose="020F0502020204030204" charset="0"/>
              <a:cs typeface="Calibri" panose="020F0502020204030204" charset="0"/>
            </a:endParaRPr>
          </a:p>
          <a:p>
            <a:pPr marL="285750" indent="-285750">
              <a:buFont typeface="Arial" panose="020B0604020202020204" pitchFamily="34" charset="0"/>
              <a:buChar char="•"/>
            </a:pPr>
            <a:r>
              <a:rPr lang="de-DE" sz="1600" dirty="0">
                <a:latin typeface="Calibri" panose="020F0502020204030204" charset="0"/>
                <a:cs typeface="Calibri" panose="020F0502020204030204" charset="0"/>
              </a:rPr>
              <a:t>Zu den gängigen Arten gehören der Lombardkredit, der durch Verpfändung von Wertpapieren gewährt wird, der Hypothekarkredit, der durch eine Hypothekenurkunde gesichert ist, und der Devisenkredit, der in einer ausländischen Währung aufgenommen wird.</a:t>
            </a:r>
            <a:endParaRPr lang="de-DE" sz="1600" dirty="0">
              <a:latin typeface="Calibri" panose="020F0502020204030204" charset="0"/>
              <a:cs typeface="Calibri" panose="020F0502020204030204" charset="0"/>
            </a:endParaRPr>
          </a:p>
          <a:p>
            <a:pPr marL="285750" indent="-285750">
              <a:buFont typeface="Arial" panose="020B0604020202020204" pitchFamily="34" charset="0"/>
              <a:buChar char="•"/>
            </a:pPr>
            <a:r>
              <a:rPr lang="de-DE" sz="1600" dirty="0">
                <a:latin typeface="Calibri" panose="020F0502020204030204" charset="0"/>
                <a:cs typeface="Calibri" panose="020F0502020204030204" charset="0"/>
              </a:rPr>
              <a:t>Andere Arten umfassen den Kredit auf dem Girokonto, den Kredit auf dem Kreditkonto, Präferenzkredite und kommerzielle Kredite.</a:t>
            </a:r>
            <a:endParaRPr lang="de-DE" sz="1600" dirty="0">
              <a:latin typeface="Calibri" panose="020F0502020204030204" charset="0"/>
              <a:cs typeface="Calibri" panose="020F0502020204030204" charset="0"/>
            </a:endParaRPr>
          </a:p>
          <a:p>
            <a:pPr marL="285750" indent="-285750">
              <a:buFont typeface="Arial" panose="020B0604020202020204" pitchFamily="34" charset="0"/>
              <a:buChar char="•"/>
            </a:pPr>
            <a:r>
              <a:rPr lang="de-DE" sz="1600" dirty="0">
                <a:latin typeface="Calibri" panose="020F0502020204030204" charset="0"/>
                <a:cs typeface="Calibri" panose="020F0502020204030204" charset="0"/>
              </a:rPr>
              <a:t>Kredite spielen eine entscheidende Rolle bei der Finanzierung von Unternehmen und Privatpersonen und sind ein wesentlicher Bestandteil des Wirtschaftslebens</a:t>
            </a:r>
            <a:r>
              <a:rPr lang="de-DE" sz="1400" dirty="0"/>
              <a:t>.</a:t>
            </a:r>
            <a:endParaRPr lang="pl-PL"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11400" y="263525"/>
            <a:ext cx="8397240" cy="918845"/>
          </a:xfrm>
        </p:spPr>
        <p:txBody>
          <a:bodyPr/>
          <a:lstStyle/>
          <a:p>
            <a:pPr algn="ctr"/>
            <a:r>
              <a:rPr lang="pl-PL" dirty="0" err="1">
                <a:latin typeface="Calibri" panose="020F0502020204030204" charset="0"/>
                <a:cs typeface="Calibri" panose="020F0502020204030204" charset="0"/>
              </a:rPr>
              <a:t>Wortschatz</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673735" y="1824355"/>
            <a:ext cx="11209655" cy="4736465"/>
          </a:xfrm>
        </p:spPr>
        <p:txBody>
          <a:bodyPr numCol="3">
            <a:normAutofit fontScale="55000" lnSpcReduction="20000"/>
          </a:bodyPr>
          <a:lstStyle/>
          <a:p>
            <a:pPr algn="just"/>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der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Kreditgeber</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 Kredytodawca</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der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Kreditnehmer</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 kredytobiorca</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die</a:t>
            </a:r>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Geldmittel</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 środki pieniężne</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die</a:t>
            </a:r>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Rückzahlungstermin</a:t>
            </a:r>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termin spłaty</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die</a:t>
            </a:r>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Zinsen</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 odsetki</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der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Kreditsicherheiten</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zabezpieczenia kredytowe</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die</a:t>
            </a:r>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Provision</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 prowizja</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der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Fremdwährungskredit</a:t>
            </a:r>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kredyt walutowy</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3600" b="1" kern="100" dirty="0">
                <a:effectLst/>
                <a:latin typeface="Times New Roman" panose="02020603050405020304" pitchFamily="18" charset="0"/>
                <a:ea typeface="Aptos" panose="020B0004020202020204" pitchFamily="34" charset="0"/>
                <a:cs typeface="Times New Roman" panose="02020603050405020304" pitchFamily="18" charset="0"/>
              </a:rPr>
              <a:t>der </a:t>
            </a:r>
            <a:r>
              <a:rPr lang="pl-PL" sz="3600" b="1" kern="100" dirty="0" err="1">
                <a:effectLst/>
                <a:latin typeface="Times New Roman" panose="02020603050405020304" pitchFamily="18" charset="0"/>
                <a:ea typeface="Aptos" panose="020B0004020202020204" pitchFamily="34" charset="0"/>
                <a:cs typeface="Times New Roman" panose="02020603050405020304" pitchFamily="18" charset="0"/>
              </a:rPr>
              <a:t>Präferenzkredit</a:t>
            </a:r>
            <a:r>
              <a:rPr lang="pl-PL" sz="3600" kern="100" dirty="0">
                <a:effectLst/>
                <a:latin typeface="Times New Roman" panose="02020603050405020304" pitchFamily="18" charset="0"/>
                <a:ea typeface="Aptos" panose="020B0004020202020204" pitchFamily="34" charset="0"/>
                <a:cs typeface="Times New Roman" panose="02020603050405020304" pitchFamily="18" charset="0"/>
              </a:rPr>
              <a:t> - kredyt preferencyjny</a:t>
            </a:r>
            <a:endParaRPr lang="pl-PL" sz="3600" kern="100" dirty="0">
              <a:effectLst/>
              <a:latin typeface="Century Gothic" panose="020B0502020202020204" pitchFamily="34" charset="0"/>
              <a:ea typeface="Aptos" panose="020B0004020202020204" pitchFamily="34" charset="0"/>
              <a:cs typeface="Times New Roman" panose="02020603050405020304" pitchFamily="18" charset="0"/>
            </a:endParaRPr>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ytuł 1"/>
          <p:cNvSpPr>
            <a:spLocks noGrp="1"/>
          </p:cNvSpPr>
          <p:nvPr>
            <p:ph type="title"/>
          </p:nvPr>
        </p:nvSpPr>
        <p:spPr>
          <a:xfrm>
            <a:off x="2649855" y="227965"/>
            <a:ext cx="8041005" cy="936625"/>
          </a:xfrm>
        </p:spPr>
        <p:txBody>
          <a:bodyPr/>
          <a:p>
            <a:pPr algn="ctr"/>
            <a:r>
              <a:rPr lang="pl-PL" dirty="0" err="1">
                <a:latin typeface="Calibri" panose="020F0502020204030204" charset="0"/>
                <a:cs typeface="Calibri" panose="020F0502020204030204" charset="0"/>
                <a:sym typeface="+mn-ea"/>
              </a:rPr>
              <a:t>Wortschatz</a:t>
            </a:r>
            <a:endParaRPr lang="pl-PL" altLang="en-US"/>
          </a:p>
        </p:txBody>
      </p:sp>
      <p:sp>
        <p:nvSpPr>
          <p:cNvPr id="3" name="Symbol zastępczy zawartości 2"/>
          <p:cNvSpPr>
            <a:spLocks noGrp="1"/>
          </p:cNvSpPr>
          <p:nvPr>
            <p:ph idx="1"/>
          </p:nvPr>
        </p:nvSpPr>
        <p:spPr>
          <a:xfrm>
            <a:off x="1014095" y="1057275"/>
            <a:ext cx="10922000" cy="5294630"/>
          </a:xfrm>
        </p:spPr>
        <p:txBody>
          <a:bodyPr>
            <a:noAutofit/>
          </a:bodyPr>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Präferenzkredit</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kredyt preferencyjny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Kommerzieller</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kredyt komercyjny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Vertragsparteien</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strony umowy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Kreditsumme</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suma kredytu</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Währung</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waluta</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Zweck</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cel</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Rückzahlung</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spłata</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Kreditzinsen</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odsetki od kredytu</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Bereitstellung</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udostępnienie</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Vertragsänderungen</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zmiany w umowie</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Kündigung</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wypowiedzenie umowy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Rediskontkredit</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kredyt redyskontowy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Lombardkredit</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kredyt lombardowy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Hypothekarkredit</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kredyt hipoteczny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Devisenkredit</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kredyt walutowy</a:t>
            </a:r>
            <a:endParaRPr lang="pl-P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sz="1100"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sz="1100"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Aktiva</a:t>
            </a:r>
            <a:r>
              <a:rPr lang="pl-PL" sz="1100"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aktywa</a:t>
            </a:r>
            <a:endParaRPr lang="pl-PL" altLang="en-US" sz="400" kern="100" dirty="0">
              <a:effectLst/>
              <a:latin typeface="Times New Roman" panose="02020603050405020304" pitchFamily="18" charset="0"/>
              <a:ea typeface="Aptos" panose="020B0004020202020204" pitchFamily="34" charset="0"/>
              <a:cs typeface="Times New Roman" panose="02020603050405020304" pitchFamily="18"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ytuł 1"/>
          <p:cNvSpPr>
            <a:spLocks noGrp="1"/>
          </p:cNvSpPr>
          <p:nvPr>
            <p:ph type="title"/>
          </p:nvPr>
        </p:nvSpPr>
        <p:spPr>
          <a:xfrm>
            <a:off x="2418715" y="198755"/>
            <a:ext cx="8343265" cy="794385"/>
          </a:xfrm>
        </p:spPr>
        <p:txBody>
          <a:bodyPr>
            <a:normAutofit fontScale="90000"/>
          </a:bodyPr>
          <a:p>
            <a:pPr algn="ctr"/>
            <a:r>
              <a:rPr lang="pl-PL" dirty="0" err="1">
                <a:latin typeface="Calibri" panose="020F0502020204030204" charset="0"/>
                <a:cs typeface="Calibri" panose="020F0502020204030204" charset="0"/>
                <a:sym typeface="+mn-ea"/>
              </a:rPr>
              <a:t>Wortschatz</a:t>
            </a:r>
            <a:endParaRPr lang="pl-PL" altLang="en-US"/>
          </a:p>
        </p:txBody>
      </p:sp>
      <p:sp>
        <p:nvSpPr>
          <p:cNvPr id="3" name="Symbol zastępczy zawartości 2"/>
          <p:cNvSpPr>
            <a:spLocks noGrp="1"/>
          </p:cNvSpPr>
          <p:nvPr>
            <p:ph idx="1"/>
          </p:nvPr>
        </p:nvSpPr>
        <p:spPr>
          <a:xfrm>
            <a:off x="337185" y="1216660"/>
            <a:ext cx="11142980" cy="5407025"/>
          </a:xfrm>
        </p:spPr>
        <p:txBody>
          <a:bodyPr>
            <a:normAutofit fontScale="65000"/>
          </a:bodyPr>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Bilanzsumme</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suma bilansowa</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Geschäftstätigkeit</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działalność gospodarcza</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Kreditvergabe</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udzielanie kredytów</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Konsumkredit</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kredyt konsumpcyjny</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das</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Kreditangebote</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oferty kredytowe</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Kreditbetrag</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kwota kredytu</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Kreditvertrag</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umowa kredytowa</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Kreditprüfung</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ocena zdolności kredytowej</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das</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Kreditrisiko</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ryzyko kredytowe</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das</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Kreditwesen</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system kredytowania</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Kreditwürdigkeit</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zdolność kredytowa</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Kreditkonditionen</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warunki kredytu</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der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Kreditmarkt</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rynek kredytowy</a:t>
            </a:r>
            <a:endParaRPr lang="pl-PL"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die</a:t>
            </a:r>
            <a:r>
              <a:rPr lang="pl-PL" b="1"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a:t>
            </a:r>
            <a:r>
              <a:rPr lang="pl-PL" b="1" kern="100" dirty="0" err="1">
                <a:effectLst/>
                <a:latin typeface="Times New Roman" panose="02020603050405020304" pitchFamily="18" charset="0"/>
                <a:ea typeface="Aptos" panose="020B0004020202020204" pitchFamily="34" charset="0"/>
                <a:cs typeface="Times New Roman" panose="02020603050405020304" pitchFamily="18" charset="0"/>
                <a:sym typeface="+mn-ea"/>
              </a:rPr>
              <a:t>Kreditkarte</a:t>
            </a:r>
            <a:r>
              <a:rPr lang="pl-PL" kern="100" dirty="0">
                <a:effectLst/>
                <a:latin typeface="Times New Roman" panose="02020603050405020304" pitchFamily="18" charset="0"/>
                <a:ea typeface="Aptos" panose="020B0004020202020204" pitchFamily="34" charset="0"/>
                <a:cs typeface="Times New Roman" panose="02020603050405020304" pitchFamily="18" charset="0"/>
                <a:sym typeface="+mn-ea"/>
              </a:rPr>
              <a:t> - karta kredytowa</a:t>
            </a:r>
            <a:endParaRPr lang="pl-PL"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Calibri" panose="020F0502020204030204" charset="0"/>
                <a:cs typeface="Calibri" panose="020F0502020204030204" charset="0"/>
              </a:rPr>
              <a:t>Präsentationsplan</a:t>
            </a:r>
            <a:endParaRPr lang="pl-PL" dirty="0">
              <a:latin typeface="Calibri" panose="020F0502020204030204" charset="0"/>
              <a:cs typeface="Calibri" panose="020F0502020204030204" charset="0"/>
            </a:endParaRPr>
          </a:p>
        </p:txBody>
      </p:sp>
      <p:graphicFrame>
        <p:nvGraphicFramePr>
          <p:cNvPr id="5" name="Symbol zastępczy zawartości 2"/>
          <p:cNvGraphicFramePr>
            <a:graphicFrameLocks noGrp="1"/>
          </p:cNvGraphicFramePr>
          <p:nvPr>
            <p:ph idx="1"/>
          </p:nvPr>
        </p:nvGraphicFramePr>
        <p:xfrm>
          <a:off x="1920240" y="2312276"/>
          <a:ext cx="8770571" cy="36515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p:cNvGrpSpPr>
            <a:grpSpLocks noGrp="1" noRot="1" noChangeAspect="1" noMove="1" noResize="1" noUngrp="1"/>
          </p:cNvGrpSpPr>
          <p:nvPr/>
        </p:nvGrpSpPr>
        <p:grpSpPr>
          <a:xfrm>
            <a:off x="-2" y="0"/>
            <a:ext cx="12191696" cy="6170490"/>
            <a:chOff x="-2" y="0"/>
            <a:chExt cx="12191696" cy="6170490"/>
          </a:xfrm>
        </p:grpSpPr>
        <p:sp>
          <p:nvSpPr>
            <p:cNvPr id="19" name="Freeform: Shape 10"/>
            <p:cNvSpPr/>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p:cNvSpPr/>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2"/>
            <p:cNvSpPr/>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p:cNvSpPr/>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ytuł 1"/>
          <p:cNvSpPr>
            <a:spLocks noGrp="1"/>
          </p:cNvSpPr>
          <p:nvPr>
            <p:ph type="title"/>
          </p:nvPr>
        </p:nvSpPr>
        <p:spPr>
          <a:xfrm>
            <a:off x="1920875" y="442913"/>
            <a:ext cx="6857365" cy="1344612"/>
          </a:xfrm>
        </p:spPr>
        <p:txBody>
          <a:bodyPr anchor="b">
            <a:normAutofit/>
          </a:bodyPr>
          <a:lstStyle/>
          <a:p>
            <a:r>
              <a:rPr lang="pl-PL" dirty="0" err="1">
                <a:latin typeface="Calibri" panose="020F0502020204030204" charset="0"/>
                <a:cs typeface="Calibri" panose="020F0502020204030204" charset="0"/>
              </a:rPr>
              <a:t>Die</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Literaturangaben</a:t>
            </a:r>
            <a:endParaRPr lang="pl-PL" dirty="0">
              <a:latin typeface="Calibri" panose="020F0502020204030204" charset="0"/>
              <a:cs typeface="Calibri" panose="020F0502020204030204" charset="0"/>
            </a:endParaRPr>
          </a:p>
        </p:txBody>
      </p:sp>
      <p:sp>
        <p:nvSpPr>
          <p:cNvPr id="21" name="Symbol zastępczy zawartości 2"/>
          <p:cNvSpPr>
            <a:spLocks noGrp="1"/>
          </p:cNvSpPr>
          <p:nvPr>
            <p:ph idx="1"/>
          </p:nvPr>
        </p:nvSpPr>
        <p:spPr>
          <a:xfrm>
            <a:off x="1920875" y="2107096"/>
            <a:ext cx="8391967" cy="2846567"/>
          </a:xfrm>
        </p:spPr>
        <p:txBody>
          <a:bodyPr>
            <a:noAutofit/>
          </a:bodyPr>
          <a:lstStyle/>
          <a:p>
            <a:pPr>
              <a:lnSpc>
                <a:spcPct val="130000"/>
              </a:lnSpc>
            </a:pPr>
            <a:r>
              <a:rPr lang="pl-PL" sz="1200">
                <a:latin typeface="Calibri" panose="020F0502020204030204" charset="0"/>
                <a:cs typeface="Calibri" panose="020F0502020204030204" charset="0"/>
                <a:hlinkClick r:id="rId1"/>
              </a:rPr>
              <a:t>https://www.dginwest.com.pl/kredyt/abc-kredytu/</a:t>
            </a:r>
            <a:endParaRPr lang="pl-PL" sz="1200">
              <a:latin typeface="Calibri" panose="020F0502020204030204" charset="0"/>
              <a:cs typeface="Calibri" panose="020F0502020204030204" charset="0"/>
            </a:endParaRPr>
          </a:p>
          <a:p>
            <a:pPr>
              <a:lnSpc>
                <a:spcPct val="130000"/>
              </a:lnSpc>
            </a:pPr>
            <a:r>
              <a:rPr lang="pl-PL" sz="1200">
                <a:latin typeface="Calibri" panose="020F0502020204030204" charset="0"/>
                <a:cs typeface="Calibri" panose="020F0502020204030204" charset="0"/>
                <a:hlinkClick r:id="rId2"/>
              </a:rPr>
              <a:t>https://businessinsider.com.pl/poradnik-finansowy/kredyty/kredyt-box-drawings-light-horizontal-co-to-jest-i-jakie-sa-jego-rodzaje/rpmb0gc</a:t>
            </a:r>
            <a:endParaRPr lang="pl-PL" sz="1200">
              <a:latin typeface="Calibri" panose="020F0502020204030204" charset="0"/>
              <a:cs typeface="Calibri" panose="020F0502020204030204" charset="0"/>
            </a:endParaRPr>
          </a:p>
          <a:p>
            <a:pPr>
              <a:lnSpc>
                <a:spcPct val="130000"/>
              </a:lnSpc>
            </a:pPr>
            <a:r>
              <a:rPr lang="pl-PL" sz="1200">
                <a:latin typeface="Calibri" panose="020F0502020204030204" charset="0"/>
                <a:cs typeface="Calibri" panose="020F0502020204030204" charset="0"/>
                <a:hlinkClick r:id="rId3"/>
              </a:rPr>
              <a:t>https://www.bankier.pl/smart/umowa-kredytowa-do-czego-nas-zobowiazuje</a:t>
            </a:r>
            <a:endParaRPr lang="pl-PL" sz="1200">
              <a:latin typeface="Calibri" panose="020F0502020204030204" charset="0"/>
              <a:cs typeface="Calibri" panose="020F0502020204030204" charset="0"/>
            </a:endParaRPr>
          </a:p>
          <a:p>
            <a:pPr>
              <a:lnSpc>
                <a:spcPct val="130000"/>
              </a:lnSpc>
            </a:pPr>
            <a:r>
              <a:rPr lang="pl-PL" sz="1200">
                <a:latin typeface="Calibri" panose="020F0502020204030204" charset="0"/>
                <a:cs typeface="Calibri" panose="020F0502020204030204" charset="0"/>
                <a:hlinkClick r:id="rId4"/>
              </a:rPr>
              <a:t>https://www.money.pl/banki/kredyt-lombardowy-czym-jest-i-kto-go-udziela-6862491860195904a.html</a:t>
            </a:r>
            <a:endParaRPr lang="pl-PL" sz="1200">
              <a:latin typeface="Calibri" panose="020F0502020204030204" charset="0"/>
              <a:cs typeface="Calibri" panose="020F0502020204030204" charset="0"/>
            </a:endParaRPr>
          </a:p>
          <a:p>
            <a:pPr>
              <a:lnSpc>
                <a:spcPct val="130000"/>
              </a:lnSpc>
            </a:pPr>
            <a:r>
              <a:rPr lang="pl-PL" sz="1200">
                <a:latin typeface="Calibri" panose="020F0502020204030204" charset="0"/>
                <a:cs typeface="Calibri" panose="020F0502020204030204" charset="0"/>
                <a:hlinkClick r:id="rId5"/>
              </a:rPr>
              <a:t>https://www.infor.pl/prawo/encyklopedia-prawa/k/273427,Kredyt-hipoteczny.html</a:t>
            </a:r>
            <a:endParaRPr lang="pl-PL" sz="1200">
              <a:latin typeface="Calibri" panose="020F0502020204030204" charset="0"/>
              <a:cs typeface="Calibri" panose="020F0502020204030204" charset="0"/>
            </a:endParaRPr>
          </a:p>
          <a:p>
            <a:pPr>
              <a:lnSpc>
                <a:spcPct val="130000"/>
              </a:lnSpc>
            </a:pPr>
            <a:r>
              <a:rPr lang="pl-PL" sz="1200">
                <a:latin typeface="Calibri" panose="020F0502020204030204" charset="0"/>
                <a:cs typeface="Calibri" panose="020F0502020204030204" charset="0"/>
                <a:hlinkClick r:id="rId6"/>
              </a:rPr>
              <a:t>https://www.bik.pl/poradnik-bik/rodzaje-kredytow</a:t>
            </a:r>
            <a:endParaRPr lang="pl-PL" sz="1200">
              <a:latin typeface="Calibri" panose="020F0502020204030204" charset="0"/>
              <a:cs typeface="Calibri" panose="020F0502020204030204" charset="0"/>
            </a:endParaRPr>
          </a:p>
          <a:p>
            <a:pPr>
              <a:lnSpc>
                <a:spcPct val="130000"/>
              </a:lnSpc>
            </a:pPr>
            <a:r>
              <a:rPr lang="pl-PL" sz="1200">
                <a:latin typeface="Calibri" panose="020F0502020204030204" charset="0"/>
                <a:cs typeface="Calibri" panose="020F0502020204030204" charset="0"/>
                <a:hlinkClick r:id="rId7"/>
              </a:rPr>
              <a:t>https://www.totalmoney.pl/artykuly/rodzaje-kredytow-jakich-kredytow-udzielaja-banki</a:t>
            </a:r>
            <a:endParaRPr lang="pl-PL" sz="1200">
              <a:latin typeface="Calibri" panose="020F0502020204030204" charset="0"/>
              <a:cs typeface="Calibri" panose="020F0502020204030204" charset="0"/>
            </a:endParaRPr>
          </a:p>
          <a:p>
            <a:pPr>
              <a:lnSpc>
                <a:spcPct val="130000"/>
              </a:lnSpc>
            </a:pPr>
            <a:endParaRPr lang="pl-PL" sz="1200">
              <a:latin typeface="Calibri" panose="020F0502020204030204" charset="0"/>
              <a:cs typeface="Calibri" panose="020F05020202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p:cNvSpPr>
            <a:spLocks noGrp="1" noRot="1" noChangeAspect="1" noMove="1" noResize="1" noEditPoints="1" noAdjustHandles="1" noChangeArrowheads="1" noChangeShapeType="1" noTextEdit="1"/>
          </p:cNvSpPr>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p:cNvSpPr>
            <a:spLocks noGrp="1" noRot="1" noChangeAspect="1" noMove="1" noResize="1" noEditPoints="1" noAdjustHandles="1" noChangeArrowheads="1" noChangeShapeType="1" noTextEdit="1"/>
          </p:cNvSpPr>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p:cNvSpPr>
            <a:spLocks noGrp="1" noRot="1" noChangeAspect="1" noMove="1" noResize="1" noEditPoints="1" noAdjustHandles="1" noChangeArrowheads="1" noChangeShapeType="1" noTextEdit="1"/>
          </p:cNvSpPr>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185645" cy="1639888"/>
          </a:xfrm>
        </p:spPr>
        <p:txBody>
          <a:bodyPr anchor="b">
            <a:normAutofit/>
          </a:bodyPr>
          <a:lstStyle/>
          <a:p>
            <a:r>
              <a:rPr lang="pl-PL" dirty="0" err="1">
                <a:latin typeface="Calibri" panose="020F0502020204030204" charset="0"/>
                <a:cs typeface="Calibri" panose="020F0502020204030204" charset="0"/>
              </a:rPr>
              <a:t>Ein</a:t>
            </a:r>
            <a:r>
              <a:rPr lang="pl-PL" dirty="0">
                <a:latin typeface="Calibri" panose="020F0502020204030204" charset="0"/>
                <a:cs typeface="Calibri" panose="020F0502020204030204" charset="0"/>
              </a:rPr>
              <a:t> </a:t>
            </a:r>
            <a:r>
              <a:rPr lang="pl-PL" dirty="0" err="1">
                <a:latin typeface="Calibri" panose="020F0502020204030204" charset="0"/>
                <a:cs typeface="Calibri" panose="020F0502020204030204" charset="0"/>
              </a:rPr>
              <a:t>Kredit</a:t>
            </a:r>
            <a:endParaRPr lang="pl-PL">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9" y="2312988"/>
            <a:ext cx="5296964" cy="3651250"/>
          </a:xfrm>
        </p:spPr>
        <p:txBody>
          <a:bodyPr>
            <a:normAutofit/>
          </a:bodyPr>
          <a:lstStyle/>
          <a:p>
            <a:r>
              <a:rPr lang="de-DE" dirty="0">
                <a:latin typeface="Calibri" panose="020F0502020204030204" charset="0"/>
                <a:cs typeface="Calibri" panose="020F0502020204030204" charset="0"/>
              </a:rPr>
              <a:t>Ein Kredit ist ein wirtschaftliches Verhältnis zwischen dem Kreditgeber und dem Kreditnehmer. Der Vorgang der Kreditvergabe besteht darin, dass der Kreditgeber dem Kreditnehmer Geldmittel für einen bestimmten Zweck zur Verfügung stellt.</a:t>
            </a:r>
            <a:endParaRPr lang="pl-PL" dirty="0">
              <a:latin typeface="Calibri" panose="020F0502020204030204" charset="0"/>
              <a:cs typeface="Calibri" panose="020F0502020204030204" charset="0"/>
            </a:endParaRPr>
          </a:p>
        </p:txBody>
      </p:sp>
      <p:pic>
        <p:nvPicPr>
          <p:cNvPr id="7" name="Graphic 6" descr="Bitcoin"/>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237967" y="1934660"/>
            <a:ext cx="2988679" cy="29886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47"/>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Lupe, die sinkende Leistung zeigt"/>
          <p:cNvPicPr>
            <a:picLocks noChangeAspect="1"/>
          </p:cNvPicPr>
          <p:nvPr/>
        </p:nvPicPr>
        <p:blipFill rotWithShape="1">
          <a:blip r:embed="rId1"/>
          <a:srcRect r="26992" b="-2"/>
          <a:stretch>
            <a:fillRect/>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50" name="Freeform: Shape 49"/>
          <p:cNvSpPr>
            <a:spLocks noGrp="1" noRot="1" noChangeAspect="1" noMove="1" noResize="1" noEditPoints="1" noAdjustHandles="1" noChangeArrowheads="1" noChangeShapeType="1" noTextEdit="1"/>
          </p:cNvSpPr>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52" name="Freeform: Shape 51"/>
          <p:cNvSpPr>
            <a:spLocks noGrp="1" noRot="1" noChangeAspect="1" noMove="1" noResize="1" noEditPoints="1" noAdjustHandles="1" noChangeArrowheads="1" noChangeShapeType="1" noTextEdit="1"/>
          </p:cNvSpPr>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p:cNvSpPr>
            <a:spLocks noGrp="1" noRot="1" noChangeAspect="1" noMove="1" noResize="1" noEditPoints="1" noAdjustHandles="1" noChangeArrowheads="1" noChangeShapeType="1" noTextEdit="1"/>
          </p:cNvSpPr>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4780129" cy="1639888"/>
          </a:xfrm>
        </p:spPr>
        <p:txBody>
          <a:bodyPr anchor="b">
            <a:normAutofit/>
          </a:bodyPr>
          <a:lstStyle/>
          <a:p>
            <a:r>
              <a:rPr lang="pl-PL">
                <a:latin typeface="Calibri" panose="020F0502020204030204" charset="0"/>
                <a:cs typeface="Calibri" panose="020F0502020204030204" charset="0"/>
              </a:rPr>
              <a:t>Die Bedeutung des Kredits</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8" y="2312988"/>
            <a:ext cx="5368525" cy="3651250"/>
          </a:xfrm>
        </p:spPr>
        <p:txBody>
          <a:bodyPr>
            <a:normAutofit/>
          </a:bodyPr>
          <a:lstStyle/>
          <a:p>
            <a:pPr>
              <a:lnSpc>
                <a:spcPct val="130000"/>
              </a:lnSpc>
            </a:pPr>
            <a:r>
              <a:rPr lang="de-DE" sz="1700">
                <a:latin typeface="Calibri" panose="020F0502020204030204" charset="0"/>
                <a:cs typeface="Calibri" panose="020F0502020204030204" charset="0"/>
              </a:rPr>
              <a:t>Die Kreditvergabe ist eine der grundlegenden Tätigkeiten im Bankwesen. Die Forderungen der Banken aus gewährten Konsum- und Geschäftskrediten bilden eine Gruppe von Aktiva mit einem dominierenden Anteil an der Bilanzsumme von Geschäftsbanken, die die höchsten Erträge generieren und mit dem höchsten Risiko verbunden sind.</a:t>
            </a:r>
            <a:r>
              <a:rPr lang="de-DE" sz="1700"/>
              <a:t> </a:t>
            </a:r>
            <a:endParaRPr lang="pl-PL"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1188340" y="1105232"/>
            <a:ext cx="3013545" cy="4277802"/>
          </a:xfrm>
        </p:spPr>
        <p:txBody>
          <a:bodyPr anchor="ctr">
            <a:normAutofit/>
          </a:bodyPr>
          <a:lstStyle/>
          <a:p>
            <a:r>
              <a:rPr lang="pl-PL" sz="2700">
                <a:latin typeface="Calibri" panose="020F0502020204030204" charset="0"/>
                <a:cs typeface="Calibri" panose="020F0502020204030204" charset="0"/>
              </a:rPr>
              <a:t>Der </a:t>
            </a:r>
            <a:r>
              <a:rPr lang="pl-PL" sz="2700" err="1">
                <a:latin typeface="Calibri" panose="020F0502020204030204" charset="0"/>
                <a:cs typeface="Calibri" panose="020F0502020204030204" charset="0"/>
              </a:rPr>
              <a:t>Kreditvertrag</a:t>
            </a:r>
            <a:endParaRPr lang="pl-PL" sz="2700">
              <a:latin typeface="Calibri" panose="020F0502020204030204" charset="0"/>
              <a:cs typeface="Calibri" panose="020F0502020204030204" charset="0"/>
            </a:endParaRPr>
          </a:p>
        </p:txBody>
      </p:sp>
      <p:grpSp>
        <p:nvGrpSpPr>
          <p:cNvPr id="11" name="Group 10"/>
          <p:cNvGrpSpPr>
            <a:grpSpLocks noGrp="1" noRot="1" noChangeAspect="1" noMove="1" noResize="1" noUngrp="1"/>
          </p:cNvGrpSpPr>
          <p:nvPr/>
        </p:nvGrpSpPr>
        <p:grpSpPr>
          <a:xfrm flipH="1">
            <a:off x="4308533" y="0"/>
            <a:ext cx="7883467" cy="6858000"/>
            <a:chOff x="0" y="0"/>
            <a:chExt cx="7883467" cy="6858000"/>
          </a:xfrm>
        </p:grpSpPr>
        <p:sp>
          <p:nvSpPr>
            <p:cNvPr id="12" name="Freeform: Shape 11"/>
            <p:cNvSpPr/>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p:cNvSpPr/>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5" name="Symbol zastępczy zawartości 2"/>
          <p:cNvGraphicFramePr>
            <a:graphicFrameLocks noGrp="1"/>
          </p:cNvGraphicFramePr>
          <p:nvPr>
            <p:ph idx="1"/>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9"/>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p:cNvSpPr>
            <a:spLocks noGrp="1" noRot="1" noChangeAspect="1" noMove="1" noResize="1" noEditPoints="1" noAdjustHandles="1" noChangeArrowheads="1" noChangeShapeType="1" noTextEdit="1"/>
          </p:cNvSpPr>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p:cNvSpPr>
            <a:spLocks noGrp="1" noRot="1" noChangeAspect="1" noMove="1" noResize="1" noEditPoints="1" noAdjustHandles="1" noChangeArrowheads="1" noChangeShapeType="1" noTextEdit="1"/>
          </p:cNvSpPr>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6" name="Freeform: Shape 55"/>
          <p:cNvSpPr>
            <a:spLocks noGrp="1" noRot="1" noChangeAspect="1" noMove="1" noResize="1" noEditPoints="1" noAdjustHandles="1" noChangeArrowheads="1" noChangeShapeType="1" noTextEdit="1"/>
          </p:cNvSpPr>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8" name="Freeform: Shape 57"/>
          <p:cNvSpPr>
            <a:spLocks noGrp="1" noRot="1" noChangeAspect="1" noMove="1" noResize="1" noEditPoints="1" noAdjustHandles="1" noChangeArrowheads="1" noChangeShapeType="1" noTextEdit="1"/>
          </p:cNvSpPr>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2377440" y="442220"/>
            <a:ext cx="8397987" cy="1345269"/>
          </a:xfrm>
        </p:spPr>
        <p:txBody>
          <a:bodyPr anchor="b">
            <a:normAutofit/>
          </a:bodyPr>
          <a:lstStyle/>
          <a:p>
            <a:r>
              <a:rPr lang="pl-PL">
                <a:latin typeface="Calibri" panose="020F0502020204030204" charset="0"/>
                <a:cs typeface="Calibri" panose="020F0502020204030204" charset="0"/>
              </a:rPr>
              <a:t>Der Kreditvertrag</a:t>
            </a:r>
            <a:endParaRPr lang="pl-PL">
              <a:latin typeface="Calibri" panose="020F0502020204030204" charset="0"/>
              <a:cs typeface="Calibri" panose="020F0502020204030204" charset="0"/>
            </a:endParaRPr>
          </a:p>
        </p:txBody>
      </p:sp>
      <p:graphicFrame>
        <p:nvGraphicFramePr>
          <p:cNvPr id="5" name="Symbol zastępczy zawartości 2"/>
          <p:cNvGraphicFramePr>
            <a:graphicFrameLocks noGrp="1"/>
          </p:cNvGraphicFramePr>
          <p:nvPr>
            <p:ph idx="1"/>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39"/>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49" name="Group 41"/>
          <p:cNvGrpSpPr>
            <a:grpSpLocks noGrp="1" noRot="1" noChangeAspect="1" noMove="1" noResize="1" noUngrp="1"/>
          </p:cNvGrpSpPr>
          <p:nvPr/>
        </p:nvGrpSpPr>
        <p:grpSpPr>
          <a:xfrm>
            <a:off x="-1" y="0"/>
            <a:ext cx="10853745" cy="6858000"/>
            <a:chOff x="-1" y="0"/>
            <a:chExt cx="10934058" cy="6858000"/>
          </a:xfrm>
        </p:grpSpPr>
        <p:sp>
          <p:nvSpPr>
            <p:cNvPr id="50" name="Freeform: Shape 42"/>
            <p:cNvSpPr/>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43"/>
            <p:cNvSpPr/>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44"/>
            <p:cNvSpPr/>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3" name="Freeform: Shape 45"/>
            <p:cNvSpPr/>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ytuł 1"/>
          <p:cNvSpPr>
            <a:spLocks noGrp="1"/>
          </p:cNvSpPr>
          <p:nvPr>
            <p:ph type="title"/>
          </p:nvPr>
        </p:nvSpPr>
        <p:spPr>
          <a:xfrm>
            <a:off x="1920875" y="442913"/>
            <a:ext cx="6857365" cy="1344612"/>
          </a:xfrm>
        </p:spPr>
        <p:txBody>
          <a:bodyPr anchor="b">
            <a:normAutofit/>
          </a:bodyPr>
          <a:lstStyle/>
          <a:p>
            <a:pPr>
              <a:lnSpc>
                <a:spcPct val="120000"/>
              </a:lnSpc>
            </a:pPr>
            <a:r>
              <a:rPr lang="pl-PL" sz="3000" err="1">
                <a:latin typeface="Calibri" panose="020F0502020204030204" charset="0"/>
                <a:cs typeface="Calibri" panose="020F0502020204030204" charset="0"/>
              </a:rPr>
              <a:t>Die</a:t>
            </a:r>
            <a:r>
              <a:rPr lang="pl-PL" sz="3000">
                <a:latin typeface="Calibri" panose="020F0502020204030204" charset="0"/>
                <a:cs typeface="Calibri" panose="020F0502020204030204" charset="0"/>
              </a:rPr>
              <a:t> </a:t>
            </a:r>
            <a:r>
              <a:rPr lang="pl-PL" sz="3000" err="1">
                <a:latin typeface="Calibri" panose="020F0502020204030204" charset="0"/>
                <a:cs typeface="Calibri" panose="020F0502020204030204" charset="0"/>
              </a:rPr>
              <a:t>Klassifizierung</a:t>
            </a:r>
            <a:r>
              <a:rPr lang="pl-PL" sz="3000">
                <a:latin typeface="Calibri" panose="020F0502020204030204" charset="0"/>
                <a:cs typeface="Calibri" panose="020F0502020204030204" charset="0"/>
              </a:rPr>
              <a:t> von </a:t>
            </a:r>
            <a:r>
              <a:rPr lang="pl-PL" sz="3000" err="1">
                <a:latin typeface="Calibri" panose="020F0502020204030204" charset="0"/>
                <a:cs typeface="Calibri" panose="020F0502020204030204" charset="0"/>
              </a:rPr>
              <a:t>Krediten</a:t>
            </a:r>
            <a:endParaRPr lang="pl-PL" sz="300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1920875" y="2312988"/>
            <a:ext cx="6857365" cy="3651250"/>
          </a:xfrm>
        </p:spPr>
        <p:txBody>
          <a:bodyPr>
            <a:normAutofit/>
          </a:bodyPr>
          <a:lstStyle/>
          <a:p>
            <a:r>
              <a:rPr lang="pl-PL" dirty="0">
                <a:latin typeface="Calibri" panose="020F0502020204030204" charset="0"/>
                <a:cs typeface="Calibri" panose="020F0502020204030204" charset="0"/>
              </a:rPr>
              <a:t>1. </a:t>
            </a:r>
            <a:r>
              <a:rPr lang="de-DE" dirty="0">
                <a:latin typeface="Calibri" panose="020F0502020204030204" charset="0"/>
                <a:cs typeface="Calibri" panose="020F0502020204030204" charset="0"/>
              </a:rPr>
              <a:t>Kredite an Unternehmen, also an juristische Personen, die wirtschaftliche Tätigkeiten ausüben</a:t>
            </a:r>
            <a:endParaRPr lang="de-DE" dirty="0">
              <a:latin typeface="Calibri" panose="020F0502020204030204" charset="0"/>
              <a:cs typeface="Calibri" panose="020F0502020204030204" charset="0"/>
            </a:endParaRPr>
          </a:p>
          <a:p>
            <a:r>
              <a:rPr lang="pl-PL" dirty="0">
                <a:latin typeface="Calibri" panose="020F0502020204030204" charset="0"/>
                <a:cs typeface="Calibri" panose="020F0502020204030204" charset="0"/>
              </a:rPr>
              <a:t>2. </a:t>
            </a:r>
            <a:r>
              <a:rPr lang="de-DE" dirty="0">
                <a:latin typeface="Calibri" panose="020F0502020204030204" charset="0"/>
                <a:cs typeface="Calibri" panose="020F0502020204030204" charset="0"/>
              </a:rPr>
              <a:t>Kredite an Privatpersonen, also an alle natürlichen Personen</a:t>
            </a:r>
            <a:endParaRPr lang="pl-PL" dirty="0">
              <a:latin typeface="Calibri" panose="020F0502020204030204" charset="0"/>
              <a:cs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8"/>
          <p:cNvSpPr>
            <a:spLocks noGrp="1" noRot="1" noChangeAspect="1" noMove="1" noResize="1" noEditPoints="1" noAdjustHandles="1" noChangeArrowheads="1" noChangeShapeType="1" noTextEdit="1"/>
          </p:cNvSpPr>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1188340" y="1105232"/>
            <a:ext cx="3013545" cy="4277802"/>
          </a:xfrm>
        </p:spPr>
        <p:txBody>
          <a:bodyPr anchor="ctr">
            <a:normAutofit/>
          </a:bodyPr>
          <a:lstStyle/>
          <a:p>
            <a:r>
              <a:rPr lang="de-DE" sz="2500">
                <a:latin typeface="Calibri" panose="020F0502020204030204" charset="0"/>
                <a:cs typeface="Calibri" panose="020F0502020204030204" charset="0"/>
              </a:rPr>
              <a:t>Wir unterscheiden folgende Arten von Krediten:</a:t>
            </a:r>
            <a:endParaRPr lang="pl-PL" sz="2500">
              <a:latin typeface="Calibri" panose="020F0502020204030204" charset="0"/>
              <a:cs typeface="Calibri" panose="020F0502020204030204" charset="0"/>
            </a:endParaRPr>
          </a:p>
        </p:txBody>
      </p:sp>
      <p:grpSp>
        <p:nvGrpSpPr>
          <p:cNvPr id="17" name="Group 10"/>
          <p:cNvGrpSpPr>
            <a:grpSpLocks noGrp="1" noRot="1" noChangeAspect="1" noMove="1" noResize="1" noUngrp="1"/>
          </p:cNvGrpSpPr>
          <p:nvPr/>
        </p:nvGrpSpPr>
        <p:grpSpPr>
          <a:xfrm flipH="1">
            <a:off x="4308533" y="0"/>
            <a:ext cx="7883467" cy="6858000"/>
            <a:chOff x="0" y="0"/>
            <a:chExt cx="7883467" cy="6858000"/>
          </a:xfrm>
        </p:grpSpPr>
        <p:sp>
          <p:nvSpPr>
            <p:cNvPr id="18" name="Freeform: Shape 11"/>
            <p:cNvSpPr/>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2"/>
            <p:cNvSpPr/>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3"/>
            <p:cNvSpPr/>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21" name="Symbol zastępczy zawartości 2"/>
          <p:cNvGraphicFramePr>
            <a:graphicFrameLocks noGrp="1"/>
          </p:cNvGraphicFramePr>
          <p:nvPr>
            <p:ph idx="1"/>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0"/>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p:cNvSpPr>
            <a:spLocks noGrp="1"/>
          </p:cNvSpPr>
          <p:nvPr>
            <p:ph type="title"/>
          </p:nvPr>
        </p:nvSpPr>
        <p:spPr>
          <a:xfrm>
            <a:off x="992518" y="442913"/>
            <a:ext cx="5271804" cy="1639888"/>
          </a:xfrm>
        </p:spPr>
        <p:txBody>
          <a:bodyPr anchor="b">
            <a:normAutofit/>
          </a:bodyPr>
          <a:lstStyle/>
          <a:p>
            <a:r>
              <a:rPr lang="de-DE" baseline="0" dirty="0">
                <a:latin typeface="Calibri" panose="020F0502020204030204" charset="0"/>
                <a:cs typeface="Calibri" panose="020F0502020204030204" charset="0"/>
              </a:rPr>
              <a:t>Lombardkredit</a:t>
            </a:r>
            <a:endParaRPr lang="pl-PL" dirty="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992519" y="2312988"/>
            <a:ext cx="5271804" cy="3651250"/>
          </a:xfrm>
        </p:spPr>
        <p:txBody>
          <a:bodyPr>
            <a:normAutofit/>
          </a:bodyPr>
          <a:lstStyle/>
          <a:p>
            <a:r>
              <a:rPr lang="de-DE" sz="2400" dirty="0">
                <a:latin typeface="Calibri" panose="020F0502020204030204" charset="0"/>
                <a:cs typeface="Calibri" panose="020F0502020204030204" charset="0"/>
              </a:rPr>
              <a:t>Lombardkredit – Dies ist ein Kredit, der durch die Verpfändung von Wertpapieren, überwiegend staatlichen, gewährt wird</a:t>
            </a:r>
            <a:endParaRPr lang="pl-PL" sz="2400" dirty="0">
              <a:latin typeface="Calibri" panose="020F0502020204030204" charset="0"/>
              <a:cs typeface="Calibri" panose="020F0502020204030204" charset="0"/>
            </a:endParaRPr>
          </a:p>
        </p:txBody>
      </p:sp>
      <p:sp>
        <p:nvSpPr>
          <p:cNvPr id="40" name="Freeform: Shape 32"/>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34"/>
          <p:cNvSpPr>
            <a:spLocks noGrp="1" noRot="1" noChangeAspect="1" noMove="1" noResize="1" noEditPoints="1" noAdjustHandles="1" noChangeArrowheads="1" noChangeShapeType="1" noTextEdit="1"/>
          </p:cNvSpPr>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2" name="Freeform: Shape 36"/>
          <p:cNvSpPr>
            <a:spLocks noGrp="1" noRot="1" noChangeAspect="1" noMove="1" noResize="1" noEditPoints="1" noAdjustHandles="1" noChangeArrowheads="1" noChangeShapeType="1" noTextEdit="1"/>
          </p:cNvSpPr>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asten einer antiken Registrierkasse"/>
          <p:cNvPicPr>
            <a:picLocks noChangeAspect="1"/>
          </p:cNvPicPr>
          <p:nvPr/>
        </p:nvPicPr>
        <p:blipFill rotWithShape="1">
          <a:blip r:embed="rId1"/>
          <a:srcRect l="24291" r="27340"/>
          <a:stretch>
            <a:fillRect/>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2D2B14-041D-416C-A0DD-FCD545CDB854}"/>
</file>

<file path=customXml/itemProps2.xml><?xml version="1.0" encoding="utf-8"?>
<ds:datastoreItem xmlns:ds="http://schemas.openxmlformats.org/officeDocument/2006/customXml" ds:itemID="{7F568D3A-0166-456E-89FE-A9E728E22639}">
  <ds:schemaRefs/>
</ds:datastoreItem>
</file>

<file path=customXml/itemProps3.xml><?xml version="1.0" encoding="utf-8"?>
<ds:datastoreItem xmlns:ds="http://schemas.openxmlformats.org/officeDocument/2006/customXml" ds:itemID="{2DF53A57-9671-4E66-994A-28759CC35A02}">
  <ds:schemaRefs/>
</ds:datastoreItem>
</file>

<file path=docProps/app.xml><?xml version="1.0" encoding="utf-8"?>
<Properties xmlns="http://schemas.openxmlformats.org/officeDocument/2006/extended-properties" xmlns:vt="http://schemas.openxmlformats.org/officeDocument/2006/docPropsVTypes">
  <TotalTime>0</TotalTime>
  <Words>5058</Words>
  <Application>WPS Presentation</Application>
  <PresentationFormat>Panoramiczny</PresentationFormat>
  <Paragraphs>124</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SimSun</vt:lpstr>
      <vt:lpstr>Wingdings</vt:lpstr>
      <vt:lpstr>Corbel</vt:lpstr>
      <vt:lpstr>Meiryo</vt:lpstr>
      <vt:lpstr>ui-sans-serif</vt:lpstr>
      <vt:lpstr>Segoe Print</vt:lpstr>
      <vt:lpstr>Times New Roman</vt:lpstr>
      <vt:lpstr>Aptos</vt:lpstr>
      <vt:lpstr>Century Gothic</vt:lpstr>
      <vt:lpstr>Microsoft YaHei</vt:lpstr>
      <vt:lpstr>Arial Unicode MS</vt:lpstr>
      <vt:lpstr>Calibri</vt:lpstr>
      <vt:lpstr>Meiryo</vt:lpstr>
      <vt:lpstr>Bookman Old Style</vt:lpstr>
      <vt:lpstr>SketchLinesVTI</vt:lpstr>
      <vt:lpstr>Kredit und seine Arten</vt:lpstr>
      <vt:lpstr>Präsentationsplan</vt:lpstr>
      <vt:lpstr>Ein Kredit</vt:lpstr>
      <vt:lpstr>Die Bedeutung des Kredits</vt:lpstr>
      <vt:lpstr>Der Kreditvertrag</vt:lpstr>
      <vt:lpstr>Der Kreditvertrag</vt:lpstr>
      <vt:lpstr>Die Klassifizierung von Krediten</vt:lpstr>
      <vt:lpstr>Wir unterscheiden folgende Arten von Krediten:</vt:lpstr>
      <vt:lpstr>Lombardkredit</vt:lpstr>
      <vt:lpstr>Hypothekarkredit</vt:lpstr>
      <vt:lpstr>Devisenkredit</vt:lpstr>
      <vt:lpstr>Kredit auf dem Girokonto</vt:lpstr>
      <vt:lpstr>Kredit auf dem Kreditkonto</vt:lpstr>
      <vt:lpstr>Präferenzkredit</vt:lpstr>
      <vt:lpstr>Kommerzieller Kredit</vt:lpstr>
      <vt:lpstr>Zusammenfassung</vt:lpstr>
      <vt:lpstr>Wortschatz</vt:lpstr>
      <vt:lpstr>PowerPoint 演示文稿</vt:lpstr>
      <vt:lpstr>PowerPoint 演示文稿</vt:lpstr>
      <vt:lpstr>Die Literaturamgaben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Kredit und seine Arten</dc:title>
  <dc:creator>Sabina Zebzda</dc:creator>
  <cp:lastModifiedBy>Oem</cp:lastModifiedBy>
  <cp:revision>13</cp:revision>
  <dcterms:created xsi:type="dcterms:W3CDTF">2024-05-30T11:36:00Z</dcterms:created>
  <dcterms:modified xsi:type="dcterms:W3CDTF">2024-06-09T11:22:24Z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y fmtid="{D5CDD505-2E9C-101B-9397-08002B2CF9AE}" pid="3" name="ICV">
    <vt:lpwstr>38755661A97C447FBC85B6D31C5F17DD_12</vt:lpwstr>
  </property>
  <property fmtid="{D5CDD505-2E9C-101B-9397-08002B2CF9AE}" pid="4" name="KSOProductBuildVer">
    <vt:lpwstr>1045-12.2.0.17119</vt:lpwstr>
  </property>
</Properties>
</file>