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5" r:id="rId4"/>
    <p:sldId id="257" r:id="rId5"/>
    <p:sldId id="258" r:id="rId6"/>
    <p:sldId id="259" r:id="rId7"/>
    <p:sldId id="262" r:id="rId8"/>
    <p:sldId id="260" r:id="rId9"/>
    <p:sldId id="263" r:id="rId10"/>
    <p:sldId id="269" r:id="rId11"/>
    <p:sldId id="264" r:id="rId12"/>
    <p:sldId id="265" r:id="rId13"/>
    <p:sldId id="266" r:id="rId14"/>
    <p:sldId id="267" r:id="rId15"/>
    <p:sldId id="276" r:id="rId16"/>
    <p:sldId id="270"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presProps" Target="presProps.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7" Type="http://schemas.openxmlformats.org/officeDocument/2006/relationships/slide" Target="slides/slide15.xml"/><Relationship Id="rId12" Type="http://schemas.openxmlformats.org/officeDocument/2006/relationships/slide" Target="slides/slide10.xml"/><Relationship Id="rId20" Type="http://schemas.openxmlformats.org/officeDocument/2006/relationships/tableStyles" Target="tableStyles.xml"/><Relationship Id="rId2" Type="http://schemas.openxmlformats.org/officeDocument/2006/relationships/theme" Target="theme/theme1.xml"/><Relationship Id="rId16" Type="http://schemas.openxmlformats.org/officeDocument/2006/relationships/slide" Target="slides/slide14.xml"/><Relationship Id="rId6" Type="http://schemas.openxmlformats.org/officeDocument/2006/relationships/slide" Target="slides/slide4.xml"/><Relationship Id="rId11" Type="http://schemas.openxmlformats.org/officeDocument/2006/relationships/slide" Target="slides/slide9.xml"/><Relationship Id="rId1" Type="http://schemas.openxmlformats.org/officeDocument/2006/relationships/slideMaster" Target="slideMasters/slide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3.xml"/><Relationship Id="rId19" Type="http://schemas.openxmlformats.org/officeDocument/2006/relationships/viewProps" Target="viewProps.xml"/><Relationship Id="rId10" Type="http://schemas.openxmlformats.org/officeDocument/2006/relationships/slide" Target="slides/slide8.xml"/><Relationship Id="rId9" Type="http://schemas.openxmlformats.org/officeDocument/2006/relationships/slide" Target="slides/slide7.xml"/><Relationship Id="rId4" Type="http://schemas.openxmlformats.org/officeDocument/2006/relationships/slide" Target="slides/slide2.xml"/><Relationship Id="rId14" Type="http://schemas.openxmlformats.org/officeDocument/2006/relationships/slide" Target="slides/slide12.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hasCustomPrompt="1"/>
          </p:nvPr>
        </p:nvSpPr>
        <p:spPr>
          <a:xfrm>
            <a:off x="1432560" y="359898"/>
            <a:ext cx="7406640" cy="1472184"/>
          </a:xfrm>
        </p:spPr>
        <p:txBody>
          <a:bodyPr anchor="b"/>
          <a:lstStyle>
            <a:lvl1pPr algn="l">
              <a:defRPr/>
            </a:lvl1pPr>
          </a:lstStyle>
          <a:p>
            <a:r>
              <a:rPr kumimoji="0" lang="pl-PL" smtClean="0"/>
              <a:t>Kliknij, aby edytować styl</a:t>
            </a:r>
            <a:endParaRPr kumimoji="0" lang="en-US"/>
          </a:p>
        </p:txBody>
      </p:sp>
      <p:sp>
        <p:nvSpPr>
          <p:cNvPr id="22" name="Podtytuł 21"/>
          <p:cNvSpPr>
            <a:spLocks noGrp="1"/>
          </p:cNvSpPr>
          <p:nvPr>
            <p:ph type="subTitle" idx="1" hasCustomPrompt="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7" name="Symbol zastępczy daty 6"/>
          <p:cNvSpPr>
            <a:spLocks noGrp="1"/>
          </p:cNvSpPr>
          <p:nvPr>
            <p:ph type="dt" sz="half" idx="10"/>
          </p:nvPr>
        </p:nvSpPr>
        <p:spPr/>
        <p:txBody>
          <a:bodyPr/>
          <a:lstStyle/>
          <a:p>
            <a:fld id="{F61505BA-0953-4622-88FE-13B7AB9954A3}" type="datetimeFigureOut">
              <a:rPr lang="pl-PL" smtClean="0"/>
            </a:fld>
            <a:endParaRPr lang="pl-PL"/>
          </a:p>
        </p:txBody>
      </p:sp>
      <p:sp>
        <p:nvSpPr>
          <p:cNvPr id="20" name="Symbol zastępczy stopki 19"/>
          <p:cNvSpPr>
            <a:spLocks noGrp="1"/>
          </p:cNvSpPr>
          <p:nvPr>
            <p:ph type="ftr" sz="quarter" idx="11"/>
          </p:nvPr>
        </p:nvSpPr>
        <p:spPr/>
        <p:txBody>
          <a:bodyPr/>
          <a:lstStyle/>
          <a:p>
            <a:endParaRPr lang="pl-PL"/>
          </a:p>
        </p:txBody>
      </p:sp>
      <p:sp>
        <p:nvSpPr>
          <p:cNvPr id="10" name="Symbol zastępczy numeru slajdu 9"/>
          <p:cNvSpPr>
            <a:spLocks noGrp="1"/>
          </p:cNvSpPr>
          <p:nvPr>
            <p:ph type="sldNum" sz="quarter" idx="12"/>
          </p:nvPr>
        </p:nvSpPr>
        <p:spPr/>
        <p:txBody>
          <a:bodyPr/>
          <a:lstStyle/>
          <a:p>
            <a:fld id="{45593558-7E0F-4DB5-B7C6-81EC0473CBDA}" type="slidenum">
              <a:rPr lang="pl-PL" smtClean="0"/>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hasCustomPrompt="1"/>
          </p:nvPr>
        </p:nvSpPr>
        <p:spPr/>
        <p:txBody>
          <a:bodyPr vert="eaVert"/>
          <a:lstStyle/>
          <a:p>
            <a:pPr lvl="0" eaLnBrk="1" latinLnBrk="0" hangingPunct="1"/>
            <a:r>
              <a:rPr lang="pl-PL" smtClean="0"/>
              <a:t>Kliknij, aby edytować style wzorca tekstu</a:t>
            </a:r>
            <a:endParaRPr lang="pl-PL" smtClean="0"/>
          </a:p>
          <a:p>
            <a:pPr lvl="1" eaLnBrk="1" latinLnBrk="0" hangingPunct="1"/>
            <a:r>
              <a:rPr lang="pl-PL" smtClean="0"/>
              <a:t>Drugi poziom</a:t>
            </a:r>
            <a:endParaRPr lang="pl-PL" smtClean="0"/>
          </a:p>
          <a:p>
            <a:pPr lvl="2" eaLnBrk="1" latinLnBrk="0" hangingPunct="1"/>
            <a:r>
              <a:rPr lang="pl-PL" smtClean="0"/>
              <a:t>Trzeci poziom</a:t>
            </a:r>
            <a:endParaRPr lang="pl-PL" smtClean="0"/>
          </a:p>
          <a:p>
            <a:pPr lvl="3" eaLnBrk="1" latinLnBrk="0" hangingPunct="1"/>
            <a:r>
              <a:rPr lang="pl-PL" smtClean="0"/>
              <a:t>Czwarty poziom</a:t>
            </a:r>
            <a:endParaRPr lang="pl-PL" smtClean="0"/>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61505BA-0953-4622-88FE-13B7AB9954A3}"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5593558-7E0F-4DB5-B7C6-81EC0473CBDA}" type="slidenum">
              <a:rPr lang="pl-PL" smtClean="0"/>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hasCustomPrompt="1"/>
          </p:nvPr>
        </p:nvSpPr>
        <p:spPr>
          <a:xfrm>
            <a:off x="6858000" y="274639"/>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hasCustomPrompt="1"/>
          </p:nvPr>
        </p:nvSpPr>
        <p:spPr>
          <a:xfrm>
            <a:off x="1143000" y="274640"/>
            <a:ext cx="5562600" cy="5851525"/>
          </a:xfrm>
        </p:spPr>
        <p:txBody>
          <a:bodyPr vert="eaVert"/>
          <a:lstStyle/>
          <a:p>
            <a:pPr lvl="0" eaLnBrk="1" latinLnBrk="0" hangingPunct="1"/>
            <a:r>
              <a:rPr lang="pl-PL" smtClean="0"/>
              <a:t>Kliknij, aby edytować style wzorca tekstu</a:t>
            </a:r>
            <a:endParaRPr lang="pl-PL" smtClean="0"/>
          </a:p>
          <a:p>
            <a:pPr lvl="1" eaLnBrk="1" latinLnBrk="0" hangingPunct="1"/>
            <a:r>
              <a:rPr lang="pl-PL" smtClean="0"/>
              <a:t>Drugi poziom</a:t>
            </a:r>
            <a:endParaRPr lang="pl-PL" smtClean="0"/>
          </a:p>
          <a:p>
            <a:pPr lvl="2" eaLnBrk="1" latinLnBrk="0" hangingPunct="1"/>
            <a:r>
              <a:rPr lang="pl-PL" smtClean="0"/>
              <a:t>Trzeci poziom</a:t>
            </a:r>
            <a:endParaRPr lang="pl-PL" smtClean="0"/>
          </a:p>
          <a:p>
            <a:pPr lvl="3" eaLnBrk="1" latinLnBrk="0" hangingPunct="1"/>
            <a:r>
              <a:rPr lang="pl-PL" smtClean="0"/>
              <a:t>Czwarty poziom</a:t>
            </a:r>
            <a:endParaRPr lang="pl-PL" smtClean="0"/>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61505BA-0953-4622-88FE-13B7AB9954A3}"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5593558-7E0F-4DB5-B7C6-81EC0473CBDA}" type="slidenum">
              <a:rPr lang="pl-PL" smtClean="0"/>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61505BA-0953-4622-88FE-13B7AB9954A3}"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5593558-7E0F-4DB5-B7C6-81EC0473CBDA}" type="slidenum">
              <a:rPr lang="pl-PL" smtClean="0"/>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kumimoji="0" lang="pl-PL" smtClean="0"/>
              <a:t>Kliknij, aby edytować styl</a:t>
            </a:r>
            <a:endParaRPr kumimoji="0" lang="en-US"/>
          </a:p>
        </p:txBody>
      </p:sp>
      <p:sp>
        <p:nvSpPr>
          <p:cNvPr id="3" name="Symbol zastępczy zawartości 2"/>
          <p:cNvSpPr>
            <a:spLocks noGrp="1"/>
          </p:cNvSpPr>
          <p:nvPr>
            <p:ph idx="1" hasCustomPrompt="1"/>
          </p:nvPr>
        </p:nvSpPr>
        <p:spPr/>
        <p:txBody>
          <a:bodyPr/>
          <a:lstStyle/>
          <a:p>
            <a:pPr lvl="0" eaLnBrk="1" latinLnBrk="0" hangingPunct="1"/>
            <a:r>
              <a:rPr lang="pl-PL" smtClean="0"/>
              <a:t>Kliknij, aby edytować style wzorca tekstu</a:t>
            </a:r>
            <a:endParaRPr lang="pl-PL" smtClean="0"/>
          </a:p>
          <a:p>
            <a:pPr lvl="1" eaLnBrk="1" latinLnBrk="0" hangingPunct="1"/>
            <a:r>
              <a:rPr lang="pl-PL" smtClean="0"/>
              <a:t>Drugi poziom</a:t>
            </a:r>
            <a:endParaRPr lang="pl-PL" smtClean="0"/>
          </a:p>
          <a:p>
            <a:pPr lvl="2" eaLnBrk="1" latinLnBrk="0" hangingPunct="1"/>
            <a:r>
              <a:rPr lang="pl-PL" smtClean="0"/>
              <a:t>Trzeci poziom</a:t>
            </a:r>
            <a:endParaRPr lang="pl-PL" smtClean="0"/>
          </a:p>
          <a:p>
            <a:pPr lvl="3" eaLnBrk="1" latinLnBrk="0" hangingPunct="1"/>
            <a:r>
              <a:rPr lang="pl-PL" smtClean="0"/>
              <a:t>Czwarty poziom</a:t>
            </a:r>
            <a:endParaRPr lang="pl-PL" smtClean="0"/>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61505BA-0953-4622-88FE-13B7AB9954A3}"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5593558-7E0F-4DB5-B7C6-81EC0473CBDA}" type="slidenum">
              <a:rPr lang="pl-PL" smtClean="0"/>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hasCustomPrompt="1"/>
          </p:nvPr>
        </p:nvSpPr>
        <p:spPr>
          <a:xfrm>
            <a:off x="2578392" y="2600325"/>
            <a:ext cx="6400800" cy="2286000"/>
          </a:xfrm>
        </p:spPr>
        <p:txBody>
          <a:bodyPr anchor="t"/>
          <a:lstStyle>
            <a:lvl1pPr algn="l">
              <a:lnSpc>
                <a:spcPts val="4500"/>
              </a:lnSpc>
              <a:buNone/>
              <a:defRPr sz="4000" b="1" cap="all"/>
            </a:lvl1pPr>
          </a:lstStyle>
          <a:p>
            <a:r>
              <a:rPr kumimoji="0" lang="pl-PL" smtClean="0"/>
              <a:t>Kliknij, aby edytować styl</a:t>
            </a:r>
            <a:endParaRPr kumimoji="0" lang="en-US"/>
          </a:p>
        </p:txBody>
      </p:sp>
      <p:sp>
        <p:nvSpPr>
          <p:cNvPr id="3" name="Symbol zastępczy tekstu 2"/>
          <p:cNvSpPr>
            <a:spLocks noGrp="1"/>
          </p:cNvSpPr>
          <p:nvPr>
            <p:ph type="body" idx="1" hasCustomPrompt="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endParaRPr kumimoji="0" lang="pl-PL" smtClean="0"/>
          </a:p>
        </p:txBody>
      </p:sp>
      <p:sp>
        <p:nvSpPr>
          <p:cNvPr id="4" name="Symbol zastępczy daty 3"/>
          <p:cNvSpPr>
            <a:spLocks noGrp="1"/>
          </p:cNvSpPr>
          <p:nvPr>
            <p:ph type="dt" sz="half" idx="10"/>
          </p:nvPr>
        </p:nvSpPr>
        <p:spPr/>
        <p:txBody>
          <a:bodyPr/>
          <a:lstStyle/>
          <a:p>
            <a:fld id="{F61505BA-0953-4622-88FE-13B7AB9954A3}"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5593558-7E0F-4DB5-B7C6-81EC0473CBDA}" type="slidenum">
              <a:rPr lang="pl-PL" smtClean="0"/>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1435608" y="274320"/>
            <a:ext cx="749808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hasCustomPrompt="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endParaRPr lang="pl-PL" smtClean="0"/>
          </a:p>
          <a:p>
            <a:pPr lvl="1" eaLnBrk="1" latinLnBrk="0" hangingPunct="1"/>
            <a:r>
              <a:rPr lang="pl-PL" smtClean="0"/>
              <a:t>Drugi poziom</a:t>
            </a:r>
            <a:endParaRPr lang="pl-PL" smtClean="0"/>
          </a:p>
          <a:p>
            <a:pPr lvl="2" eaLnBrk="1" latinLnBrk="0" hangingPunct="1"/>
            <a:r>
              <a:rPr lang="pl-PL" smtClean="0"/>
              <a:t>Trzeci poziom</a:t>
            </a:r>
            <a:endParaRPr lang="pl-PL" smtClean="0"/>
          </a:p>
          <a:p>
            <a:pPr lvl="3" eaLnBrk="1" latinLnBrk="0" hangingPunct="1"/>
            <a:r>
              <a:rPr lang="pl-PL" smtClean="0"/>
              <a:t>Czwarty poziom</a:t>
            </a:r>
            <a:endParaRPr lang="pl-PL" smtClean="0"/>
          </a:p>
          <a:p>
            <a:pPr lvl="4" eaLnBrk="1" latinLnBrk="0" hangingPunct="1"/>
            <a:r>
              <a:rPr lang="pl-PL" smtClean="0"/>
              <a:t>Piąty poziom</a:t>
            </a:r>
            <a:endParaRPr kumimoji="0" lang="en-US"/>
          </a:p>
        </p:txBody>
      </p:sp>
      <p:sp>
        <p:nvSpPr>
          <p:cNvPr id="4" name="Symbol zastępczy zawartości 3"/>
          <p:cNvSpPr>
            <a:spLocks noGrp="1"/>
          </p:cNvSpPr>
          <p:nvPr>
            <p:ph sz="half" idx="2" hasCustomPrompt="1"/>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endParaRPr lang="pl-PL" smtClean="0"/>
          </a:p>
          <a:p>
            <a:pPr lvl="1" eaLnBrk="1" latinLnBrk="0" hangingPunct="1"/>
            <a:r>
              <a:rPr lang="pl-PL" smtClean="0"/>
              <a:t>Drugi poziom</a:t>
            </a:r>
            <a:endParaRPr lang="pl-PL" smtClean="0"/>
          </a:p>
          <a:p>
            <a:pPr lvl="2" eaLnBrk="1" latinLnBrk="0" hangingPunct="1"/>
            <a:r>
              <a:rPr lang="pl-PL" smtClean="0"/>
              <a:t>Trzeci poziom</a:t>
            </a:r>
            <a:endParaRPr lang="pl-PL" smtClean="0"/>
          </a:p>
          <a:p>
            <a:pPr lvl="3" eaLnBrk="1" latinLnBrk="0" hangingPunct="1"/>
            <a:r>
              <a:rPr lang="pl-PL" smtClean="0"/>
              <a:t>Czwarty poziom</a:t>
            </a:r>
            <a:endParaRPr lang="pl-PL" smtClean="0"/>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F61505BA-0953-4622-88FE-13B7AB9954A3}"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5593558-7E0F-4DB5-B7C6-81EC0473CBDA}" type="slidenum">
              <a:rPr lang="pl-PL" smtClean="0"/>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Porównanie">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457200" y="5160336"/>
            <a:ext cx="8229600" cy="1143000"/>
          </a:xfrm>
        </p:spPr>
        <p:txBody>
          <a:bodyPr anchor="ctr"/>
          <a:lstStyle>
            <a:lvl1pPr algn="ctr">
              <a:defRPr sz="4500" b="1" cap="none" baseline="0"/>
            </a:lvl1pPr>
          </a:lstStyle>
          <a:p>
            <a:r>
              <a:rPr kumimoji="0" lang="pl-PL" smtClean="0"/>
              <a:t>Kliknij, aby edytować styl</a:t>
            </a:r>
            <a:endParaRPr kumimoji="0" lang="en-US"/>
          </a:p>
        </p:txBody>
      </p:sp>
      <p:sp>
        <p:nvSpPr>
          <p:cNvPr id="3" name="Symbol zastępczy tekstu 2"/>
          <p:cNvSpPr>
            <a:spLocks noGrp="1"/>
          </p:cNvSpPr>
          <p:nvPr>
            <p:ph type="body" idx="1" hasCustomPrompt="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endParaRPr kumimoji="0" lang="pl-PL" smtClean="0"/>
          </a:p>
        </p:txBody>
      </p:sp>
      <p:sp>
        <p:nvSpPr>
          <p:cNvPr id="4" name="Symbol zastępczy tekstu 3"/>
          <p:cNvSpPr>
            <a:spLocks noGrp="1"/>
          </p:cNvSpPr>
          <p:nvPr>
            <p:ph type="body" sz="half" idx="3" hasCustomPrompt="1"/>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endParaRPr kumimoji="0" lang="pl-PL" smtClean="0"/>
          </a:p>
        </p:txBody>
      </p:sp>
      <p:sp>
        <p:nvSpPr>
          <p:cNvPr id="5" name="Symbol zastępczy zawartości 4"/>
          <p:cNvSpPr>
            <a:spLocks noGrp="1"/>
          </p:cNvSpPr>
          <p:nvPr>
            <p:ph sz="quarter" idx="2" hasCustomPrompt="1"/>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pl-PL" smtClean="0"/>
              <a:t>Kliknij, aby edytować style wzorca tekstu</a:t>
            </a:r>
            <a:endParaRPr lang="pl-PL" smtClean="0"/>
          </a:p>
          <a:p>
            <a:pPr lvl="1" eaLnBrk="1" latinLnBrk="0" hangingPunct="1"/>
            <a:r>
              <a:rPr lang="pl-PL" smtClean="0"/>
              <a:t>Drugi poziom</a:t>
            </a:r>
            <a:endParaRPr lang="pl-PL" smtClean="0"/>
          </a:p>
          <a:p>
            <a:pPr lvl="2" eaLnBrk="1" latinLnBrk="0" hangingPunct="1"/>
            <a:r>
              <a:rPr lang="pl-PL" smtClean="0"/>
              <a:t>Trzeci poziom</a:t>
            </a:r>
            <a:endParaRPr lang="pl-PL" smtClean="0"/>
          </a:p>
          <a:p>
            <a:pPr lvl="3" eaLnBrk="1" latinLnBrk="0" hangingPunct="1"/>
            <a:r>
              <a:rPr lang="pl-PL" smtClean="0"/>
              <a:t>Czwarty poziom</a:t>
            </a:r>
            <a:endParaRPr lang="pl-PL" smtClean="0"/>
          </a:p>
          <a:p>
            <a:pPr lvl="4" eaLnBrk="1" latinLnBrk="0" hangingPunct="1"/>
            <a:r>
              <a:rPr lang="pl-PL" smtClean="0"/>
              <a:t>Piąty poziom</a:t>
            </a:r>
            <a:endParaRPr kumimoji="0" lang="en-US"/>
          </a:p>
        </p:txBody>
      </p:sp>
      <p:sp>
        <p:nvSpPr>
          <p:cNvPr id="6" name="Symbol zastępczy zawartości 5"/>
          <p:cNvSpPr>
            <a:spLocks noGrp="1"/>
          </p:cNvSpPr>
          <p:nvPr>
            <p:ph sz="quarter" idx="4" hasCustomPrompt="1"/>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pl-PL" smtClean="0"/>
              <a:t>Kliknij, aby edytować style wzorca tekstu</a:t>
            </a:r>
            <a:endParaRPr lang="pl-PL" smtClean="0"/>
          </a:p>
          <a:p>
            <a:pPr lvl="1" eaLnBrk="1" latinLnBrk="0" hangingPunct="1"/>
            <a:r>
              <a:rPr lang="pl-PL" smtClean="0"/>
              <a:t>Drugi poziom</a:t>
            </a:r>
            <a:endParaRPr lang="pl-PL" smtClean="0"/>
          </a:p>
          <a:p>
            <a:pPr lvl="2" eaLnBrk="1" latinLnBrk="0" hangingPunct="1"/>
            <a:r>
              <a:rPr lang="pl-PL" smtClean="0"/>
              <a:t>Trzeci poziom</a:t>
            </a:r>
            <a:endParaRPr lang="pl-PL" smtClean="0"/>
          </a:p>
          <a:p>
            <a:pPr lvl="3" eaLnBrk="1" latinLnBrk="0" hangingPunct="1"/>
            <a:r>
              <a:rPr lang="pl-PL" smtClean="0"/>
              <a:t>Czwarty poziom</a:t>
            </a:r>
            <a:endParaRPr lang="pl-PL" smtClean="0"/>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F61505BA-0953-4622-88FE-13B7AB9954A3}" type="datetimeFigureOut">
              <a:rPr lang="pl-PL" smtClean="0"/>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5593558-7E0F-4DB5-B7C6-81EC0473CBDA}" type="slidenum">
              <a:rPr lang="pl-PL" smtClean="0"/>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1435608" y="274320"/>
            <a:ext cx="7498080" cy="1143000"/>
          </a:xfrm>
        </p:spPr>
        <p:txBody>
          <a:bodyPr anchor="ct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F61505BA-0953-4622-88FE-13B7AB9954A3}" type="datetimeFigureOut">
              <a:rPr lang="pl-PL" smtClean="0"/>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5593558-7E0F-4DB5-B7C6-81EC0473CBDA}" type="slidenum">
              <a:rPr lang="pl-PL" smtClean="0"/>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ymbol zastępczy daty 1"/>
          <p:cNvSpPr>
            <a:spLocks noGrp="1"/>
          </p:cNvSpPr>
          <p:nvPr>
            <p:ph type="dt" sz="half" idx="10"/>
          </p:nvPr>
        </p:nvSpPr>
        <p:spPr/>
        <p:txBody>
          <a:bodyPr/>
          <a:lstStyle/>
          <a:p>
            <a:fld id="{F61505BA-0953-4622-88FE-13B7AB9954A3}" type="datetimeFigureOut">
              <a:rPr lang="pl-PL" smtClean="0"/>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5593558-7E0F-4DB5-B7C6-81EC0473CBDA}" type="slidenum">
              <a:rPr lang="pl-PL" smtClean="0"/>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Zawartość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457200" y="216778"/>
            <a:ext cx="3810000" cy="1162050"/>
          </a:xfrm>
          <a:ln>
            <a:noFill/>
          </a:ln>
        </p:spPr>
        <p:txBody>
          <a:bodyPr anchor="b"/>
          <a:lstStyle>
            <a:lvl1pPr algn="l">
              <a:lnSpc>
                <a:spcPts val="2000"/>
              </a:lnSpc>
              <a:buNone/>
              <a:defRPr sz="2200" b="1" cap="all" baseline="0"/>
            </a:lvl1pPr>
          </a:lstStyle>
          <a:p>
            <a:r>
              <a:rPr kumimoji="0" lang="pl-PL" smtClean="0"/>
              <a:t>Kliknij, aby edytować styl</a:t>
            </a:r>
            <a:endParaRPr kumimoji="0" lang="en-US"/>
          </a:p>
        </p:txBody>
      </p:sp>
      <p:sp>
        <p:nvSpPr>
          <p:cNvPr id="3" name="Symbol zastępczy tekstu 2"/>
          <p:cNvSpPr>
            <a:spLocks noGrp="1"/>
          </p:cNvSpPr>
          <p:nvPr>
            <p:ph type="body" idx="2" hasCustomPrompt="1"/>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endParaRPr kumimoji="0" lang="pl-PL" smtClean="0"/>
          </a:p>
        </p:txBody>
      </p:sp>
      <p:sp>
        <p:nvSpPr>
          <p:cNvPr id="4" name="Symbol zastępczy zawartości 3"/>
          <p:cNvSpPr>
            <a:spLocks noGrp="1"/>
          </p:cNvSpPr>
          <p:nvPr>
            <p:ph sz="half" idx="1" hasCustomPrompt="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endParaRPr lang="pl-PL" smtClean="0"/>
          </a:p>
          <a:p>
            <a:pPr lvl="1" eaLnBrk="1" latinLnBrk="0" hangingPunct="1"/>
            <a:r>
              <a:rPr lang="pl-PL" smtClean="0"/>
              <a:t>Drugi poziom</a:t>
            </a:r>
            <a:endParaRPr lang="pl-PL" smtClean="0"/>
          </a:p>
          <a:p>
            <a:pPr lvl="2" eaLnBrk="1" latinLnBrk="0" hangingPunct="1"/>
            <a:r>
              <a:rPr lang="pl-PL" smtClean="0"/>
              <a:t>Trzeci poziom</a:t>
            </a:r>
            <a:endParaRPr lang="pl-PL" smtClean="0"/>
          </a:p>
          <a:p>
            <a:pPr lvl="3" eaLnBrk="1" latinLnBrk="0" hangingPunct="1"/>
            <a:r>
              <a:rPr lang="pl-PL" smtClean="0"/>
              <a:t>Czwarty poziom</a:t>
            </a:r>
            <a:endParaRPr lang="pl-PL" smtClean="0"/>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F61505BA-0953-4622-88FE-13B7AB9954A3}"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5593558-7E0F-4DB5-B7C6-81EC0473CBDA}" type="slidenum">
              <a:rPr lang="pl-PL" smtClean="0"/>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Obraz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5886896" y="1066800"/>
            <a:ext cx="2743200" cy="1981200"/>
          </a:xfrm>
        </p:spPr>
        <p:txBody>
          <a:bodyPr anchor="b">
            <a:noAutofit/>
          </a:bodyPr>
          <a:lstStyle>
            <a:lvl1pPr algn="l">
              <a:buNone/>
              <a:defRPr sz="2100" b="1">
                <a:effectLst/>
              </a:defRPr>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F61505BA-0953-4622-88FE-13B7AB9954A3}"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5593558-7E0F-4DB5-B7C6-81EC0473CBDA}" type="slidenum">
              <a:rPr lang="pl-PL" smtClean="0"/>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210" algn="l" rtl="0" eaLnBrk="1" latinLnBrk="0" hangingPunct="1">
              <a:lnSpc>
                <a:spcPts val="3000"/>
              </a:lnSpc>
              <a:spcBef>
                <a:spcPts val="600"/>
              </a:spcBef>
              <a:buClr>
                <a:schemeClr val="accent1"/>
              </a:buClr>
              <a:buSzPct val="80000"/>
              <a:buFont typeface="Wingdings 2" panose="05020102010507070707"/>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hasCustomPrompt="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pl-PL" smtClean="0"/>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ymbol zastępczy tekstu 3"/>
          <p:cNvSpPr>
            <a:spLocks noGrp="1"/>
          </p:cNvSpPr>
          <p:nvPr>
            <p:ph type="body" sz="half" idx="2" hasCustomPrompt="1"/>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endParaRPr kumimoji="0" lang="pl-PL"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p>
            <a:r>
              <a:rPr kumimoji="0" lang="pl-PL" smtClean="0"/>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pl-PL" smtClean="0"/>
              <a:t>Kliknij, aby edytować style wzorca tekstu</a:t>
            </a:r>
            <a:endParaRPr kumimoji="0" lang="pl-PL" smtClean="0"/>
          </a:p>
          <a:p>
            <a:pPr lvl="1" eaLnBrk="1" latinLnBrk="0" hangingPunct="1"/>
            <a:r>
              <a:rPr kumimoji="0" lang="pl-PL" smtClean="0"/>
              <a:t>Drugi poziom</a:t>
            </a:r>
            <a:endParaRPr kumimoji="0" lang="pl-PL" smtClean="0"/>
          </a:p>
          <a:p>
            <a:pPr lvl="2" eaLnBrk="1" latinLnBrk="0" hangingPunct="1"/>
            <a:r>
              <a:rPr kumimoji="0" lang="pl-PL" smtClean="0"/>
              <a:t>Trzeci poziom</a:t>
            </a:r>
            <a:endParaRPr kumimoji="0" lang="pl-PL" smtClean="0"/>
          </a:p>
          <a:p>
            <a:pPr lvl="3" eaLnBrk="1" latinLnBrk="0" hangingPunct="1"/>
            <a:r>
              <a:rPr kumimoji="0" lang="pl-PL" smtClean="0"/>
              <a:t>Czwarty poziom</a:t>
            </a:r>
            <a:endParaRPr kumimoji="0" lang="pl-PL" smtClean="0"/>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F61505BA-0953-4622-88FE-13B7AB9954A3}" type="datetimeFigureOut">
              <a:rPr lang="pl-PL" smtClean="0"/>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45593558-7E0F-4DB5-B7C6-81EC0473CBDA}" type="slidenum">
              <a:rPr lang="pl-PL" smtClean="0"/>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210" algn="l" rtl="0" eaLnBrk="1" latinLnBrk="0" hangingPunct="1">
        <a:lnSpc>
          <a:spcPct val="100000"/>
        </a:lnSpc>
        <a:spcBef>
          <a:spcPts val="600"/>
        </a:spcBef>
        <a:buClr>
          <a:schemeClr val="accent1"/>
        </a:buClr>
        <a:buSzPct val="80000"/>
        <a:buFont typeface="Wingdings 2" panose="05020102010507070707"/>
        <a:buChar char=""/>
        <a:defRPr kumimoji="0" sz="3200" kern="1200">
          <a:solidFill>
            <a:schemeClr val="tx1"/>
          </a:solidFill>
          <a:latin typeface="+mn-lt"/>
          <a:ea typeface="+mn-ea"/>
          <a:cs typeface="+mn-cs"/>
        </a:defRPr>
      </a:lvl1pPr>
      <a:lvl2pPr marL="640080" indent="-237490" algn="l" rtl="0" eaLnBrk="1" latinLnBrk="0" hangingPunct="1">
        <a:lnSpc>
          <a:spcPct val="100000"/>
        </a:lnSpc>
        <a:spcBef>
          <a:spcPts val="550"/>
        </a:spcBef>
        <a:buClr>
          <a:schemeClr val="accent1"/>
        </a:buClr>
        <a:buFont typeface="Verdana" panose="020B0604030504040204"/>
        <a:buChar char="◦"/>
        <a:defRPr kumimoji="0" sz="2800" kern="1200">
          <a:solidFill>
            <a:schemeClr val="tx1"/>
          </a:solidFill>
          <a:latin typeface="+mn-lt"/>
          <a:ea typeface="+mn-ea"/>
          <a:cs typeface="+mn-cs"/>
        </a:defRPr>
      </a:lvl2pPr>
      <a:lvl3pPr marL="887095" indent="-228600" algn="l" rtl="0" eaLnBrk="1" latinLnBrk="0" hangingPunct="1">
        <a:lnSpc>
          <a:spcPct val="100000"/>
        </a:lnSpc>
        <a:spcBef>
          <a:spcPct val="20000"/>
        </a:spcBef>
        <a:buClr>
          <a:schemeClr val="accent2"/>
        </a:buClr>
        <a:buFont typeface="Wingdings 2" panose="05020102010507070707"/>
        <a:buChar char=""/>
        <a:defRPr kumimoji="0" sz="2400" kern="1200">
          <a:solidFill>
            <a:schemeClr val="tx1"/>
          </a:solidFill>
          <a:latin typeface="+mn-lt"/>
          <a:ea typeface="+mn-ea"/>
          <a:cs typeface="+mn-cs"/>
        </a:defRPr>
      </a:lvl3pPr>
      <a:lvl4pPr marL="1097280" indent="-173990" algn="l" rtl="0" eaLnBrk="1" latinLnBrk="0" hangingPunct="1">
        <a:lnSpc>
          <a:spcPct val="100000"/>
        </a:lnSpc>
        <a:spcBef>
          <a:spcPct val="20000"/>
        </a:spcBef>
        <a:buClr>
          <a:schemeClr val="accent3"/>
        </a:buClr>
        <a:buFont typeface="Wingdings 2" panose="05020102010507070707"/>
        <a:buChar char=""/>
        <a:defRPr kumimoji="0" sz="2000" kern="1200">
          <a:solidFill>
            <a:schemeClr val="tx1"/>
          </a:solidFill>
          <a:latin typeface="+mn-lt"/>
          <a:ea typeface="+mn-ea"/>
          <a:cs typeface="+mn-cs"/>
        </a:defRPr>
      </a:lvl4pPr>
      <a:lvl5pPr marL="1298575" indent="-182880" algn="l" rtl="0" eaLnBrk="1" latinLnBrk="0" hangingPunct="1">
        <a:lnSpc>
          <a:spcPct val="100000"/>
        </a:lnSpc>
        <a:spcBef>
          <a:spcPct val="20000"/>
        </a:spcBef>
        <a:buClr>
          <a:schemeClr val="accent4"/>
        </a:buClr>
        <a:buFont typeface="Wingdings 2" panose="05020102010507070707"/>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panose="05020102010507070707"/>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987675" y="1557020"/>
            <a:ext cx="6219190" cy="1915795"/>
          </a:xfrm>
        </p:spPr>
        <p:txBody>
          <a:bodyPr/>
          <a:lstStyle/>
          <a:p>
            <a:pPr algn="ctr"/>
            <a:r>
              <a:rPr lang="pl-PL" sz="5400" b="1" dirty="0" smtClean="0">
                <a:latin typeface="Calibri" panose="020F0502020204030204" charset="0"/>
                <a:cs typeface="Calibri" panose="020F0502020204030204" charset="0"/>
              </a:rPr>
              <a:t>NIVEA</a:t>
            </a:r>
            <a:endParaRPr lang="pl-PL" sz="5400" b="1" dirty="0">
              <a:latin typeface="Calibri" panose="020F0502020204030204" charset="0"/>
              <a:cs typeface="Calibri" panose="020F0502020204030204" charset="0"/>
            </a:endParaRPr>
          </a:p>
        </p:txBody>
      </p:sp>
      <p:sp>
        <p:nvSpPr>
          <p:cNvPr id="3" name="Podtytuł 2"/>
          <p:cNvSpPr>
            <a:spLocks noGrp="1"/>
          </p:cNvSpPr>
          <p:nvPr>
            <p:ph type="subTitle" idx="1"/>
          </p:nvPr>
        </p:nvSpPr>
        <p:spPr>
          <a:xfrm>
            <a:off x="3837305" y="4627245"/>
            <a:ext cx="4994275" cy="1825625"/>
          </a:xfrm>
        </p:spPr>
        <p:txBody>
          <a:bodyPr>
            <a:normAutofit fontScale="70000"/>
          </a:bodyPr>
          <a:lstStyle/>
          <a:p>
            <a:pPr algn="r"/>
            <a:r>
              <a:rPr lang="de-DE" altLang="pl-PL" b="1" dirty="0" smtClean="0">
                <a:latin typeface="Calibri" panose="020F0502020204030204" charset="0"/>
              </a:rPr>
              <a:t>Bearbeitet von I</a:t>
            </a:r>
            <a:r>
              <a:rPr lang="pl-PL" b="1" dirty="0" smtClean="0"/>
              <a:t>zabela Boślak</a:t>
            </a:r>
            <a:endParaRPr lang="pl-PL" b="1" dirty="0" smtClean="0"/>
          </a:p>
          <a:p>
            <a:pPr algn="r"/>
            <a:r>
              <a:rPr lang="de-DE" altLang="pl-PL" b="1" dirty="0">
                <a:latin typeface="Calibri" panose="020F0502020204030204" charset="0"/>
              </a:rPr>
              <a:t>BWL-Studentin des 2. Stj. </a:t>
            </a:r>
            <a:endParaRPr lang="de-DE" altLang="pl-PL" b="1" dirty="0">
              <a:latin typeface="Calibri" panose="020F0502020204030204" charset="0"/>
            </a:endParaRPr>
          </a:p>
          <a:p>
            <a:pPr algn="r"/>
            <a:r>
              <a:rPr lang="de-DE" altLang="pl-PL" b="1" dirty="0">
                <a:latin typeface="Calibri" panose="020F0502020204030204" charset="0"/>
              </a:rPr>
              <a:t>Institut für Ökonomie und Finanzwesen</a:t>
            </a:r>
            <a:endParaRPr lang="de-DE" altLang="pl-PL" b="1" dirty="0">
              <a:latin typeface="Calibri" panose="020F0502020204030204" charset="0"/>
            </a:endParaRPr>
          </a:p>
          <a:p>
            <a:pPr algn="r"/>
            <a:r>
              <a:rPr lang="de-DE" altLang="pl-PL" b="1" dirty="0">
                <a:latin typeface="Calibri" panose="020F0502020204030204" charset="0"/>
              </a:rPr>
              <a:t>Rzeszower Universität</a:t>
            </a:r>
            <a:endParaRPr lang="de-DE" altLang="pl-PL" b="1" dirty="0">
              <a:latin typeface="Calibri" panose="020F0502020204030204" charset="0"/>
            </a:endParaRPr>
          </a:p>
          <a:p>
            <a:pPr algn="r"/>
            <a:r>
              <a:rPr lang="de-DE" altLang="pl-PL" b="1" dirty="0">
                <a:latin typeface="Calibri" panose="020F0502020204030204" charset="0"/>
              </a:rPr>
              <a:t>2023-24</a:t>
            </a:r>
            <a:endParaRPr lang="de-DE" altLang="pl-PL" b="1" dirty="0">
              <a:latin typeface="Calibri" panose="020F0502020204030204" charset="0"/>
            </a:endParaRPr>
          </a:p>
        </p:txBody>
      </p:sp>
      <p:pic>
        <p:nvPicPr>
          <p:cNvPr id="24578" name="Picture 2" descr="C:\Users\Komp\AppData\Local\Packages\Microsoft.Windows.Photos_8wekyb3d8bbwe\TempState\ShareServiceTempFolder\images (1).jpeg"/>
          <p:cNvPicPr>
            <a:picLocks noChangeAspect="1" noChangeArrowheads="1"/>
          </p:cNvPicPr>
          <p:nvPr/>
        </p:nvPicPr>
        <p:blipFill>
          <a:blip r:embed="rId1"/>
          <a:srcRect/>
          <a:stretch>
            <a:fillRect/>
          </a:stretch>
        </p:blipFill>
        <p:spPr bwMode="auto">
          <a:xfrm>
            <a:off x="35560" y="3068955"/>
            <a:ext cx="2633980" cy="2633980"/>
          </a:xfrm>
          <a:prstGeom prst="rect">
            <a:avLst/>
          </a:prstGeom>
          <a:noFill/>
        </p:spPr>
      </p:pic>
      <p:pic>
        <p:nvPicPr>
          <p:cNvPr id="4" name="Obraz 3" descr="Obraz zawierający Grafika, symbol, logo, design&#10;&#10;Opis wygenerowany automatycznie"/>
          <p:cNvPicPr>
            <a:picLocks noChangeAspect="1"/>
          </p:cNvPicPr>
          <p:nvPr/>
        </p:nvPicPr>
        <p:blipFill>
          <a:blip r:embed="rId2"/>
          <a:stretch>
            <a:fillRect/>
          </a:stretch>
        </p:blipFill>
        <p:spPr>
          <a:xfrm>
            <a:off x="7092315" y="188595"/>
            <a:ext cx="1915160" cy="19151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Kreative</a:t>
            </a:r>
            <a:r>
              <a:rPr lang="pl-PL" dirty="0" smtClean="0"/>
              <a:t> </a:t>
            </a:r>
            <a:r>
              <a:rPr lang="pl-PL" dirty="0" err="1" smtClean="0"/>
              <a:t>Werbekampagnen</a:t>
            </a:r>
            <a:endParaRPr lang="pl-PL" dirty="0"/>
          </a:p>
        </p:txBody>
      </p:sp>
      <p:sp>
        <p:nvSpPr>
          <p:cNvPr id="3" name="Symbol zastępczy zawartości 2"/>
          <p:cNvSpPr>
            <a:spLocks noGrp="1"/>
          </p:cNvSpPr>
          <p:nvPr>
            <p:ph idx="1"/>
          </p:nvPr>
        </p:nvSpPr>
        <p:spPr/>
        <p:txBody>
          <a:bodyPr>
            <a:normAutofit fontScale="85000" lnSpcReduction="20000"/>
          </a:bodyPr>
          <a:lstStyle/>
          <a:p>
            <a:r>
              <a:rPr lang="de-DE" dirty="0" smtClean="0"/>
              <a:t>Nivea ist seit jeher für kreative und innovative Werbekampagnen bekannt. </a:t>
            </a:r>
            <a:endParaRPr lang="pl-PL" dirty="0" smtClean="0"/>
          </a:p>
          <a:p>
            <a:r>
              <a:rPr lang="de-DE" dirty="0" smtClean="0"/>
              <a:t>„</a:t>
            </a:r>
            <a:r>
              <a:rPr lang="de-DE" dirty="0" smtClean="0"/>
              <a:t>Essential“-Werbekampagne: Im Jahr 2011 startete Nivea eine Kampagne, in der es sich als „essentieller“ Bestandteil der alltäglichen Hautpflege bewarb. Werbekampagne </a:t>
            </a:r>
            <a:endParaRPr lang="pl-PL" dirty="0" smtClean="0"/>
          </a:p>
          <a:p>
            <a:r>
              <a:rPr lang="de-DE" dirty="0" smtClean="0"/>
              <a:t>„</a:t>
            </a:r>
            <a:r>
              <a:rPr lang="de-DE" dirty="0" smtClean="0"/>
              <a:t>Change </a:t>
            </a:r>
            <a:r>
              <a:rPr lang="de-DE" dirty="0" err="1" smtClean="0"/>
              <a:t>Your</a:t>
            </a:r>
            <a:r>
              <a:rPr lang="de-DE" dirty="0" smtClean="0"/>
              <a:t> Shape“: Diese Kampagne machte auf die Körpervielfalt aufmerksam und betonte, dass jeder Körper schön ist. Nivea nutzte diese Kampagne, um seine Körperpflegeprodukte zu bewerben und betonte, dass die Haut unabhängig von ihrer Form und Größe gepflegt und akzeptiert werden sollte.</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Nivea-Mission</a:t>
            </a:r>
            <a:endParaRPr lang="pl-PL" dirty="0"/>
          </a:p>
        </p:txBody>
      </p:sp>
      <p:sp>
        <p:nvSpPr>
          <p:cNvPr id="3" name="Symbol zastępczy zawartości 2"/>
          <p:cNvSpPr>
            <a:spLocks noGrp="1"/>
          </p:cNvSpPr>
          <p:nvPr>
            <p:ph idx="1"/>
          </p:nvPr>
        </p:nvSpPr>
        <p:spPr/>
        <p:txBody>
          <a:bodyPr>
            <a:normAutofit lnSpcReduction="10000"/>
          </a:bodyPr>
          <a:lstStyle/>
          <a:p>
            <a:r>
              <a:rPr lang="de-DE" dirty="0" smtClean="0"/>
              <a:t>Die Mission von Nivea ist es, für die gesunde und schöne Haut seiner Kunden zu sorgen, indem es hochwertige Hautpflegeprodukte anbietet, die wirksam, sicher und für jedermann zugänglich sind. Ziel des Unternehmens ist es, einen gesunden Lebensstil und einen positiven Ansatz zur Hautpflege zu fördern und Kunden dazu zu ermutigen, jeden Tag auf sich und ihre Haut zu achten.</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500042"/>
            <a:ext cx="7498080" cy="5748358"/>
          </a:xfrm>
        </p:spPr>
        <p:txBody>
          <a:bodyPr>
            <a:normAutofit/>
          </a:bodyPr>
          <a:lstStyle/>
          <a:p>
            <a:r>
              <a:rPr lang="de-DE" dirty="0" smtClean="0"/>
              <a:t>Nivea investiert ständig in wissenschaftliche Forschung und technologische Entwicklung, um seinen Kunden innovative und wirksame Hautpflegeprodukte </a:t>
            </a:r>
            <a:r>
              <a:rPr lang="de-DE" dirty="0" smtClean="0"/>
              <a:t>anzubieten.</a:t>
            </a:r>
            <a:endParaRPr lang="pl-PL" dirty="0" smtClean="0"/>
          </a:p>
          <a:p>
            <a:r>
              <a:rPr lang="de-DE" dirty="0" smtClean="0"/>
              <a:t>Recherche </a:t>
            </a:r>
            <a:r>
              <a:rPr lang="de-DE" dirty="0" smtClean="0"/>
              <a:t>zu Inhaltsstoffen und </a:t>
            </a:r>
            <a:r>
              <a:rPr lang="de-DE" dirty="0" smtClean="0"/>
              <a:t>Formeln</a:t>
            </a:r>
            <a:endParaRPr lang="pl-PL" dirty="0" smtClean="0"/>
          </a:p>
          <a:p>
            <a:r>
              <a:rPr lang="de-DE" dirty="0" smtClean="0"/>
              <a:t>Hautpflegeforschung</a:t>
            </a:r>
            <a:endParaRPr lang="pl-PL" dirty="0" smtClean="0"/>
          </a:p>
          <a:p>
            <a:r>
              <a:rPr lang="de-DE" dirty="0" smtClean="0"/>
              <a:t>Produktionstechnologien</a:t>
            </a:r>
            <a:endParaRPr lang="pl-PL" dirty="0" smtClean="0"/>
          </a:p>
          <a:p>
            <a:r>
              <a:rPr lang="de-DE" dirty="0" smtClean="0"/>
              <a:t>Nachhaltigkeitsforschung </a:t>
            </a:r>
            <a:r>
              <a:rPr lang="de-DE" dirty="0" smtClean="0"/>
              <a:t>Recherche </a:t>
            </a:r>
            <a:r>
              <a:rPr lang="de-DE" dirty="0" smtClean="0"/>
              <a:t>zu</a:t>
            </a:r>
            <a:endParaRPr lang="pl-PL" dirty="0" smtClean="0"/>
          </a:p>
          <a:p>
            <a:r>
              <a:rPr lang="de-DE" dirty="0" smtClean="0"/>
              <a:t>Kundentrends </a:t>
            </a:r>
            <a:r>
              <a:rPr lang="de-DE" dirty="0" smtClean="0"/>
              <a:t>und -präferenzen</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de-DE" dirty="0" smtClean="0"/>
              <a:t>Wer verwendet Nivea-Produkte am häufigsten?</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dirty="0" smtClean="0"/>
              <a:t>   </a:t>
            </a:r>
            <a:r>
              <a:rPr lang="de-DE" dirty="0" smtClean="0"/>
              <a:t>Nivea-Produkte </a:t>
            </a:r>
            <a:r>
              <a:rPr lang="de-DE" dirty="0" smtClean="0"/>
              <a:t>erfreuen sich bei einem breiten Kundenkreis großer Beliebtheit, es gibt jedoch bestimmte Zielgruppen, die diese Produkte häufig nutzen. Hier sind einige Hauptkundengruppen, die am häufigsten Nivea-Produkte kaufen:</a:t>
            </a:r>
            <a:endParaRPr lang="de-DE" dirty="0" smtClean="0"/>
          </a:p>
          <a:p>
            <a:pPr>
              <a:buNone/>
            </a:pPr>
            <a:r>
              <a:rPr lang="de-DE" dirty="0" smtClean="0"/>
              <a:t>Frauen unterschiedlichen Alters</a:t>
            </a:r>
            <a:endParaRPr lang="de-DE" dirty="0" smtClean="0"/>
          </a:p>
          <a:p>
            <a:pPr>
              <a:buNone/>
            </a:pPr>
            <a:r>
              <a:rPr lang="de-DE" dirty="0" smtClean="0"/>
              <a:t>Männer</a:t>
            </a:r>
            <a:endParaRPr lang="de-DE" dirty="0" smtClean="0"/>
          </a:p>
          <a:p>
            <a:pPr>
              <a:buNone/>
            </a:pPr>
            <a:r>
              <a:rPr lang="de-DE" dirty="0" smtClean="0"/>
              <a:t>Familien</a:t>
            </a:r>
            <a:endParaRPr lang="de-DE" dirty="0" smtClean="0"/>
          </a:p>
          <a:p>
            <a:pPr>
              <a:buNone/>
            </a:pPr>
            <a:r>
              <a:rPr lang="de-DE" dirty="0" smtClean="0"/>
              <a:t>Menschen mit unterschiedlichen </a:t>
            </a:r>
            <a:r>
              <a:rPr lang="de-DE" dirty="0" smtClean="0"/>
              <a:t>Hauttypen</a:t>
            </a:r>
            <a:endParaRPr lang="pl-PL" dirty="0" smtClean="0"/>
          </a:p>
          <a:p>
            <a:pPr>
              <a:buNone/>
            </a:pPr>
            <a:r>
              <a:rPr lang="de-DE" dirty="0" smtClean="0"/>
              <a:t>Menschen</a:t>
            </a:r>
            <a:r>
              <a:rPr lang="de-DE" dirty="0" smtClean="0"/>
              <a:t>, die nach erschwinglichen </a:t>
            </a:r>
            <a:r>
              <a:rPr lang="de-DE" dirty="0" smtClean="0"/>
              <a:t>Produkten</a:t>
            </a:r>
            <a:r>
              <a:rPr lang="pl-PL" dirty="0" smtClean="0"/>
              <a:t> </a:t>
            </a:r>
            <a:r>
              <a:rPr lang="de-DE" dirty="0" smtClean="0"/>
              <a:t>suchen</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ytuł 3"/>
          <p:cNvSpPr>
            <a:spLocks noGrp="1"/>
          </p:cNvSpPr>
          <p:nvPr>
            <p:ph type="title"/>
          </p:nvPr>
        </p:nvSpPr>
        <p:spPr/>
        <p:txBody>
          <a:bodyPr/>
          <a:p>
            <a:r>
              <a:rPr lang="de-DE" altLang="pl-PL">
                <a:latin typeface="Calibri" panose="020F0502020204030204" charset="0"/>
              </a:rPr>
              <a:t>Wortschatz und Quellen</a:t>
            </a:r>
            <a:endParaRPr lang="de-DE" altLang="pl-PL">
              <a:latin typeface="Calibri" panose="020F0502020204030204" charset="0"/>
            </a:endParaRPr>
          </a:p>
        </p:txBody>
      </p:sp>
      <p:sp>
        <p:nvSpPr>
          <p:cNvPr id="5" name="Symbol zastępczy zawartości 4"/>
          <p:cNvSpPr>
            <a:spLocks noGrp="1"/>
          </p:cNvSpPr>
          <p:nvPr>
            <p:ph idx="1"/>
          </p:nvPr>
        </p:nvSpPr>
        <p:spPr/>
        <p:txBody>
          <a:bodyPr/>
          <a:p>
            <a:endParaRPr lang="pl-PL"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428860" y="2428868"/>
            <a:ext cx="7498080" cy="1143000"/>
          </a:xfrm>
        </p:spPr>
        <p:txBody>
          <a:bodyPr>
            <a:noAutofit/>
          </a:bodyPr>
          <a:lstStyle/>
          <a:p>
            <a:pPr algn="ctr"/>
            <a:r>
              <a:rPr lang="pl-PL" sz="4000" dirty="0"/>
              <a:t>Vielen Dank </a:t>
            </a:r>
            <a:br>
              <a:rPr lang="pl-PL" sz="4000" dirty="0"/>
            </a:br>
            <a:r>
              <a:rPr lang="pl-PL" sz="4000" dirty="0"/>
              <a:t>f</a:t>
            </a:r>
            <a:r>
              <a:rPr lang="de-DE" altLang="pl-PL" sz="4000" dirty="0">
                <a:latin typeface="Calibri" panose="020F0502020204030204" charset="0"/>
              </a:rPr>
              <a:t>ür </a:t>
            </a:r>
            <a:br>
              <a:rPr lang="de-DE" altLang="pl-PL" sz="4000" dirty="0">
                <a:latin typeface="Calibri" panose="020F0502020204030204" charset="0"/>
              </a:rPr>
            </a:br>
            <a:r>
              <a:rPr lang="de-DE" altLang="pl-PL" sz="4000" dirty="0">
                <a:latin typeface="Calibri" panose="020F0502020204030204" charset="0"/>
              </a:rPr>
              <a:t>Ihre Aufmerksamkeit</a:t>
            </a:r>
            <a:endParaRPr lang="de-DE" altLang="pl-PL" sz="4000" dirty="0">
              <a:latin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ytuł 3"/>
          <p:cNvSpPr>
            <a:spLocks noGrp="1"/>
          </p:cNvSpPr>
          <p:nvPr>
            <p:ph type="title"/>
          </p:nvPr>
        </p:nvSpPr>
        <p:spPr/>
        <p:txBody>
          <a:bodyPr/>
          <a:p>
            <a:r>
              <a:rPr lang="de-DE" altLang="pl-PL">
                <a:latin typeface="Calibri" panose="020F0502020204030204" charset="0"/>
              </a:rPr>
              <a:t>AGENDA</a:t>
            </a:r>
            <a:endParaRPr lang="de-DE" altLang="pl-PL">
              <a:latin typeface="Calibri" panose="020F0502020204030204" charset="0"/>
            </a:endParaRPr>
          </a:p>
        </p:txBody>
      </p:sp>
      <p:sp>
        <p:nvSpPr>
          <p:cNvPr id="5" name="Symbol zastępczy zawartości 4"/>
          <p:cNvSpPr>
            <a:spLocks noGrp="1"/>
          </p:cNvSpPr>
          <p:nvPr>
            <p:ph idx="1"/>
          </p:nvPr>
        </p:nvSpPr>
        <p:spPr>
          <a:xfrm>
            <a:off x="1321435" y="1447800"/>
            <a:ext cx="7612380" cy="5282565"/>
          </a:xfrm>
        </p:spPr>
        <p:txBody>
          <a:bodyPr>
            <a:normAutofit lnSpcReduction="10000"/>
          </a:bodyPr>
          <a:p>
            <a:r>
              <a:rPr lang="de-DE" altLang="pl-PL">
                <a:latin typeface="Calibri" panose="020F0502020204030204" charset="0"/>
              </a:rPr>
              <a:t>Geschichte der Marke</a:t>
            </a:r>
            <a:endParaRPr lang="de-DE" altLang="pl-PL">
              <a:latin typeface="Calibri" panose="020F0502020204030204" charset="0"/>
            </a:endParaRPr>
          </a:p>
          <a:p>
            <a:r>
              <a:rPr lang="pl-PL" dirty="0" err="1" smtClean="0">
                <a:sym typeface="+mn-ea"/>
              </a:rPr>
              <a:t>Gründer</a:t>
            </a:r>
            <a:endParaRPr lang="pl-PL" dirty="0"/>
          </a:p>
          <a:p>
            <a:r>
              <a:rPr lang="pl-PL" altLang="de-DE">
                <a:latin typeface="Calibri" panose="020F0502020204030204" charset="0"/>
              </a:rPr>
              <a:t>Grundwerte</a:t>
            </a:r>
            <a:endParaRPr lang="pl-PL" altLang="de-DE">
              <a:latin typeface="Calibri" panose="020F0502020204030204" charset="0"/>
            </a:endParaRPr>
          </a:p>
          <a:p>
            <a:r>
              <a:rPr lang="pl-PL" dirty="0" err="1" smtClean="0">
                <a:sym typeface="+mn-ea"/>
              </a:rPr>
              <a:t>Woher</a:t>
            </a:r>
            <a:r>
              <a:rPr lang="pl-PL" dirty="0" smtClean="0">
                <a:sym typeface="+mn-ea"/>
              </a:rPr>
              <a:t> </a:t>
            </a:r>
            <a:r>
              <a:rPr lang="pl-PL" dirty="0" err="1" smtClean="0">
                <a:sym typeface="+mn-ea"/>
              </a:rPr>
              <a:t>kommt</a:t>
            </a:r>
            <a:r>
              <a:rPr lang="pl-PL" dirty="0" smtClean="0">
                <a:sym typeface="+mn-ea"/>
              </a:rPr>
              <a:t> der </a:t>
            </a:r>
            <a:r>
              <a:rPr lang="pl-PL" dirty="0" err="1" smtClean="0">
                <a:sym typeface="+mn-ea"/>
              </a:rPr>
              <a:t>Name</a:t>
            </a:r>
            <a:r>
              <a:rPr lang="pl-PL" dirty="0" smtClean="0">
                <a:sym typeface="+mn-ea"/>
              </a:rPr>
              <a:t>?</a:t>
            </a:r>
            <a:endParaRPr lang="pl-PL" dirty="0" smtClean="0">
              <a:sym typeface="+mn-ea"/>
            </a:endParaRPr>
          </a:p>
          <a:p>
            <a:r>
              <a:rPr lang="pl-PL" dirty="0" err="1" smtClean="0">
                <a:sym typeface="+mn-ea"/>
              </a:rPr>
              <a:t>Erstes</a:t>
            </a:r>
            <a:r>
              <a:rPr lang="pl-PL" dirty="0" smtClean="0">
                <a:sym typeface="+mn-ea"/>
              </a:rPr>
              <a:t> Produkt</a:t>
            </a:r>
            <a:endParaRPr lang="pl-PL" dirty="0" smtClean="0">
              <a:sym typeface="+mn-ea"/>
            </a:endParaRPr>
          </a:p>
          <a:p>
            <a:r>
              <a:rPr lang="pl-PL" dirty="0" smtClean="0">
                <a:sym typeface="+mn-ea"/>
              </a:rPr>
              <a:t>Der </a:t>
            </a:r>
            <a:r>
              <a:rPr lang="pl-PL" dirty="0" err="1" smtClean="0">
                <a:sym typeface="+mn-ea"/>
              </a:rPr>
              <a:t>Erfolg</a:t>
            </a:r>
            <a:r>
              <a:rPr lang="pl-PL" dirty="0" smtClean="0">
                <a:sym typeface="+mn-ea"/>
              </a:rPr>
              <a:t> der </a:t>
            </a:r>
            <a:r>
              <a:rPr lang="pl-PL" dirty="0" err="1" smtClean="0">
                <a:sym typeface="+mn-ea"/>
              </a:rPr>
              <a:t>Marke</a:t>
            </a:r>
            <a:r>
              <a:rPr lang="pl-PL" dirty="0" smtClean="0">
                <a:sym typeface="+mn-ea"/>
              </a:rPr>
              <a:t> Nivea</a:t>
            </a:r>
            <a:endParaRPr lang="pl-PL" dirty="0" smtClean="0">
              <a:sym typeface="+mn-ea"/>
            </a:endParaRPr>
          </a:p>
          <a:p>
            <a:r>
              <a:rPr lang="pl-PL" dirty="0" err="1" smtClean="0">
                <a:sym typeface="+mn-ea"/>
              </a:rPr>
              <a:t>Kreative</a:t>
            </a:r>
            <a:r>
              <a:rPr lang="pl-PL" dirty="0" smtClean="0">
                <a:sym typeface="+mn-ea"/>
              </a:rPr>
              <a:t> </a:t>
            </a:r>
            <a:r>
              <a:rPr lang="pl-PL" dirty="0" err="1" smtClean="0">
                <a:sym typeface="+mn-ea"/>
              </a:rPr>
              <a:t>Werbekampagnen</a:t>
            </a:r>
            <a:endParaRPr lang="pl-PL" dirty="0" err="1" smtClean="0">
              <a:sym typeface="+mn-ea"/>
            </a:endParaRPr>
          </a:p>
          <a:p>
            <a:r>
              <a:rPr lang="pl-PL" dirty="0" err="1" smtClean="0">
                <a:sym typeface="+mn-ea"/>
              </a:rPr>
              <a:t>Nivea-Mission</a:t>
            </a:r>
            <a:endParaRPr lang="pl-PL" dirty="0" smtClean="0">
              <a:sym typeface="+mn-ea"/>
            </a:endParaRPr>
          </a:p>
          <a:p>
            <a:r>
              <a:rPr lang="de-DE" dirty="0" smtClean="0">
                <a:sym typeface="+mn-ea"/>
              </a:rPr>
              <a:t>Wer verwendet Nivea-Produkte am häufigsten?</a:t>
            </a:r>
            <a:endParaRPr lang="pl-PL" dirty="0"/>
          </a:p>
          <a:p>
            <a:endParaRPr lang="pl-PL" dirty="0"/>
          </a:p>
          <a:p>
            <a:endParaRPr lang="pl-PL" dirty="0"/>
          </a:p>
          <a:p>
            <a:endParaRPr lang="pl-PL" dirty="0"/>
          </a:p>
          <a:p>
            <a:endParaRPr lang="pl-PL" dirty="0"/>
          </a:p>
          <a:p>
            <a:endParaRPr lang="pl-PL" altLang="de-DE">
              <a:latin typeface="Calibri" panose="020F0502020204030204" charset="0"/>
            </a:endParaRPr>
          </a:p>
          <a:p>
            <a:endParaRPr lang="pl-PL" altLang="de-DE">
              <a:latin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de-DE" dirty="0" smtClean="0"/>
              <a:t>Die Geschichte der Marke NIVEA</a:t>
            </a:r>
            <a:endParaRPr lang="pl-PL" dirty="0"/>
          </a:p>
        </p:txBody>
      </p:sp>
      <p:sp>
        <p:nvSpPr>
          <p:cNvPr id="3" name="Symbol zastępczy zawartości 2"/>
          <p:cNvSpPr>
            <a:spLocks noGrp="1"/>
          </p:cNvSpPr>
          <p:nvPr>
            <p:ph idx="1"/>
          </p:nvPr>
        </p:nvSpPr>
        <p:spPr/>
        <p:txBody>
          <a:bodyPr>
            <a:normAutofit fontScale="85000" lnSpcReduction="20000"/>
          </a:bodyPr>
          <a:lstStyle/>
          <a:p>
            <a:r>
              <a:rPr lang="de-DE" dirty="0" smtClean="0"/>
              <a:t>Die Geschichte der Marke NIVEA hat ihren Ursprung in Hamburg und auch in Gliwice. In Hamburg gründete Paul C. Beiersdorf vor über 135 Jahren in seiner kleinen Apotheke das Unternehmen Beiersdorf, das in den folgenden Jahrzehnten innovative Markenkosmetik entwickelte, darunter die Marke NIVEA. Aus Gliwice stammte Dr. Oskar </a:t>
            </a:r>
            <a:r>
              <a:rPr lang="de-DE" dirty="0" err="1" smtClean="0"/>
              <a:t>Troplowitz</a:t>
            </a:r>
            <a:r>
              <a:rPr lang="de-DE" dirty="0" smtClean="0"/>
              <a:t>, ein Apotheker und weiterer Inhaber des Unternehmens Beiersdorf, der in Zusammenarbeit mit anderen Wissenschaftlern die ikonische NIVEA-Creme kreierte und so eine legendäre Marke ins Leben rief.</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Gründer</a:t>
            </a:r>
            <a:endParaRPr lang="pl-PL" dirty="0"/>
          </a:p>
        </p:txBody>
      </p:sp>
      <p:sp>
        <p:nvSpPr>
          <p:cNvPr id="3" name="Symbol zastępczy zawartości 2"/>
          <p:cNvSpPr>
            <a:spLocks noGrp="1"/>
          </p:cNvSpPr>
          <p:nvPr>
            <p:ph idx="1"/>
          </p:nvPr>
        </p:nvSpPr>
        <p:spPr/>
        <p:txBody>
          <a:bodyPr>
            <a:normAutofit fontScale="77500" lnSpcReduction="20000"/>
          </a:bodyPr>
          <a:lstStyle/>
          <a:p>
            <a:r>
              <a:rPr lang="de-DE" dirty="0" smtClean="0"/>
              <a:t>Im Jahr 1880 zog der aus Brandenburg stammende Paul C. Beiersdorf, nach dem das Unternehmen benannt wurde, nach Hamburg und übernahm die Apotheke in der Mühlenstraße. Mit seinen Fähigkeiten und Kenntnissen der Physik richtete er schnell ein Labor ein und begann, seine Dienste Ärzten anzubieten. In enger Zusammenarbeit mit Prof. Paul </a:t>
            </a:r>
            <a:r>
              <a:rPr lang="de-DE" dirty="0" err="1" smtClean="0"/>
              <a:t>Gerson</a:t>
            </a:r>
            <a:r>
              <a:rPr lang="de-DE" dirty="0" smtClean="0"/>
              <a:t> Unna, damals ein führender Dermatologe, entwickelte ein Verfahren zur Herstellung medizinischer Pflaster und erhielt dafür sein erstes Patent. Das Datum der Patentschrift – der 28. März 1882 – gilt als Gründungsdatum des Unternehmens. Ein Jahr später verkaufte Beiersdorf die Apotheke und zog in ein Labor im heutigen Hamburger Stadtteil Altona.</a:t>
            </a:r>
            <a:endParaRPr lang="pl-PL" dirty="0"/>
          </a:p>
        </p:txBody>
      </p:sp>
      <p:pic>
        <p:nvPicPr>
          <p:cNvPr id="21506" name="Picture 2" descr="C:\Users\Komp\AppData\Local\Packages\Microsoft.Windows.Photos_8wekyb3d8bbwe\TempState\ShareServiceTempFolder\dermatologe-paul-gerson-unna.jpeg"/>
          <p:cNvPicPr>
            <a:picLocks noChangeAspect="1" noChangeArrowheads="1"/>
          </p:cNvPicPr>
          <p:nvPr/>
        </p:nvPicPr>
        <p:blipFill>
          <a:blip r:embed="rId1"/>
          <a:srcRect/>
          <a:stretch>
            <a:fillRect/>
          </a:stretch>
        </p:blipFill>
        <p:spPr bwMode="auto">
          <a:xfrm>
            <a:off x="6463436" y="1"/>
            <a:ext cx="2680564" cy="17859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Grundwerte</a:t>
            </a:r>
            <a:endParaRPr lang="pl-PL" dirty="0"/>
          </a:p>
        </p:txBody>
      </p:sp>
      <p:sp>
        <p:nvSpPr>
          <p:cNvPr id="3" name="Symbol zastępczy zawartości 2"/>
          <p:cNvSpPr>
            <a:spLocks noGrp="1"/>
          </p:cNvSpPr>
          <p:nvPr>
            <p:ph idx="1"/>
          </p:nvPr>
        </p:nvSpPr>
        <p:spPr/>
        <p:txBody>
          <a:bodyPr>
            <a:normAutofit fontScale="70000" lnSpcReduction="20000"/>
          </a:bodyPr>
          <a:lstStyle/>
          <a:p>
            <a:r>
              <a:rPr lang="de-DE" dirty="0" smtClean="0"/>
              <a:t>Die Grundwerte, die die Unternehmenskultur seit ihrer Gründung geprägt haben, gelten auch heute noch. </a:t>
            </a:r>
            <a:endParaRPr lang="pl-PL" dirty="0" smtClean="0"/>
          </a:p>
          <a:p>
            <a:r>
              <a:rPr lang="de-DE" dirty="0" smtClean="0"/>
              <a:t>Sorgfalt </a:t>
            </a:r>
            <a:r>
              <a:rPr lang="de-DE" dirty="0" smtClean="0"/>
              <a:t>– wir verhalten uns verantwortungsvoll gegenüber unseren Kollegen, Kunden, Marken, unserer Gesellschaft und der Umwelt. </a:t>
            </a:r>
            <a:endParaRPr lang="pl-PL" dirty="0" smtClean="0"/>
          </a:p>
          <a:p>
            <a:r>
              <a:rPr lang="de-DE" dirty="0" smtClean="0"/>
              <a:t>Einfachheit </a:t>
            </a:r>
            <a:r>
              <a:rPr lang="de-DE" dirty="0" smtClean="0"/>
              <a:t>– wir sorgen für Klarheit und Übereinstimmung, wir treffen Entscheidungen schnell und pragmatisch und konzentrieren uns auf das Wesentliche. </a:t>
            </a:r>
            <a:endParaRPr lang="pl-PL" dirty="0" smtClean="0"/>
          </a:p>
          <a:p>
            <a:r>
              <a:rPr lang="de-DE" dirty="0" smtClean="0"/>
              <a:t>Mut </a:t>
            </a:r>
            <a:r>
              <a:rPr lang="de-DE" dirty="0" smtClean="0"/>
              <a:t>– wir konzentrieren uns darauf, mutige Ziele zu erreichen, wir ergreifen die Initiative, wir lernen aus Fehlern und wir nehmen Veränderungen als Chance wahr. </a:t>
            </a:r>
            <a:endParaRPr lang="pl-PL" dirty="0" smtClean="0"/>
          </a:p>
          <a:p>
            <a:r>
              <a:rPr lang="de-DE" dirty="0" smtClean="0"/>
              <a:t>Vertrauen </a:t>
            </a:r>
            <a:r>
              <a:rPr lang="de-DE" dirty="0" smtClean="0"/>
              <a:t>– wir sagen, was wir wirklich denken, halten unsere Versprechen und behandeln andere mit Respekt.</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Woher</a:t>
            </a:r>
            <a:r>
              <a:rPr lang="pl-PL" dirty="0" smtClean="0"/>
              <a:t> </a:t>
            </a:r>
            <a:r>
              <a:rPr lang="pl-PL" dirty="0" err="1" smtClean="0"/>
              <a:t>kommt</a:t>
            </a:r>
            <a:r>
              <a:rPr lang="pl-PL" dirty="0" smtClean="0"/>
              <a:t> der </a:t>
            </a:r>
            <a:r>
              <a:rPr lang="pl-PL" dirty="0" err="1" smtClean="0"/>
              <a:t>Name</a:t>
            </a:r>
            <a:r>
              <a:rPr lang="pl-PL" dirty="0" smtClean="0"/>
              <a:t>?</a:t>
            </a:r>
            <a:endParaRPr lang="pl-PL" dirty="0"/>
          </a:p>
        </p:txBody>
      </p:sp>
      <p:sp>
        <p:nvSpPr>
          <p:cNvPr id="3" name="Symbol zastępczy zawartości 2"/>
          <p:cNvSpPr>
            <a:spLocks noGrp="1"/>
          </p:cNvSpPr>
          <p:nvPr>
            <p:ph idx="1"/>
          </p:nvPr>
        </p:nvSpPr>
        <p:spPr/>
        <p:txBody>
          <a:bodyPr/>
          <a:lstStyle/>
          <a:p>
            <a:r>
              <a:rPr lang="de-DE" dirty="0" smtClean="0"/>
              <a:t>Der Name „Nivea“ kommt vom lateinischen Wort „</a:t>
            </a:r>
            <a:r>
              <a:rPr lang="de-DE" dirty="0" err="1" smtClean="0"/>
              <a:t>niveus</a:t>
            </a:r>
            <a:r>
              <a:rPr lang="de-DE" dirty="0" smtClean="0"/>
              <a:t>“, was „schneeweiß“ oder „verschneit“ bedeutet. Dieser Name wurde gewählt, um die weiße Farbe der klassischen Nivea-Creme und ihre Assoziation mit Reinheit und Sanftheit widerzuspiegeln, die zu Hautpflegeprodukten passt.</a:t>
            </a:r>
            <a:endParaRPr lang="pl-PL" dirty="0"/>
          </a:p>
        </p:txBody>
      </p:sp>
      <p:pic>
        <p:nvPicPr>
          <p:cNvPr id="8194" name="Picture 2" descr="C:\Users\Komp\AppData\Local\Packages\Microsoft.Windows.Photos_8wekyb3d8bbwe\TempState\ShareServiceTempFolder\werbeanzeige-nivea-creme-seife-1911.jpeg"/>
          <p:cNvPicPr>
            <a:picLocks noChangeAspect="1" noChangeArrowheads="1"/>
          </p:cNvPicPr>
          <p:nvPr/>
        </p:nvPicPr>
        <p:blipFill>
          <a:blip r:embed="rId1" cstate="print"/>
          <a:srcRect/>
          <a:stretch>
            <a:fillRect/>
          </a:stretch>
        </p:blipFill>
        <p:spPr bwMode="auto">
          <a:xfrm>
            <a:off x="6500826" y="4982728"/>
            <a:ext cx="2500362" cy="187527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Erstes</a:t>
            </a:r>
            <a:r>
              <a:rPr lang="pl-PL" dirty="0" smtClean="0"/>
              <a:t> Produkt</a:t>
            </a:r>
            <a:endParaRPr lang="pl-PL" dirty="0"/>
          </a:p>
        </p:txBody>
      </p:sp>
      <p:sp>
        <p:nvSpPr>
          <p:cNvPr id="3" name="Symbol zastępczy zawartości 2"/>
          <p:cNvSpPr>
            <a:spLocks noGrp="1"/>
          </p:cNvSpPr>
          <p:nvPr>
            <p:ph idx="1"/>
          </p:nvPr>
        </p:nvSpPr>
        <p:spPr/>
        <p:txBody>
          <a:bodyPr>
            <a:normAutofit/>
          </a:bodyPr>
          <a:lstStyle/>
          <a:p>
            <a:r>
              <a:rPr lang="de-DE" dirty="0" smtClean="0"/>
              <a:t>Das erste Produkt war Nivea-Creme.  Zunächst war es hellgelb mit grünen und roten Blumenornamenten im Jugendstil. Seitdem hat das Unternehmen sein Angebot um viele verschiedene Hautpflegeprodukte erweitert, darunter Körperlotionen, Duschgels, Deodorants und mehr.</a:t>
            </a:r>
            <a:endParaRPr lang="pl-PL" dirty="0"/>
          </a:p>
        </p:txBody>
      </p:sp>
      <p:pic>
        <p:nvPicPr>
          <p:cNvPr id="19458" name="Picture 2" descr="C:\Users\Komp\AppData\Local\Packages\Microsoft.Windows.Photos_8wekyb3d8bbwe\TempState\ShareServiceTempFolder\nivea-dose-1911.jpeg"/>
          <p:cNvPicPr>
            <a:picLocks noChangeAspect="1" noChangeArrowheads="1"/>
          </p:cNvPicPr>
          <p:nvPr/>
        </p:nvPicPr>
        <p:blipFill>
          <a:blip r:embed="rId1"/>
          <a:srcRect/>
          <a:stretch>
            <a:fillRect/>
          </a:stretch>
        </p:blipFill>
        <p:spPr bwMode="auto">
          <a:xfrm>
            <a:off x="5572132" y="0"/>
            <a:ext cx="3571868" cy="2428868"/>
          </a:xfrm>
          <a:prstGeom prst="rect">
            <a:avLst/>
          </a:prstGeom>
          <a:noFill/>
        </p:spPr>
      </p:pic>
      <p:pic>
        <p:nvPicPr>
          <p:cNvPr id="19460" name="Picture 4" descr="C:\Users\Komp\AppData\Local\Packages\Microsoft.Windows.Photos_8wekyb3d8bbwe\TempState\ShareServiceTempFolder\marken-geschichte-header.jpeg"/>
          <p:cNvPicPr>
            <a:picLocks noChangeAspect="1" noChangeArrowheads="1"/>
          </p:cNvPicPr>
          <p:nvPr/>
        </p:nvPicPr>
        <p:blipFill>
          <a:blip r:embed="rId2" cstate="print"/>
          <a:srcRect/>
          <a:stretch>
            <a:fillRect/>
          </a:stretch>
        </p:blipFill>
        <p:spPr bwMode="auto">
          <a:xfrm>
            <a:off x="4071934" y="5000636"/>
            <a:ext cx="5072066" cy="185736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Der </a:t>
            </a:r>
            <a:r>
              <a:rPr lang="pl-PL" dirty="0" err="1" smtClean="0"/>
              <a:t>Erfolg</a:t>
            </a:r>
            <a:r>
              <a:rPr lang="pl-PL" dirty="0" smtClean="0"/>
              <a:t> der </a:t>
            </a:r>
            <a:r>
              <a:rPr lang="pl-PL" dirty="0" err="1" smtClean="0"/>
              <a:t>Marke</a:t>
            </a:r>
            <a:r>
              <a:rPr lang="pl-PL" dirty="0" smtClean="0"/>
              <a:t> Nivea</a:t>
            </a:r>
            <a:endParaRPr lang="pl-PL" dirty="0"/>
          </a:p>
        </p:txBody>
      </p:sp>
      <p:sp>
        <p:nvSpPr>
          <p:cNvPr id="3" name="Symbol zastępczy zawartości 2"/>
          <p:cNvSpPr>
            <a:spLocks noGrp="1"/>
          </p:cNvSpPr>
          <p:nvPr>
            <p:ph idx="1"/>
          </p:nvPr>
        </p:nvSpPr>
        <p:spPr/>
        <p:txBody>
          <a:bodyPr>
            <a:normAutofit/>
          </a:bodyPr>
          <a:lstStyle/>
          <a:p>
            <a:r>
              <a:rPr lang="de-DE" sz="2400" dirty="0" smtClean="0"/>
              <a:t>Einer der Schlüsselfaktoren für den Erfolg von Nivea ist die Kombination aus Wirksamkeit, Qualität und Erschwinglichkeit. Nivea-Produkte genießen auf der ganzen Welt Anerkennung für ihre wirksamen Formeln, die Hautpflege zu einem erschwinglichen Preis bieten. Darüber hinaus investiert das Unternehmen kontinuierlich in Forschung und Entwicklung, um seinen Kunden innovative Produkte anzubieten, die ihren Pflegebedürfnissen gerecht werden.</a:t>
            </a:r>
            <a:endParaRPr lang="pl-PL" sz="2400" dirty="0"/>
          </a:p>
        </p:txBody>
      </p:sp>
      <p:pic>
        <p:nvPicPr>
          <p:cNvPr id="7170" name="Picture 2" descr="C:\Users\Komp\AppData\Local\Packages\Microsoft.Windows.Photos_8wekyb3d8bbwe\TempState\ShareServiceTempFolder\klasyczny-nivea-cream-573419-pl.jpeg"/>
          <p:cNvPicPr>
            <a:picLocks noChangeAspect="1" noChangeArrowheads="1"/>
          </p:cNvPicPr>
          <p:nvPr/>
        </p:nvPicPr>
        <p:blipFill>
          <a:blip r:embed="rId1" cstate="print"/>
          <a:srcRect/>
          <a:stretch>
            <a:fillRect/>
          </a:stretch>
        </p:blipFill>
        <p:spPr bwMode="auto">
          <a:xfrm>
            <a:off x="7064434" y="4429132"/>
            <a:ext cx="2079566" cy="24288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Marketing </a:t>
            </a:r>
            <a:r>
              <a:rPr lang="pl-PL" dirty="0" err="1" smtClean="0"/>
              <a:t>Strategien</a:t>
            </a:r>
            <a:endParaRPr lang="pl-PL" dirty="0"/>
          </a:p>
        </p:txBody>
      </p:sp>
      <p:sp>
        <p:nvSpPr>
          <p:cNvPr id="3" name="Symbol zastępczy zawartości 2"/>
          <p:cNvSpPr>
            <a:spLocks noGrp="1"/>
          </p:cNvSpPr>
          <p:nvPr>
            <p:ph idx="1"/>
          </p:nvPr>
        </p:nvSpPr>
        <p:spPr/>
        <p:txBody>
          <a:bodyPr>
            <a:normAutofit fontScale="92500" lnSpcReduction="20000"/>
          </a:bodyPr>
          <a:lstStyle/>
          <a:p>
            <a:r>
              <a:rPr lang="de-DE" dirty="0" smtClean="0"/>
              <a:t>Nivea hat durch eine Reihe von Marketing- und Geschäftsstrategien weltweite Anerkennung erlangt. Hier sind einige Schlüsselelemente, die zum Aufbau der weltweiten Bekanntheit der Marke Nivea beigetragen haben: </a:t>
            </a:r>
            <a:endParaRPr lang="pl-PL" dirty="0" smtClean="0"/>
          </a:p>
          <a:p>
            <a:r>
              <a:rPr lang="de-DE" dirty="0" smtClean="0"/>
              <a:t>Investitionen </a:t>
            </a:r>
            <a:r>
              <a:rPr lang="de-DE" dirty="0" smtClean="0"/>
              <a:t>in Forschung und </a:t>
            </a:r>
            <a:r>
              <a:rPr lang="de-DE" dirty="0" smtClean="0"/>
              <a:t>Entwicklung</a:t>
            </a:r>
            <a:endParaRPr lang="pl-PL" dirty="0" smtClean="0"/>
          </a:p>
          <a:p>
            <a:r>
              <a:rPr lang="de-DE" dirty="0" smtClean="0"/>
              <a:t>Standort </a:t>
            </a:r>
            <a:r>
              <a:rPr lang="de-DE" dirty="0" smtClean="0"/>
              <a:t>der Produktion und des </a:t>
            </a:r>
            <a:r>
              <a:rPr lang="de-DE" dirty="0" smtClean="0"/>
              <a:t>Vertriebs</a:t>
            </a:r>
            <a:endParaRPr lang="pl-PL" dirty="0" smtClean="0"/>
          </a:p>
          <a:p>
            <a:r>
              <a:rPr lang="de-DE" dirty="0" smtClean="0"/>
              <a:t>Starke </a:t>
            </a:r>
            <a:r>
              <a:rPr lang="de-DE" dirty="0" smtClean="0"/>
              <a:t>Präsenz auf internationalen </a:t>
            </a:r>
            <a:r>
              <a:rPr lang="de-DE" dirty="0" smtClean="0"/>
              <a:t>Märkten</a:t>
            </a:r>
            <a:endParaRPr lang="pl-PL" dirty="0" smtClean="0"/>
          </a:p>
          <a:p>
            <a:r>
              <a:rPr lang="de-DE" dirty="0" smtClean="0"/>
              <a:t>Werbe- </a:t>
            </a:r>
            <a:r>
              <a:rPr lang="de-DE" dirty="0" smtClean="0"/>
              <a:t>und Marketingkampagnen </a:t>
            </a:r>
            <a:endParaRPr lang="pl-PL" dirty="0" smtClean="0"/>
          </a:p>
          <a:p>
            <a:r>
              <a:rPr lang="de-DE" dirty="0" smtClean="0"/>
              <a:t>Kunden </a:t>
            </a:r>
            <a:r>
              <a:rPr lang="de-DE" dirty="0" smtClean="0"/>
              <a:t>einbeziehen</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32860FE59B94DB7E8C59EF37275DE" ma:contentTypeVersion="4" ma:contentTypeDescription="Utwórz nowy dokument." ma:contentTypeScope="" ma:versionID="30a33ceb647133b84e5dba8a309f7008">
  <xsd:schema xmlns:xsd="http://www.w3.org/2001/XMLSchema" xmlns:xs="http://www.w3.org/2001/XMLSchema" xmlns:p="http://schemas.microsoft.com/office/2006/metadata/properties" xmlns:ns2="6088189d-10d2-4b44-9742-ab2d115595fe" targetNamespace="http://schemas.microsoft.com/office/2006/metadata/properties" ma:root="true" ma:fieldsID="513c54406955a8cf909538105aa7cd4f" ns2:_="">
    <xsd:import namespace="6088189d-10d2-4b44-9742-ab2d115595f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8189d-10d2-4b44-9742-ab2d11559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282041-FF86-4FCC-BBFE-ACAAE199359A}"/>
</file>

<file path=customXml/itemProps2.xml><?xml version="1.0" encoding="utf-8"?>
<ds:datastoreItem xmlns:ds="http://schemas.openxmlformats.org/officeDocument/2006/customXml" ds:itemID="{188E0871-8B3E-4C59-AC01-87E20C8972DE}"/>
</file>

<file path=customXml/itemProps3.xml><?xml version="1.0" encoding="utf-8"?>
<ds:datastoreItem xmlns:ds="http://schemas.openxmlformats.org/officeDocument/2006/customXml" ds:itemID="{AEE4F486-2716-4D6C-A202-28F5FEB4C05E}"/>
</file>

<file path=docProps/app.xml><?xml version="1.0" encoding="utf-8"?>
<Properties xmlns="http://schemas.openxmlformats.org/officeDocument/2006/extended-properties" xmlns:vt="http://schemas.openxmlformats.org/officeDocument/2006/docPropsVTypes">
  <Template>Solstice</Template>
  <TotalTime>0</TotalTime>
  <Words>5378</Words>
  <Application>WPS Presentation</Application>
  <PresentationFormat>Pokaz na ekranie (4:3)</PresentationFormat>
  <Paragraphs>93</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SimSun</vt:lpstr>
      <vt:lpstr>Wingdings</vt:lpstr>
      <vt:lpstr>Wingdings 2</vt:lpstr>
      <vt:lpstr>Verdana</vt:lpstr>
      <vt:lpstr>Gill Sans MT</vt:lpstr>
      <vt:lpstr>Microsoft YaHei</vt:lpstr>
      <vt:lpstr>Arial Unicode MS</vt:lpstr>
      <vt:lpstr>Calibri</vt:lpstr>
      <vt:lpstr>Bookman Old Style</vt:lpstr>
      <vt:lpstr>Przesilenie</vt:lpstr>
      <vt:lpstr>NIVEA</vt:lpstr>
      <vt:lpstr>PowerPoint 演示文稿</vt:lpstr>
      <vt:lpstr>Die Geschichte der Marke NIVEA</vt:lpstr>
      <vt:lpstr>Gründer</vt:lpstr>
      <vt:lpstr>Grundwerte</vt:lpstr>
      <vt:lpstr>Woher kommt der Name?</vt:lpstr>
      <vt:lpstr>Erstes Produkt</vt:lpstr>
      <vt:lpstr>Der Erfolg der Marke Nivea</vt:lpstr>
      <vt:lpstr>Marketing Strategien</vt:lpstr>
      <vt:lpstr>Kreative Werbekampagnen</vt:lpstr>
      <vt:lpstr>Nivea-Mission</vt:lpstr>
      <vt:lpstr>PowerPoint 演示文稿</vt:lpstr>
      <vt:lpstr>Wer verwendet Nivea-Produkte am häufigsten?</vt:lpstr>
      <vt:lpstr>PowerPoint 演示文稿</vt:lpstr>
      <vt:lpstr>ENDE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Komp</dc:creator>
  <cp:lastModifiedBy>Oem</cp:lastModifiedBy>
  <cp:revision>11</cp:revision>
  <dcterms:created xsi:type="dcterms:W3CDTF">2024-05-28T16:23:00Z</dcterms:created>
  <dcterms:modified xsi:type="dcterms:W3CDTF">2024-05-28T21:09:43Z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323DC096FFA44A21B13926A0A4EC8EDB_12</vt:lpwstr>
  </property>
  <property fmtid="{D5CDD505-2E9C-101B-9397-08002B2CF9AE}" pid="3" name="KSOProductBuildVer">
    <vt:lpwstr>1045-12.2.0.16909</vt:lpwstr>
  </property>
  <property fmtid="{D5CDD505-2E9C-101B-9397-08002B2CF9AE}" pid="4" name="ContentTypeId">
    <vt:lpwstr>0x0101000F032860FE59B94DB7E8C59EF37275DE</vt:lpwstr>
  </property>
</Properties>
</file>