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61" r:id="rId5"/>
    <p:sldId id="262" r:id="rId6"/>
    <p:sldId id="263" r:id="rId7"/>
    <p:sldId id="264" r:id="rId8"/>
    <p:sldId id="265" r:id="rId9"/>
    <p:sldId id="266" r:id="rId10"/>
    <p:sldId id="267" r:id="rId11"/>
    <p:sldId id="268" r:id="rId12"/>
    <p:sldId id="269" r:id="rId13"/>
    <p:sldId id="270" r:id="rId14"/>
    <p:sldId id="271" r:id="rId15"/>
    <p:sldId id="272" r:id="rId16"/>
    <p:sldId id="258" r:id="rId17"/>
    <p:sldId id="276" r:id="rId18"/>
    <p:sldId id="259" r:id="rId19"/>
    <p:sldId id="260" r:id="rId2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94660"/>
  </p:normalViewPr>
  <p:slideViewPr>
    <p:cSldViewPr snapToGrid="0">
      <p:cViewPr varScale="1">
        <p:scale>
          <a:sx n="65" d="100"/>
          <a:sy n="65" d="100"/>
        </p:scale>
        <p:origin x="9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8" Type="http://schemas.openxmlformats.org/officeDocument/2006/relationships/slide" Target="slides/slide16.xml"/><Relationship Id="rId13" Type="http://schemas.openxmlformats.org/officeDocument/2006/relationships/slide" Target="slides/slide11.xml"/><Relationship Id="rId26" Type="http://schemas.openxmlformats.org/officeDocument/2006/relationships/customXml" Target="../customXml/item3.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7" Type="http://schemas.openxmlformats.org/officeDocument/2006/relationships/slide" Target="slides/slide15.xml"/><Relationship Id="rId12" Type="http://schemas.openxmlformats.org/officeDocument/2006/relationships/slide" Target="slides/slide10.xml"/><Relationship Id="rId25" Type="http://schemas.openxmlformats.org/officeDocument/2006/relationships/customXml" Target="../customXml/item2.xml"/><Relationship Id="rId20" Type="http://schemas.openxmlformats.org/officeDocument/2006/relationships/slide" Target="slides/slide18.xml"/><Relationship Id="rId2" Type="http://schemas.openxmlformats.org/officeDocument/2006/relationships/theme" Target="theme/theme1.xml"/><Relationship Id="rId16" Type="http://schemas.openxmlformats.org/officeDocument/2006/relationships/slide" Target="slides/slide14.xml"/><Relationship Id="rId6" Type="http://schemas.openxmlformats.org/officeDocument/2006/relationships/slide" Target="slides/slide4.xml"/><Relationship Id="rId11" Type="http://schemas.openxmlformats.org/officeDocument/2006/relationships/slide" Target="slides/slide9.xml"/><Relationship Id="rId1" Type="http://schemas.openxmlformats.org/officeDocument/2006/relationships/slideMaster" Target="slideMasters/slideMaster1.xml"/><Relationship Id="rId24" Type="http://schemas.openxmlformats.org/officeDocument/2006/relationships/customXml" Target="../customXml/item1.xml"/><Relationship Id="rId5" Type="http://schemas.openxmlformats.org/officeDocument/2006/relationships/slide" Target="slides/slide3.xml"/><Relationship Id="rId23" Type="http://schemas.openxmlformats.org/officeDocument/2006/relationships/tableStyles" Target="tableStyles.xml"/><Relationship Id="rId15" Type="http://schemas.openxmlformats.org/officeDocument/2006/relationships/slide" Target="slides/slide13.xml"/><Relationship Id="rId19" Type="http://schemas.openxmlformats.org/officeDocument/2006/relationships/slide" Target="slides/slide17.xml"/><Relationship Id="rId10" Type="http://schemas.openxmlformats.org/officeDocument/2006/relationships/slide" Target="slides/slide8.xml"/><Relationship Id="rId9" Type="http://schemas.openxmlformats.org/officeDocument/2006/relationships/slide" Target="slides/slide7.xml"/><Relationship Id="rId4" Type="http://schemas.openxmlformats.org/officeDocument/2006/relationships/slide" Target="slides/slide2.xml"/><Relationship Id="rId22" Type="http://schemas.openxmlformats.org/officeDocument/2006/relationships/viewProps" Target="viewProps.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hasCustomPrompt="1"/>
          </p:nvPr>
        </p:nvSpPr>
        <p:spPr>
          <a:xfrm>
            <a:off x="1524000" y="1122363"/>
            <a:ext cx="9144000" cy="2387600"/>
          </a:xfrm>
        </p:spPr>
        <p:txBody>
          <a:bodyPr anchor="b"/>
          <a:lstStyle>
            <a:lvl1pPr algn="ctr">
              <a:defRPr sz="6000"/>
            </a:lvl1pPr>
          </a:lstStyle>
          <a:p>
            <a:r>
              <a:rPr lang="pl-PL"/>
              <a:t>Kliknij, aby edytować styl</a:t>
            </a:r>
            <a:endParaRPr lang="pl-PL"/>
          </a:p>
        </p:txBody>
      </p:sp>
      <p:sp>
        <p:nvSpPr>
          <p:cNvPr id="3" name="Podtytuł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pl-PL"/>
          </a:p>
        </p:txBody>
      </p:sp>
      <p:sp>
        <p:nvSpPr>
          <p:cNvPr id="4" name="Symbol zastępczy daty 3"/>
          <p:cNvSpPr>
            <a:spLocks noGrp="1"/>
          </p:cNvSpPr>
          <p:nvPr>
            <p:ph type="dt" sz="half" idx="10"/>
          </p:nvPr>
        </p:nvSpPr>
        <p:spPr/>
        <p:txBody>
          <a:bodyPr/>
          <a:lstStyle/>
          <a:p>
            <a:fld id="{E53AE746-3DFF-43F9-8847-D1CAF3F33B83}" type="datetimeFigureOut">
              <a:rPr lang="pl-PL" smtClean="0"/>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E32A395-418B-442A-9942-AD7F11D9087D}" type="slidenum">
              <a:rPr lang="pl-PL" smtClean="0"/>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endParaRPr lang="pl-PL"/>
          </a:p>
        </p:txBody>
      </p:sp>
      <p:sp>
        <p:nvSpPr>
          <p:cNvPr id="3" name="Symbol zastępczy tytułu pionowego 2"/>
          <p:cNvSpPr>
            <a:spLocks noGrp="1"/>
          </p:cNvSpPr>
          <p:nvPr>
            <p:ph type="body" orient="vert" idx="1" hasCustomPrompt="1"/>
          </p:nvPr>
        </p:nvSpPr>
        <p:spPr/>
        <p:txBody>
          <a:bodyPr vert="eaVert"/>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daty 3"/>
          <p:cNvSpPr>
            <a:spLocks noGrp="1"/>
          </p:cNvSpPr>
          <p:nvPr>
            <p:ph type="dt" sz="half" idx="10"/>
          </p:nvPr>
        </p:nvSpPr>
        <p:spPr/>
        <p:txBody>
          <a:bodyPr/>
          <a:lstStyle/>
          <a:p>
            <a:fld id="{E53AE746-3DFF-43F9-8847-D1CAF3F33B83}" type="datetimeFigureOut">
              <a:rPr lang="pl-PL" smtClean="0"/>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E32A395-418B-442A-9942-AD7F11D9087D}" type="slidenum">
              <a:rPr lang="pl-PL" smtClean="0"/>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hasCustomPrompt="1"/>
          </p:nvPr>
        </p:nvSpPr>
        <p:spPr>
          <a:xfrm>
            <a:off x="8724900" y="365125"/>
            <a:ext cx="2628900" cy="5811838"/>
          </a:xfrm>
        </p:spPr>
        <p:txBody>
          <a:bodyPr vert="eaVert"/>
          <a:lstStyle/>
          <a:p>
            <a:r>
              <a:rPr lang="pl-PL"/>
              <a:t>Kliknij, aby edytować styl</a:t>
            </a:r>
            <a:endParaRPr lang="pl-PL"/>
          </a:p>
        </p:txBody>
      </p:sp>
      <p:sp>
        <p:nvSpPr>
          <p:cNvPr id="3" name="Symbol zastępczy tytułu pionowego 2"/>
          <p:cNvSpPr>
            <a:spLocks noGrp="1"/>
          </p:cNvSpPr>
          <p:nvPr>
            <p:ph type="body" orient="vert" idx="1" hasCustomPrompt="1"/>
          </p:nvPr>
        </p:nvSpPr>
        <p:spPr>
          <a:xfrm>
            <a:off x="838200" y="365125"/>
            <a:ext cx="7734300" cy="5811838"/>
          </a:xfrm>
        </p:spPr>
        <p:txBody>
          <a:bodyPr vert="eaVert"/>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daty 3"/>
          <p:cNvSpPr>
            <a:spLocks noGrp="1"/>
          </p:cNvSpPr>
          <p:nvPr>
            <p:ph type="dt" sz="half" idx="10"/>
          </p:nvPr>
        </p:nvSpPr>
        <p:spPr/>
        <p:txBody>
          <a:bodyPr/>
          <a:lstStyle/>
          <a:p>
            <a:fld id="{E53AE746-3DFF-43F9-8847-D1CAF3F33B83}" type="datetimeFigureOut">
              <a:rPr lang="pl-PL" smtClean="0"/>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E32A395-418B-442A-9942-AD7F11D9087D}" type="slidenum">
              <a:rPr lang="pl-PL" smtClean="0"/>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53AE746-3DFF-43F9-8847-D1CAF3F33B83}" type="datetimeFigureOut">
              <a:rPr lang="pl-PL" smtClean="0"/>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6E32A395-418B-442A-9942-AD7F11D9087D}" type="slidenum">
              <a:rPr lang="pl-PL" smtClean="0"/>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endParaRPr lang="pl-PL"/>
          </a:p>
        </p:txBody>
      </p:sp>
      <p:sp>
        <p:nvSpPr>
          <p:cNvPr id="3" name="Symbol zastępczy zawartości 2"/>
          <p:cNvSpPr>
            <a:spLocks noGrp="1"/>
          </p:cNvSpPr>
          <p:nvPr>
            <p:ph idx="1" hasCustomPrompt="1"/>
          </p:nvPr>
        </p:nvSpPr>
        <p:spPr/>
        <p:txBody>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daty 3"/>
          <p:cNvSpPr>
            <a:spLocks noGrp="1"/>
          </p:cNvSpPr>
          <p:nvPr>
            <p:ph type="dt" sz="half" idx="10"/>
          </p:nvPr>
        </p:nvSpPr>
        <p:spPr/>
        <p:txBody>
          <a:bodyPr/>
          <a:lstStyle/>
          <a:p>
            <a:fld id="{E53AE746-3DFF-43F9-8847-D1CAF3F33B83}" type="datetimeFigureOut">
              <a:rPr lang="pl-PL" smtClean="0"/>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E32A395-418B-442A-9942-AD7F11D9087D}" type="slidenum">
              <a:rPr lang="pl-PL" smtClean="0"/>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831850" y="1709738"/>
            <a:ext cx="10515600" cy="2852737"/>
          </a:xfrm>
        </p:spPr>
        <p:txBody>
          <a:bodyPr anchor="b"/>
          <a:lstStyle>
            <a:lvl1pPr>
              <a:defRPr sz="6000"/>
            </a:lvl1pPr>
          </a:lstStyle>
          <a:p>
            <a:r>
              <a:rPr lang="pl-PL"/>
              <a:t>Kliknij, aby edytować styl</a:t>
            </a:r>
            <a:endParaRPr lang="pl-PL"/>
          </a:p>
        </p:txBody>
      </p:sp>
      <p:sp>
        <p:nvSpPr>
          <p:cNvPr id="3" name="Symbol zastępczy tekstu 2"/>
          <p:cNvSpPr>
            <a:spLocks noGrp="1"/>
          </p:cNvSpPr>
          <p:nvPr>
            <p:ph type="body" idx="1" hasCustomPrompt="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endParaRPr lang="pl-PL"/>
          </a:p>
        </p:txBody>
      </p:sp>
      <p:sp>
        <p:nvSpPr>
          <p:cNvPr id="4" name="Symbol zastępczy daty 3"/>
          <p:cNvSpPr>
            <a:spLocks noGrp="1"/>
          </p:cNvSpPr>
          <p:nvPr>
            <p:ph type="dt" sz="half" idx="10"/>
          </p:nvPr>
        </p:nvSpPr>
        <p:spPr/>
        <p:txBody>
          <a:bodyPr/>
          <a:lstStyle/>
          <a:p>
            <a:fld id="{E53AE746-3DFF-43F9-8847-D1CAF3F33B83}" type="datetimeFigureOut">
              <a:rPr lang="pl-PL" smtClean="0"/>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E32A395-418B-442A-9942-AD7F11D9087D}" type="slidenum">
              <a:rPr lang="pl-PL" smtClean="0"/>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endParaRPr lang="pl-PL"/>
          </a:p>
        </p:txBody>
      </p:sp>
      <p:sp>
        <p:nvSpPr>
          <p:cNvPr id="3" name="Symbol zastępczy zawartości 2"/>
          <p:cNvSpPr>
            <a:spLocks noGrp="1"/>
          </p:cNvSpPr>
          <p:nvPr>
            <p:ph sz="half" idx="1" hasCustomPrompt="1"/>
          </p:nvPr>
        </p:nvSpPr>
        <p:spPr>
          <a:xfrm>
            <a:off x="838200" y="1825625"/>
            <a:ext cx="5181600" cy="4351338"/>
          </a:xfrm>
        </p:spPr>
        <p:txBody>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zawartości 3"/>
          <p:cNvSpPr>
            <a:spLocks noGrp="1"/>
          </p:cNvSpPr>
          <p:nvPr>
            <p:ph sz="half" idx="2" hasCustomPrompt="1"/>
          </p:nvPr>
        </p:nvSpPr>
        <p:spPr>
          <a:xfrm>
            <a:off x="6172200" y="1825625"/>
            <a:ext cx="5181600" cy="4351338"/>
          </a:xfrm>
        </p:spPr>
        <p:txBody>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5" name="Symbol zastępczy daty 4"/>
          <p:cNvSpPr>
            <a:spLocks noGrp="1"/>
          </p:cNvSpPr>
          <p:nvPr>
            <p:ph type="dt" sz="half" idx="10"/>
          </p:nvPr>
        </p:nvSpPr>
        <p:spPr/>
        <p:txBody>
          <a:bodyPr/>
          <a:lstStyle/>
          <a:p>
            <a:fld id="{E53AE746-3DFF-43F9-8847-D1CAF3F33B83}" type="datetimeFigureOut">
              <a:rPr lang="pl-PL" smtClean="0"/>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E32A395-418B-442A-9942-AD7F11D9087D}" type="slidenum">
              <a:rPr lang="pl-PL" smtClean="0"/>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839788" y="365125"/>
            <a:ext cx="10515600" cy="1325563"/>
          </a:xfrm>
        </p:spPr>
        <p:txBody>
          <a:bodyPr/>
          <a:lstStyle/>
          <a:p>
            <a:r>
              <a:rPr lang="pl-PL"/>
              <a:t>Kliknij, aby edytować styl</a:t>
            </a:r>
            <a:endParaRPr lang="pl-PL"/>
          </a:p>
        </p:txBody>
      </p:sp>
      <p:sp>
        <p:nvSpPr>
          <p:cNvPr id="3" name="Symbol zastępczy tekstu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endParaRPr lang="pl-PL"/>
          </a:p>
        </p:txBody>
      </p:sp>
      <p:sp>
        <p:nvSpPr>
          <p:cNvPr id="4" name="Symbol zastępczy zawartości 3"/>
          <p:cNvSpPr>
            <a:spLocks noGrp="1"/>
          </p:cNvSpPr>
          <p:nvPr>
            <p:ph sz="half" idx="2" hasCustomPrompt="1"/>
          </p:nvPr>
        </p:nvSpPr>
        <p:spPr>
          <a:xfrm>
            <a:off x="839788" y="2505075"/>
            <a:ext cx="5157787" cy="3684588"/>
          </a:xfrm>
        </p:spPr>
        <p:txBody>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5" name="Symbol zastępczy tekstu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endParaRPr lang="pl-PL"/>
          </a:p>
        </p:txBody>
      </p:sp>
      <p:sp>
        <p:nvSpPr>
          <p:cNvPr id="6" name="Symbol zastępczy zawartości 5"/>
          <p:cNvSpPr>
            <a:spLocks noGrp="1"/>
          </p:cNvSpPr>
          <p:nvPr>
            <p:ph sz="quarter" idx="4" hasCustomPrompt="1"/>
          </p:nvPr>
        </p:nvSpPr>
        <p:spPr>
          <a:xfrm>
            <a:off x="6172200" y="2505075"/>
            <a:ext cx="5183188" cy="3684588"/>
          </a:xfrm>
        </p:spPr>
        <p:txBody>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7" name="Symbol zastępczy daty 6"/>
          <p:cNvSpPr>
            <a:spLocks noGrp="1"/>
          </p:cNvSpPr>
          <p:nvPr>
            <p:ph type="dt" sz="half" idx="10"/>
          </p:nvPr>
        </p:nvSpPr>
        <p:spPr/>
        <p:txBody>
          <a:bodyPr/>
          <a:lstStyle/>
          <a:p>
            <a:fld id="{E53AE746-3DFF-43F9-8847-D1CAF3F33B83}" type="datetimeFigureOut">
              <a:rPr lang="pl-PL" smtClean="0"/>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6E32A395-418B-442A-9942-AD7F11D9087D}" type="slidenum">
              <a:rPr lang="pl-PL" smtClean="0"/>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endParaRPr lang="pl-PL"/>
          </a:p>
        </p:txBody>
      </p:sp>
      <p:sp>
        <p:nvSpPr>
          <p:cNvPr id="3" name="Symbol zastępczy daty 2"/>
          <p:cNvSpPr>
            <a:spLocks noGrp="1"/>
          </p:cNvSpPr>
          <p:nvPr>
            <p:ph type="dt" sz="half" idx="10"/>
          </p:nvPr>
        </p:nvSpPr>
        <p:spPr/>
        <p:txBody>
          <a:bodyPr/>
          <a:lstStyle/>
          <a:p>
            <a:fld id="{E53AE746-3DFF-43F9-8847-D1CAF3F33B83}" type="datetimeFigureOut">
              <a:rPr lang="pl-PL" smtClean="0"/>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6E32A395-418B-442A-9942-AD7F11D9087D}" type="slidenum">
              <a:rPr lang="pl-PL" smtClean="0"/>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E53AE746-3DFF-43F9-8847-D1CAF3F33B83}" type="datetimeFigureOut">
              <a:rPr lang="pl-PL" smtClean="0"/>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6E32A395-418B-442A-9942-AD7F11D9087D}" type="slidenum">
              <a:rPr lang="pl-PL" smtClean="0"/>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839788" y="457200"/>
            <a:ext cx="3932237" cy="1600200"/>
          </a:xfrm>
        </p:spPr>
        <p:txBody>
          <a:bodyPr anchor="b"/>
          <a:lstStyle>
            <a:lvl1pPr>
              <a:defRPr sz="3200"/>
            </a:lvl1pPr>
          </a:lstStyle>
          <a:p>
            <a:r>
              <a:rPr lang="pl-PL"/>
              <a:t>Kliknij, aby edytować styl</a:t>
            </a:r>
            <a:endParaRPr lang="pl-PL"/>
          </a:p>
        </p:txBody>
      </p:sp>
      <p:sp>
        <p:nvSpPr>
          <p:cNvPr id="3" name="Symbol zastępczy zawartości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tekstu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endParaRPr lang="pl-PL"/>
          </a:p>
        </p:txBody>
      </p:sp>
      <p:sp>
        <p:nvSpPr>
          <p:cNvPr id="5" name="Symbol zastępczy daty 4"/>
          <p:cNvSpPr>
            <a:spLocks noGrp="1"/>
          </p:cNvSpPr>
          <p:nvPr>
            <p:ph type="dt" sz="half" idx="10"/>
          </p:nvPr>
        </p:nvSpPr>
        <p:spPr/>
        <p:txBody>
          <a:bodyPr/>
          <a:lstStyle/>
          <a:p>
            <a:fld id="{E53AE746-3DFF-43F9-8847-D1CAF3F33B83}" type="datetimeFigureOut">
              <a:rPr lang="pl-PL" smtClean="0"/>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E32A395-418B-442A-9942-AD7F11D9087D}" type="slidenum">
              <a:rPr lang="pl-PL" smtClean="0"/>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839788" y="457200"/>
            <a:ext cx="3932237" cy="1600200"/>
          </a:xfrm>
        </p:spPr>
        <p:txBody>
          <a:bodyPr anchor="b"/>
          <a:lstStyle>
            <a:lvl1pPr>
              <a:defRPr sz="3200"/>
            </a:lvl1pPr>
          </a:lstStyle>
          <a:p>
            <a:r>
              <a:rPr lang="pl-PL"/>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endParaRPr lang="pl-PL"/>
          </a:p>
        </p:txBody>
      </p:sp>
      <p:sp>
        <p:nvSpPr>
          <p:cNvPr id="5" name="Symbol zastępczy daty 4"/>
          <p:cNvSpPr>
            <a:spLocks noGrp="1"/>
          </p:cNvSpPr>
          <p:nvPr>
            <p:ph type="dt" sz="half" idx="10"/>
          </p:nvPr>
        </p:nvSpPr>
        <p:spPr/>
        <p:txBody>
          <a:bodyPr/>
          <a:lstStyle/>
          <a:p>
            <a:fld id="{E53AE746-3DFF-43F9-8847-D1CAF3F33B83}" type="datetimeFigureOut">
              <a:rPr lang="pl-PL" smtClean="0"/>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E32A395-418B-442A-9942-AD7F11D9087D}" type="slidenum">
              <a:rPr lang="pl-PL" smtClean="0"/>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3AE746-3DFF-43F9-8847-D1CAF3F33B83}" type="datetimeFigureOut">
              <a:rPr lang="pl-PL" smtClean="0"/>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32A395-418B-442A-9942-AD7F11D9087D}" type="slidenum">
              <a:rPr lang="pl-PL" smtClean="0"/>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1.png"/><Relationship Id="rId2" Type="http://schemas.microsoft.com/office/2007/relationships/media" Target="../media/media1.mp4"/><Relationship Id="rId1" Type="http://schemas.openxmlformats.org/officeDocument/2006/relationships/video" Target="../media/media1.mp4"/></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mfiles.pl/pl/index.php/Umowa_o_prac%C4%99" TargetMode="External"/><Relationship Id="rId1"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Wideo 4" descr="Omówienie uczestników"/>
          <p:cNvPicPr>
            <a:picLocks noChangeAspect="1"/>
          </p:cNvPicPr>
          <p:nvPr>
            <a:videoFile r:link="rId1"/>
            <p:extLst>
              <p:ext uri="{DAA4B4D4-6D71-4841-9C94-3DE7FCFB9230}">
                <p14:media xmlns:p14="http://schemas.microsoft.com/office/powerpoint/2010/main" r:embed="rId2"/>
              </p:ext>
            </p:extLst>
          </p:nvPr>
        </p:nvPicPr>
        <p:blipFill rotWithShape="1">
          <a:blip r:embed="rId3"/>
          <a:srcRect t="284" r="1" b="1"/>
          <a:stretch>
            <a:fillRect/>
          </a:stretch>
        </p:blipFill>
        <p:spPr>
          <a:xfrm>
            <a:off x="-3047" y="10"/>
            <a:ext cx="12191999" cy="6857990"/>
          </a:xfrm>
          <a:prstGeom prst="rect">
            <a:avLst/>
          </a:prstGeom>
        </p:spPr>
      </p:pic>
      <p:sp>
        <p:nvSpPr>
          <p:cNvPr id="11" name="Rectangle 10"/>
          <p:cNvSpPr>
            <a:spLocks noGrp="1" noRot="1" noChangeAspect="1" noMove="1" noResize="1" noEditPoints="1" noAdjustHandles="1" noChangeArrowheads="1" noChangeShapeType="1" noTextEdit="1"/>
          </p:cNvSpPr>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ctrTitle"/>
          </p:nvPr>
        </p:nvSpPr>
        <p:spPr>
          <a:xfrm>
            <a:off x="3291840" y="1745615"/>
            <a:ext cx="8900160" cy="2400300"/>
          </a:xfrm>
          <a:effectLst>
            <a:outerShdw blurRad="50800" dist="38100" dir="2700000" algn="tl" rotWithShape="0">
              <a:prstClr val="black">
                <a:alpha val="40000"/>
              </a:prstClr>
            </a:outerShdw>
          </a:effectLst>
        </p:spPr>
        <p:txBody>
          <a:bodyPr>
            <a:normAutofit/>
          </a:bodyPr>
          <a:lstStyle/>
          <a:p>
            <a:r>
              <a:rPr lang="pl-PL" sz="5200" b="1" dirty="0">
                <a:solidFill>
                  <a:srgbClr val="FFFFFF"/>
                </a:solidFill>
                <a:latin typeface="Calibri" panose="020F0502020204030204" pitchFamily="34" charset="0"/>
                <a:cs typeface="Calibri" panose="020F0502020204030204" pitchFamily="34" charset="0"/>
              </a:rPr>
              <a:t>ARBEITSVERTRAG</a:t>
            </a:r>
            <a:endParaRPr lang="pl-PL" sz="5200" b="1" dirty="0">
              <a:solidFill>
                <a:srgbClr val="FFFFFF"/>
              </a:solidFill>
              <a:latin typeface="Calibri" panose="020F0502020204030204" pitchFamily="34" charset="0"/>
              <a:cs typeface="Calibri" panose="020F0502020204030204" pitchFamily="34" charset="0"/>
            </a:endParaRPr>
          </a:p>
        </p:txBody>
      </p:sp>
      <p:sp>
        <p:nvSpPr>
          <p:cNvPr id="3" name="Podtytuł 2"/>
          <p:cNvSpPr>
            <a:spLocks noGrp="1"/>
          </p:cNvSpPr>
          <p:nvPr>
            <p:ph type="subTitle" idx="1"/>
          </p:nvPr>
        </p:nvSpPr>
        <p:spPr>
          <a:xfrm>
            <a:off x="1598930" y="4514215"/>
            <a:ext cx="10589895" cy="1893570"/>
          </a:xfrm>
          <a:effectLst>
            <a:outerShdw blurRad="50800" dist="38100" dir="2700000" algn="tl" rotWithShape="0">
              <a:prstClr val="black">
                <a:alpha val="40000"/>
              </a:prstClr>
            </a:outerShdw>
          </a:effectLst>
        </p:spPr>
        <p:txBody>
          <a:bodyPr>
            <a:normAutofit fontScale="80000"/>
          </a:bodyPr>
          <a:lstStyle/>
          <a:p>
            <a:pPr algn="r"/>
            <a:r>
              <a:rPr lang="pl-PL" dirty="0">
                <a:solidFill>
                  <a:srgbClr val="FFFFFF"/>
                </a:solidFill>
                <a:latin typeface="Calibri" panose="020F0502020204030204" pitchFamily="34" charset="0"/>
                <a:cs typeface="Calibri" panose="020F0502020204030204" pitchFamily="34" charset="0"/>
              </a:rPr>
              <a:t>Bearbeitet von Monika Jędrysek, Studentin des 2. STJ.</a:t>
            </a:r>
            <a:endParaRPr lang="pl-PL" dirty="0">
              <a:solidFill>
                <a:srgbClr val="FFFFFF"/>
              </a:solidFill>
              <a:latin typeface="Calibri" panose="020F0502020204030204" pitchFamily="34" charset="0"/>
              <a:cs typeface="Calibri" panose="020F0502020204030204" pitchFamily="34" charset="0"/>
            </a:endParaRPr>
          </a:p>
          <a:p>
            <a:pPr algn="r"/>
            <a:r>
              <a:rPr lang="pl-PL" dirty="0">
                <a:solidFill>
                  <a:srgbClr val="FFFFFF"/>
                </a:solidFill>
                <a:latin typeface="Calibri" panose="020F0502020204030204" pitchFamily="34" charset="0"/>
                <a:cs typeface="Calibri" panose="020F0502020204030204" pitchFamily="34" charset="0"/>
              </a:rPr>
              <a:t>Institut f</a:t>
            </a:r>
            <a:r>
              <a:rPr lang="de-DE" dirty="0">
                <a:solidFill>
                  <a:srgbClr val="FFFFFF"/>
                </a:solidFill>
                <a:latin typeface="Calibri" panose="020F0502020204030204" pitchFamily="34" charset="0"/>
                <a:cs typeface="Calibri" panose="020F0502020204030204" pitchFamily="34" charset="0"/>
              </a:rPr>
              <a:t>ür Ökonomie und Finanzwesen</a:t>
            </a:r>
            <a:endParaRPr lang="de-DE" dirty="0">
              <a:solidFill>
                <a:srgbClr val="FFFFFF"/>
              </a:solidFill>
              <a:latin typeface="Calibri" panose="020F0502020204030204" pitchFamily="34" charset="0"/>
              <a:cs typeface="Calibri" panose="020F0502020204030204" pitchFamily="34" charset="0"/>
            </a:endParaRPr>
          </a:p>
          <a:p>
            <a:pPr algn="r"/>
            <a:r>
              <a:rPr lang="de-DE" dirty="0">
                <a:solidFill>
                  <a:srgbClr val="FFFFFF"/>
                </a:solidFill>
                <a:latin typeface="Calibri" panose="020F0502020204030204" pitchFamily="34" charset="0"/>
                <a:cs typeface="Calibri" panose="020F0502020204030204" pitchFamily="34" charset="0"/>
              </a:rPr>
              <a:t>Rzeszower Univetsität </a:t>
            </a:r>
            <a:br>
              <a:rPr lang="pl-PL" dirty="0">
                <a:solidFill>
                  <a:srgbClr val="FFFFFF"/>
                </a:solidFill>
                <a:latin typeface="Calibri" panose="020F0502020204030204" pitchFamily="34" charset="0"/>
                <a:cs typeface="Calibri" panose="020F0502020204030204" pitchFamily="34" charset="0"/>
              </a:rPr>
            </a:br>
            <a:r>
              <a:rPr lang="pl-PL" dirty="0">
                <a:solidFill>
                  <a:srgbClr val="FFFFFF"/>
                </a:solidFill>
                <a:latin typeface="Calibri" panose="020F0502020204030204" pitchFamily="34" charset="0"/>
                <a:cs typeface="Calibri" panose="020F0502020204030204" pitchFamily="34" charset="0"/>
              </a:rPr>
              <a:t>125940 </a:t>
            </a:r>
            <a:endParaRPr lang="pl-PL" dirty="0">
              <a:solidFill>
                <a:srgbClr val="FFFFFF"/>
              </a:solidFill>
              <a:latin typeface="Calibri" panose="020F0502020204030204" pitchFamily="34" charset="0"/>
              <a:cs typeface="Calibri" panose="020F0502020204030204" pitchFamily="34" charset="0"/>
            </a:endParaRPr>
          </a:p>
          <a:p>
            <a:pPr algn="r"/>
            <a:r>
              <a:rPr lang="pl-PL" dirty="0">
                <a:solidFill>
                  <a:srgbClr val="FFFFFF"/>
                </a:solidFill>
                <a:latin typeface="Calibri" panose="020F0502020204030204" pitchFamily="34" charset="0"/>
                <a:cs typeface="Calibri" panose="020F0502020204030204" pitchFamily="34" charset="0"/>
              </a:rPr>
              <a:t>II</a:t>
            </a:r>
            <a:endParaRPr lang="pl-PL" dirty="0">
              <a:solidFill>
                <a:srgbClr val="FFFFFF"/>
              </a:solidFill>
              <a:latin typeface="Calibri" panose="020F0502020204030204" pitchFamily="34" charset="0"/>
              <a:cs typeface="Calibri" panose="020F0502020204030204" pitchFamily="34" charset="0"/>
            </a:endParaRPr>
          </a:p>
          <a:p>
            <a:endParaRPr lang="pl-PL" dirty="0">
              <a:solidFill>
                <a:srgbClr val="FFFFFF"/>
              </a:solidFill>
              <a:latin typeface="Calibri" panose="020F0502020204030204" pitchFamily="34" charset="0"/>
              <a:cs typeface="Calibri" panose="020F0502020204030204" pitchFamily="34" charset="0"/>
            </a:endParaRPr>
          </a:p>
        </p:txBody>
      </p:sp>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50" y="97789"/>
            <a:ext cx="1438275" cy="137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p:cNvPicPr>
            <a:picLocks noChangeAspect="1"/>
          </p:cNvPicPr>
          <p:nvPr/>
        </p:nvPicPr>
        <p:blipFill rotWithShape="1">
          <a:blip r:embed="rId1"/>
          <a:srcRect t="5436"/>
          <a:stretch>
            <a:fillRect/>
          </a:stretch>
        </p:blipFill>
        <p:spPr>
          <a:xfrm>
            <a:off x="1" y="10"/>
            <a:ext cx="9669642" cy="6857990"/>
          </a:xfrm>
          <a:prstGeom prst="rect">
            <a:avLst/>
          </a:prstGeom>
        </p:spPr>
      </p:pic>
      <p:sp>
        <p:nvSpPr>
          <p:cNvPr id="17" name="Rectangle 16"/>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ymbol zastępczy zawartości 2"/>
          <p:cNvSpPr>
            <a:spLocks noGrp="1"/>
          </p:cNvSpPr>
          <p:nvPr>
            <p:ph idx="1"/>
          </p:nvPr>
        </p:nvSpPr>
        <p:spPr>
          <a:xfrm>
            <a:off x="7758548" y="1932218"/>
            <a:ext cx="3822189" cy="2993564"/>
          </a:xfrm>
        </p:spPr>
        <p:txBody>
          <a:bodyPr>
            <a:normAutofit/>
          </a:bodyPr>
          <a:lstStyle/>
          <a:p>
            <a:pPr marL="0" indent="0">
              <a:buNone/>
            </a:pPr>
            <a:r>
              <a:rPr lang="de-DE" b="1" dirty="0">
                <a:latin typeface="Calibri" panose="020F0502020204030204" pitchFamily="34" charset="0"/>
                <a:cs typeface="Calibri" panose="020F0502020204030204" pitchFamily="34" charset="0"/>
              </a:rPr>
              <a:t>ENTGELT </a:t>
            </a:r>
            <a:r>
              <a:rPr lang="de-DE" dirty="0">
                <a:latin typeface="Calibri" panose="020F0502020204030204" pitchFamily="34" charset="0"/>
                <a:cs typeface="Calibri" panose="020F0502020204030204" pitchFamily="34" charset="0"/>
              </a:rPr>
              <a:t>- für Arbeiten, die der Art der Arbeit entsprechen, mit Angabe der Bestandteile des Entgelts.</a:t>
            </a:r>
            <a:endParaRPr lang="de-DE" dirty="0">
              <a:latin typeface="Calibri" panose="020F0502020204030204" pitchFamily="34" charset="0"/>
              <a:cs typeface="Calibri" panose="020F0502020204030204" pitchFamily="34" charset="0"/>
            </a:endParaRPr>
          </a:p>
          <a:p>
            <a:endParaRPr lang="pl-PL" sz="2000" dirty="0">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braz zawierający zegar, niebo, zegarek, osoba&#10;&#10;Opis wygenerowany automatycznie"/>
          <p:cNvPicPr>
            <a:picLocks noChangeAspect="1"/>
          </p:cNvPicPr>
          <p:nvPr/>
        </p:nvPicPr>
        <p:blipFill rotWithShape="1">
          <a:blip r:embed="rId1">
            <a:extLst>
              <a:ext uri="{28A0092B-C50C-407E-A947-70E740481C1C}">
                <a14:useLocalDpi xmlns:a14="http://schemas.microsoft.com/office/drawing/2010/main" val="0"/>
              </a:ext>
            </a:extLst>
          </a:blip>
          <a:srcRect l="2942" r="2941" b="-1"/>
          <a:stretch>
            <a:fillRect/>
          </a:stretch>
        </p:blipFill>
        <p:spPr>
          <a:xfrm>
            <a:off x="2522356" y="10"/>
            <a:ext cx="9669642" cy="6857990"/>
          </a:xfrm>
          <a:prstGeom prst="rect">
            <a:avLst/>
          </a:prstGeom>
        </p:spPr>
      </p:pic>
      <p:sp>
        <p:nvSpPr>
          <p:cNvPr id="16" name="Rectangle 15"/>
          <p:cNvSpPr>
            <a:spLocks noGrp="1" noRot="1" noChangeAspect="1" noMove="1" noResize="1" noEditPoints="1" noAdjustHandles="1" noChangeArrowheads="1" noChangeShapeType="1" noTextEdit="1"/>
          </p:cNvSpPr>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ymbol zastępczy zawartości 2"/>
          <p:cNvSpPr>
            <a:spLocks noGrp="1"/>
          </p:cNvSpPr>
          <p:nvPr>
            <p:ph idx="1"/>
          </p:nvPr>
        </p:nvSpPr>
        <p:spPr>
          <a:xfrm>
            <a:off x="513822" y="2308481"/>
            <a:ext cx="4014019" cy="2241038"/>
          </a:xfrm>
        </p:spPr>
        <p:txBody>
          <a:bodyPr>
            <a:normAutofit/>
          </a:bodyPr>
          <a:lstStyle/>
          <a:p>
            <a:pPr marL="0" indent="0">
              <a:buNone/>
            </a:pPr>
            <a:r>
              <a:rPr lang="de-DE" b="1" dirty="0">
                <a:latin typeface="Calibri" panose="020F0502020204030204" pitchFamily="34" charset="0"/>
                <a:cs typeface="Calibri" panose="020F0502020204030204" pitchFamily="34" charset="0"/>
              </a:rPr>
              <a:t>ARBEITSZEIT </a:t>
            </a:r>
            <a:r>
              <a:rPr lang="de-DE" dirty="0">
                <a:latin typeface="Calibri" panose="020F0502020204030204" pitchFamily="34" charset="0"/>
                <a:cs typeface="Calibri" panose="020F0502020204030204" pitchFamily="34" charset="0"/>
              </a:rPr>
              <a:t>- bezogen auf die Verfügbarkeit, die der Arbeitgeber vom Arbeitnehmer verlangt.</a:t>
            </a:r>
            <a:endParaRPr lang="de-DE" dirty="0">
              <a:latin typeface="Calibri" panose="020F0502020204030204" pitchFamily="34" charset="0"/>
              <a:cs typeface="Calibri" panose="020F0502020204030204" pitchFamily="34" charset="0"/>
            </a:endParaRPr>
          </a:p>
          <a:p>
            <a:endParaRPr lang="pl-PL" sz="2000" dirty="0">
              <a:latin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11928" r="8761"/>
          <a:stretch>
            <a:fillRect/>
          </a:stretch>
        </p:blipFill>
        <p:spPr>
          <a:xfrm>
            <a:off x="1" y="10"/>
            <a:ext cx="9669642" cy="6857990"/>
          </a:xfrm>
          <a:prstGeom prst="rect">
            <a:avLst/>
          </a:prstGeom>
        </p:spPr>
      </p:pic>
      <p:sp>
        <p:nvSpPr>
          <p:cNvPr id="16" name="Rectangle 15"/>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ymbol zastępczy zawartości 2"/>
          <p:cNvSpPr>
            <a:spLocks noGrp="1"/>
          </p:cNvSpPr>
          <p:nvPr>
            <p:ph idx="1"/>
          </p:nvPr>
        </p:nvSpPr>
        <p:spPr>
          <a:xfrm>
            <a:off x="7892302" y="140109"/>
            <a:ext cx="3822189" cy="6577781"/>
          </a:xfrm>
        </p:spPr>
        <p:txBody>
          <a:bodyPr>
            <a:normAutofit fontScale="85000" lnSpcReduction="10000"/>
          </a:bodyPr>
          <a:lstStyle/>
          <a:p>
            <a:pPr marL="0" indent="0">
              <a:buNone/>
            </a:pPr>
            <a:r>
              <a:rPr lang="de-DE" b="1" dirty="0">
                <a:latin typeface="Calibri" panose="020F0502020204030204" pitchFamily="34" charset="0"/>
                <a:cs typeface="Calibri" panose="020F0502020204030204" pitchFamily="34" charset="0"/>
              </a:rPr>
              <a:t>DAS DATUM DES ARBEITSBEGINNS </a:t>
            </a:r>
            <a:r>
              <a:rPr lang="de-DE" dirty="0">
                <a:latin typeface="Calibri" panose="020F0502020204030204" pitchFamily="34" charset="0"/>
                <a:cs typeface="Calibri" panose="020F0502020204030204" pitchFamily="34" charset="0"/>
              </a:rPr>
              <a:t>- ist von praktischer Bedeutung im Falle von Diskrepanzen zwischen dem Datum des Abschlusses des Arbeitsvertrags, d.h. der Grundlage für die Begründung des Arbeitsverhältnisses, und der Wirkung, d.h. der Begründung des Arbeitsverhältnisses; das Arbeitsverhältnis wird zu dem im Vertrag als Datum des Arbeitsbeginns angegebenen Datum und,  falls dieses Datum nicht angegeben ist, zum Datum des Vertragsabschlusses begründet.</a:t>
            </a:r>
            <a:endParaRPr lang="de-DE" dirty="0">
              <a:latin typeface="Calibri" panose="020F0502020204030204" pitchFamily="34" charset="0"/>
              <a:cs typeface="Calibri" panose="020F0502020204030204" pitchFamily="34" charset="0"/>
            </a:endParaRPr>
          </a:p>
          <a:p>
            <a:endParaRPr lang="pl-PL" sz="1700" dirty="0">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b="5436"/>
          <a:stretch>
            <a:fillRect/>
          </a:stretch>
        </p:blipFill>
        <p:spPr>
          <a:xfrm>
            <a:off x="2522358" y="10"/>
            <a:ext cx="9669642" cy="6857990"/>
          </a:xfrm>
          <a:prstGeom prst="rect">
            <a:avLst/>
          </a:prstGeom>
        </p:spPr>
      </p:pic>
      <p:sp>
        <p:nvSpPr>
          <p:cNvPr id="22" name="Rectangle 15"/>
          <p:cNvSpPr>
            <a:spLocks noGrp="1" noRot="1" noChangeAspect="1" noMove="1" noResize="1" noEditPoints="1" noAdjustHandles="1" noChangeArrowheads="1" noChangeShapeType="1" noTextEdit="1"/>
          </p:cNvSpPr>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p:cNvSpPr>
            <a:spLocks noGrp="1"/>
          </p:cNvSpPr>
          <p:nvPr>
            <p:ph type="title"/>
          </p:nvPr>
        </p:nvSpPr>
        <p:spPr>
          <a:xfrm>
            <a:off x="451077" y="3166321"/>
            <a:ext cx="4858342" cy="4832392"/>
          </a:xfrm>
          <a:noFill/>
        </p:spPr>
        <p:txBody>
          <a:bodyPr vert="horz" lIns="91440" tIns="45720" rIns="91440" bIns="45720" rtlCol="0" anchor="b">
            <a:normAutofit fontScale="90000"/>
          </a:bodyPr>
          <a:lstStyle/>
          <a:p>
            <a:r>
              <a:rPr lang="de-DE" sz="3600" b="1" dirty="0">
                <a:latin typeface="Calibri" panose="020F0502020204030204" pitchFamily="34" charset="0"/>
                <a:cs typeface="Calibri" panose="020F0502020204030204" pitchFamily="34" charset="0"/>
              </a:rPr>
              <a:t>WAS IST DIE STANDARDARBEITSZEIT IN POLEN?</a:t>
            </a:r>
            <a:br>
              <a:rPr lang="pl-PL" sz="3600" dirty="0">
                <a:latin typeface="Calibri" panose="020F0502020204030204" pitchFamily="34" charset="0"/>
                <a:cs typeface="Calibri" panose="020F0502020204030204" pitchFamily="34" charset="0"/>
              </a:rPr>
            </a:br>
            <a:r>
              <a:rPr lang="pl-PL" sz="3100" dirty="0">
                <a:latin typeface="Calibri" panose="020F0502020204030204" pitchFamily="34" charset="0"/>
                <a:cs typeface="Calibri" panose="020F0502020204030204" pitchFamily="34" charset="0"/>
              </a:rPr>
              <a:t>A) 50 </a:t>
            </a:r>
            <a:r>
              <a:rPr lang="pl-PL" sz="3100" dirty="0" err="1">
                <a:latin typeface="Calibri" panose="020F0502020204030204" pitchFamily="34" charset="0"/>
                <a:cs typeface="Calibri" panose="020F0502020204030204" pitchFamily="34" charset="0"/>
              </a:rPr>
              <a:t>Stunden</a:t>
            </a:r>
            <a:r>
              <a:rPr lang="pl-PL" sz="3100" dirty="0">
                <a:latin typeface="Calibri" panose="020F0502020204030204" pitchFamily="34" charset="0"/>
                <a:cs typeface="Calibri" panose="020F0502020204030204" pitchFamily="34" charset="0"/>
              </a:rPr>
              <a:t> </a:t>
            </a:r>
            <a:br>
              <a:rPr lang="pl-PL" sz="3100" dirty="0">
                <a:latin typeface="Calibri" panose="020F0502020204030204" pitchFamily="34" charset="0"/>
                <a:cs typeface="Calibri" panose="020F0502020204030204" pitchFamily="34" charset="0"/>
              </a:rPr>
            </a:br>
            <a:r>
              <a:rPr lang="pl-PL" sz="3100" dirty="0">
                <a:latin typeface="Calibri" panose="020F0502020204030204" pitchFamily="34" charset="0"/>
                <a:cs typeface="Calibri" panose="020F0502020204030204" pitchFamily="34" charset="0"/>
              </a:rPr>
              <a:t>B) 35 </a:t>
            </a:r>
            <a:r>
              <a:rPr lang="pl-PL" sz="3100" dirty="0" err="1">
                <a:latin typeface="Calibri" panose="020F0502020204030204" pitchFamily="34" charset="0"/>
                <a:cs typeface="Calibri" panose="020F0502020204030204" pitchFamily="34" charset="0"/>
              </a:rPr>
              <a:t>Stunden</a:t>
            </a:r>
            <a:br>
              <a:rPr lang="pl-PL" sz="3100" dirty="0">
                <a:latin typeface="Calibri" panose="020F0502020204030204" pitchFamily="34" charset="0"/>
                <a:cs typeface="Calibri" panose="020F0502020204030204" pitchFamily="34" charset="0"/>
              </a:rPr>
            </a:br>
            <a:r>
              <a:rPr lang="pl-PL" sz="3100" dirty="0">
                <a:latin typeface="Calibri" panose="020F0502020204030204" pitchFamily="34" charset="0"/>
                <a:cs typeface="Calibri" panose="020F0502020204030204" pitchFamily="34" charset="0"/>
              </a:rPr>
              <a:t>C) 40 </a:t>
            </a:r>
            <a:r>
              <a:rPr lang="pl-PL" sz="3100" dirty="0" err="1">
                <a:latin typeface="Calibri" panose="020F0502020204030204" pitchFamily="34" charset="0"/>
                <a:cs typeface="Calibri" panose="020F0502020204030204" pitchFamily="34" charset="0"/>
              </a:rPr>
              <a:t>Stunden</a:t>
            </a:r>
            <a:br>
              <a:rPr lang="pl-PL" sz="3100" dirty="0">
                <a:latin typeface="Calibri" panose="020F0502020204030204" pitchFamily="34" charset="0"/>
                <a:cs typeface="Calibri" panose="020F0502020204030204" pitchFamily="34" charset="0"/>
              </a:rPr>
            </a:br>
            <a:r>
              <a:rPr lang="pl-PL" sz="3100" dirty="0">
                <a:latin typeface="Calibri" panose="020F0502020204030204" pitchFamily="34" charset="0"/>
                <a:cs typeface="Calibri" panose="020F0502020204030204" pitchFamily="34" charset="0"/>
              </a:rPr>
              <a:t>D) 30 </a:t>
            </a:r>
            <a:r>
              <a:rPr lang="pl-PL" sz="3100" dirty="0" err="1">
                <a:latin typeface="Calibri" panose="020F0502020204030204" pitchFamily="34" charset="0"/>
                <a:cs typeface="Calibri" panose="020F0502020204030204" pitchFamily="34" charset="0"/>
              </a:rPr>
              <a:t>Stunden</a:t>
            </a:r>
            <a:br>
              <a:rPr lang="pl-PL" sz="5200" dirty="0"/>
            </a:br>
            <a:br>
              <a:rPr lang="pl-PL" sz="5200" dirty="0"/>
            </a:br>
            <a:br>
              <a:rPr lang="pl-PL" sz="5200" dirty="0"/>
            </a:br>
            <a:br>
              <a:rPr lang="pl-PL" sz="5200" dirty="0"/>
            </a:br>
            <a:br>
              <a:rPr lang="pl-PL" sz="5200" dirty="0"/>
            </a:br>
            <a:endParaRPr lang="en-US" sz="5200" dirty="0"/>
          </a:p>
        </p:txBody>
      </p:sp>
      <p:sp>
        <p:nvSpPr>
          <p:cNvPr id="3" name="Pole tekstowe 2"/>
          <p:cNvSpPr txBox="1"/>
          <p:nvPr/>
        </p:nvSpPr>
        <p:spPr>
          <a:xfrm>
            <a:off x="597693" y="516194"/>
            <a:ext cx="3849330" cy="829945"/>
          </a:xfrm>
          <a:prstGeom prst="rect">
            <a:avLst/>
          </a:prstGeom>
          <a:noFill/>
        </p:spPr>
        <p:txBody>
          <a:bodyPr wrap="square" rtlCol="0">
            <a:spAutoFit/>
          </a:bodyPr>
          <a:lstStyle/>
          <a:p>
            <a:pPr algn="ctr"/>
            <a:r>
              <a:rPr lang="pl-PL" sz="4800" dirty="0">
                <a:latin typeface="Calibri" panose="020F0502020204030204" pitchFamily="34" charset="0"/>
                <a:cs typeface="Calibri" panose="020F0502020204030204" pitchFamily="34" charset="0"/>
              </a:rPr>
              <a:t>QUIZ</a:t>
            </a:r>
            <a:endParaRPr lang="pl-PL" sz="48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Obraz zawierający czarne i białe&#10;&#10;Opis wygenerowany automatycznie przy średnim poziomie pewności"/>
          <p:cNvPicPr>
            <a:picLocks noChangeAspect="1"/>
          </p:cNvPicPr>
          <p:nvPr/>
        </p:nvPicPr>
        <p:blipFill rotWithShape="1">
          <a:blip r:embed="rId1"/>
          <a:srcRect t="124" b="5312"/>
          <a:stretch>
            <a:fillRect/>
          </a:stretch>
        </p:blipFill>
        <p:spPr>
          <a:xfrm>
            <a:off x="1" y="10"/>
            <a:ext cx="9669642" cy="6857990"/>
          </a:xfrm>
          <a:prstGeom prst="rect">
            <a:avLst/>
          </a:prstGeom>
        </p:spPr>
      </p:pic>
      <p:sp>
        <p:nvSpPr>
          <p:cNvPr id="22" name="Rectangle 21"/>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p:cNvSpPr>
            <a:spLocks noGrp="1"/>
          </p:cNvSpPr>
          <p:nvPr>
            <p:ph type="title"/>
          </p:nvPr>
        </p:nvSpPr>
        <p:spPr>
          <a:xfrm>
            <a:off x="7313676" y="1381454"/>
            <a:ext cx="4711933" cy="2121384"/>
          </a:xfrm>
          <a:noFill/>
        </p:spPr>
        <p:txBody>
          <a:bodyPr vert="horz" lIns="91440" tIns="45720" rIns="91440" bIns="45720" rtlCol="0" anchor="b">
            <a:normAutofit/>
          </a:bodyPr>
          <a:lstStyle/>
          <a:p>
            <a:pPr algn="ctr"/>
            <a:r>
              <a:rPr lang="de-DE" sz="3200" b="1" dirty="0">
                <a:latin typeface="Calibri" panose="020F0502020204030204" pitchFamily="34" charset="0"/>
                <a:cs typeface="Calibri" panose="020F0502020204030204" pitchFamily="34" charset="0"/>
              </a:rPr>
              <a:t>FÜR WELCHEN ZEITRAUM WIRD DER PROBEZEITVERTRAG ABGESCHLOSSEN?</a:t>
            </a:r>
            <a:endParaRPr lang="en-US" sz="3200" b="1" dirty="0">
              <a:latin typeface="Calibri" panose="020F0502020204030204" pitchFamily="34" charset="0"/>
              <a:cs typeface="Calibri" panose="020F0502020204030204" pitchFamily="34" charset="0"/>
            </a:endParaRPr>
          </a:p>
        </p:txBody>
      </p:sp>
      <p:sp>
        <p:nvSpPr>
          <p:cNvPr id="5" name="Pole tekstowe 4"/>
          <p:cNvSpPr txBox="1"/>
          <p:nvPr/>
        </p:nvSpPr>
        <p:spPr>
          <a:xfrm>
            <a:off x="8860005" y="501285"/>
            <a:ext cx="1622323" cy="829945"/>
          </a:xfrm>
          <a:prstGeom prst="rect">
            <a:avLst/>
          </a:prstGeom>
          <a:noFill/>
        </p:spPr>
        <p:txBody>
          <a:bodyPr wrap="square" rtlCol="0">
            <a:spAutoFit/>
          </a:bodyPr>
          <a:lstStyle/>
          <a:p>
            <a:r>
              <a:rPr lang="pl-PL" sz="4800" dirty="0">
                <a:latin typeface="Calibri" panose="020F0502020204030204" pitchFamily="34" charset="0"/>
                <a:cs typeface="Calibri" panose="020F0502020204030204" pitchFamily="34" charset="0"/>
              </a:rPr>
              <a:t>QUIZ</a:t>
            </a:r>
            <a:endParaRPr lang="pl-PL" sz="4800" dirty="0">
              <a:latin typeface="Calibri" panose="020F0502020204030204" pitchFamily="34" charset="0"/>
              <a:cs typeface="Calibri" panose="020F0502020204030204" pitchFamily="34" charset="0"/>
            </a:endParaRPr>
          </a:p>
        </p:txBody>
      </p:sp>
      <p:sp>
        <p:nvSpPr>
          <p:cNvPr id="6" name="Pole tekstowe 5"/>
          <p:cNvSpPr txBox="1"/>
          <p:nvPr/>
        </p:nvSpPr>
        <p:spPr>
          <a:xfrm>
            <a:off x="7706461" y="3552368"/>
            <a:ext cx="4090976" cy="2091690"/>
          </a:xfrm>
          <a:prstGeom prst="rect">
            <a:avLst/>
          </a:prstGeom>
          <a:noFill/>
        </p:spPr>
        <p:txBody>
          <a:bodyPr wrap="square" rtlCol="0">
            <a:spAutoFit/>
          </a:bodyPr>
          <a:lstStyle/>
          <a:p>
            <a:r>
              <a:rPr lang="pl-PL" sz="2800" dirty="0">
                <a:latin typeface="Calibri" panose="020F0502020204030204" pitchFamily="34" charset="0"/>
                <a:cs typeface="Calibri" panose="020F0502020204030204" pitchFamily="34" charset="0"/>
              </a:rPr>
              <a:t>A) 8 </a:t>
            </a:r>
            <a:r>
              <a:rPr lang="pl-PL" sz="2800" dirty="0" err="1">
                <a:latin typeface="Calibri" panose="020F0502020204030204" pitchFamily="34" charset="0"/>
                <a:cs typeface="Calibri" panose="020F0502020204030204" pitchFamily="34" charset="0"/>
              </a:rPr>
              <a:t>Monate</a:t>
            </a:r>
            <a:br>
              <a:rPr lang="pl-PL" sz="2800" dirty="0">
                <a:latin typeface="Calibri" panose="020F0502020204030204" pitchFamily="34" charset="0"/>
                <a:cs typeface="Calibri" panose="020F0502020204030204" pitchFamily="34" charset="0"/>
              </a:rPr>
            </a:br>
            <a:r>
              <a:rPr lang="pl-PL" sz="2800" dirty="0">
                <a:latin typeface="Calibri" panose="020F0502020204030204" pitchFamily="34" charset="0"/>
                <a:cs typeface="Calibri" panose="020F0502020204030204" pitchFamily="34" charset="0"/>
              </a:rPr>
              <a:t>B) 3 </a:t>
            </a:r>
            <a:r>
              <a:rPr lang="pl-PL" sz="2800" dirty="0" err="1">
                <a:latin typeface="Calibri" panose="020F0502020204030204" pitchFamily="34" charset="0"/>
                <a:cs typeface="Calibri" panose="020F0502020204030204" pitchFamily="34" charset="0"/>
              </a:rPr>
              <a:t>Monate</a:t>
            </a:r>
            <a:br>
              <a:rPr lang="pl-PL" sz="2800" dirty="0">
                <a:latin typeface="Calibri" panose="020F0502020204030204" pitchFamily="34" charset="0"/>
                <a:cs typeface="Calibri" panose="020F0502020204030204" pitchFamily="34" charset="0"/>
              </a:rPr>
            </a:br>
            <a:r>
              <a:rPr lang="pl-PL" sz="2800" dirty="0">
                <a:latin typeface="Calibri" panose="020F0502020204030204" pitchFamily="34" charset="0"/>
                <a:cs typeface="Calibri" panose="020F0502020204030204" pitchFamily="34" charset="0"/>
              </a:rPr>
              <a:t>C) 2 </a:t>
            </a:r>
            <a:r>
              <a:rPr lang="pl-PL" sz="2800" dirty="0" err="1">
                <a:latin typeface="Calibri" panose="020F0502020204030204" pitchFamily="34" charset="0"/>
                <a:cs typeface="Calibri" panose="020F0502020204030204" pitchFamily="34" charset="0"/>
              </a:rPr>
              <a:t>Monate</a:t>
            </a:r>
            <a:br>
              <a:rPr lang="pl-PL" sz="2800" dirty="0">
                <a:latin typeface="Calibri" panose="020F0502020204030204" pitchFamily="34" charset="0"/>
                <a:cs typeface="Calibri" panose="020F0502020204030204" pitchFamily="34" charset="0"/>
              </a:rPr>
            </a:br>
            <a:r>
              <a:rPr lang="pl-PL" sz="2800" dirty="0">
                <a:latin typeface="Calibri" panose="020F0502020204030204" pitchFamily="34" charset="0"/>
                <a:cs typeface="Calibri" panose="020F0502020204030204" pitchFamily="34" charset="0"/>
              </a:rPr>
              <a:t>D) 5 </a:t>
            </a:r>
            <a:r>
              <a:rPr lang="pl-PL" sz="2800" dirty="0" err="1">
                <a:latin typeface="Calibri" panose="020F0502020204030204" pitchFamily="34" charset="0"/>
                <a:cs typeface="Calibri" panose="020F0502020204030204" pitchFamily="34" charset="0"/>
              </a:rPr>
              <a:t>Monate</a:t>
            </a:r>
            <a:br>
              <a:rPr lang="pl-PL" dirty="0"/>
            </a:br>
            <a:endParaRPr lang="pl-P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latin typeface="Calibri" panose="020F0502020204030204" pitchFamily="34" charset="0"/>
                <a:cs typeface="Calibri" panose="020F0502020204030204" pitchFamily="34" charset="0"/>
              </a:rPr>
              <a:t>WORTSCHATZ:</a:t>
            </a:r>
            <a:endParaRPr lang="pl-PL" b="1"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p:txBody>
          <a:bodyPr numCol="2">
            <a:noAutofit/>
          </a:bodyPr>
          <a:lstStyle/>
          <a:p>
            <a:pPr marL="0" indent="0">
              <a:buNone/>
            </a:pPr>
            <a:r>
              <a:rPr lang="pl-PL" sz="1700" b="1" dirty="0">
                <a:effectLst/>
                <a:latin typeface="Calibri" panose="020F0502020204030204" pitchFamily="34" charset="0"/>
                <a:ea typeface="Calibri" panose="020F0502020204030204" pitchFamily="34" charset="0"/>
                <a:cs typeface="Times New Roman" panose="02020603050405020304" pitchFamily="18" charset="0"/>
              </a:rPr>
              <a:t>der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Dienstvertrag</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 </a:t>
            </a:r>
            <a:r>
              <a:rPr lang="pl-PL" sz="1700" dirty="0">
                <a:effectLst/>
                <a:latin typeface="Calibri" panose="020F0502020204030204" pitchFamily="34" charset="0"/>
                <a:ea typeface="Calibri" panose="020F0502020204030204" pitchFamily="34" charset="0"/>
                <a:cs typeface="Times New Roman" panose="02020603050405020304" pitchFamily="18" charset="0"/>
              </a:rPr>
              <a:t>umowa o określoną pracę</a:t>
            </a:r>
            <a:br>
              <a:rPr lang="pl-PL" sz="1700" b="1"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a:effectLst/>
                <a:latin typeface="Calibri" panose="020F0502020204030204" pitchFamily="34" charset="0"/>
                <a:ea typeface="Calibri" panose="020F0502020204030204" pitchFamily="34" charset="0"/>
                <a:cs typeface="Times New Roman" panose="02020603050405020304" pitchFamily="18" charset="0"/>
              </a:rPr>
              <a:t>der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Arbeitsvertrag</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 </a:t>
            </a:r>
            <a:r>
              <a:rPr lang="pl-PL" sz="1700" dirty="0">
                <a:effectLst/>
                <a:latin typeface="Calibri" panose="020F0502020204030204" pitchFamily="34" charset="0"/>
                <a:ea typeface="Calibri" panose="020F0502020204030204" pitchFamily="34" charset="0"/>
                <a:cs typeface="Times New Roman" panose="02020603050405020304" pitchFamily="18" charset="0"/>
              </a:rPr>
              <a:t>umowa o pracę</a:t>
            </a:r>
            <a:br>
              <a:rPr lang="pl-PL" sz="1700"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die</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Grundform</a:t>
            </a:r>
            <a:r>
              <a:rPr lang="pl-PL" sz="1700" dirty="0">
                <a:effectLst/>
                <a:latin typeface="Calibri" panose="020F0502020204030204" pitchFamily="34" charset="0"/>
                <a:ea typeface="Calibri" panose="020F0502020204030204" pitchFamily="34" charset="0"/>
                <a:cs typeface="Times New Roman" panose="02020603050405020304" pitchFamily="18" charset="0"/>
              </a:rPr>
              <a:t> – forma podstawowa, główna forma </a:t>
            </a:r>
            <a:br>
              <a:rPr lang="pl-PL" sz="1700"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die</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Vertragsparteien</a:t>
            </a:r>
            <a:r>
              <a:rPr lang="pl-PL" sz="1700" dirty="0">
                <a:effectLst/>
                <a:latin typeface="Calibri" panose="020F0502020204030204" pitchFamily="34" charset="0"/>
                <a:ea typeface="Calibri" panose="020F0502020204030204" pitchFamily="34" charset="0"/>
                <a:cs typeface="Times New Roman" panose="02020603050405020304" pitchFamily="18" charset="0"/>
              </a:rPr>
              <a:t> – strony zawierające umowę </a:t>
            </a:r>
            <a:br>
              <a:rPr lang="pl-PL" sz="1700"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a:effectLst/>
                <a:latin typeface="Calibri" panose="020F0502020204030204" pitchFamily="34" charset="0"/>
                <a:ea typeface="Calibri" panose="020F0502020204030204" pitchFamily="34" charset="0"/>
                <a:cs typeface="Times New Roman" panose="02020603050405020304" pitchFamily="18" charset="0"/>
              </a:rPr>
              <a:t>der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Umfang</a:t>
            </a:r>
            <a:r>
              <a:rPr lang="pl-PL" sz="1700" dirty="0">
                <a:effectLst/>
                <a:latin typeface="Calibri" panose="020F0502020204030204" pitchFamily="34" charset="0"/>
                <a:ea typeface="Calibri" panose="020F0502020204030204" pitchFamily="34" charset="0"/>
                <a:cs typeface="Times New Roman" panose="02020603050405020304" pitchFamily="18" charset="0"/>
              </a:rPr>
              <a:t> – zakres, obszar </a:t>
            </a:r>
            <a:br>
              <a:rPr lang="pl-PL" sz="1700"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bilateral</a:t>
            </a:r>
            <a:r>
              <a:rPr lang="pl-PL" sz="1700" dirty="0">
                <a:effectLst/>
                <a:latin typeface="Calibri" panose="020F0502020204030204" pitchFamily="34" charset="0"/>
                <a:ea typeface="Calibri" panose="020F0502020204030204" pitchFamily="34" charset="0"/>
                <a:cs typeface="Times New Roman" panose="02020603050405020304" pitchFamily="18" charset="0"/>
              </a:rPr>
              <a:t> – dwustronny </a:t>
            </a:r>
            <a:br>
              <a:rPr lang="pl-PL" sz="1700"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a:effectLst/>
                <a:latin typeface="Calibri" panose="020F0502020204030204" pitchFamily="34" charset="0"/>
                <a:ea typeface="Calibri" panose="020F0502020204030204" pitchFamily="34" charset="0"/>
                <a:cs typeface="Times New Roman" panose="02020603050405020304" pitchFamily="18" charset="0"/>
              </a:rPr>
              <a:t>der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Ausdruck</a:t>
            </a:r>
            <a:r>
              <a:rPr lang="pl-PL" sz="1700" dirty="0">
                <a:effectLst/>
                <a:latin typeface="Calibri" panose="020F0502020204030204" pitchFamily="34" charset="0"/>
                <a:ea typeface="Calibri" panose="020F0502020204030204" pitchFamily="34" charset="0"/>
                <a:cs typeface="Times New Roman" panose="02020603050405020304" pitchFamily="18" charset="0"/>
              </a:rPr>
              <a:t> – wyrażenie, wydruk</a:t>
            </a:r>
            <a:br>
              <a:rPr lang="pl-PL" sz="1700"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verpflichtet</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 </a:t>
            </a:r>
            <a:r>
              <a:rPr lang="pl-PL" sz="1700" dirty="0">
                <a:effectLst/>
                <a:latin typeface="Calibri" panose="020F0502020204030204" pitchFamily="34" charset="0"/>
                <a:ea typeface="Calibri" panose="020F0502020204030204" pitchFamily="34" charset="0"/>
                <a:cs typeface="Times New Roman" panose="02020603050405020304" pitchFamily="18" charset="0"/>
              </a:rPr>
              <a:t>zobowiązany </a:t>
            </a:r>
            <a:br>
              <a:rPr lang="pl-PL" sz="1700"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verpflichten</a:t>
            </a:r>
            <a:r>
              <a:rPr lang="pl-PL" sz="1700" dirty="0">
                <a:effectLst/>
                <a:latin typeface="Calibri" panose="020F0502020204030204" pitchFamily="34" charset="0"/>
                <a:ea typeface="Calibri" panose="020F0502020204030204" pitchFamily="34" charset="0"/>
                <a:cs typeface="Times New Roman" panose="02020603050405020304" pitchFamily="18" charset="0"/>
              </a:rPr>
              <a:t> – zobowiązać </a:t>
            </a:r>
            <a:br>
              <a:rPr lang="pl-PL" sz="1700"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die</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Leistung</a:t>
            </a:r>
            <a:r>
              <a:rPr lang="pl-PL" sz="1700" dirty="0">
                <a:effectLst/>
                <a:latin typeface="Calibri" panose="020F0502020204030204" pitchFamily="34" charset="0"/>
                <a:ea typeface="Calibri" panose="020F0502020204030204" pitchFamily="34" charset="0"/>
                <a:cs typeface="Times New Roman" panose="02020603050405020304" pitchFamily="18" charset="0"/>
              </a:rPr>
              <a:t> – osiągnięcie, realizacja </a:t>
            </a:r>
            <a:br>
              <a:rPr lang="pl-PL" sz="1700"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das</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Arbeitsgesetzbuch</a:t>
            </a:r>
            <a:r>
              <a:rPr lang="pl-PL" sz="1700" dirty="0">
                <a:effectLst/>
                <a:latin typeface="Calibri" panose="020F0502020204030204" pitchFamily="34" charset="0"/>
                <a:ea typeface="Calibri" panose="020F0502020204030204" pitchFamily="34" charset="0"/>
                <a:cs typeface="Times New Roman" panose="02020603050405020304" pitchFamily="18" charset="0"/>
              </a:rPr>
              <a:t> – kodeks pracy </a:t>
            </a:r>
            <a:br>
              <a:rPr lang="pl-PL" sz="1700"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Vertrag</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auf</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Probe</a:t>
            </a:r>
            <a:r>
              <a:rPr lang="pl-PL" sz="1700" dirty="0">
                <a:effectLst/>
                <a:latin typeface="Calibri" panose="020F0502020204030204" pitchFamily="34" charset="0"/>
                <a:ea typeface="Calibri" panose="020F0502020204030204" pitchFamily="34" charset="0"/>
                <a:cs typeface="Times New Roman" panose="02020603050405020304" pitchFamily="18" charset="0"/>
              </a:rPr>
              <a:t> – umowa na okres próbny </a:t>
            </a:r>
            <a:br>
              <a:rPr lang="pl-PL" sz="1700"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befristeter</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Vertrag</a:t>
            </a:r>
            <a:r>
              <a:rPr lang="pl-PL" sz="1700" dirty="0">
                <a:effectLst/>
                <a:latin typeface="Calibri" panose="020F0502020204030204" pitchFamily="34" charset="0"/>
                <a:ea typeface="Calibri" panose="020F0502020204030204" pitchFamily="34" charset="0"/>
                <a:cs typeface="Times New Roman" panose="02020603050405020304" pitchFamily="18" charset="0"/>
              </a:rPr>
              <a:t> – umowa na czas określony </a:t>
            </a:r>
            <a:br>
              <a:rPr lang="pl-PL" sz="1700"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Vertrag</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für</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die</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Dauer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einer</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bestimmten</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Arbeit</a:t>
            </a:r>
            <a:r>
              <a:rPr lang="pl-PL" sz="1700" dirty="0">
                <a:effectLst/>
                <a:latin typeface="Calibri" panose="020F0502020204030204" pitchFamily="34" charset="0"/>
                <a:ea typeface="Calibri" panose="020F0502020204030204" pitchFamily="34" charset="0"/>
                <a:cs typeface="Times New Roman" panose="02020603050405020304" pitchFamily="18" charset="0"/>
              </a:rPr>
              <a:t> -  umowa na czas wykonywania określonej pracy</a:t>
            </a:r>
            <a:br>
              <a:rPr lang="pl-PL" sz="1700"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ein</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unbefristeter</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Vertrag</a:t>
            </a:r>
            <a:r>
              <a:rPr lang="pl-PL" sz="1700" dirty="0">
                <a:effectLst/>
                <a:latin typeface="Calibri" panose="020F0502020204030204" pitchFamily="34" charset="0"/>
                <a:ea typeface="Calibri" panose="020F0502020204030204" pitchFamily="34" charset="0"/>
                <a:cs typeface="Times New Roman" panose="02020603050405020304" pitchFamily="18" charset="0"/>
              </a:rPr>
              <a:t> – umowa na czas nieokreślony </a:t>
            </a:r>
            <a:br>
              <a:rPr lang="pl-PL" sz="1700"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a:effectLst/>
                <a:latin typeface="Calibri" panose="020F0502020204030204" pitchFamily="34" charset="0"/>
                <a:ea typeface="Calibri" panose="020F0502020204030204" pitchFamily="34" charset="0"/>
                <a:cs typeface="Times New Roman" panose="02020603050405020304" pitchFamily="18" charset="0"/>
              </a:rPr>
              <a:t>der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Bestandteil</a:t>
            </a:r>
            <a:r>
              <a:rPr lang="pl-PL" sz="1700" dirty="0">
                <a:effectLst/>
                <a:latin typeface="Calibri" panose="020F0502020204030204" pitchFamily="34" charset="0"/>
                <a:ea typeface="Calibri" panose="020F0502020204030204" pitchFamily="34" charset="0"/>
                <a:cs typeface="Times New Roman" panose="02020603050405020304" pitchFamily="18" charset="0"/>
              </a:rPr>
              <a:t> – składnik, element </a:t>
            </a:r>
            <a:br>
              <a:rPr lang="pl-PL" sz="1700"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die</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Darstellung</a:t>
            </a:r>
            <a:r>
              <a:rPr lang="pl-PL" sz="1700" b="1" dirty="0">
                <a:effectLst/>
                <a:latin typeface="Calibri" panose="020F0502020204030204" pitchFamily="34" charset="0"/>
                <a:ea typeface="Calibri" panose="020F0502020204030204" pitchFamily="34" charset="0"/>
                <a:cs typeface="Times New Roman" panose="02020603050405020304" pitchFamily="18" charset="0"/>
              </a:rPr>
              <a:t> – </a:t>
            </a:r>
            <a:r>
              <a:rPr lang="pl-PL" sz="1700" dirty="0">
                <a:effectLst/>
                <a:latin typeface="Calibri" panose="020F0502020204030204" pitchFamily="34" charset="0"/>
                <a:ea typeface="Calibri" panose="020F0502020204030204" pitchFamily="34" charset="0"/>
                <a:cs typeface="Times New Roman" panose="02020603050405020304" pitchFamily="18" charset="0"/>
              </a:rPr>
              <a:t>opis, przedstawienie</a:t>
            </a:r>
            <a:br>
              <a:rPr lang="pl-PL" sz="1700" dirty="0">
                <a:effectLst/>
                <a:latin typeface="Calibri" panose="020F0502020204030204" pitchFamily="34" charset="0"/>
                <a:ea typeface="Calibri" panose="020F0502020204030204" pitchFamily="34" charset="0"/>
                <a:cs typeface="Times New Roman" panose="02020603050405020304" pitchFamily="18" charset="0"/>
              </a:rPr>
            </a:br>
            <a:r>
              <a:rPr lang="pl-PL" sz="1700" b="1" dirty="0">
                <a:effectLst/>
                <a:latin typeface="Calibri" panose="020F0502020204030204" pitchFamily="34" charset="0"/>
                <a:ea typeface="Calibri" panose="020F0502020204030204" pitchFamily="34" charset="0"/>
                <a:cs typeface="Times New Roman" panose="02020603050405020304" pitchFamily="18" charset="0"/>
              </a:rPr>
              <a:t>der </a:t>
            </a:r>
            <a:r>
              <a:rPr lang="pl-PL" sz="1700" b="1" dirty="0" err="1">
                <a:effectLst/>
                <a:latin typeface="Calibri" panose="020F0502020204030204" pitchFamily="34" charset="0"/>
                <a:ea typeface="Calibri" panose="020F0502020204030204" pitchFamily="34" charset="0"/>
                <a:cs typeface="Times New Roman" panose="02020603050405020304" pitchFamily="18" charset="0"/>
              </a:rPr>
              <a:t>Arbeitsort</a:t>
            </a:r>
            <a:r>
              <a:rPr lang="pl-PL" sz="1700" dirty="0">
                <a:effectLst/>
                <a:latin typeface="Calibri" panose="020F0502020204030204" pitchFamily="34" charset="0"/>
                <a:ea typeface="Calibri" panose="020F0502020204030204" pitchFamily="34" charset="0"/>
                <a:cs typeface="Times New Roman" panose="02020603050405020304" pitchFamily="18" charset="0"/>
              </a:rPr>
              <a:t> – miejsce pracy </a:t>
            </a:r>
            <a:endParaRPr lang="pl-PL" sz="17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ytuł 1"/>
          <p:cNvSpPr>
            <a:spLocks noGrp="1"/>
          </p:cNvSpPr>
          <p:nvPr>
            <p:ph type="title"/>
          </p:nvPr>
        </p:nvSpPr>
        <p:spPr/>
        <p:txBody>
          <a:bodyPr/>
          <a:p>
            <a:pPr algn="ctr"/>
            <a:r>
              <a:rPr lang="pl-PL" b="1" dirty="0">
                <a:latin typeface="Calibri" panose="020F0502020204030204" pitchFamily="34" charset="0"/>
                <a:cs typeface="Calibri" panose="020F0502020204030204" pitchFamily="34" charset="0"/>
                <a:sym typeface="+mn-ea"/>
              </a:rPr>
              <a:t>WORTSCHATZ</a:t>
            </a:r>
            <a:endParaRPr lang="pl-PL" altLang="en-US"/>
          </a:p>
        </p:txBody>
      </p:sp>
      <p:sp>
        <p:nvSpPr>
          <p:cNvPr id="3" name="Symbol zastępczy zawartości 2"/>
          <p:cNvSpPr>
            <a:spLocks noGrp="1"/>
          </p:cNvSpPr>
          <p:nvPr>
            <p:ph idx="1"/>
          </p:nvPr>
        </p:nvSpPr>
        <p:spPr/>
        <p:txBody>
          <a:bodyPr>
            <a:normAutofit fontScale="60000"/>
          </a:bodyPr>
          <a:p>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die</a:t>
            </a:r>
            <a:r>
              <a:rPr lang="pl-PL" b="1" dirty="0">
                <a:effectLst/>
                <a:latin typeface="Calibri" panose="020F0502020204030204" pitchFamily="34" charset="0"/>
                <a:ea typeface="Calibri" panose="020F0502020204030204" pitchFamily="34" charset="0"/>
                <a:cs typeface="Times New Roman" panose="02020603050405020304" pitchFamily="18" charset="0"/>
                <a:sym typeface="+mn-ea"/>
              </a:rPr>
              <a:t> </a:t>
            </a: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Notwendigkeit</a:t>
            </a:r>
            <a:r>
              <a:rPr lang="pl-PL" dirty="0">
                <a:effectLst/>
                <a:latin typeface="Calibri" panose="020F0502020204030204" pitchFamily="34" charset="0"/>
                <a:ea typeface="Calibri" panose="020F0502020204030204" pitchFamily="34" charset="0"/>
                <a:cs typeface="Times New Roman" panose="02020603050405020304" pitchFamily="18" charset="0"/>
                <a:sym typeface="+mn-ea"/>
              </a:rPr>
              <a:t> – konieczność </a:t>
            </a:r>
            <a:br>
              <a:rPr lang="pl-PL" dirty="0">
                <a:effectLst/>
                <a:latin typeface="Calibri" panose="020F0502020204030204" pitchFamily="34" charset="0"/>
                <a:ea typeface="Calibri" panose="020F0502020204030204" pitchFamily="34" charset="0"/>
                <a:cs typeface="Times New Roman" panose="02020603050405020304" pitchFamily="18" charset="0"/>
                <a:sym typeface="+mn-ea"/>
              </a:rPr>
            </a:b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das</a:t>
            </a:r>
            <a:r>
              <a:rPr lang="pl-PL" b="1" dirty="0">
                <a:effectLst/>
                <a:latin typeface="Calibri" panose="020F0502020204030204" pitchFamily="34" charset="0"/>
                <a:ea typeface="Calibri" panose="020F0502020204030204" pitchFamily="34" charset="0"/>
                <a:cs typeface="Times New Roman" panose="02020603050405020304" pitchFamily="18" charset="0"/>
                <a:sym typeface="+mn-ea"/>
              </a:rPr>
              <a:t> </a:t>
            </a: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Entgelt</a:t>
            </a:r>
            <a:r>
              <a:rPr lang="pl-PL" dirty="0">
                <a:effectLst/>
                <a:latin typeface="Calibri" panose="020F0502020204030204" pitchFamily="34" charset="0"/>
                <a:ea typeface="Calibri" panose="020F0502020204030204" pitchFamily="34" charset="0"/>
                <a:cs typeface="Times New Roman" panose="02020603050405020304" pitchFamily="18" charset="0"/>
                <a:sym typeface="+mn-ea"/>
              </a:rPr>
              <a:t> – wynagrodzenie </a:t>
            </a:r>
            <a:br>
              <a:rPr lang="pl-PL" dirty="0">
                <a:effectLst/>
                <a:latin typeface="Calibri" panose="020F0502020204030204" pitchFamily="34" charset="0"/>
                <a:ea typeface="Calibri" panose="020F0502020204030204" pitchFamily="34" charset="0"/>
                <a:cs typeface="Times New Roman" panose="02020603050405020304" pitchFamily="18" charset="0"/>
                <a:sym typeface="+mn-ea"/>
              </a:rPr>
            </a:b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die</a:t>
            </a:r>
            <a:r>
              <a:rPr lang="pl-PL" b="1" dirty="0">
                <a:effectLst/>
                <a:latin typeface="Calibri" panose="020F0502020204030204" pitchFamily="34" charset="0"/>
                <a:ea typeface="Calibri" panose="020F0502020204030204" pitchFamily="34" charset="0"/>
                <a:cs typeface="Times New Roman" panose="02020603050405020304" pitchFamily="18" charset="0"/>
                <a:sym typeface="+mn-ea"/>
              </a:rPr>
              <a:t> </a:t>
            </a: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Arbeitszeit</a:t>
            </a:r>
            <a:r>
              <a:rPr lang="pl-PL" dirty="0">
                <a:effectLst/>
                <a:latin typeface="Calibri" panose="020F0502020204030204" pitchFamily="34" charset="0"/>
                <a:ea typeface="Calibri" panose="020F0502020204030204" pitchFamily="34" charset="0"/>
                <a:cs typeface="Times New Roman" panose="02020603050405020304" pitchFamily="18" charset="0"/>
                <a:sym typeface="+mn-ea"/>
              </a:rPr>
              <a:t> – wymiar czasu pracy </a:t>
            </a:r>
            <a:br>
              <a:rPr lang="pl-PL" dirty="0">
                <a:effectLst/>
                <a:latin typeface="Calibri" panose="020F0502020204030204" pitchFamily="34" charset="0"/>
                <a:ea typeface="Calibri" panose="020F0502020204030204" pitchFamily="34" charset="0"/>
                <a:cs typeface="Times New Roman" panose="02020603050405020304" pitchFamily="18" charset="0"/>
                <a:sym typeface="+mn-ea"/>
              </a:rPr>
            </a:b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die</a:t>
            </a:r>
            <a:r>
              <a:rPr lang="pl-PL" b="1" dirty="0">
                <a:effectLst/>
                <a:latin typeface="Calibri" panose="020F0502020204030204" pitchFamily="34" charset="0"/>
                <a:ea typeface="Calibri" panose="020F0502020204030204" pitchFamily="34" charset="0"/>
                <a:cs typeface="Times New Roman" panose="02020603050405020304" pitchFamily="18" charset="0"/>
                <a:sym typeface="+mn-ea"/>
              </a:rPr>
              <a:t> </a:t>
            </a: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Bedeutung</a:t>
            </a:r>
            <a:r>
              <a:rPr lang="pl-PL" dirty="0">
                <a:effectLst/>
                <a:latin typeface="Calibri" panose="020F0502020204030204" pitchFamily="34" charset="0"/>
                <a:ea typeface="Calibri" panose="020F0502020204030204" pitchFamily="34" charset="0"/>
                <a:cs typeface="Times New Roman" panose="02020603050405020304" pitchFamily="18" charset="0"/>
                <a:sym typeface="+mn-ea"/>
              </a:rPr>
              <a:t> – znaczenie, ważność</a:t>
            </a:r>
            <a:br>
              <a:rPr lang="pl-PL" dirty="0">
                <a:effectLst/>
                <a:latin typeface="Calibri" panose="020F0502020204030204" pitchFamily="34" charset="0"/>
                <a:ea typeface="Calibri" panose="020F0502020204030204" pitchFamily="34" charset="0"/>
                <a:cs typeface="Times New Roman" panose="02020603050405020304" pitchFamily="18" charset="0"/>
                <a:sym typeface="+mn-ea"/>
              </a:rPr>
            </a:b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die</a:t>
            </a:r>
            <a:r>
              <a:rPr lang="pl-PL" b="1" dirty="0">
                <a:effectLst/>
                <a:latin typeface="Calibri" panose="020F0502020204030204" pitchFamily="34" charset="0"/>
                <a:ea typeface="Calibri" panose="020F0502020204030204" pitchFamily="34" charset="0"/>
                <a:cs typeface="Times New Roman" panose="02020603050405020304" pitchFamily="18" charset="0"/>
                <a:sym typeface="+mn-ea"/>
              </a:rPr>
              <a:t> </a:t>
            </a: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Grundlage</a:t>
            </a:r>
            <a:r>
              <a:rPr lang="pl-PL" dirty="0">
                <a:effectLst/>
                <a:latin typeface="Calibri" panose="020F0502020204030204" pitchFamily="34" charset="0"/>
                <a:ea typeface="Calibri" panose="020F0502020204030204" pitchFamily="34" charset="0"/>
                <a:cs typeface="Times New Roman" panose="02020603050405020304" pitchFamily="18" charset="0"/>
                <a:sym typeface="+mn-ea"/>
              </a:rPr>
              <a:t> – podstawa, fundament </a:t>
            </a:r>
            <a:br>
              <a:rPr lang="pl-PL" dirty="0">
                <a:effectLst/>
                <a:latin typeface="Calibri" panose="020F0502020204030204" pitchFamily="34" charset="0"/>
                <a:ea typeface="Calibri" panose="020F0502020204030204" pitchFamily="34" charset="0"/>
                <a:cs typeface="Times New Roman" panose="02020603050405020304" pitchFamily="18" charset="0"/>
                <a:sym typeface="+mn-ea"/>
              </a:rPr>
            </a:b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die</a:t>
            </a:r>
            <a:r>
              <a:rPr lang="pl-PL" b="1" dirty="0">
                <a:effectLst/>
                <a:latin typeface="Calibri" panose="020F0502020204030204" pitchFamily="34" charset="0"/>
                <a:ea typeface="Calibri" panose="020F0502020204030204" pitchFamily="34" charset="0"/>
                <a:cs typeface="Times New Roman" panose="02020603050405020304" pitchFamily="18" charset="0"/>
                <a:sym typeface="+mn-ea"/>
              </a:rPr>
              <a:t> </a:t>
            </a: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Wirkung</a:t>
            </a:r>
            <a:r>
              <a:rPr lang="pl-PL" dirty="0">
                <a:effectLst/>
                <a:latin typeface="Calibri" panose="020F0502020204030204" pitchFamily="34" charset="0"/>
                <a:ea typeface="Calibri" panose="020F0502020204030204" pitchFamily="34" charset="0"/>
                <a:cs typeface="Times New Roman" panose="02020603050405020304" pitchFamily="18" charset="0"/>
                <a:sym typeface="+mn-ea"/>
              </a:rPr>
              <a:t> – efekt, moc prawna, skutek </a:t>
            </a:r>
            <a:br>
              <a:rPr lang="pl-PL" dirty="0">
                <a:effectLst/>
                <a:latin typeface="Calibri" panose="020F0502020204030204" pitchFamily="34" charset="0"/>
                <a:ea typeface="Calibri" panose="020F0502020204030204" pitchFamily="34" charset="0"/>
                <a:cs typeface="Times New Roman" panose="02020603050405020304" pitchFamily="18" charset="0"/>
                <a:sym typeface="+mn-ea"/>
              </a:rPr>
            </a:b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die</a:t>
            </a:r>
            <a:r>
              <a:rPr lang="pl-PL" b="1" dirty="0">
                <a:effectLst/>
                <a:latin typeface="Calibri" panose="020F0502020204030204" pitchFamily="34" charset="0"/>
                <a:ea typeface="Calibri" panose="020F0502020204030204" pitchFamily="34" charset="0"/>
                <a:cs typeface="Times New Roman" panose="02020603050405020304" pitchFamily="18" charset="0"/>
                <a:sym typeface="+mn-ea"/>
              </a:rPr>
              <a:t> Falle – </a:t>
            </a:r>
            <a:r>
              <a:rPr lang="pl-PL" dirty="0">
                <a:effectLst/>
                <a:latin typeface="Calibri" panose="020F0502020204030204" pitchFamily="34" charset="0"/>
                <a:ea typeface="Calibri" panose="020F0502020204030204" pitchFamily="34" charset="0"/>
                <a:cs typeface="Times New Roman" panose="02020603050405020304" pitchFamily="18" charset="0"/>
                <a:sym typeface="+mn-ea"/>
              </a:rPr>
              <a:t>pułapka</a:t>
            </a:r>
            <a:br>
              <a:rPr lang="pl-PL" dirty="0">
                <a:effectLst/>
                <a:latin typeface="Calibri" panose="020F0502020204030204" pitchFamily="34" charset="0"/>
                <a:ea typeface="Calibri" panose="020F0502020204030204" pitchFamily="34" charset="0"/>
                <a:cs typeface="Times New Roman" panose="02020603050405020304" pitchFamily="18" charset="0"/>
                <a:sym typeface="+mn-ea"/>
              </a:rPr>
            </a:b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solch</a:t>
            </a:r>
            <a:r>
              <a:rPr lang="pl-PL" dirty="0">
                <a:effectLst/>
                <a:latin typeface="Calibri" panose="020F0502020204030204" pitchFamily="34" charset="0"/>
                <a:ea typeface="Calibri" panose="020F0502020204030204" pitchFamily="34" charset="0"/>
                <a:cs typeface="Times New Roman" panose="02020603050405020304" pitchFamily="18" charset="0"/>
                <a:sym typeface="+mn-ea"/>
              </a:rPr>
              <a:t> – taki </a:t>
            </a:r>
            <a:br>
              <a:rPr lang="pl-PL" dirty="0">
                <a:effectLst/>
                <a:latin typeface="Calibri" panose="020F0502020204030204" pitchFamily="34" charset="0"/>
                <a:ea typeface="Calibri" panose="020F0502020204030204" pitchFamily="34" charset="0"/>
                <a:cs typeface="Times New Roman" panose="02020603050405020304" pitchFamily="18" charset="0"/>
                <a:sym typeface="+mn-ea"/>
              </a:rPr>
            </a:br>
            <a:r>
              <a:rPr lang="pl-PL" b="1" dirty="0">
                <a:effectLst/>
                <a:latin typeface="Calibri" panose="020F0502020204030204" pitchFamily="34" charset="0"/>
                <a:ea typeface="Calibri" panose="020F0502020204030204" pitchFamily="34" charset="0"/>
                <a:cs typeface="Times New Roman" panose="02020603050405020304" pitchFamily="18" charset="0"/>
                <a:sym typeface="+mn-ea"/>
              </a:rPr>
              <a:t>der </a:t>
            </a: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Ablauf</a:t>
            </a:r>
            <a:r>
              <a:rPr lang="pl-PL" dirty="0">
                <a:effectLst/>
                <a:latin typeface="Calibri" panose="020F0502020204030204" pitchFamily="34" charset="0"/>
                <a:ea typeface="Calibri" panose="020F0502020204030204" pitchFamily="34" charset="0"/>
                <a:cs typeface="Times New Roman" panose="02020603050405020304" pitchFamily="18" charset="0"/>
                <a:sym typeface="+mn-ea"/>
              </a:rPr>
              <a:t> – przebieg, proces</a:t>
            </a:r>
            <a:br>
              <a:rPr lang="pl-PL" dirty="0">
                <a:effectLst/>
                <a:latin typeface="Calibri" panose="020F0502020204030204" pitchFamily="34" charset="0"/>
                <a:ea typeface="Calibri" panose="020F0502020204030204" pitchFamily="34" charset="0"/>
                <a:cs typeface="Times New Roman" panose="02020603050405020304" pitchFamily="18" charset="0"/>
                <a:sym typeface="+mn-ea"/>
              </a:rPr>
            </a:b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dessen</a:t>
            </a:r>
            <a:r>
              <a:rPr lang="pl-PL" dirty="0">
                <a:effectLst/>
                <a:latin typeface="Calibri" panose="020F0502020204030204" pitchFamily="34" charset="0"/>
                <a:ea typeface="Calibri" panose="020F0502020204030204" pitchFamily="34" charset="0"/>
                <a:cs typeface="Times New Roman" panose="02020603050405020304" pitchFamily="18" charset="0"/>
                <a:sym typeface="+mn-ea"/>
              </a:rPr>
              <a:t> – tego, którego </a:t>
            </a:r>
            <a:br>
              <a:rPr lang="pl-PL" dirty="0">
                <a:effectLst/>
                <a:latin typeface="Calibri" panose="020F0502020204030204" pitchFamily="34" charset="0"/>
                <a:ea typeface="Calibri" panose="020F0502020204030204" pitchFamily="34" charset="0"/>
                <a:cs typeface="Times New Roman" panose="02020603050405020304" pitchFamily="18" charset="0"/>
                <a:sym typeface="+mn-ea"/>
              </a:rPr>
            </a:br>
            <a:r>
              <a:rPr lang="pl-PL" b="1" dirty="0">
                <a:effectLst/>
                <a:latin typeface="Calibri" panose="020F0502020204030204" pitchFamily="34" charset="0"/>
                <a:ea typeface="Calibri" panose="020F0502020204030204" pitchFamily="34" charset="0"/>
                <a:cs typeface="Times New Roman" panose="02020603050405020304" pitchFamily="18" charset="0"/>
                <a:sym typeface="+mn-ea"/>
              </a:rPr>
              <a:t>der Grad</a:t>
            </a:r>
            <a:r>
              <a:rPr lang="pl-PL" dirty="0">
                <a:effectLst/>
                <a:latin typeface="Calibri" panose="020F0502020204030204" pitchFamily="34" charset="0"/>
                <a:ea typeface="Calibri" panose="020F0502020204030204" pitchFamily="34" charset="0"/>
                <a:cs typeface="Times New Roman" panose="02020603050405020304" pitchFamily="18" charset="0"/>
                <a:sym typeface="+mn-ea"/>
              </a:rPr>
              <a:t> – stopień, ranga </a:t>
            </a:r>
            <a:br>
              <a:rPr lang="pl-PL" dirty="0">
                <a:effectLst/>
                <a:latin typeface="Calibri" panose="020F0502020204030204" pitchFamily="34" charset="0"/>
                <a:ea typeface="Calibri" panose="020F0502020204030204" pitchFamily="34" charset="0"/>
                <a:cs typeface="Times New Roman" panose="02020603050405020304" pitchFamily="18" charset="0"/>
                <a:sym typeface="+mn-ea"/>
              </a:rPr>
            </a:b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die</a:t>
            </a:r>
            <a:r>
              <a:rPr lang="pl-PL" b="1" dirty="0">
                <a:effectLst/>
                <a:latin typeface="Calibri" panose="020F0502020204030204" pitchFamily="34" charset="0"/>
                <a:ea typeface="Calibri" panose="020F0502020204030204" pitchFamily="34" charset="0"/>
                <a:cs typeface="Times New Roman" panose="02020603050405020304" pitchFamily="18" charset="0"/>
                <a:sym typeface="+mn-ea"/>
              </a:rPr>
              <a:t> </a:t>
            </a: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Verfügbarkeit</a:t>
            </a:r>
            <a:r>
              <a:rPr lang="pl-PL" dirty="0">
                <a:effectLst/>
                <a:latin typeface="Calibri" panose="020F0502020204030204" pitchFamily="34" charset="0"/>
                <a:ea typeface="Calibri" panose="020F0502020204030204" pitchFamily="34" charset="0"/>
                <a:cs typeface="Times New Roman" panose="02020603050405020304" pitchFamily="18" charset="0"/>
                <a:sym typeface="+mn-ea"/>
              </a:rPr>
              <a:t> - dyspozycyjność, rozporządzalność, dostępność </a:t>
            </a:r>
            <a:br>
              <a:rPr lang="pl-PL" dirty="0">
                <a:effectLst/>
                <a:latin typeface="Calibri" panose="020F0502020204030204" pitchFamily="34" charset="0"/>
                <a:ea typeface="Calibri" panose="020F0502020204030204" pitchFamily="34" charset="0"/>
                <a:cs typeface="Times New Roman" panose="02020603050405020304" pitchFamily="18" charset="0"/>
                <a:sym typeface="+mn-ea"/>
              </a:rPr>
            </a:b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umwandeln</a:t>
            </a:r>
            <a:r>
              <a:rPr lang="pl-PL" b="1" dirty="0">
                <a:effectLst/>
                <a:latin typeface="Calibri" panose="020F0502020204030204" pitchFamily="34" charset="0"/>
                <a:ea typeface="Calibri" panose="020F0502020204030204" pitchFamily="34" charset="0"/>
                <a:cs typeface="Times New Roman" panose="02020603050405020304" pitchFamily="18" charset="0"/>
                <a:sym typeface="+mn-ea"/>
              </a:rPr>
              <a:t> – </a:t>
            </a:r>
            <a:r>
              <a:rPr lang="pl-PL" dirty="0">
                <a:effectLst/>
                <a:latin typeface="Calibri" panose="020F0502020204030204" pitchFamily="34" charset="0"/>
                <a:ea typeface="Calibri" panose="020F0502020204030204" pitchFamily="34" charset="0"/>
                <a:cs typeface="Times New Roman" panose="02020603050405020304" pitchFamily="18" charset="0"/>
                <a:sym typeface="+mn-ea"/>
              </a:rPr>
              <a:t>przekształcać</a:t>
            </a:r>
            <a:br>
              <a:rPr lang="pl-PL" dirty="0">
                <a:effectLst/>
                <a:latin typeface="Calibri" panose="020F0502020204030204" pitchFamily="34" charset="0"/>
                <a:ea typeface="Calibri" panose="020F0502020204030204" pitchFamily="34" charset="0"/>
                <a:cs typeface="Times New Roman" panose="02020603050405020304" pitchFamily="18" charset="0"/>
                <a:sym typeface="+mn-ea"/>
              </a:rPr>
            </a:b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befristen</a:t>
            </a:r>
            <a:r>
              <a:rPr lang="pl-PL" dirty="0">
                <a:effectLst/>
                <a:latin typeface="Calibri" panose="020F0502020204030204" pitchFamily="34" charset="0"/>
                <a:ea typeface="Calibri" panose="020F0502020204030204" pitchFamily="34" charset="0"/>
                <a:cs typeface="Times New Roman" panose="02020603050405020304" pitchFamily="18" charset="0"/>
                <a:sym typeface="+mn-ea"/>
              </a:rPr>
              <a:t> – ograniczyć terminem </a:t>
            </a:r>
            <a:br>
              <a:rPr lang="pl-PL" dirty="0">
                <a:effectLst/>
                <a:latin typeface="Calibri" panose="020F0502020204030204" pitchFamily="34" charset="0"/>
                <a:ea typeface="Calibri" panose="020F0502020204030204" pitchFamily="34" charset="0"/>
                <a:cs typeface="Times New Roman" panose="02020603050405020304" pitchFamily="18" charset="0"/>
                <a:sym typeface="+mn-ea"/>
              </a:rPr>
            </a:br>
            <a:r>
              <a:rPr lang="pl-PL" b="1" dirty="0">
                <a:effectLst/>
                <a:latin typeface="Calibri" panose="020F0502020204030204" pitchFamily="34" charset="0"/>
                <a:ea typeface="Calibri" panose="020F0502020204030204" pitchFamily="34" charset="0"/>
                <a:cs typeface="Times New Roman" panose="02020603050405020304" pitchFamily="18" charset="0"/>
                <a:sym typeface="+mn-ea"/>
              </a:rPr>
              <a:t>der Ort – </a:t>
            </a:r>
            <a:r>
              <a:rPr lang="pl-PL" dirty="0">
                <a:effectLst/>
                <a:latin typeface="Calibri" panose="020F0502020204030204" pitchFamily="34" charset="0"/>
                <a:ea typeface="Calibri" panose="020F0502020204030204" pitchFamily="34" charset="0"/>
                <a:cs typeface="Times New Roman" panose="02020603050405020304" pitchFamily="18" charset="0"/>
                <a:sym typeface="+mn-ea"/>
              </a:rPr>
              <a:t>miejsce, miejscowość</a:t>
            </a:r>
            <a:br>
              <a:rPr lang="pl-PL" dirty="0">
                <a:effectLst/>
                <a:latin typeface="Calibri" panose="020F0502020204030204" pitchFamily="34" charset="0"/>
                <a:ea typeface="Calibri" panose="020F0502020204030204" pitchFamily="34" charset="0"/>
                <a:cs typeface="Times New Roman" panose="02020603050405020304" pitchFamily="18" charset="0"/>
                <a:sym typeface="+mn-ea"/>
              </a:rPr>
            </a:b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die</a:t>
            </a:r>
            <a:r>
              <a:rPr lang="pl-PL" b="1" dirty="0">
                <a:effectLst/>
                <a:latin typeface="Calibri" panose="020F0502020204030204" pitchFamily="34" charset="0"/>
                <a:ea typeface="Calibri" panose="020F0502020204030204" pitchFamily="34" charset="0"/>
                <a:cs typeface="Times New Roman" panose="02020603050405020304" pitchFamily="18" charset="0"/>
                <a:sym typeface="+mn-ea"/>
              </a:rPr>
              <a:t> </a:t>
            </a:r>
            <a:r>
              <a:rPr lang="pl-PL" b="1" dirty="0" err="1">
                <a:effectLst/>
                <a:latin typeface="Calibri" panose="020F0502020204030204" pitchFamily="34" charset="0"/>
                <a:ea typeface="Calibri" panose="020F0502020204030204" pitchFamily="34" charset="0"/>
                <a:cs typeface="Times New Roman" panose="02020603050405020304" pitchFamily="18" charset="0"/>
                <a:sym typeface="+mn-ea"/>
              </a:rPr>
              <a:t>Frist</a:t>
            </a:r>
            <a:r>
              <a:rPr lang="pl-PL" dirty="0">
                <a:effectLst/>
                <a:latin typeface="Calibri" panose="020F0502020204030204" pitchFamily="34" charset="0"/>
                <a:ea typeface="Calibri" panose="020F0502020204030204" pitchFamily="34" charset="0"/>
                <a:cs typeface="Times New Roman" panose="02020603050405020304" pitchFamily="18" charset="0"/>
                <a:sym typeface="+mn-ea"/>
              </a:rPr>
              <a:t> – okres, termin</a:t>
            </a:r>
            <a:endParaRPr lang="pl-PL"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rcRect t="3059" b="3059"/>
          <a:stretch>
            <a:fillRect/>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ytuł 1"/>
          <p:cNvSpPr>
            <a:spLocks noGrp="1"/>
          </p:cNvSpPr>
          <p:nvPr>
            <p:ph type="title"/>
          </p:nvPr>
        </p:nvSpPr>
        <p:spPr>
          <a:xfrm>
            <a:off x="5801709" y="3159719"/>
            <a:ext cx="5552090" cy="1336081"/>
          </a:xfrm>
        </p:spPr>
        <p:txBody>
          <a:bodyPr anchor="b">
            <a:normAutofit/>
          </a:bodyPr>
          <a:lstStyle/>
          <a:p>
            <a:pPr algn="ctr"/>
            <a:r>
              <a:rPr lang="pl-PL" b="1" dirty="0">
                <a:latin typeface="Calibri" panose="020F0502020204030204" pitchFamily="34" charset="0"/>
                <a:cs typeface="Calibri" panose="020F0502020204030204" pitchFamily="34" charset="0"/>
              </a:rPr>
              <a:t>QUELLEN:</a:t>
            </a:r>
            <a:endParaRPr lang="pl-PL" b="1"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5801709" y="4572000"/>
            <a:ext cx="5552089" cy="1647825"/>
          </a:xfrm>
        </p:spPr>
        <p:txBody>
          <a:bodyPr>
            <a:normAutofit/>
          </a:bodyPr>
          <a:lstStyle/>
          <a:p>
            <a:pPr marL="0" indent="0" algn="ctr">
              <a:buNone/>
            </a:pPr>
            <a:endParaRPr lang="pl-PL" sz="2000" b="1" dirty="0">
              <a:effectLst/>
              <a:latin typeface="Calibri" panose="020F0502020204030204" pitchFamily="34" charset="0"/>
              <a:ea typeface="Calibri" panose="020F0502020204030204" pitchFamily="34" charset="0"/>
              <a:cs typeface="Times New Roman" panose="02020603050405020304" pitchFamily="18" charset="0"/>
              <a:hlinkClick r:id="rId2"/>
            </a:endParaRPr>
          </a:p>
          <a:p>
            <a:pPr marL="0" indent="0" algn="ctr">
              <a:buNone/>
            </a:pPr>
            <a:r>
              <a:rPr lang="pl-PL" sz="2000" b="1" dirty="0">
                <a:effectLst/>
                <a:latin typeface="Calibri" panose="020F0502020204030204" pitchFamily="34" charset="0"/>
                <a:ea typeface="Calibri" panose="020F0502020204030204" pitchFamily="34" charset="0"/>
                <a:cs typeface="Times New Roman" panose="02020603050405020304" pitchFamily="18" charset="0"/>
                <a:hlinkClick r:id="rId2"/>
              </a:rPr>
              <a:t>https://mfiles.pl/pl/index.php/Umowa_o_prac%C4%99</a:t>
            </a:r>
            <a:endParaRPr lang="pl-PL"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pl-PL"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980005" y="2222747"/>
            <a:ext cx="10231989" cy="2412506"/>
          </a:xfrm>
        </p:spPr>
        <p:txBody>
          <a:bodyPr vert="horz" lIns="91440" tIns="45720" rIns="91440" bIns="45720" rtlCol="0" anchor="b">
            <a:normAutofit/>
          </a:bodyPr>
          <a:lstStyle/>
          <a:p>
            <a:pPr algn="ctr"/>
            <a:r>
              <a:rPr lang="de-DE" sz="3700" b="1" dirty="0">
                <a:latin typeface="Jokerman" panose="04090605060D06020702" pitchFamily="82" charset="0"/>
              </a:rPr>
              <a:t>VIELEN DANK FÜR IHRE AUFMERKSAMKEIT!</a:t>
            </a:r>
            <a:br>
              <a:rPr lang="pl-PL" sz="3700" b="1" dirty="0"/>
            </a:br>
            <a:endParaRPr lang="en-US" sz="37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r="5882" b="-1"/>
          <a:stretch>
            <a:fillRect/>
          </a:stretch>
        </p:blipFill>
        <p:spPr>
          <a:xfrm>
            <a:off x="1" y="10"/>
            <a:ext cx="9669642" cy="6857990"/>
          </a:xfrm>
          <a:prstGeom prst="rect">
            <a:avLst/>
          </a:prstGeom>
        </p:spPr>
      </p:pic>
      <p:sp>
        <p:nvSpPr>
          <p:cNvPr id="16" name="Rectangle 15"/>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p:cNvSpPr>
            <a:spLocks noGrp="1"/>
          </p:cNvSpPr>
          <p:nvPr>
            <p:ph type="title"/>
          </p:nvPr>
        </p:nvSpPr>
        <p:spPr>
          <a:xfrm>
            <a:off x="7442637" y="267145"/>
            <a:ext cx="4454012" cy="1899912"/>
          </a:xfrm>
        </p:spPr>
        <p:txBody>
          <a:bodyPr>
            <a:normAutofit/>
          </a:bodyPr>
          <a:lstStyle/>
          <a:p>
            <a:pPr algn="ctr"/>
            <a:r>
              <a:rPr lang="pl-PL" sz="3200" dirty="0">
                <a:latin typeface="Calibri" panose="020F0502020204030204" pitchFamily="34" charset="0"/>
                <a:cs typeface="Calibri" panose="020F0502020204030204" pitchFamily="34" charset="0"/>
              </a:rPr>
              <a:t>PRÄSENTATIONSPLAN</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5561330" y="2167255"/>
            <a:ext cx="5792470" cy="4009390"/>
          </a:xfrm>
        </p:spPr>
        <p:txBody>
          <a:bodyPr>
            <a:normAutofit/>
          </a:bodyPr>
          <a:lstStyle/>
          <a:p>
            <a:pPr marL="0" indent="0">
              <a:buNone/>
            </a:pPr>
            <a:r>
              <a:rPr lang="pl-PL" sz="2000" dirty="0">
                <a:latin typeface="Calibri" panose="020F0502020204030204" pitchFamily="34" charset="0"/>
                <a:cs typeface="Calibri" panose="020F0502020204030204" pitchFamily="34" charset="0"/>
              </a:rPr>
              <a:t>1) Was </a:t>
            </a:r>
            <a:r>
              <a:rPr lang="pl-PL" sz="2000" dirty="0" err="1">
                <a:latin typeface="Calibri" panose="020F0502020204030204" pitchFamily="34" charset="0"/>
                <a:cs typeface="Calibri" panose="020F0502020204030204" pitchFamily="34" charset="0"/>
              </a:rPr>
              <a:t>ist</a:t>
            </a:r>
            <a:r>
              <a:rPr lang="pl-PL" sz="2000" dirty="0">
                <a:latin typeface="Calibri" panose="020F0502020204030204" pitchFamily="34" charset="0"/>
                <a:cs typeface="Calibri" panose="020F0502020204030204" pitchFamily="34" charset="0"/>
              </a:rPr>
              <a:t> </a:t>
            </a:r>
            <a:r>
              <a:rPr lang="pl-PL" sz="2000" dirty="0" err="1">
                <a:latin typeface="Calibri" panose="020F0502020204030204" pitchFamily="34" charset="0"/>
                <a:cs typeface="Calibri" panose="020F0502020204030204" pitchFamily="34" charset="0"/>
              </a:rPr>
              <a:t>ein</a:t>
            </a:r>
            <a:r>
              <a:rPr lang="pl-PL" sz="2000" dirty="0">
                <a:latin typeface="Calibri" panose="020F0502020204030204" pitchFamily="34" charset="0"/>
                <a:cs typeface="Calibri" panose="020F0502020204030204" pitchFamily="34" charset="0"/>
              </a:rPr>
              <a:t> </a:t>
            </a:r>
            <a:r>
              <a:rPr lang="pl-PL" sz="2000" dirty="0" err="1">
                <a:latin typeface="Calibri" panose="020F0502020204030204" pitchFamily="34" charset="0"/>
                <a:cs typeface="Calibri" panose="020F0502020204030204" pitchFamily="34" charset="0"/>
              </a:rPr>
              <a:t>Arbeitsvertrag</a:t>
            </a:r>
            <a:br>
              <a:rPr lang="pl-PL" sz="2000" dirty="0">
                <a:latin typeface="Calibri" panose="020F0502020204030204" pitchFamily="34" charset="0"/>
                <a:cs typeface="Calibri" panose="020F0502020204030204" pitchFamily="34" charset="0"/>
              </a:rPr>
            </a:br>
            <a:r>
              <a:rPr lang="pl-PL" sz="2000" dirty="0">
                <a:latin typeface="Calibri" panose="020F0502020204030204" pitchFamily="34" charset="0"/>
                <a:cs typeface="Calibri" panose="020F0502020204030204" pitchFamily="34" charset="0"/>
              </a:rPr>
              <a:t>2) </a:t>
            </a:r>
            <a:r>
              <a:rPr lang="de-DE" sz="2000" dirty="0">
                <a:latin typeface="Calibri" panose="020F0502020204030204" pitchFamily="34" charset="0"/>
                <a:cs typeface="Calibri" panose="020F0502020204030204" pitchFamily="34" charset="0"/>
              </a:rPr>
              <a:t>Arten von Arbeitsverträgen, die im Arbeitsgesetzbuch vorgesehen</a:t>
            </a:r>
            <a:r>
              <a:rPr lang="pl-PL" altLang="de-DE" sz="2000" dirty="0">
                <a:latin typeface="Calibri" panose="020F0502020204030204" pitchFamily="34" charset="0"/>
                <a:cs typeface="Calibri" panose="020F0502020204030204" pitchFamily="34" charset="0"/>
              </a:rPr>
              <a:t> sind</a:t>
            </a:r>
            <a:br>
              <a:rPr lang="pl-PL" sz="2000" dirty="0">
                <a:latin typeface="Calibri" panose="020F0502020204030204" pitchFamily="34" charset="0"/>
                <a:cs typeface="Calibri" panose="020F0502020204030204" pitchFamily="34" charset="0"/>
              </a:rPr>
            </a:br>
            <a:r>
              <a:rPr lang="pl-PL" sz="2000" dirty="0">
                <a:latin typeface="Calibri" panose="020F0502020204030204" pitchFamily="34" charset="0"/>
                <a:cs typeface="Calibri" panose="020F0502020204030204" pitchFamily="34" charset="0"/>
              </a:rPr>
              <a:t>3) </a:t>
            </a:r>
            <a:r>
              <a:rPr lang="pl-PL" sz="2000" dirty="0" err="1">
                <a:latin typeface="Calibri" panose="020F0502020204030204" pitchFamily="34" charset="0"/>
                <a:cs typeface="Calibri" panose="020F0502020204030204" pitchFamily="34" charset="0"/>
              </a:rPr>
              <a:t>Bestandteile</a:t>
            </a:r>
            <a:r>
              <a:rPr lang="pl-PL" sz="2000" dirty="0">
                <a:latin typeface="Calibri" panose="020F0502020204030204" pitchFamily="34" charset="0"/>
                <a:cs typeface="Calibri" panose="020F0502020204030204" pitchFamily="34" charset="0"/>
              </a:rPr>
              <a:t> </a:t>
            </a:r>
            <a:r>
              <a:rPr lang="pl-PL" sz="2000" dirty="0" err="1">
                <a:latin typeface="Calibri" panose="020F0502020204030204" pitchFamily="34" charset="0"/>
                <a:cs typeface="Calibri" panose="020F0502020204030204" pitchFamily="34" charset="0"/>
              </a:rPr>
              <a:t>eines</a:t>
            </a:r>
            <a:r>
              <a:rPr lang="pl-PL" sz="2000" dirty="0">
                <a:latin typeface="Calibri" panose="020F0502020204030204" pitchFamily="34" charset="0"/>
                <a:cs typeface="Calibri" panose="020F0502020204030204" pitchFamily="34" charset="0"/>
              </a:rPr>
              <a:t> </a:t>
            </a:r>
            <a:r>
              <a:rPr lang="pl-PL" sz="2000" dirty="0" err="1">
                <a:latin typeface="Calibri" panose="020F0502020204030204" pitchFamily="34" charset="0"/>
                <a:cs typeface="Calibri" panose="020F0502020204030204" pitchFamily="34" charset="0"/>
              </a:rPr>
              <a:t>Arbeitsvertrages</a:t>
            </a:r>
            <a:br>
              <a:rPr lang="pl-PL" sz="2000" dirty="0">
                <a:latin typeface="Calibri" panose="020F0502020204030204" pitchFamily="34" charset="0"/>
                <a:cs typeface="Calibri" panose="020F0502020204030204" pitchFamily="34" charset="0"/>
              </a:rPr>
            </a:br>
            <a:r>
              <a:rPr lang="pl-PL" sz="2000" dirty="0">
                <a:latin typeface="Calibri" panose="020F0502020204030204" pitchFamily="34" charset="0"/>
                <a:cs typeface="Calibri" panose="020F0502020204030204" pitchFamily="34" charset="0"/>
              </a:rPr>
              <a:t>4) </a:t>
            </a:r>
            <a:endParaRPr lang="pl-PL" sz="2000" dirty="0">
              <a:latin typeface="Calibri" panose="020F0502020204030204" pitchFamily="34" charset="0"/>
              <a:cs typeface="Calibri" panose="020F0502020204030204" pitchFamily="34" charset="0"/>
            </a:endParaRPr>
          </a:p>
          <a:p>
            <a:pPr marL="0" indent="0">
              <a:buNone/>
            </a:pPr>
            <a:endParaRPr lang="pl-PL" sz="2000"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p:cNvSpPr>
            <a:spLocks noGrp="1" noRot="1" noChangeAspect="1" noMove="1" noResize="1" noEditPoints="1" noAdjustHandles="1" noChangeArrowheads="1" noChangeShapeType="1" noTextEdit="1"/>
          </p:cNvSpPr>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1"/>
          <p:cNvPicPr>
            <a:picLocks noChangeAspect="1"/>
          </p:cNvPicPr>
          <p:nvPr/>
        </p:nvPicPr>
        <p:blipFill rotWithShape="1">
          <a:blip r:embed="rId1">
            <a:extLst>
              <a:ext uri="{28A0092B-C50C-407E-A947-70E740481C1C}">
                <a14:useLocalDpi xmlns:a14="http://schemas.microsoft.com/office/drawing/2010/main" val="0"/>
              </a:ext>
            </a:extLst>
          </a:blip>
          <a:srcRect l="5884" r="-1" b="-1"/>
          <a:stretch>
            <a:fillRect/>
          </a:stretch>
        </p:blipFill>
        <p:spPr>
          <a:xfrm>
            <a:off x="2522356" y="10"/>
            <a:ext cx="9669642" cy="6857990"/>
          </a:xfrm>
          <a:prstGeom prst="rect">
            <a:avLst/>
          </a:prstGeom>
        </p:spPr>
      </p:pic>
      <p:sp>
        <p:nvSpPr>
          <p:cNvPr id="26" name="Rectangle 25"/>
          <p:cNvSpPr>
            <a:spLocks noGrp="1" noRot="1" noChangeAspect="1" noMove="1" noResize="1" noEditPoints="1" noAdjustHandles="1" noChangeArrowheads="1" noChangeShapeType="1" noTextEdit="1"/>
          </p:cNvSpPr>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p:cNvSpPr>
            <a:spLocks noGrp="1"/>
          </p:cNvSpPr>
          <p:nvPr>
            <p:ph type="title"/>
          </p:nvPr>
        </p:nvSpPr>
        <p:spPr>
          <a:xfrm>
            <a:off x="205196" y="197311"/>
            <a:ext cx="5088193" cy="1899912"/>
          </a:xfrm>
        </p:spPr>
        <p:txBody>
          <a:bodyPr>
            <a:normAutofit/>
          </a:bodyPr>
          <a:lstStyle/>
          <a:p>
            <a:pPr algn="ctr"/>
            <a:r>
              <a:rPr lang="pl-PL" sz="4000" b="1" dirty="0">
                <a:latin typeface="Calibri" panose="020F0502020204030204" pitchFamily="34" charset="0"/>
                <a:cs typeface="Calibri" panose="020F0502020204030204" pitchFamily="34" charset="0"/>
              </a:rPr>
              <a:t>WAS IST EIN ARBEITSVERTRAG</a:t>
            </a:r>
            <a:r>
              <a:rPr lang="pl-PL" sz="4000" b="1" dirty="0"/>
              <a:t>?</a:t>
            </a:r>
            <a:endParaRPr lang="pl-PL" sz="4000" b="1" dirty="0"/>
          </a:p>
        </p:txBody>
      </p:sp>
      <p:sp>
        <p:nvSpPr>
          <p:cNvPr id="3" name="Symbol zastępczy zawartości 2"/>
          <p:cNvSpPr>
            <a:spLocks noGrp="1"/>
          </p:cNvSpPr>
          <p:nvPr>
            <p:ph idx="1"/>
          </p:nvPr>
        </p:nvSpPr>
        <p:spPr>
          <a:xfrm>
            <a:off x="205196" y="2294524"/>
            <a:ext cx="5088193" cy="4246818"/>
          </a:xfrm>
        </p:spPr>
        <p:txBody>
          <a:bodyPr>
            <a:normAutofit/>
          </a:bodyPr>
          <a:lstStyle/>
          <a:p>
            <a:pPr marL="0" indent="0">
              <a:buNone/>
            </a:pPr>
            <a:r>
              <a:rPr lang="de-DE" sz="2000" dirty="0">
                <a:latin typeface="Calibri" panose="020F0502020204030204" pitchFamily="34" charset="0"/>
                <a:cs typeface="Calibri" panose="020F0502020204030204" pitchFamily="34" charset="0"/>
              </a:rPr>
              <a:t>Der Arbeitsvertrag ist die Grundform der Begründung eines Arbeitsverhältnisses.</a:t>
            </a:r>
            <a:br>
              <a:rPr lang="pl-PL" sz="2000" dirty="0">
                <a:latin typeface="Calibri" panose="020F0502020204030204" pitchFamily="34" charset="0"/>
                <a:cs typeface="Calibri" panose="020F0502020204030204" pitchFamily="34" charset="0"/>
              </a:rPr>
            </a:br>
            <a:r>
              <a:rPr lang="de-DE" sz="2000" dirty="0">
                <a:latin typeface="Calibri" panose="020F0502020204030204" pitchFamily="34" charset="0"/>
                <a:cs typeface="Calibri" panose="020F0502020204030204" pitchFamily="34" charset="0"/>
              </a:rPr>
              <a:t>Er charakterisiert die Vertragsparteien, den Umfang der Rechte und Pflichten der Parteien und enthält alle notwendigen Elemente, die das betreffende Arbeitsverhältnis beschreiben.</a:t>
            </a:r>
            <a:br>
              <a:rPr lang="pl-PL" sz="2000" dirty="0">
                <a:latin typeface="Calibri" panose="020F0502020204030204" pitchFamily="34" charset="0"/>
                <a:cs typeface="Calibri" panose="020F0502020204030204" pitchFamily="34" charset="0"/>
              </a:rPr>
            </a:br>
            <a:r>
              <a:rPr lang="de-DE" sz="2000" dirty="0">
                <a:latin typeface="Calibri" panose="020F0502020204030204" pitchFamily="34" charset="0"/>
                <a:cs typeface="Calibri" panose="020F0502020204030204" pitchFamily="34" charset="0"/>
              </a:rPr>
              <a:t>Es handelt sich um ein bilaterales Rechtsgeschäft, das eine Vereinbarung zum Ausdruck bringt, in der sich der Arbeitnehmer verpflichtet, die angegebene Art von Arbeit für und nach dessen Weisung zu verrichten, und der Arbeitgeber, dem Arbeitnehmer für die geleistete</a:t>
            </a:r>
            <a:r>
              <a:rPr lang="de-DE" sz="2000" dirty="0"/>
              <a:t> Leistung eine Vergütung zu zahlen.</a:t>
            </a:r>
            <a:endParaRPr lang="pl-PL"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3730" r="2152" b="-1"/>
          <a:stretch>
            <a:fillRect/>
          </a:stretch>
        </p:blipFill>
        <p:spPr>
          <a:xfrm>
            <a:off x="1" y="10"/>
            <a:ext cx="9669642" cy="6857990"/>
          </a:xfrm>
          <a:prstGeom prst="rect">
            <a:avLst/>
          </a:prstGeom>
        </p:spPr>
      </p:pic>
      <p:sp>
        <p:nvSpPr>
          <p:cNvPr id="21" name="Rectangle 20"/>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p:cNvSpPr>
            <a:spLocks noGrp="1"/>
          </p:cNvSpPr>
          <p:nvPr>
            <p:ph type="title"/>
          </p:nvPr>
        </p:nvSpPr>
        <p:spPr>
          <a:xfrm>
            <a:off x="7241458" y="365125"/>
            <a:ext cx="4454013" cy="1899912"/>
          </a:xfrm>
        </p:spPr>
        <p:txBody>
          <a:bodyPr>
            <a:noAutofit/>
          </a:bodyPr>
          <a:lstStyle/>
          <a:p>
            <a:pPr algn="ctr"/>
            <a:r>
              <a:rPr lang="de-DE" sz="2800" b="1" dirty="0">
                <a:latin typeface="Calibri" panose="020F0502020204030204" pitchFamily="34" charset="0"/>
                <a:cs typeface="Calibri" panose="020F0502020204030204" pitchFamily="34" charset="0"/>
              </a:rPr>
              <a:t>ARTEN VON ARBEITSVERTRÄGEN, DIE IM ARBEITSGESETZBUCH VORGESEHEN</a:t>
            </a:r>
            <a:r>
              <a:rPr lang="pl-PL" sz="2800" b="1" dirty="0">
                <a:latin typeface="Calibri" panose="020F0502020204030204" pitchFamily="34" charset="0"/>
                <a:cs typeface="Calibri" panose="020F0502020204030204" pitchFamily="34" charset="0"/>
              </a:rPr>
              <a:t> SIND:</a:t>
            </a:r>
            <a:endParaRPr lang="pl-PL" sz="2800" b="1"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7758548" y="2448950"/>
            <a:ext cx="3822189" cy="3742762"/>
          </a:xfrm>
        </p:spPr>
        <p:txBody>
          <a:bodyPr>
            <a:normAutofit/>
          </a:bodyPr>
          <a:lstStyle/>
          <a:p>
            <a:pPr marL="0" indent="0">
              <a:buNone/>
            </a:pPr>
            <a:endParaRPr lang="pl-PL" sz="2400" b="1" dirty="0"/>
          </a:p>
          <a:p>
            <a:pPr marL="0" indent="0">
              <a:buNone/>
            </a:pPr>
            <a:r>
              <a:rPr lang="de-DE" sz="2400" b="1" dirty="0">
                <a:latin typeface="Calibri" panose="020F0502020204030204" pitchFamily="34" charset="0"/>
                <a:cs typeface="Calibri" panose="020F0502020204030204" pitchFamily="34" charset="0"/>
              </a:rPr>
              <a:t>VERTRAG AUF PROBE </a:t>
            </a:r>
            <a:endParaRPr lang="de-DE" sz="2400" b="1" dirty="0">
              <a:latin typeface="Calibri" panose="020F0502020204030204" pitchFamily="34" charset="0"/>
              <a:cs typeface="Calibri" panose="020F0502020204030204" pitchFamily="34" charset="0"/>
            </a:endParaRPr>
          </a:p>
          <a:p>
            <a:pPr marL="0" indent="0">
              <a:buNone/>
            </a:pPr>
            <a:r>
              <a:rPr lang="de-DE" sz="2400" dirty="0">
                <a:latin typeface="Calibri" panose="020F0502020204030204" pitchFamily="34" charset="0"/>
                <a:cs typeface="Calibri" panose="020F0502020204030204" pitchFamily="34" charset="0"/>
              </a:rPr>
              <a:t>- die Dauer des Vertrags beträgt maximal 3 Monate, die Unterzeichnung eines solchen Vertrags dient der Überprüfung der Qualifikationen des Arbeitnehmers</a:t>
            </a:r>
            <a:r>
              <a:rPr lang="pl-PL" sz="2400" dirty="0">
                <a:latin typeface="Calibri" panose="020F0502020204030204" pitchFamily="34" charset="0"/>
                <a:cs typeface="Calibri" panose="020F0502020204030204" pitchFamily="34" charset="0"/>
              </a:rPr>
              <a:t>.</a:t>
            </a:r>
            <a:endParaRPr lang="de-DE" sz="2400" dirty="0">
              <a:latin typeface="Calibri" panose="020F0502020204030204" pitchFamily="34" charset="0"/>
              <a:cs typeface="Calibri" panose="020F0502020204030204" pitchFamily="34" charset="0"/>
            </a:endParaRPr>
          </a:p>
          <a:p>
            <a:endParaRPr lang="pl-PL" sz="2000"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r="5882" b="-1"/>
          <a:stretch>
            <a:fillRect/>
          </a:stretch>
        </p:blipFill>
        <p:spPr>
          <a:xfrm>
            <a:off x="2522356" y="10"/>
            <a:ext cx="9669642" cy="6857990"/>
          </a:xfrm>
          <a:prstGeom prst="rect">
            <a:avLst/>
          </a:prstGeom>
        </p:spPr>
      </p:pic>
      <p:sp>
        <p:nvSpPr>
          <p:cNvPr id="16" name="Rectangle 15"/>
          <p:cNvSpPr>
            <a:spLocks noGrp="1" noRot="1" noChangeAspect="1" noMove="1" noResize="1" noEditPoints="1" noAdjustHandles="1" noChangeArrowheads="1" noChangeShapeType="1" noTextEdit="1"/>
          </p:cNvSpPr>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ymbol zastępczy zawartości 2"/>
          <p:cNvSpPr>
            <a:spLocks noGrp="1"/>
          </p:cNvSpPr>
          <p:nvPr>
            <p:ph idx="1"/>
          </p:nvPr>
        </p:nvSpPr>
        <p:spPr>
          <a:xfrm>
            <a:off x="609737" y="1557619"/>
            <a:ext cx="4124495" cy="3742762"/>
          </a:xfrm>
        </p:spPr>
        <p:txBody>
          <a:bodyPr>
            <a:normAutofit/>
          </a:bodyPr>
          <a:lstStyle/>
          <a:p>
            <a:pPr marL="0" indent="0">
              <a:buNone/>
            </a:pPr>
            <a:r>
              <a:rPr lang="de-DE" b="1" dirty="0">
                <a:latin typeface="Calibri" panose="020F0502020204030204" pitchFamily="34" charset="0"/>
                <a:cs typeface="Calibri" panose="020F0502020204030204" pitchFamily="34" charset="0"/>
              </a:rPr>
              <a:t>BEFRISTETER VERTRAG </a:t>
            </a:r>
            <a:r>
              <a:rPr lang="de-DE" dirty="0">
                <a:latin typeface="Calibri" panose="020F0502020204030204" pitchFamily="34" charset="0"/>
                <a:cs typeface="Calibri" panose="020F0502020204030204" pitchFamily="34" charset="0"/>
              </a:rPr>
              <a:t>- nach Ablauf der im Vertrag festgelegten Frist endet das Arbeitsverhältnis spontan, ohne dass eine der Parteien kündigen muss</a:t>
            </a:r>
            <a:endParaRPr lang="de-DE" dirty="0">
              <a:latin typeface="Calibri" panose="020F0502020204030204" pitchFamily="34" charset="0"/>
              <a:cs typeface="Calibri" panose="020F0502020204030204" pitchFamily="34" charset="0"/>
            </a:endParaRPr>
          </a:p>
          <a:p>
            <a:endParaRPr lang="pl-PL" sz="2000" dirty="0">
              <a:latin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2956" r="2927" b="-1"/>
          <a:stretch>
            <a:fillRect/>
          </a:stretch>
        </p:blipFill>
        <p:spPr>
          <a:xfrm>
            <a:off x="1" y="10"/>
            <a:ext cx="9669642" cy="6857990"/>
          </a:xfrm>
          <a:prstGeom prst="rect">
            <a:avLst/>
          </a:prstGeom>
        </p:spPr>
      </p:pic>
      <p:sp>
        <p:nvSpPr>
          <p:cNvPr id="16" name="Rectangle 15"/>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ymbol zastępczy zawartości 2"/>
          <p:cNvSpPr>
            <a:spLocks noGrp="1"/>
          </p:cNvSpPr>
          <p:nvPr>
            <p:ph idx="1"/>
          </p:nvPr>
        </p:nvSpPr>
        <p:spPr>
          <a:xfrm>
            <a:off x="7760072" y="1557618"/>
            <a:ext cx="3822189" cy="4400729"/>
          </a:xfrm>
        </p:spPr>
        <p:txBody>
          <a:bodyPr>
            <a:normAutofit/>
          </a:bodyPr>
          <a:lstStyle/>
          <a:p>
            <a:pPr marL="0" indent="0">
              <a:buNone/>
            </a:pPr>
            <a:r>
              <a:rPr lang="de-DE" b="1" dirty="0">
                <a:latin typeface="Calibri" panose="020F0502020204030204" pitchFamily="34" charset="0"/>
                <a:cs typeface="Calibri" panose="020F0502020204030204" pitchFamily="34" charset="0"/>
              </a:rPr>
              <a:t>VERTRAG FÜR DIE DAUER EINER BESTIMMTEN ARBEIT </a:t>
            </a:r>
            <a:r>
              <a:rPr lang="de-DE" dirty="0">
                <a:latin typeface="Calibri" panose="020F0502020204030204" pitchFamily="34" charset="0"/>
                <a:cs typeface="Calibri" panose="020F0502020204030204" pitchFamily="34" charset="0"/>
              </a:rPr>
              <a:t>- befristeter Vertrag,  d</a:t>
            </a:r>
            <a:r>
              <a:rPr lang="pl-PL" altLang="de-DE" dirty="0">
                <a:latin typeface="Calibri" panose="020F0502020204030204" pitchFamily="34" charset="0"/>
                <a:cs typeface="Calibri" panose="020F0502020204030204" pitchFamily="34" charset="0"/>
              </a:rPr>
              <a:t>er</a:t>
            </a:r>
            <a:r>
              <a:rPr lang="de-DE" dirty="0">
                <a:latin typeface="Calibri" panose="020F0502020204030204" pitchFamily="34" charset="0"/>
                <a:cs typeface="Calibri" panose="020F0502020204030204" pitchFamily="34" charset="0"/>
              </a:rPr>
              <a:t> nicht vor Beendigung der vereinbarten Arbeit gekündigt werden k</a:t>
            </a:r>
            <a:r>
              <a:rPr lang="pl-PL" altLang="de-DE" dirty="0">
                <a:latin typeface="Calibri" panose="020F0502020204030204" pitchFamily="34" charset="0"/>
                <a:cs typeface="Calibri" panose="020F0502020204030204" pitchFamily="34" charset="0"/>
              </a:rPr>
              <a:t>ann</a:t>
            </a:r>
            <a:endParaRPr lang="de-DE" dirty="0">
              <a:latin typeface="Calibri" panose="020F0502020204030204" pitchFamily="34" charset="0"/>
              <a:cs typeface="Calibri" panose="020F0502020204030204" pitchFamily="34" charset="0"/>
            </a:endParaRPr>
          </a:p>
          <a:p>
            <a:endParaRPr lang="pl-PL" sz="2000" dirty="0">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p:cNvSpPr>
            <a:spLocks noGrp="1" noRot="1" noChangeAspect="1" noMove="1" noResize="1" noEditPoints="1" noAdjustHandles="1" noChangeArrowheads="1" noChangeShapeType="1" noTextEdit="1"/>
          </p:cNvSpPr>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Obraz zawierający osoba, w pomieszczeniu, komputer, computer&#10;&#10;Opis wygenerowany automatycznie"/>
          <p:cNvPicPr>
            <a:picLocks noChangeAspect="1"/>
          </p:cNvPicPr>
          <p:nvPr/>
        </p:nvPicPr>
        <p:blipFill rotWithShape="1">
          <a:blip r:embed="rId1">
            <a:extLst>
              <a:ext uri="{28A0092B-C50C-407E-A947-70E740481C1C}">
                <a14:useLocalDpi xmlns:a14="http://schemas.microsoft.com/office/drawing/2010/main" val="0"/>
              </a:ext>
            </a:extLst>
          </a:blip>
          <a:srcRect l="1982" r="20821"/>
          <a:stretch>
            <a:fillRect/>
          </a:stretch>
        </p:blipFill>
        <p:spPr>
          <a:xfrm>
            <a:off x="2522356" y="10"/>
            <a:ext cx="9669642" cy="6857990"/>
          </a:xfrm>
          <a:prstGeom prst="rect">
            <a:avLst/>
          </a:prstGeom>
        </p:spPr>
      </p:pic>
      <p:sp>
        <p:nvSpPr>
          <p:cNvPr id="30" name="Rectangle 29"/>
          <p:cNvSpPr>
            <a:spLocks noGrp="1" noRot="1" noChangeAspect="1" noMove="1" noResize="1" noEditPoints="1" noAdjustHandles="1" noChangeArrowheads="1" noChangeShapeType="1" noTextEdit="1"/>
          </p:cNvSpPr>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ymbol zastępczy zawartości 2"/>
          <p:cNvSpPr>
            <a:spLocks noGrp="1"/>
          </p:cNvSpPr>
          <p:nvPr>
            <p:ph idx="1"/>
          </p:nvPr>
        </p:nvSpPr>
        <p:spPr>
          <a:xfrm>
            <a:off x="611258" y="1036905"/>
            <a:ext cx="3822189" cy="4784189"/>
          </a:xfrm>
        </p:spPr>
        <p:txBody>
          <a:bodyPr>
            <a:normAutofit lnSpcReduction="10000"/>
          </a:bodyPr>
          <a:lstStyle/>
          <a:p>
            <a:pPr marL="0" indent="0">
              <a:buNone/>
            </a:pPr>
            <a:r>
              <a:rPr lang="de-DE" b="1" dirty="0">
                <a:latin typeface="Calibri" panose="020F0502020204030204" pitchFamily="34" charset="0"/>
                <a:cs typeface="Calibri" panose="020F0502020204030204" pitchFamily="34" charset="0"/>
              </a:rPr>
              <a:t>EIN UNBEFRISTETER VERTRAG </a:t>
            </a:r>
            <a:endParaRPr lang="de-DE" b="1" dirty="0">
              <a:latin typeface="Calibri" panose="020F0502020204030204" pitchFamily="34" charset="0"/>
              <a:cs typeface="Calibri" panose="020F0502020204030204" pitchFamily="34" charset="0"/>
            </a:endParaRPr>
          </a:p>
          <a:p>
            <a:pPr marL="0" indent="0">
              <a:buNone/>
            </a:pPr>
            <a:r>
              <a:rPr lang="de-DE" dirty="0">
                <a:latin typeface="Calibri" panose="020F0502020204030204" pitchFamily="34" charset="0"/>
                <a:cs typeface="Calibri" panose="020F0502020204030204" pitchFamily="34" charset="0"/>
              </a:rPr>
              <a:t>- eine Art von Vertrag, der keine Frist für die Beendigung des Arbeitsverhältnisses enthält. Es ist möglich, diesen Vertrag in einen befristeten Vertrag umzuwandeln, jedoch nur mit Zustimmung des Arbeitnehmers</a:t>
            </a:r>
            <a:endParaRPr lang="de-DE" dirty="0">
              <a:latin typeface="Calibri" panose="020F0502020204030204" pitchFamily="34" charset="0"/>
              <a:cs typeface="Calibri" panose="020F0502020204030204" pitchFamily="34" charset="0"/>
            </a:endParaRPr>
          </a:p>
          <a:p>
            <a:endParaRPr lang="pl-PL" sz="2000" dirty="0">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braz zawierający w pomieszczeniu, osoba, computer, komputer&#10;&#10;Opis wygenerowany automatycznie"/>
          <p:cNvPicPr>
            <a:picLocks noChangeAspect="1"/>
          </p:cNvPicPr>
          <p:nvPr/>
        </p:nvPicPr>
        <p:blipFill rotWithShape="1">
          <a:blip r:embed="rId1">
            <a:extLst>
              <a:ext uri="{28A0092B-C50C-407E-A947-70E740481C1C}">
                <a14:useLocalDpi xmlns:a14="http://schemas.microsoft.com/office/drawing/2010/main" val="0"/>
              </a:ext>
            </a:extLst>
          </a:blip>
          <a:srcRect l="3001" r="3001"/>
          <a:stretch>
            <a:fillRect/>
          </a:stretch>
        </p:blipFill>
        <p:spPr>
          <a:xfrm>
            <a:off x="1" y="10"/>
            <a:ext cx="9669642" cy="6857990"/>
          </a:xfrm>
          <a:prstGeom prst="rect">
            <a:avLst/>
          </a:prstGeom>
        </p:spPr>
      </p:pic>
      <p:sp>
        <p:nvSpPr>
          <p:cNvPr id="16" name="Rectangle 15"/>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p:cNvSpPr>
            <a:spLocks noGrp="1"/>
          </p:cNvSpPr>
          <p:nvPr>
            <p:ph type="title"/>
          </p:nvPr>
        </p:nvSpPr>
        <p:spPr>
          <a:xfrm>
            <a:off x="7231675" y="424119"/>
            <a:ext cx="4422057" cy="1899912"/>
          </a:xfrm>
        </p:spPr>
        <p:txBody>
          <a:bodyPr>
            <a:noAutofit/>
          </a:bodyPr>
          <a:lstStyle/>
          <a:p>
            <a:pPr algn="ctr"/>
            <a:r>
              <a:rPr lang="pl-PL" sz="3600" b="1" dirty="0">
                <a:latin typeface="Calibri" panose="020F0502020204030204" pitchFamily="34" charset="0"/>
                <a:cs typeface="Calibri" panose="020F0502020204030204" pitchFamily="34" charset="0"/>
              </a:rPr>
              <a:t>BESTANDTEILE EINES ARBEITSVERTRAGES</a:t>
            </a:r>
            <a:endParaRPr lang="pl-PL" sz="3600" b="1"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7760072" y="2324031"/>
            <a:ext cx="3822189" cy="4246818"/>
          </a:xfrm>
        </p:spPr>
        <p:txBody>
          <a:bodyPr>
            <a:normAutofit fontScale="85000"/>
          </a:bodyPr>
          <a:lstStyle/>
          <a:p>
            <a:pPr marL="0" indent="0">
              <a:buNone/>
            </a:pPr>
            <a:r>
              <a:rPr lang="de-DE" b="1" dirty="0">
                <a:latin typeface="Calibri" panose="020F0502020204030204" pitchFamily="34" charset="0"/>
                <a:cs typeface="Calibri" panose="020F0502020204030204" pitchFamily="34" charset="0"/>
              </a:rPr>
              <a:t>Art der Arbeit</a:t>
            </a:r>
            <a:r>
              <a:rPr lang="de-DE" dirty="0">
                <a:latin typeface="Calibri" panose="020F0502020204030204" pitchFamily="34" charset="0"/>
                <a:cs typeface="Calibri" panose="020F0502020204030204" pitchFamily="34" charset="0"/>
              </a:rPr>
              <a:t>  - Darstellung der Art der Arbeit Damit der Arbeitnehmer weiß, was der Arbeitgeber von ihm erwartet, sollte zunächst Folgendes angegeben werden: Position, Funktion, Beruf, Fachgebiet, um den Umfang der Aufgaben des Arbeitnehmers und den Grad der Verfügbarkeit bestimmen zu können.</a:t>
            </a:r>
            <a:endParaRPr lang="de-DE" dirty="0">
              <a:latin typeface="Calibri" panose="020F0502020204030204" pitchFamily="34" charset="0"/>
              <a:cs typeface="Calibri" panose="020F0502020204030204" pitchFamily="34" charset="0"/>
            </a:endParaRPr>
          </a:p>
          <a:p>
            <a:pPr marL="0" indent="0">
              <a:buNone/>
            </a:pPr>
            <a:endParaRPr lang="pl-PL" sz="2000" dirty="0">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p:cNvSpPr>
            <a:spLocks noGrp="1" noRot="1" noChangeAspect="1" noMove="1" noResize="1" noEditPoints="1" noAdjustHandles="1" noChangeArrowheads="1" noChangeShapeType="1" noTextEdit="1"/>
          </p:cNvSpPr>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6291" r="6290" b="-1"/>
          <a:stretch>
            <a:fillRect/>
          </a:stretch>
        </p:blipFill>
        <p:spPr>
          <a:xfrm>
            <a:off x="2522356" y="10"/>
            <a:ext cx="9669642" cy="6857990"/>
          </a:xfrm>
          <a:prstGeom prst="rect">
            <a:avLst/>
          </a:prstGeom>
        </p:spPr>
      </p:pic>
      <p:sp>
        <p:nvSpPr>
          <p:cNvPr id="23" name="Rectangle 22"/>
          <p:cNvSpPr>
            <a:spLocks noGrp="1" noRot="1" noChangeAspect="1" noMove="1" noResize="1" noEditPoints="1" noAdjustHandles="1" noChangeArrowheads="1" noChangeShapeType="1" noTextEdit="1"/>
          </p:cNvSpPr>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ymbol zastępczy zawartości 2"/>
          <p:cNvSpPr>
            <a:spLocks noGrp="1"/>
          </p:cNvSpPr>
          <p:nvPr>
            <p:ph idx="1"/>
          </p:nvPr>
        </p:nvSpPr>
        <p:spPr>
          <a:xfrm>
            <a:off x="609737" y="1073776"/>
            <a:ext cx="3822189" cy="4710447"/>
          </a:xfrm>
        </p:spPr>
        <p:txBody>
          <a:bodyPr>
            <a:normAutofit lnSpcReduction="10000"/>
          </a:bodyPr>
          <a:lstStyle/>
          <a:p>
            <a:pPr marL="0" indent="0">
              <a:buNone/>
            </a:pPr>
            <a:r>
              <a:rPr lang="de-DE" b="1" dirty="0">
                <a:latin typeface="Calibri" panose="020F0502020204030204" pitchFamily="34" charset="0"/>
                <a:cs typeface="Calibri" panose="020F0502020204030204" pitchFamily="34" charset="0"/>
              </a:rPr>
              <a:t>ARBEITSORT</a:t>
            </a:r>
            <a:r>
              <a:rPr lang="de-DE" dirty="0">
                <a:latin typeface="Calibri" panose="020F0502020204030204" pitchFamily="34" charset="0"/>
                <a:cs typeface="Calibri" panose="020F0502020204030204" pitchFamily="34" charset="0"/>
              </a:rPr>
              <a:t>  - ist ein wichtiges Element, wenn der Sitz des Arbeitgebers nicht mit dem Ort der Beschäftigung übereinstimmt oder wenn die Notwendigkeit besteht, die Arbeit an verschiedenen Orten oder Städten zu verrichten</a:t>
            </a:r>
            <a:r>
              <a:rPr lang="de-DE" dirty="0"/>
              <a:t>.</a:t>
            </a:r>
            <a:endParaRPr lang="de-DE" dirty="0"/>
          </a:p>
          <a:p>
            <a:endParaRPr lang="pl-PL" sz="2000" dirty="0"/>
          </a:p>
        </p:txBody>
      </p:sp>
    </p:spTree>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F032860FE59B94DB7E8C59EF37275DE" ma:contentTypeVersion="4" ma:contentTypeDescription="Utwórz nowy dokument." ma:contentTypeScope="" ma:versionID="30a33ceb647133b84e5dba8a309f7008">
  <xsd:schema xmlns:xsd="http://www.w3.org/2001/XMLSchema" xmlns:xs="http://www.w3.org/2001/XMLSchema" xmlns:p="http://schemas.microsoft.com/office/2006/metadata/properties" xmlns:ns2="6088189d-10d2-4b44-9742-ab2d115595fe" targetNamespace="http://schemas.microsoft.com/office/2006/metadata/properties" ma:root="true" ma:fieldsID="513c54406955a8cf909538105aa7cd4f" ns2:_="">
    <xsd:import namespace="6088189d-10d2-4b44-9742-ab2d115595f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88189d-10d2-4b44-9742-ab2d115595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14E64F9-8496-4CA4-9B4F-A73A406D1DEB}"/>
</file>

<file path=customXml/itemProps2.xml><?xml version="1.0" encoding="utf-8"?>
<ds:datastoreItem xmlns:ds="http://schemas.openxmlformats.org/officeDocument/2006/customXml" ds:itemID="{053A5ECC-29BA-4794-9585-19716D0F9B94}"/>
</file>

<file path=customXml/itemProps3.xml><?xml version="1.0" encoding="utf-8"?>
<ds:datastoreItem xmlns:ds="http://schemas.openxmlformats.org/officeDocument/2006/customXml" ds:itemID="{00137D20-88A7-463E-A208-F3248EE52AA1}"/>
</file>

<file path=docProps/app.xml><?xml version="1.0" encoding="utf-8"?>
<Properties xmlns="http://schemas.openxmlformats.org/officeDocument/2006/extended-properties" xmlns:vt="http://schemas.openxmlformats.org/officeDocument/2006/docPropsVTypes">
  <TotalTime>0</TotalTime>
  <Words>4426</Words>
  <Application>WPS Presentation</Application>
  <PresentationFormat>Panoramiczny</PresentationFormat>
  <Paragraphs>75</Paragraphs>
  <Slides>18</Slides>
  <Notes>0</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18</vt:i4>
      </vt:variant>
    </vt:vector>
  </HeadingPairs>
  <TitlesOfParts>
    <vt:vector size="30" baseType="lpstr">
      <vt:lpstr>Arial</vt:lpstr>
      <vt:lpstr>SimSun</vt:lpstr>
      <vt:lpstr>Wingdings</vt:lpstr>
      <vt:lpstr>Calibri</vt:lpstr>
      <vt:lpstr>Times New Roman</vt:lpstr>
      <vt:lpstr>Jokerman</vt:lpstr>
      <vt:lpstr>Aptos</vt:lpstr>
      <vt:lpstr>Segoe Print</vt:lpstr>
      <vt:lpstr>Microsoft YaHei</vt:lpstr>
      <vt:lpstr>Arial Unicode MS</vt:lpstr>
      <vt:lpstr>Aptos Display</vt:lpstr>
      <vt:lpstr>Motyw pakietu Office</vt:lpstr>
      <vt:lpstr>ARBEITSVERTRAG</vt:lpstr>
      <vt:lpstr>PRÄSENTATIONSPLAN</vt:lpstr>
      <vt:lpstr>WAS IST EIN ARBEITSVERTRAG?</vt:lpstr>
      <vt:lpstr>ARTEN VON ARBEITSVERTRÄGEN, DIE IM ARBEITSGESETZBUCH VORGESEHEN SIND:</vt:lpstr>
      <vt:lpstr>PowerPoint 演示文稿</vt:lpstr>
      <vt:lpstr>PowerPoint 演示文稿</vt:lpstr>
      <vt:lpstr>PowerPoint 演示文稿</vt:lpstr>
      <vt:lpstr>BESTANDTEILE EINES ARBEITSVERTRAGES</vt:lpstr>
      <vt:lpstr>PowerPoint 演示文稿</vt:lpstr>
      <vt:lpstr>PowerPoint 演示文稿</vt:lpstr>
      <vt:lpstr>PowerPoint 演示文稿</vt:lpstr>
      <vt:lpstr>PowerPoint 演示文稿</vt:lpstr>
      <vt:lpstr>WAS IST DIE STANDARDARBEITSZEIT IN POLEN? A) 50 Stunden  B) 35 Stunden C) 40 Stunden D) 30 Stunden     </vt:lpstr>
      <vt:lpstr>FÜR WELCHEN ZEITRAUM WIRD DER PROBEZEITVERTRAG ABGESCHLOSSEN?</vt:lpstr>
      <vt:lpstr>WORTSCHATZ:</vt:lpstr>
      <vt:lpstr>WORTSCHATZ</vt:lpstr>
      <vt:lpstr>QUELLEN:</vt:lpstr>
      <vt:lpstr>VIELEN DANK FÜR IHRE AUFMERKSAMKEIT!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ARBEITSVERTRAG</dc:title>
  <dc:creator>Monika Jędrysek</dc:creator>
  <cp:lastModifiedBy>Oem</cp:lastModifiedBy>
  <cp:revision>13</cp:revision>
  <dcterms:created xsi:type="dcterms:W3CDTF">2024-05-20T19:42:00Z</dcterms:created>
  <dcterms:modified xsi:type="dcterms:W3CDTF">2024-06-02T12:07:26Z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B7B9F03301E0469EB8890828A3930328_12</vt:lpwstr>
  </property>
  <property fmtid="{D5CDD505-2E9C-101B-9397-08002B2CF9AE}" pid="3" name="KSOProductBuildVer">
    <vt:lpwstr>1045-12.2.0.16909</vt:lpwstr>
  </property>
  <property fmtid="{D5CDD505-2E9C-101B-9397-08002B2CF9AE}" pid="4" name="ContentTypeId">
    <vt:lpwstr>0x0101000F032860FE59B94DB7E8C59EF37275DE</vt:lpwstr>
  </property>
</Properties>
</file>