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57" r:id="rId4"/>
    <p:sldId id="258" r:id="rId5"/>
    <p:sldId id="259" r:id="rId6"/>
    <p:sldId id="260" r:id="rId7"/>
    <p:sldId id="263" r:id="rId8"/>
    <p:sldId id="262" r:id="rId9"/>
    <p:sldId id="266" r:id="rId10"/>
    <p:sldId id="264" r:id="rId11"/>
    <p:sldId id="267" r:id="rId12"/>
    <p:sldId id="265" r:id="rId14"/>
    <p:sldId id="268" r:id="rId15"/>
    <p:sldId id="269"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viewProps" Target="viewProps.xml"/><Relationship Id="rId13"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7" Type="http://schemas.openxmlformats.org/officeDocument/2006/relationships/presProps" Target="presProps.xml"/><Relationship Id="rId12" Type="http://schemas.openxmlformats.org/officeDocument/2006/relationships/slide" Target="slides/slide10.xml"/><Relationship Id="rId2" Type="http://schemas.openxmlformats.org/officeDocument/2006/relationships/theme" Target="theme/theme1.xml"/><Relationship Id="rId16" Type="http://schemas.openxmlformats.org/officeDocument/2006/relationships/slide" Target="slides/slide13.xml"/><Relationship Id="rId20"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slide" Target="slides/slide12.xml"/><Relationship Id="rId19" Type="http://schemas.openxmlformats.org/officeDocument/2006/relationships/tableStyles" Target="tableStyles.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99CDF-5679-4608-A344-C592AF9234A3}" type="datetimeFigureOut">
              <a:rPr lang="pl-PL" smtClean="0"/>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D51D0-3E5F-491F-B773-D36D4ADC0BF2}" type="slidenum">
              <a:rPr lang="pl-PL" smtClean="0"/>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1DD51D0-3E5F-491F-B773-D36D4ADC0BF2}" type="slidenum">
              <a:rPr lang="pl-PL" smtClean="0"/>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pl-PL"/>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a:p>
        </p:txBody>
      </p:sp>
      <p:sp>
        <p:nvSpPr>
          <p:cNvPr id="4" name="Symbol zastępczy daty 3"/>
          <p:cNvSpPr>
            <a:spLocks noGrp="1"/>
          </p:cNvSpPr>
          <p:nvPr>
            <p:ph type="dt" sz="half" idx="10"/>
          </p:nvPr>
        </p:nvSpPr>
        <p:spPr/>
        <p:txBody>
          <a:bodyPr/>
          <a:lstStyle/>
          <a:p>
            <a:fld id="{821ED885-702D-4D1B-BBE7-764DDE3EAB66}"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821ED885-702D-4D1B-BBE7-764DDE3EAB66}"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8724900" y="365125"/>
            <a:ext cx="2628900" cy="5811838"/>
          </a:xfrm>
        </p:spPr>
        <p:txBody>
          <a:bodyPr vert="eaVert"/>
          <a:lstStyle/>
          <a:p>
            <a:r>
              <a:rPr lang="pl-PL"/>
              <a:t>Kliknij, aby edytować styl</a:t>
            </a:r>
            <a:endParaRPr lang="pl-PL"/>
          </a:p>
        </p:txBody>
      </p:sp>
      <p:sp>
        <p:nvSpPr>
          <p:cNvPr id="3" name="Symbol zastępczy tytułu pionowego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821ED885-702D-4D1B-BBE7-764DDE3EAB66}"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821ED885-702D-4D1B-BBE7-764DDE3EAB66}"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pl-PL"/>
          </a:p>
        </p:txBody>
      </p:sp>
      <p:sp>
        <p:nvSpPr>
          <p:cNvPr id="3" name="Symbol zastępczy tekstu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endParaRPr lang="pl-PL"/>
          </a:p>
        </p:txBody>
      </p:sp>
      <p:sp>
        <p:nvSpPr>
          <p:cNvPr id="4" name="Symbol zastępczy daty 3"/>
          <p:cNvSpPr>
            <a:spLocks noGrp="1"/>
          </p:cNvSpPr>
          <p:nvPr>
            <p:ph type="dt" sz="half" idx="10"/>
          </p:nvPr>
        </p:nvSpPr>
        <p:spPr/>
        <p:txBody>
          <a:bodyPr/>
          <a:lstStyle/>
          <a:p>
            <a:fld id="{821ED885-702D-4D1B-BBE7-764DDE3EAB66}"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zawartości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daty 4"/>
          <p:cNvSpPr>
            <a:spLocks noGrp="1"/>
          </p:cNvSpPr>
          <p:nvPr>
            <p:ph type="dt" sz="half" idx="10"/>
          </p:nvPr>
        </p:nvSpPr>
        <p:spPr/>
        <p:txBody>
          <a:bodyPr/>
          <a:lstStyle/>
          <a:p>
            <a:fld id="{821ED885-702D-4D1B-BBE7-764DDE3EAB66}"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365125"/>
            <a:ext cx="10515600" cy="1325563"/>
          </a:xfrm>
        </p:spPr>
        <p:txBody>
          <a:bodyPr/>
          <a:lstStyle/>
          <a:p>
            <a:r>
              <a:rPr lang="pl-PL"/>
              <a:t>Kliknij, aby edytować styl</a:t>
            </a:r>
            <a:endParaRPr lang="pl-PL"/>
          </a:p>
        </p:txBody>
      </p:sp>
      <p:sp>
        <p:nvSpPr>
          <p:cNvPr id="3" name="Symbol zastępczy teks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Symbol zastępczy zawartości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teks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Symbol zastępczy zawartości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Symbol zastępczy daty 6"/>
          <p:cNvSpPr>
            <a:spLocks noGrp="1"/>
          </p:cNvSpPr>
          <p:nvPr>
            <p:ph type="dt" sz="half" idx="10"/>
          </p:nvPr>
        </p:nvSpPr>
        <p:spPr/>
        <p:txBody>
          <a:bodyPr/>
          <a:lstStyle/>
          <a:p>
            <a:fld id="{821ED885-702D-4D1B-BBE7-764DDE3EAB66}"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daty 2"/>
          <p:cNvSpPr>
            <a:spLocks noGrp="1"/>
          </p:cNvSpPr>
          <p:nvPr>
            <p:ph type="dt" sz="half" idx="10"/>
          </p:nvPr>
        </p:nvSpPr>
        <p:spPr/>
        <p:txBody>
          <a:bodyPr/>
          <a:lstStyle/>
          <a:p>
            <a:fld id="{821ED885-702D-4D1B-BBE7-764DDE3EAB66}"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21ED885-702D-4D1B-BBE7-764DDE3EAB66}"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zawartości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821ED885-702D-4D1B-BBE7-764DDE3EAB66}"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821ED885-702D-4D1B-BBE7-764DDE3EAB66}"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8AB753-FBBF-482F-BADA-586E874E71B2}"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1ED885-702D-4D1B-BBE7-764DDE3EAB66}" type="datetimeFigureOut">
              <a:rPr lang="pl-PL" smtClean="0"/>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8AB753-FBBF-482F-BADA-586E874E71B2}"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rechnungswesen-verstehen.de/lexikon/weltwirtschaftskrise.php" TargetMode="External"/><Relationship Id="rId3" Type="http://schemas.openxmlformats.org/officeDocument/2006/relationships/hyperlink" Target="https://rebus.club/de" TargetMode="External"/><Relationship Id="rId2" Type="http://schemas.openxmlformats.org/officeDocument/2006/relationships/hyperlink" Target="https://www.studysmarter.de/studium/bwl/makrooekonomie-studium/internationale-wirtschaftskrisen/" TargetMode="External"/><Relationship Id="rId1" Type="http://schemas.openxmlformats.org/officeDocument/2006/relationships/hyperlink" Target="https://finanzgrundlagen.de/wirtschaftskrise/"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3" descr="Obraz zawierający linia, zrzut ekranu, Wielobarwność, niebieskie&#10;&#10;Opis wygenerowany automatycznie"/>
          <p:cNvPicPr>
            <a:picLocks noChangeAspect="1"/>
          </p:cNvPicPr>
          <p:nvPr/>
        </p:nvPicPr>
        <p:blipFill rotWithShape="1">
          <a:blip r:embed="rId1"/>
          <a:srcRect l="20753" r="4583" b="1"/>
          <a:stretch>
            <a:fillRect/>
          </a:stretch>
        </p:blipFill>
        <p:spPr>
          <a:xfrm>
            <a:off x="4283902" y="10"/>
            <a:ext cx="7908098" cy="6857992"/>
          </a:xfrm>
          <a:prstGeom prst="rect">
            <a:avLst/>
          </a:prstGeom>
        </p:spPr>
      </p:pic>
      <p:sp>
        <p:nvSpPr>
          <p:cNvPr id="28"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728663" y="1115219"/>
            <a:ext cx="4933906" cy="2387600"/>
          </a:xfrm>
        </p:spPr>
        <p:txBody>
          <a:bodyPr>
            <a:normAutofit/>
          </a:bodyPr>
          <a:lstStyle/>
          <a:p>
            <a:pPr algn="l"/>
            <a:r>
              <a:rPr lang="pl-PL" sz="5000" dirty="0" err="1">
                <a:solidFill>
                  <a:schemeClr val="bg1"/>
                </a:solidFill>
                <a:latin typeface="Calibri" panose="020F0502020204030204" charset="0"/>
                <a:cs typeface="Calibri" panose="020F0502020204030204" charset="0"/>
              </a:rPr>
              <a:t>Wirtschaftskrisen</a:t>
            </a:r>
            <a:r>
              <a:rPr lang="pl-PL" sz="5000" dirty="0">
                <a:solidFill>
                  <a:schemeClr val="bg1"/>
                </a:solidFill>
                <a:latin typeface="Calibri" panose="020F0502020204030204" charset="0"/>
                <a:cs typeface="Calibri" panose="020F0502020204030204" charset="0"/>
              </a:rPr>
              <a:t>: </a:t>
            </a:r>
            <a:r>
              <a:rPr lang="pl-PL" sz="5400" dirty="0" err="1">
                <a:solidFill>
                  <a:schemeClr val="bg1"/>
                </a:solidFill>
                <a:latin typeface="Calibri" panose="020F0502020204030204" charset="0"/>
                <a:cs typeface="Calibri" panose="020F0502020204030204" charset="0"/>
              </a:rPr>
              <a:t>Ursachen</a:t>
            </a:r>
            <a:r>
              <a:rPr lang="pl-PL" sz="5400" dirty="0">
                <a:solidFill>
                  <a:schemeClr val="bg1"/>
                </a:solidFill>
                <a:latin typeface="Calibri" panose="020F0502020204030204" charset="0"/>
                <a:cs typeface="Calibri" panose="020F0502020204030204" charset="0"/>
              </a:rPr>
              <a:t> &amp; </a:t>
            </a:r>
            <a:r>
              <a:rPr lang="pl-PL" sz="5400" dirty="0" err="1">
                <a:solidFill>
                  <a:schemeClr val="bg1"/>
                </a:solidFill>
                <a:latin typeface="Calibri" panose="020F0502020204030204" charset="0"/>
                <a:cs typeface="Calibri" panose="020F0502020204030204" charset="0"/>
              </a:rPr>
              <a:t>Auswirkungen</a:t>
            </a:r>
            <a:endParaRPr lang="pl-PL" sz="5000" dirty="0">
              <a:solidFill>
                <a:schemeClr val="bg1"/>
              </a:solidFill>
              <a:latin typeface="Calibri" panose="020F0502020204030204" charset="0"/>
              <a:cs typeface="Calibri" panose="020F0502020204030204" charset="0"/>
            </a:endParaRPr>
          </a:p>
        </p:txBody>
      </p:sp>
      <p:sp>
        <p:nvSpPr>
          <p:cNvPr id="3" name="Podtytuł 2"/>
          <p:cNvSpPr>
            <a:spLocks noGrp="1"/>
          </p:cNvSpPr>
          <p:nvPr>
            <p:ph type="subTitle" idx="1"/>
          </p:nvPr>
        </p:nvSpPr>
        <p:spPr>
          <a:xfrm>
            <a:off x="728663" y="3902075"/>
            <a:ext cx="5505449" cy="1655762"/>
          </a:xfrm>
        </p:spPr>
        <p:txBody>
          <a:bodyPr>
            <a:normAutofit fontScale="92500" lnSpcReduction="20000"/>
          </a:bodyPr>
          <a:lstStyle/>
          <a:p>
            <a:pPr algn="l"/>
            <a:r>
              <a:rPr lang="pl-PL" sz="2160" dirty="0" err="1">
                <a:solidFill>
                  <a:schemeClr val="bg1"/>
                </a:solidFill>
                <a:latin typeface="Calibri" panose="020F0502020204030204" charset="0"/>
                <a:cs typeface="Calibri" panose="020F0502020204030204" charset="0"/>
              </a:rPr>
              <a:t>Bearbeitet</a:t>
            </a:r>
            <a:r>
              <a:rPr lang="pl-PL" sz="2160" dirty="0">
                <a:solidFill>
                  <a:schemeClr val="bg1"/>
                </a:solidFill>
                <a:latin typeface="Calibri" panose="020F0502020204030204" charset="0"/>
                <a:cs typeface="Calibri" panose="020F0502020204030204" charset="0"/>
              </a:rPr>
              <a:t> von Kamil Krawczyk (117503)</a:t>
            </a:r>
            <a:endParaRPr lang="pl-PL" sz="2160" dirty="0">
              <a:solidFill>
                <a:schemeClr val="bg1"/>
              </a:solidFill>
              <a:latin typeface="Calibri" panose="020F0502020204030204" charset="0"/>
              <a:cs typeface="Calibri" panose="020F0502020204030204" charset="0"/>
            </a:endParaRPr>
          </a:p>
          <a:p>
            <a:pPr algn="l"/>
            <a:endParaRPr lang="pl-PL" sz="2160" dirty="0">
              <a:solidFill>
                <a:schemeClr val="bg1"/>
              </a:solidFill>
              <a:latin typeface="Calibri" panose="020F0502020204030204" charset="0"/>
              <a:cs typeface="Calibri" panose="020F0502020204030204" charset="0"/>
            </a:endParaRPr>
          </a:p>
          <a:p>
            <a:pPr algn="l"/>
            <a:r>
              <a:rPr lang="de-DE" sz="2160" dirty="0">
                <a:solidFill>
                  <a:schemeClr val="bg1"/>
                </a:solidFill>
                <a:latin typeface="Calibri" panose="020F0502020204030204" charset="0"/>
                <a:cs typeface="Calibri" panose="020F0502020204030204" charset="0"/>
              </a:rPr>
              <a:t>Institut für Wirtschaftswissenschaften und Finanzwesen ​</a:t>
            </a:r>
            <a:endParaRPr lang="de-DE" sz="2160" dirty="0">
              <a:solidFill>
                <a:schemeClr val="bg1"/>
              </a:solidFill>
              <a:latin typeface="Calibri" panose="020F0502020204030204" charset="0"/>
              <a:cs typeface="Calibri" panose="020F0502020204030204" charset="0"/>
            </a:endParaRPr>
          </a:p>
          <a:p>
            <a:pPr algn="l"/>
            <a:r>
              <a:rPr lang="pl-PL" sz="2160" dirty="0" err="1">
                <a:solidFill>
                  <a:schemeClr val="bg1"/>
                </a:solidFill>
                <a:latin typeface="Calibri" panose="020F0502020204030204" charset="0"/>
                <a:cs typeface="Calibri" panose="020F0502020204030204" charset="0"/>
              </a:rPr>
              <a:t>Rzeszower</a:t>
            </a:r>
            <a:r>
              <a:rPr lang="pl-PL" sz="2160" dirty="0">
                <a:solidFill>
                  <a:schemeClr val="bg1"/>
                </a:solidFill>
                <a:latin typeface="Calibri" panose="020F0502020204030204" charset="0"/>
                <a:cs typeface="Calibri" panose="020F0502020204030204" charset="0"/>
              </a:rPr>
              <a:t> </a:t>
            </a:r>
            <a:r>
              <a:rPr lang="pl-PL" sz="2160" dirty="0" err="1">
                <a:solidFill>
                  <a:schemeClr val="bg1"/>
                </a:solidFill>
                <a:latin typeface="Calibri" panose="020F0502020204030204" charset="0"/>
                <a:cs typeface="Calibri" panose="020F0502020204030204" charset="0"/>
              </a:rPr>
              <a:t>Universität</a:t>
            </a:r>
            <a:r>
              <a:rPr lang="pl-PL" sz="2160" dirty="0">
                <a:solidFill>
                  <a:schemeClr val="bg1"/>
                </a:solidFill>
                <a:latin typeface="Calibri" panose="020F0502020204030204" charset="0"/>
                <a:cs typeface="Calibri" panose="020F0502020204030204" charset="0"/>
              </a:rPr>
              <a:t> </a:t>
            </a:r>
            <a:r>
              <a:rPr lang="de-DE" sz="2160" dirty="0">
                <a:solidFill>
                  <a:schemeClr val="bg1"/>
                </a:solidFill>
                <a:latin typeface="Calibri" panose="020F0502020204030204" charset="0"/>
                <a:cs typeface="Calibri" panose="020F0502020204030204" charset="0"/>
              </a:rPr>
              <a:t>2023/2024​</a:t>
            </a:r>
            <a:endParaRPr lang="pl-PL" sz="2160" dirty="0">
              <a:solidFill>
                <a:schemeClr val="bg1"/>
              </a:solidFill>
              <a:latin typeface="Calibri" panose="020F0502020204030204" charset="0"/>
              <a:cs typeface="Calibri" panose="020F0502020204030204" charset="0"/>
            </a:endParaRPr>
          </a:p>
          <a:p>
            <a:pPr algn="l"/>
            <a:endParaRPr lang="pl-PL" sz="2000" dirty="0">
              <a:solidFill>
                <a:schemeClr val="bg1"/>
              </a:solidFill>
            </a:endParaRPr>
          </a:p>
          <a:p>
            <a:pPr algn="l"/>
            <a:endParaRPr lang="pl-PL" sz="2000" dirty="0">
              <a:solidFill>
                <a:schemeClr val="bg1"/>
              </a:solidFill>
            </a:endParaRPr>
          </a:p>
        </p:txBody>
      </p:sp>
      <p:cxnSp>
        <p:nvCxnSpPr>
          <p:cNvPr id="29" name="Straight Connector 12"/>
          <p:cNvCxnSpPr>
            <a:cxnSpLocks noGrp="1" noRot="1" noChangeAspect="1" noMove="1" noResize="1" noEditPoints="1" noAdjustHandles="1" noChangeArrowheads="1" noChangeShapeType="1"/>
          </p:cNvCxnSpPr>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1137037" y="741082"/>
            <a:ext cx="9274512" cy="949606"/>
          </a:xfrm>
        </p:spPr>
        <p:txBody>
          <a:bodyPr>
            <a:normAutofit/>
          </a:bodyPr>
          <a:lstStyle/>
          <a:p>
            <a:r>
              <a:rPr lang="pl-PL" dirty="0" err="1">
                <a:latin typeface="Calibri" panose="020F0502020204030204" charset="0"/>
                <a:cs typeface="Calibri" panose="020F0502020204030204" charset="0"/>
              </a:rPr>
              <a:t>Wörterbuch</a:t>
            </a:r>
            <a:endParaRPr lang="pl-PL" dirty="0">
              <a:latin typeface="Calibri" panose="020F0502020204030204" charset="0"/>
              <a:cs typeface="Calibri" panose="020F0502020204030204" charset="0"/>
            </a:endParaRPr>
          </a:p>
        </p:txBody>
      </p:sp>
      <p:sp>
        <p:nvSpPr>
          <p:cNvPr id="13" name="Freeform: Shape 12"/>
          <p:cNvSpPr>
            <a:spLocks noGrp="1" noRot="1" noChangeAspect="1" noMove="1" noResize="1" noEditPoints="1" noAdjustHandles="1" noChangeArrowheads="1" noChangeShapeType="1" noTextEdit="1"/>
          </p:cNvSpPr>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ymbol zastępczy zawartości 3"/>
          <p:cNvGraphicFramePr>
            <a:graphicFrameLocks noGrp="1"/>
          </p:cNvGraphicFramePr>
          <p:nvPr>
            <p:ph idx="1"/>
          </p:nvPr>
        </p:nvGraphicFramePr>
        <p:xfrm>
          <a:off x="1362296" y="2007704"/>
          <a:ext cx="9188010" cy="4247056"/>
        </p:xfrm>
        <a:graphic>
          <a:graphicData uri="http://schemas.openxmlformats.org/drawingml/2006/table">
            <a:tbl>
              <a:tblPr firstRow="1" firstCol="1" bandRow="1"/>
              <a:tblGrid>
                <a:gridCol w="4594005"/>
                <a:gridCol w="4594005"/>
              </a:tblGrid>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die Armut</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bieda, ubóstwo</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die Auswirkung</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dirty="0" err="1">
                          <a:effectLst/>
                          <a:latin typeface="Times New Roman" panose="02020603050405020304" pitchFamily="18" charset="0"/>
                          <a:ea typeface="Aptos" panose="020B0004020202020204" pitchFamily="34" charset="0"/>
                          <a:cs typeface="Times New Roman" panose="02020603050405020304" pitchFamily="18" charset="0"/>
                        </a:rPr>
                        <a:t>skutek</a:t>
                      </a:r>
                      <a:r>
                        <a:rPr lang="en-US" sz="19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900" b="0" i="0" u="none" strike="noStrike" kern="100" dirty="0" err="1">
                          <a:effectLst/>
                          <a:latin typeface="Times New Roman" panose="02020603050405020304" pitchFamily="18" charset="0"/>
                          <a:ea typeface="Aptos" panose="020B0004020202020204" pitchFamily="34" charset="0"/>
                          <a:cs typeface="Times New Roman" panose="02020603050405020304" pitchFamily="18" charset="0"/>
                        </a:rPr>
                        <a:t>następstwo</a:t>
                      </a:r>
                      <a:endParaRPr lang="pl-PL" sz="19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das Entwicklungsland</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kraj rozwijający się</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der Finanzmarktinstabilität</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pl-PL" alt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nie</a:t>
                      </a: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stabilność </a:t>
                      </a:r>
                      <a:r>
                        <a:rPr lang="pl-PL" alt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rynków </a:t>
                      </a: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finansow</a:t>
                      </a:r>
                      <a:r>
                        <a:rPr lang="pl-PL" alt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ych</a:t>
                      </a:r>
                      <a:endParaRPr lang="pl-PL" alt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die Folge</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konsekwencja, następstwo</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die Ölkrise</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kryzys naftowy</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der Rückgang</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zmniejszenie</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die Schwankung</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wahanie</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die Ursache</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przyczyna, powód</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die Wirtschaftskrise</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kryzys gospodarczy</a:t>
                      </a:r>
                      <a:endParaRPr lang="en-US" sz="2900" b="0" i="0" u="none" strike="noStrike">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6096">
                <a:tc>
                  <a:txBody>
                    <a:bodyPr/>
                    <a:lstStyle/>
                    <a:p>
                      <a:pPr algn="l" fontAlgn="t">
                        <a:lnSpc>
                          <a:spcPct val="107000"/>
                        </a:lnSpc>
                        <a:spcBef>
                          <a:spcPts val="0"/>
                        </a:spcBef>
                        <a:spcAft>
                          <a:spcPts val="800"/>
                        </a:spcAft>
                      </a:pPr>
                      <a:r>
                        <a:rPr lang="en-US" sz="19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das </a:t>
                      </a:r>
                      <a:r>
                        <a:rPr lang="en-US" sz="1900" b="0" i="0" u="none" strike="noStrike" kern="100" dirty="0" err="1">
                          <a:effectLst/>
                          <a:latin typeface="Times New Roman" panose="02020603050405020304" pitchFamily="18" charset="0"/>
                          <a:ea typeface="Aptos" panose="020B0004020202020204" pitchFamily="34" charset="0"/>
                          <a:cs typeface="Times New Roman" panose="02020603050405020304" pitchFamily="18" charset="0"/>
                        </a:rPr>
                        <a:t>Wirtschaftswachstum</a:t>
                      </a:r>
                      <a:endParaRPr lang="pl-PL" sz="19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US" sz="1900" b="0" i="0" u="none" strike="noStrike" kern="100" dirty="0" err="1">
                          <a:effectLst/>
                          <a:latin typeface="Times New Roman" panose="02020603050405020304" pitchFamily="18" charset="0"/>
                          <a:ea typeface="Aptos" panose="020B0004020202020204" pitchFamily="34" charset="0"/>
                          <a:cs typeface="Times New Roman" panose="02020603050405020304" pitchFamily="18" charset="0"/>
                        </a:rPr>
                        <a:t>wzrost</a:t>
                      </a:r>
                      <a:r>
                        <a:rPr lang="en-US" sz="19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900" b="0" i="0" u="none" strike="noStrike" kern="100" dirty="0" err="1">
                          <a:effectLst/>
                          <a:latin typeface="Times New Roman" panose="02020603050405020304" pitchFamily="18" charset="0"/>
                          <a:ea typeface="Aptos" panose="020B0004020202020204" pitchFamily="34" charset="0"/>
                          <a:cs typeface="Times New Roman" panose="02020603050405020304" pitchFamily="18" charset="0"/>
                        </a:rPr>
                        <a:t>gospodarczy</a:t>
                      </a:r>
                      <a:endParaRPr lang="en-US" sz="2900" b="0" i="0" u="none" strike="noStrike" dirty="0">
                        <a:effectLst/>
                        <a:latin typeface="Arial" panose="020B0604020202020204" pitchFamily="34" charset="0"/>
                      </a:endParaRPr>
                    </a:p>
                  </a:txBody>
                  <a:tcPr marL="109502" marR="109502" marT="152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56851" y="637762"/>
            <a:ext cx="9888496" cy="900131"/>
          </a:xfrm>
        </p:spPr>
        <p:txBody>
          <a:bodyPr anchor="t">
            <a:normAutofit/>
          </a:bodyPr>
          <a:lstStyle/>
          <a:p>
            <a:r>
              <a:rPr lang="pl-PL" sz="4000" dirty="0" err="1">
                <a:solidFill>
                  <a:schemeClr val="bg1"/>
                </a:solidFill>
                <a:latin typeface="Calibri" panose="020F0502020204030204" charset="0"/>
                <a:cs typeface="Calibri" panose="020F0502020204030204" charset="0"/>
              </a:rPr>
              <a:t>Quellen</a:t>
            </a:r>
            <a:endParaRPr lang="pl-PL" sz="4000" dirty="0">
              <a:solidFill>
                <a:schemeClr val="bg1"/>
              </a:solidFill>
              <a:latin typeface="Calibri" panose="020F0502020204030204" charset="0"/>
              <a:cs typeface="Calibri" panose="020F0502020204030204" charset="0"/>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155548" y="2217343"/>
            <a:ext cx="9880893" cy="3959619"/>
          </a:xfrm>
        </p:spPr>
        <p:txBody>
          <a:bodyPr>
            <a:normAutofit/>
          </a:bodyPr>
          <a:lstStyle/>
          <a:p>
            <a:r>
              <a:rPr lang="pl-PL" sz="1900" dirty="0">
                <a:latin typeface="Calibri" panose="020F0502020204030204" charset="0"/>
                <a:cs typeface="Calibri" panose="020F0502020204030204" charset="0"/>
                <a:hlinkClick r:id="rId1"/>
              </a:rPr>
              <a:t>https://finanzgrundlagen.de/wirtschaftskrise/</a:t>
            </a:r>
            <a:endParaRPr lang="pl-PL" sz="1900" dirty="0">
              <a:latin typeface="Calibri" panose="020F0502020204030204" charset="0"/>
              <a:cs typeface="Calibri" panose="020F0502020204030204" charset="0"/>
            </a:endParaRPr>
          </a:p>
          <a:p>
            <a:r>
              <a:rPr lang="pl-PL" sz="1900" dirty="0">
                <a:latin typeface="Calibri" panose="020F0502020204030204" charset="0"/>
                <a:cs typeface="Calibri" panose="020F0502020204030204" charset="0"/>
                <a:hlinkClick r:id="rId2"/>
              </a:rPr>
              <a:t>https://www.studysmarter.de/studium/bwl/makrooekonomie-studium/internationale-wirtschaftskrisen/</a:t>
            </a:r>
            <a:endParaRPr lang="pl-PL" sz="1900" dirty="0">
              <a:latin typeface="Calibri" panose="020F0502020204030204" charset="0"/>
              <a:cs typeface="Calibri" panose="020F0502020204030204" charset="0"/>
            </a:endParaRPr>
          </a:p>
          <a:p>
            <a:r>
              <a:rPr lang="pl-PL" sz="1900" dirty="0">
                <a:latin typeface="Calibri" panose="020F0502020204030204" charset="0"/>
                <a:cs typeface="Calibri" panose="020F0502020204030204" charset="0"/>
              </a:rPr>
              <a:t>https://pl.economy-pedia.com/11031559-economic-crisis#:~:text=Rodzaje%20kryzys%C3%B3w%20gospodarczych%20G%C5%82%C3%B3wne%20rodzaje%20kryzys%C3%B3w%20gospodarczych%2C%20kt%C3%B3re,gospodarcza.%20Kryzys%20bilansu%20p%C5%82atniczego.%20Kryzys%20walutowy.%20Kryzys%20bankowy.</a:t>
            </a:r>
            <a:endParaRPr lang="pl-PL" sz="1900" dirty="0">
              <a:latin typeface="Calibri" panose="020F0502020204030204" charset="0"/>
              <a:cs typeface="Calibri" panose="020F0502020204030204" charset="0"/>
            </a:endParaRPr>
          </a:p>
          <a:p>
            <a:r>
              <a:rPr lang="pl-PL" sz="1900">
                <a:latin typeface="Calibri" panose="020F0502020204030204" charset="0"/>
                <a:cs typeface="Calibri" panose="020F0502020204030204" charset="0"/>
                <a:hlinkClick r:id="rId3"/>
              </a:rPr>
              <a:t>https://rebus.club/de</a:t>
            </a:r>
            <a:endParaRPr lang="pl-PL" sz="1900">
              <a:latin typeface="Calibri" panose="020F0502020204030204" charset="0"/>
              <a:cs typeface="Calibri" panose="020F0502020204030204" charset="0"/>
            </a:endParaRPr>
          </a:p>
          <a:p>
            <a:r>
              <a:rPr lang="pl-PL" sz="1900" dirty="0">
                <a:latin typeface="Calibri" panose="020F0502020204030204" charset="0"/>
                <a:cs typeface="Calibri" panose="020F0502020204030204" charset="0"/>
                <a:hlinkClick r:id="rId4"/>
              </a:rPr>
              <a:t>https://www.rechnungswesen-verstehen.de/lexikon/weltwirtschaftskrise.php</a:t>
            </a:r>
            <a:endParaRPr lang="pl-PL" sz="1900" dirty="0">
              <a:latin typeface="Calibri" panose="020F0502020204030204" charset="0"/>
              <a:cs typeface="Calibri" panose="020F0502020204030204" charset="0"/>
            </a:endParaRPr>
          </a:p>
          <a:p>
            <a:r>
              <a:rPr lang="pl-PL" sz="1900" dirty="0">
                <a:latin typeface="Calibri" panose="020F0502020204030204" charset="0"/>
                <a:cs typeface="Calibri" panose="020F0502020204030204" charset="0"/>
              </a:rPr>
              <a:t>https://de.wikipedia.org/wiki/Wirtschaftskrise</a:t>
            </a:r>
            <a:endParaRPr lang="pl-PL" sz="1900" dirty="0">
              <a:latin typeface="Calibri" panose="020F0502020204030204" charset="0"/>
              <a:cs typeface="Calibri" panose="020F0502020204030204" charset="0"/>
            </a:endParaRPr>
          </a:p>
          <a:p>
            <a:endParaRPr lang="pl-PL" sz="1900" dirty="0">
              <a:latin typeface="Calibri" panose="020F0502020204030204" charset="0"/>
              <a:cs typeface="Calibri" panose="020F050202020403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Rot="1" noChangeAspect="1" noMove="1" noResize="1" noUngrp="1"/>
          </p:cNvGrpSpPr>
          <p:nvPr/>
        </p:nvGrpSpPr>
        <p:grpSpPr>
          <a:xfrm flipH="1">
            <a:off x="-18230" y="-8167"/>
            <a:ext cx="4834070" cy="2488150"/>
            <a:chOff x="6867015" y="-1"/>
            <a:chExt cx="5324985" cy="3251912"/>
          </a:xfrm>
          <a:solidFill>
            <a:schemeClr val="bg1">
              <a:alpha val="3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p:cNvSpPr>
            <a:spLocks noGrp="1"/>
          </p:cNvSpPr>
          <p:nvPr>
            <p:ph type="title"/>
          </p:nvPr>
        </p:nvSpPr>
        <p:spPr>
          <a:xfrm>
            <a:off x="3027924" y="991261"/>
            <a:ext cx="5754696" cy="1837349"/>
          </a:xfrm>
        </p:spPr>
        <p:txBody>
          <a:bodyPr>
            <a:normAutofit/>
          </a:bodyPr>
          <a:lstStyle/>
          <a:p>
            <a:pPr algn="ctr"/>
            <a:r>
              <a:rPr lang="pl-PL" sz="3600" b="1" dirty="0">
                <a:solidFill>
                  <a:schemeClr val="tx2"/>
                </a:solidFill>
                <a:latin typeface="Calibri" panose="020F0502020204030204" charset="0"/>
                <a:cs typeface="Calibri" panose="020F0502020204030204" charset="0"/>
              </a:rPr>
              <a:t>Rebus</a:t>
            </a:r>
            <a:endParaRPr lang="pl-PL" sz="3600" b="1" dirty="0">
              <a:solidFill>
                <a:schemeClr val="tx2"/>
              </a:solidFill>
              <a:latin typeface="Calibri" panose="020F0502020204030204" charset="0"/>
              <a:cs typeface="Calibri" panose="020F0502020204030204" charset="0"/>
            </a:endParaRPr>
          </a:p>
        </p:txBody>
      </p:sp>
      <p:grpSp>
        <p:nvGrpSpPr>
          <p:cNvPr id="18" name="Group 17"/>
          <p:cNvGrpSpPr>
            <a:grpSpLocks noGrp="1" noRot="1" noChangeAspect="1" noMove="1" noResize="1" noUngrp="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Obraz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40384" y="2679530"/>
            <a:ext cx="5129776" cy="22806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p:cNvSpPr>
            <a:spLocks noGrp="1" noRot="1" noChangeAspect="1" noMove="1" noResize="1" noEditPoints="1" noAdjustHandles="1" noChangeArrowheads="1" noChangeShapeType="1" noTextEdit="1"/>
          </p:cNvSpPr>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Rot="1" noChangeAspect="1" noMove="1" noResize="1" noUngrp="1"/>
          </p:cNvGrpSpPr>
          <p:nvPr/>
        </p:nvGrpSpPr>
        <p:grpSpPr>
          <a:xfrm>
            <a:off x="1303402" y="3985"/>
            <a:ext cx="9772765" cy="6858000"/>
            <a:chOff x="1303402" y="3985"/>
            <a:chExt cx="9772765" cy="6858000"/>
          </a:xfrm>
        </p:grpSpPr>
        <p:sp>
          <p:nvSpPr>
            <p:cNvPr id="12" name="Freeform: Shape 11"/>
            <p:cNvSpPr/>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p:cNvSpPr/>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p:cNvSpPr/>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p:cNvSpPr/>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p:cNvSpPr/>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p:cNvSpPr/>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p:cNvSpPr/>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ytuł 1"/>
          <p:cNvSpPr>
            <a:spLocks noGrp="1"/>
          </p:cNvSpPr>
          <p:nvPr>
            <p:ph type="title"/>
          </p:nvPr>
        </p:nvSpPr>
        <p:spPr>
          <a:xfrm>
            <a:off x="3215729" y="1764407"/>
            <a:ext cx="5760846" cy="2310312"/>
          </a:xfrm>
        </p:spPr>
        <p:txBody>
          <a:bodyPr vert="horz" lIns="91440" tIns="45720" rIns="91440" bIns="45720" rtlCol="0" anchor="b">
            <a:normAutofit fontScale="90000"/>
          </a:bodyPr>
          <a:lstStyle/>
          <a:p>
            <a:pPr algn="ctr"/>
            <a:r>
              <a:rPr lang="en-US" sz="5200" kern="1200">
                <a:solidFill>
                  <a:schemeClr val="tx2"/>
                </a:solidFill>
                <a:latin typeface="Calibri" panose="020F0502020204030204" charset="0"/>
                <a:ea typeface="+mj-ea"/>
                <a:cs typeface="Calibri" panose="020F0502020204030204" charset="0"/>
              </a:rPr>
              <a:t>Vielen Dank </a:t>
            </a:r>
            <a:br>
              <a:rPr lang="en-US" sz="5200" kern="1200">
                <a:solidFill>
                  <a:schemeClr val="tx2"/>
                </a:solidFill>
                <a:latin typeface="Calibri" panose="020F0502020204030204" charset="0"/>
                <a:ea typeface="+mj-ea"/>
                <a:cs typeface="Calibri" panose="020F0502020204030204" charset="0"/>
              </a:rPr>
            </a:br>
            <a:r>
              <a:rPr lang="en-US" sz="5200" kern="1200">
                <a:solidFill>
                  <a:schemeClr val="tx2"/>
                </a:solidFill>
                <a:latin typeface="Calibri" panose="020F0502020204030204" charset="0"/>
                <a:ea typeface="+mj-ea"/>
                <a:cs typeface="Calibri" panose="020F0502020204030204" charset="0"/>
              </a:rPr>
              <a:t>für </a:t>
            </a:r>
            <a:br>
              <a:rPr lang="en-US" sz="5200" kern="1200">
                <a:solidFill>
                  <a:schemeClr val="tx2"/>
                </a:solidFill>
                <a:latin typeface="Calibri" panose="020F0502020204030204" charset="0"/>
                <a:ea typeface="+mj-ea"/>
                <a:cs typeface="Calibri" panose="020F0502020204030204" charset="0"/>
              </a:rPr>
            </a:br>
            <a:r>
              <a:rPr lang="en-US" sz="5200" kern="1200">
                <a:solidFill>
                  <a:schemeClr val="tx2"/>
                </a:solidFill>
                <a:latin typeface="Calibri" panose="020F0502020204030204" charset="0"/>
                <a:ea typeface="+mj-ea"/>
                <a:cs typeface="Calibri" panose="020F0502020204030204" charset="0"/>
              </a:rPr>
              <a:t>Ihre Aufmerksamkeit!</a:t>
            </a:r>
            <a:endParaRPr lang="en-US" sz="5200" kern="1200">
              <a:solidFill>
                <a:schemeClr val="tx2"/>
              </a:solidFill>
              <a:latin typeface="Calibri" panose="020F0502020204030204" charset="0"/>
              <a:ea typeface="+mj-ea"/>
              <a:cs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p:cNvSpPr>
            <a:spLocks noGrp="1" noRot="1" noChangeAspect="1" noMove="1" noResize="1" noEditPoints="1" noAdjustHandles="1" noChangeArrowheads="1" noChangeShapeType="1" noTextEdit="1"/>
          </p:cNvSpPr>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p:cNvSpPr>
            <a:spLocks noGrp="1" noRot="1" noChangeAspect="1" noMove="1" noResize="1" noEditPoints="1" noAdjustHandles="1" noChangeArrowheads="1" noChangeShapeType="1" noTextEdit="1"/>
          </p:cNvSpPr>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61803" y="350196"/>
            <a:ext cx="4646904" cy="1624520"/>
          </a:xfrm>
        </p:spPr>
        <p:txBody>
          <a:bodyPr anchor="ctr">
            <a:normAutofit/>
          </a:bodyPr>
          <a:lstStyle/>
          <a:p>
            <a:r>
              <a:rPr lang="pl-PL" sz="4000">
                <a:latin typeface="Calibri" panose="020F0502020204030204" charset="0"/>
                <a:cs typeface="Calibri" panose="020F0502020204030204" charset="0"/>
              </a:rPr>
              <a:t>Präsentationsplan</a:t>
            </a:r>
            <a:endParaRPr lang="pl-PL" sz="4000">
              <a:latin typeface="Calibri" panose="020F0502020204030204" charset="0"/>
              <a:cs typeface="Calibri" panose="020F0502020204030204" charset="0"/>
            </a:endParaRPr>
          </a:p>
        </p:txBody>
      </p:sp>
      <p:sp>
        <p:nvSpPr>
          <p:cNvPr id="3" name="Symbol zastępczy zawartości 2"/>
          <p:cNvSpPr>
            <a:spLocks noGrp="1"/>
          </p:cNvSpPr>
          <p:nvPr>
            <p:ph idx="1"/>
          </p:nvPr>
        </p:nvSpPr>
        <p:spPr>
          <a:xfrm>
            <a:off x="761802" y="2743200"/>
            <a:ext cx="4646905" cy="3613149"/>
          </a:xfrm>
        </p:spPr>
        <p:txBody>
          <a:bodyPr anchor="ctr">
            <a:normAutofit/>
          </a:bodyPr>
          <a:lstStyle/>
          <a:p>
            <a:r>
              <a:rPr lang="de-DE" sz="2000" dirty="0">
                <a:latin typeface="Calibri" panose="020F0502020204030204" charset="0"/>
                <a:cs typeface="Calibri" panose="020F0502020204030204" charset="0"/>
              </a:rPr>
              <a:t>Definition</a:t>
            </a:r>
            <a:r>
              <a:rPr lang="pl-PL" sz="2000" dirty="0">
                <a:latin typeface="Calibri" panose="020F0502020204030204" charset="0"/>
                <a:cs typeface="Calibri" panose="020F0502020204030204" charset="0"/>
              </a:rPr>
              <a:t> </a:t>
            </a:r>
            <a:r>
              <a:rPr lang="de-DE" sz="2000" dirty="0">
                <a:latin typeface="Calibri" panose="020F0502020204030204" charset="0"/>
                <a:cs typeface="Calibri" panose="020F0502020204030204" charset="0"/>
              </a:rPr>
              <a:t>von Wirtschaftskrisen</a:t>
            </a:r>
            <a:endParaRPr lang="pl-PL" sz="2000" dirty="0">
              <a:latin typeface="Calibri" panose="020F0502020204030204" charset="0"/>
              <a:cs typeface="Calibri" panose="020F0502020204030204" charset="0"/>
            </a:endParaRPr>
          </a:p>
          <a:p>
            <a:r>
              <a:rPr lang="pl-PL" sz="2000" dirty="0" err="1">
                <a:latin typeface="Calibri" panose="020F0502020204030204" charset="0"/>
                <a:cs typeface="Calibri" panose="020F0502020204030204" charset="0"/>
              </a:rPr>
              <a:t>Die</a:t>
            </a:r>
            <a:r>
              <a:rPr lang="pl-PL" sz="2000" dirty="0">
                <a:latin typeface="Calibri" panose="020F0502020204030204" charset="0"/>
                <a:cs typeface="Calibri" panose="020F0502020204030204" charset="0"/>
              </a:rPr>
              <a:t> </a:t>
            </a:r>
            <a:r>
              <a:rPr lang="pl-PL" sz="2000" dirty="0" err="1">
                <a:latin typeface="Calibri" panose="020F0502020204030204" charset="0"/>
                <a:cs typeface="Calibri" panose="020F0502020204030204" charset="0"/>
              </a:rPr>
              <a:t>Hauptarten</a:t>
            </a:r>
            <a:r>
              <a:rPr lang="pl-PL" sz="2000" dirty="0">
                <a:latin typeface="Calibri" panose="020F0502020204030204" charset="0"/>
                <a:cs typeface="Calibri" panose="020F0502020204030204" charset="0"/>
              </a:rPr>
              <a:t> von </a:t>
            </a:r>
            <a:r>
              <a:rPr lang="pl-PL" sz="2000" dirty="0" err="1">
                <a:latin typeface="Calibri" panose="020F0502020204030204" charset="0"/>
                <a:cs typeface="Calibri" panose="020F0502020204030204" charset="0"/>
              </a:rPr>
              <a:t>Wirtschaftskrisen</a:t>
            </a:r>
            <a:endParaRPr lang="pl-PL" sz="2000" dirty="0">
              <a:latin typeface="Calibri" panose="020F0502020204030204" charset="0"/>
              <a:cs typeface="Calibri" panose="020F0502020204030204" charset="0"/>
            </a:endParaRPr>
          </a:p>
          <a:p>
            <a:r>
              <a:rPr lang="pl-PL" sz="2000" dirty="0" err="1">
                <a:latin typeface="Calibri" panose="020F0502020204030204" charset="0"/>
                <a:cs typeface="Calibri" panose="020F0502020204030204" charset="0"/>
              </a:rPr>
              <a:t>Ursachen</a:t>
            </a:r>
            <a:r>
              <a:rPr lang="pl-PL" sz="2000" dirty="0">
                <a:latin typeface="Calibri" panose="020F0502020204030204" charset="0"/>
                <a:cs typeface="Calibri" panose="020F0502020204030204" charset="0"/>
              </a:rPr>
              <a:t> von </a:t>
            </a:r>
            <a:r>
              <a:rPr lang="pl-PL" sz="2000" dirty="0" err="1">
                <a:latin typeface="Calibri" panose="020F0502020204030204" charset="0"/>
                <a:cs typeface="Calibri" panose="020F0502020204030204" charset="0"/>
              </a:rPr>
              <a:t>Wirtschaftskrisen</a:t>
            </a:r>
            <a:endParaRPr lang="pl-PL" sz="2000" dirty="0">
              <a:latin typeface="Calibri" panose="020F0502020204030204" charset="0"/>
              <a:cs typeface="Calibri" panose="020F0502020204030204" charset="0"/>
            </a:endParaRPr>
          </a:p>
          <a:p>
            <a:r>
              <a:rPr lang="pl-PL" sz="2000" dirty="0" err="1">
                <a:latin typeface="Calibri" panose="020F0502020204030204" charset="0"/>
                <a:cs typeface="Calibri" panose="020F0502020204030204" charset="0"/>
              </a:rPr>
              <a:t>Auswirkungen</a:t>
            </a:r>
            <a:r>
              <a:rPr lang="pl-PL" sz="2000" dirty="0">
                <a:latin typeface="Calibri" panose="020F0502020204030204" charset="0"/>
                <a:cs typeface="Calibri" panose="020F0502020204030204" charset="0"/>
              </a:rPr>
              <a:t> von </a:t>
            </a:r>
            <a:r>
              <a:rPr lang="pl-PL" sz="2000" dirty="0" err="1">
                <a:latin typeface="Calibri" panose="020F0502020204030204" charset="0"/>
                <a:cs typeface="Calibri" panose="020F0502020204030204" charset="0"/>
              </a:rPr>
              <a:t>Wirtschaftskrisen</a:t>
            </a:r>
            <a:endParaRPr lang="pl-PL" sz="2000" dirty="0">
              <a:latin typeface="Calibri" panose="020F0502020204030204" charset="0"/>
              <a:cs typeface="Calibri" panose="020F0502020204030204" charset="0"/>
            </a:endParaRPr>
          </a:p>
          <a:p>
            <a:r>
              <a:rPr lang="de-DE" sz="2000" dirty="0">
                <a:latin typeface="Calibri" panose="020F0502020204030204" charset="0"/>
                <a:cs typeface="Calibri" panose="020F0502020204030204" charset="0"/>
              </a:rPr>
              <a:t>Maßnahmen zur Prävention und Bewältigung von Wirtschaftskrisen</a:t>
            </a:r>
            <a:endParaRPr lang="pl-PL" sz="2000" dirty="0">
              <a:latin typeface="Calibri" panose="020F0502020204030204" charset="0"/>
              <a:cs typeface="Calibri" panose="020F0502020204030204" charset="0"/>
            </a:endParaRPr>
          </a:p>
          <a:p>
            <a:r>
              <a:rPr lang="pl-PL" sz="2000" dirty="0" err="1">
                <a:latin typeface="Calibri" panose="020F0502020204030204" charset="0"/>
                <a:cs typeface="Calibri" panose="020F0502020204030204" charset="0"/>
              </a:rPr>
              <a:t>Beispiele</a:t>
            </a:r>
            <a:r>
              <a:rPr lang="pl-PL" sz="2000" dirty="0">
                <a:latin typeface="Calibri" panose="020F0502020204030204" charset="0"/>
                <a:cs typeface="Calibri" panose="020F0502020204030204" charset="0"/>
              </a:rPr>
              <a:t> </a:t>
            </a:r>
            <a:r>
              <a:rPr lang="pl-PL" sz="2000" dirty="0" err="1">
                <a:latin typeface="Calibri" panose="020F0502020204030204" charset="0"/>
                <a:cs typeface="Calibri" panose="020F0502020204030204" charset="0"/>
              </a:rPr>
              <a:t>für</a:t>
            </a:r>
            <a:r>
              <a:rPr lang="pl-PL" sz="2000" dirty="0">
                <a:latin typeface="Calibri" panose="020F0502020204030204" charset="0"/>
                <a:cs typeface="Calibri" panose="020F0502020204030204" charset="0"/>
              </a:rPr>
              <a:t> </a:t>
            </a:r>
            <a:r>
              <a:rPr lang="pl-PL" sz="2000" dirty="0" err="1">
                <a:latin typeface="Calibri" panose="020F0502020204030204" charset="0"/>
                <a:cs typeface="Calibri" panose="020F0502020204030204" charset="0"/>
              </a:rPr>
              <a:t>Wirtschaftskrisen</a:t>
            </a:r>
            <a:endParaRPr lang="pl-PL" sz="2000" dirty="0">
              <a:latin typeface="Calibri" panose="020F0502020204030204" charset="0"/>
              <a:cs typeface="Calibri" panose="020F0502020204030204" charset="0"/>
            </a:endParaRPr>
          </a:p>
          <a:p>
            <a:r>
              <a:rPr lang="pl-PL" sz="2000" dirty="0" err="1">
                <a:latin typeface="Calibri" panose="020F0502020204030204" charset="0"/>
                <a:cs typeface="Calibri" panose="020F0502020204030204" charset="0"/>
              </a:rPr>
              <a:t>Zusammenfassung</a:t>
            </a:r>
            <a:endParaRPr lang="pl-PL" sz="2000" dirty="0">
              <a:latin typeface="Calibri" panose="020F0502020204030204" charset="0"/>
              <a:cs typeface="Calibri" panose="020F0502020204030204" charset="0"/>
            </a:endParaRPr>
          </a:p>
        </p:txBody>
      </p:sp>
      <p:pic>
        <p:nvPicPr>
          <p:cNvPr id="5" name="Picture 4" descr="Fragezeichen vor pastellgrünem Hintergrund"/>
          <p:cNvPicPr>
            <a:picLocks noChangeAspect="1"/>
          </p:cNvPicPr>
          <p:nvPr/>
        </p:nvPicPr>
        <p:blipFill rotWithShape="1">
          <a:blip r:embed="rId1"/>
          <a:srcRect l="33259"/>
          <a:stretch>
            <a:fillRect/>
          </a:stretch>
        </p:blipFill>
        <p:spPr>
          <a:xfrm>
            <a:off x="6096000" y="1"/>
            <a:ext cx="610282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0080" y="325369"/>
            <a:ext cx="4368602" cy="1956841"/>
          </a:xfrm>
        </p:spPr>
        <p:txBody>
          <a:bodyPr anchor="b">
            <a:normAutofit/>
          </a:bodyPr>
          <a:lstStyle/>
          <a:p>
            <a:r>
              <a:rPr lang="pl-PL" sz="4200">
                <a:latin typeface="Calibri" panose="020F0502020204030204" charset="0"/>
                <a:cs typeface="Calibri" panose="020F0502020204030204" charset="0"/>
              </a:rPr>
              <a:t>Definition von Wirtschaftskrisen</a:t>
            </a:r>
            <a:br>
              <a:rPr lang="pl-PL" sz="4200">
                <a:latin typeface="Calibri" panose="020F0502020204030204" charset="0"/>
                <a:cs typeface="Calibri" panose="020F0502020204030204" charset="0"/>
              </a:rPr>
            </a:br>
            <a:endParaRPr lang="pl-PL" sz="4200">
              <a:latin typeface="Calibri" panose="020F0502020204030204" charset="0"/>
              <a:cs typeface="Calibri" panose="020F0502020204030204" charset="0"/>
            </a:endParaRPr>
          </a:p>
        </p:txBody>
      </p:sp>
      <p:sp>
        <p:nvSpPr>
          <p:cNvPr id="2064"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640080" y="2872899"/>
            <a:ext cx="4243589" cy="3320668"/>
          </a:xfrm>
        </p:spPr>
        <p:txBody>
          <a:bodyPr>
            <a:normAutofit/>
          </a:bodyPr>
          <a:lstStyle/>
          <a:p>
            <a:r>
              <a:rPr lang="pl-PL" sz="1900">
                <a:latin typeface="Calibri" panose="020F0502020204030204" charset="0"/>
                <a:cs typeface="Calibri" panose="020F0502020204030204" charset="0"/>
              </a:rPr>
              <a:t>Die</a:t>
            </a:r>
            <a:r>
              <a:rPr lang="de-DE" sz="1900">
                <a:latin typeface="Calibri" panose="020F0502020204030204" charset="0"/>
                <a:cs typeface="Calibri" panose="020F0502020204030204" charset="0"/>
              </a:rPr>
              <a:t> Wirtschaftskrise ist eine Zeit, in der die globale Wirtschaft starken negativen Schwankungen unterliegt, die durch verschiedene Faktoren wie Finanzkrisen, erhöhte Rohstoffpreise oder politische Unsicherheiten ausgelöst werden können. Diese Krisen führen oft zu einem Rückgang des weltweiten Handels, Investments, einer hohen Arbeitslosigkeit und allgemeiner wirtschaftlicher Instabilität.</a:t>
            </a:r>
            <a:endParaRPr lang="pl-PL" sz="1900">
              <a:latin typeface="Calibri" panose="020F0502020204030204" charset="0"/>
              <a:cs typeface="Calibri" panose="020F0502020204030204" charset="0"/>
            </a:endParaRPr>
          </a:p>
        </p:txBody>
      </p:sp>
      <p:pic>
        <p:nvPicPr>
          <p:cNvPr id="2050" name="Picture 2" descr="10 berühmte Beispiele für Wirtschaftskrisen | Superprof"/>
          <p:cNvPicPr>
            <a:picLocks noChangeAspect="1" noChangeArrowheads="1"/>
          </p:cNvPicPr>
          <p:nvPr/>
        </p:nvPicPr>
        <p:blipFill rotWithShape="1">
          <a:blip r:embed="rId1">
            <a:extLst>
              <a:ext uri="{28A0092B-C50C-407E-A947-70E740481C1C}">
                <a14:useLocalDpi xmlns:a14="http://schemas.microsoft.com/office/drawing/2010/main" val="0"/>
              </a:ext>
            </a:extLst>
          </a:blip>
          <a:srcRect l="11118" r="2218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0"/>
          <p:cNvSpPr>
            <a:spLocks noGrp="1" noRot="1" noChangeAspect="1" noMove="1" noResize="1" noEditPoints="1" noAdjustHandles="1" noChangeArrowheads="1" noChangeShapeType="1" noTextEdit="1"/>
          </p:cNvSpPr>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738267" y="818302"/>
            <a:ext cx="4333814" cy="1454051"/>
          </a:xfrm>
        </p:spPr>
        <p:txBody>
          <a:bodyPr anchor="b">
            <a:normAutofit/>
          </a:bodyPr>
          <a:lstStyle/>
          <a:p>
            <a:r>
              <a:rPr lang="de-DE" sz="3600" b="1">
                <a:solidFill>
                  <a:schemeClr val="tx2"/>
                </a:solidFill>
                <a:latin typeface="Calibri" panose="020F0502020204030204" charset="0"/>
                <a:cs typeface="Calibri" panose="020F0502020204030204" charset="0"/>
              </a:rPr>
              <a:t>Die Hauptarten </a:t>
            </a:r>
            <a:br>
              <a:rPr lang="de-DE" sz="3600" b="1">
                <a:solidFill>
                  <a:schemeClr val="tx2"/>
                </a:solidFill>
                <a:latin typeface="Calibri" panose="020F0502020204030204" charset="0"/>
                <a:cs typeface="Calibri" panose="020F0502020204030204" charset="0"/>
              </a:rPr>
            </a:br>
            <a:r>
              <a:rPr lang="de-DE" sz="3600" b="1">
                <a:solidFill>
                  <a:schemeClr val="tx2"/>
                </a:solidFill>
                <a:latin typeface="Calibri" panose="020F0502020204030204" charset="0"/>
                <a:cs typeface="Calibri" panose="020F0502020204030204" charset="0"/>
              </a:rPr>
              <a:t>von Wirtschaftskrisen</a:t>
            </a:r>
            <a:endParaRPr lang="pl-PL" sz="3600" b="1">
              <a:solidFill>
                <a:schemeClr val="tx2"/>
              </a:solidFill>
              <a:latin typeface="Calibri" panose="020F0502020204030204" charset="0"/>
              <a:cs typeface="Calibri" panose="020F0502020204030204" charset="0"/>
            </a:endParaRPr>
          </a:p>
        </p:txBody>
      </p:sp>
      <p:pic>
        <p:nvPicPr>
          <p:cNvPr id="5" name="Obraz 4"/>
          <p:cNvPicPr>
            <a:picLocks noChangeAspect="1"/>
          </p:cNvPicPr>
          <p:nvPr/>
        </p:nvPicPr>
        <p:blipFill rotWithShape="1">
          <a:blip r:embed="rId1"/>
          <a:srcRect l="24309" r="8665"/>
          <a:stretch>
            <a:fillRect/>
          </a:stretch>
        </p:blipFill>
        <p:spPr>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6" name="Obraz 5"/>
          <p:cNvPicPr>
            <a:picLocks noChangeAspect="1"/>
          </p:cNvPicPr>
          <p:nvPr/>
        </p:nvPicPr>
        <p:blipFill rotWithShape="1">
          <a:blip r:embed="rId2"/>
          <a:srcRect l="1923" r="6240" b="3"/>
          <a:stretch>
            <a:fillRect/>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50" name="Group 12"/>
          <p:cNvGrpSpPr>
            <a:grpSpLocks noGrp="1" noRot="1" noChangeAspect="1" noMove="1" noResize="1" noUngrp="1"/>
          </p:cNvGrpSpPr>
          <p:nvPr/>
        </p:nvGrpSpPr>
        <p:grpSpPr>
          <a:xfrm>
            <a:off x="304" y="-20320"/>
            <a:ext cx="4619342" cy="3993680"/>
            <a:chOff x="6642" y="0"/>
            <a:chExt cx="4656944" cy="4026189"/>
          </a:xfrm>
        </p:grpSpPr>
        <p:sp>
          <p:nvSpPr>
            <p:cNvPr id="14" name="Freeform: Shape 13"/>
            <p:cNvSpPr/>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14"/>
            <p:cNvSpPr/>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p:cNvSpPr/>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2" name="Freeform: Shape 16"/>
            <p:cNvSpPr/>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Obraz 3"/>
          <p:cNvPicPr>
            <a:picLocks noChangeAspect="1"/>
          </p:cNvPicPr>
          <p:nvPr/>
        </p:nvPicPr>
        <p:blipFill rotWithShape="1">
          <a:blip r:embed="rId3"/>
          <a:srcRect l="31114" r="11990" b="2"/>
          <a:stretch>
            <a:fillRect/>
          </a:stretch>
        </p:blipFill>
        <p:spPr>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53" name="Graphic 4"/>
          <p:cNvGrpSpPr>
            <a:grpSpLocks noGrp="1" noRot="1" noChangeAspect="1" noMove="1" noResize="1" noUngrp="1"/>
          </p:cNvGrpSpPr>
          <p:nvPr/>
        </p:nvGrpSpPr>
        <p:grpSpPr>
          <a:xfrm>
            <a:off x="3125938" y="2543765"/>
            <a:ext cx="3375140" cy="3326212"/>
            <a:chOff x="3414665" y="738154"/>
            <a:chExt cx="5366579" cy="5378461"/>
          </a:xfrm>
          <a:solidFill>
            <a:schemeClr val="bg1">
              <a:alpha val="30000"/>
            </a:schemeClr>
          </a:solidFill>
        </p:grpSpPr>
        <p:sp>
          <p:nvSpPr>
            <p:cNvPr id="54" name="Freeform: Shape 19"/>
            <p:cNvSpPr/>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1" name="Freeform: Shape 20"/>
            <p:cNvSpPr/>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55" name="Freeform: Shape 21"/>
            <p:cNvSpPr/>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56" name="Group 23"/>
          <p:cNvGrpSpPr>
            <a:grpSpLocks noGrp="1" noRot="1" noChangeAspect="1" noMove="1" noResize="1" noUngrp="1"/>
          </p:cNvGrpSpPr>
          <p:nvPr/>
        </p:nvGrpSpPr>
        <p:grpSpPr>
          <a:xfrm>
            <a:off x="-732" y="3757558"/>
            <a:ext cx="3606713" cy="3109922"/>
            <a:chOff x="6642" y="3804226"/>
            <a:chExt cx="3664532" cy="3063253"/>
          </a:xfrm>
        </p:grpSpPr>
        <p:sp>
          <p:nvSpPr>
            <p:cNvPr id="57" name="Freeform: Shape 24"/>
            <p:cNvSpPr/>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25"/>
            <p:cNvSpPr/>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Freeform: Shape 26"/>
            <p:cNvSpPr/>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ymbol zastępczy zawartości 2"/>
          <p:cNvSpPr>
            <a:spLocks noGrp="1"/>
          </p:cNvSpPr>
          <p:nvPr>
            <p:ph idx="1"/>
          </p:nvPr>
        </p:nvSpPr>
        <p:spPr>
          <a:xfrm>
            <a:off x="6734684" y="2437029"/>
            <a:ext cx="4333468" cy="3639289"/>
          </a:xfrm>
        </p:spPr>
        <p:txBody>
          <a:bodyPr anchor="ctr">
            <a:normAutofit/>
          </a:bodyPr>
          <a:lstStyle/>
          <a:p>
            <a:r>
              <a:rPr lang="de-DE" sz="2000" b="1">
                <a:solidFill>
                  <a:schemeClr val="tx2"/>
                </a:solidFill>
                <a:latin typeface="Calibri" panose="020F0502020204030204" charset="0"/>
                <a:cs typeface="Calibri" panose="020F0502020204030204" charset="0"/>
              </a:rPr>
              <a:t>Finanzkrise</a:t>
            </a:r>
            <a:endParaRPr lang="de-DE" sz="2000" b="1">
              <a:solidFill>
                <a:schemeClr val="tx2"/>
              </a:solidFill>
              <a:latin typeface="Calibri" panose="020F0502020204030204" charset="0"/>
              <a:cs typeface="Calibri" panose="020F0502020204030204" charset="0"/>
            </a:endParaRPr>
          </a:p>
          <a:p>
            <a:r>
              <a:rPr lang="de-DE" sz="2000" b="1">
                <a:solidFill>
                  <a:schemeClr val="tx2"/>
                </a:solidFill>
                <a:latin typeface="Calibri" panose="020F0502020204030204" charset="0"/>
                <a:cs typeface="Calibri" panose="020F0502020204030204" charset="0"/>
              </a:rPr>
              <a:t>Schuldenkrise</a:t>
            </a:r>
            <a:endParaRPr lang="de-DE" sz="2000" b="1">
              <a:solidFill>
                <a:schemeClr val="tx2"/>
              </a:solidFill>
              <a:latin typeface="Calibri" panose="020F0502020204030204" charset="0"/>
              <a:cs typeface="Calibri" panose="020F0502020204030204" charset="0"/>
            </a:endParaRPr>
          </a:p>
          <a:p>
            <a:r>
              <a:rPr lang="de-DE" sz="2000" b="1">
                <a:solidFill>
                  <a:schemeClr val="tx2"/>
                </a:solidFill>
                <a:latin typeface="Calibri" panose="020F0502020204030204" charset="0"/>
                <a:cs typeface="Calibri" panose="020F0502020204030204" charset="0"/>
              </a:rPr>
              <a:t>Zahlungsbilanzkrise</a:t>
            </a:r>
            <a:endParaRPr lang="de-DE" sz="2000" b="1">
              <a:solidFill>
                <a:schemeClr val="tx2"/>
              </a:solidFill>
              <a:latin typeface="Calibri" panose="020F0502020204030204" charset="0"/>
              <a:cs typeface="Calibri" panose="020F0502020204030204" charset="0"/>
            </a:endParaRPr>
          </a:p>
          <a:p>
            <a:r>
              <a:rPr lang="de-DE" sz="2000" b="1">
                <a:solidFill>
                  <a:schemeClr val="tx2"/>
                </a:solidFill>
                <a:latin typeface="Calibri" panose="020F0502020204030204" charset="0"/>
                <a:cs typeface="Calibri" panose="020F0502020204030204" charset="0"/>
              </a:rPr>
              <a:t>Währungskrise</a:t>
            </a:r>
            <a:endParaRPr lang="de-DE" sz="2000" b="1">
              <a:solidFill>
                <a:schemeClr val="tx2"/>
              </a:solidFill>
              <a:latin typeface="Calibri" panose="020F0502020204030204" charset="0"/>
              <a:cs typeface="Calibri" panose="020F0502020204030204" charset="0"/>
            </a:endParaRPr>
          </a:p>
          <a:p>
            <a:r>
              <a:rPr lang="de-DE" sz="2000" b="1">
                <a:solidFill>
                  <a:schemeClr val="tx2"/>
                </a:solidFill>
                <a:latin typeface="Calibri" panose="020F0502020204030204" charset="0"/>
                <a:cs typeface="Calibri" panose="020F0502020204030204" charset="0"/>
              </a:rPr>
              <a:t>Bankenkrise</a:t>
            </a:r>
            <a:endParaRPr lang="pl-PL" sz="2000" b="1">
              <a:solidFill>
                <a:schemeClr val="tx2"/>
              </a:solidFill>
              <a:latin typeface="Calibri" panose="020F0502020204030204" charset="0"/>
              <a:cs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Grafik auf Dokument mit Stift"/>
          <p:cNvPicPr>
            <a:picLocks noChangeAspect="1"/>
          </p:cNvPicPr>
          <p:nvPr/>
        </p:nvPicPr>
        <p:blipFill rotWithShape="1">
          <a:blip r:embed="rId1"/>
          <a:srcRect l="27145" r="13589" b="-1"/>
          <a:stretch>
            <a:fillRect/>
          </a:stretch>
        </p:blipFill>
        <p:spPr>
          <a:xfrm>
            <a:off x="6103027" y="10"/>
            <a:ext cx="6088971" cy="6857990"/>
          </a:xfrm>
          <a:prstGeom prst="rect">
            <a:avLst/>
          </a:prstGeom>
        </p:spPr>
      </p:pic>
      <p:sp useBgFill="1">
        <p:nvSpPr>
          <p:cNvPr id="61" name="Rectangle 43"/>
          <p:cNvSpPr>
            <a:spLocks noGrp="1" noRot="1" noChangeAspect="1" noMove="1" noResize="1" noEditPoints="1" noAdjustHandles="1" noChangeArrowheads="1" noChangeShapeType="1" noTextEdit="1"/>
          </p:cNvSpPr>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45"/>
          <p:cNvSpPr>
            <a:spLocks noGrp="1" noRot="1" noChangeAspect="1" noMove="1" noResize="1" noEditPoints="1" noAdjustHandles="1" noChangeArrowheads="1" noChangeShapeType="1" noTextEdit="1"/>
          </p:cNvSpPr>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61801" y="328512"/>
            <a:ext cx="4778387" cy="1628970"/>
          </a:xfrm>
        </p:spPr>
        <p:txBody>
          <a:bodyPr anchor="ctr">
            <a:normAutofit/>
          </a:bodyPr>
          <a:lstStyle/>
          <a:p>
            <a:r>
              <a:rPr lang="pl-PL" sz="4000" b="1" dirty="0" err="1">
                <a:latin typeface="Calibri" panose="020F0502020204030204" charset="0"/>
                <a:cs typeface="Calibri" panose="020F0502020204030204" charset="0"/>
              </a:rPr>
              <a:t>Ursachen</a:t>
            </a:r>
            <a:r>
              <a:rPr lang="pl-PL" sz="4000" b="1" dirty="0">
                <a:latin typeface="Calibri" panose="020F0502020204030204" charset="0"/>
                <a:cs typeface="Calibri" panose="020F0502020204030204" charset="0"/>
              </a:rPr>
              <a:t> von </a:t>
            </a:r>
            <a:r>
              <a:rPr lang="pl-PL" sz="4000" b="1" dirty="0" err="1">
                <a:latin typeface="Calibri" panose="020F0502020204030204" charset="0"/>
                <a:cs typeface="Calibri" panose="020F0502020204030204" charset="0"/>
              </a:rPr>
              <a:t>Wirtschaftskrisen</a:t>
            </a:r>
            <a:endParaRPr lang="pl-PL" sz="4000" b="1" dirty="0">
              <a:latin typeface="Calibri" panose="020F0502020204030204" charset="0"/>
              <a:cs typeface="Calibri" panose="020F0502020204030204" charset="0"/>
            </a:endParaRPr>
          </a:p>
        </p:txBody>
      </p:sp>
      <p:sp>
        <p:nvSpPr>
          <p:cNvPr id="27" name="Symbol zastępczy zawartości 2"/>
          <p:cNvSpPr>
            <a:spLocks noGrp="1"/>
          </p:cNvSpPr>
          <p:nvPr>
            <p:ph idx="1"/>
          </p:nvPr>
        </p:nvSpPr>
        <p:spPr>
          <a:xfrm>
            <a:off x="761801" y="2884929"/>
            <a:ext cx="4659756" cy="3374137"/>
          </a:xfrm>
        </p:spPr>
        <p:txBody>
          <a:bodyPr anchor="ctr">
            <a:noAutofit/>
          </a:bodyPr>
          <a:lstStyle/>
          <a:p>
            <a:pPr marL="0" indent="0">
              <a:buNone/>
            </a:pPr>
            <a:r>
              <a:rPr lang="pl-PL" sz="1800" b="1" dirty="0" err="1">
                <a:latin typeface="Calibri" panose="020F0502020204030204" charset="0"/>
                <a:cs typeface="Calibri" panose="020F0502020204030204" charset="0"/>
              </a:rPr>
              <a:t>Globale</a:t>
            </a:r>
            <a:r>
              <a:rPr lang="pl-PL" sz="1800" b="1" dirty="0">
                <a:latin typeface="Calibri" panose="020F0502020204030204" charset="0"/>
                <a:cs typeface="Calibri" panose="020F0502020204030204" charset="0"/>
              </a:rPr>
              <a:t> </a:t>
            </a:r>
            <a:r>
              <a:rPr lang="pl-PL" sz="1800" b="1" dirty="0" err="1">
                <a:latin typeface="Calibri" panose="020F0502020204030204" charset="0"/>
                <a:cs typeface="Calibri" panose="020F0502020204030204" charset="0"/>
              </a:rPr>
              <a:t>Faktoren</a:t>
            </a:r>
            <a:r>
              <a:rPr lang="pl-PL" sz="1800" b="1" dirty="0">
                <a:latin typeface="Calibri" panose="020F0502020204030204" charset="0"/>
                <a:cs typeface="Calibri" panose="020F0502020204030204" charset="0"/>
              </a:rPr>
              <a:t>:</a:t>
            </a:r>
            <a:endParaRPr lang="pl-PL" sz="1800" b="1" dirty="0">
              <a:latin typeface="Calibri" panose="020F0502020204030204" charset="0"/>
              <a:cs typeface="Calibri" panose="020F0502020204030204" charset="0"/>
            </a:endParaRPr>
          </a:p>
          <a:p>
            <a:r>
              <a:rPr lang="de-DE" sz="1800" b="1" dirty="0">
                <a:latin typeface="Calibri" panose="020F0502020204030204" charset="0"/>
                <a:cs typeface="Calibri" panose="020F0502020204030204" charset="0"/>
              </a:rPr>
              <a:t>Veränderungen in der globalen Nachfrage </a:t>
            </a:r>
            <a:r>
              <a:rPr lang="pl-PL" sz="1800" b="1" dirty="0" err="1">
                <a:latin typeface="Calibri" panose="020F0502020204030204" charset="0"/>
                <a:cs typeface="Calibri" panose="020F0502020204030204" charset="0"/>
              </a:rPr>
              <a:t>und</a:t>
            </a:r>
            <a:r>
              <a:rPr lang="pl-PL" sz="1800" b="1" dirty="0">
                <a:latin typeface="Calibri" panose="020F0502020204030204" charset="0"/>
                <a:cs typeface="Calibri" panose="020F0502020204030204" charset="0"/>
              </a:rPr>
              <a:t> </a:t>
            </a:r>
            <a:r>
              <a:rPr lang="pl-PL" sz="1800" b="1" dirty="0" err="1">
                <a:latin typeface="Calibri" panose="020F0502020204030204" charset="0"/>
                <a:cs typeface="Calibri" panose="020F0502020204030204" charset="0"/>
              </a:rPr>
              <a:t>Angebot</a:t>
            </a:r>
            <a:endParaRPr lang="pl-PL" sz="1800" b="1" dirty="0">
              <a:latin typeface="Calibri" panose="020F0502020204030204" charset="0"/>
              <a:cs typeface="Calibri" panose="020F0502020204030204" charset="0"/>
            </a:endParaRPr>
          </a:p>
          <a:p>
            <a:r>
              <a:rPr lang="pl-PL" sz="1800" b="1" dirty="0" err="1">
                <a:latin typeface="Calibri" panose="020F0502020204030204" charset="0"/>
                <a:cs typeface="Calibri" panose="020F0502020204030204" charset="0"/>
              </a:rPr>
              <a:t>Handelskonflikte</a:t>
            </a:r>
            <a:endParaRPr lang="pl-PL" sz="1800" b="1" dirty="0">
              <a:latin typeface="Calibri" panose="020F0502020204030204" charset="0"/>
              <a:cs typeface="Calibri" panose="020F0502020204030204" charset="0"/>
            </a:endParaRPr>
          </a:p>
          <a:p>
            <a:r>
              <a:rPr lang="pl-PL" sz="1800" b="1" dirty="0" err="1">
                <a:latin typeface="Calibri" panose="020F0502020204030204" charset="0"/>
                <a:cs typeface="Calibri" panose="020F0502020204030204" charset="0"/>
              </a:rPr>
              <a:t>Übermäßige</a:t>
            </a:r>
            <a:r>
              <a:rPr lang="pl-PL" sz="1800" b="1" dirty="0">
                <a:latin typeface="Calibri" panose="020F0502020204030204" charset="0"/>
                <a:cs typeface="Calibri" panose="020F0502020204030204" charset="0"/>
              </a:rPr>
              <a:t> </a:t>
            </a:r>
            <a:r>
              <a:rPr lang="pl-PL" sz="1800" b="1" dirty="0" err="1">
                <a:latin typeface="Calibri" panose="020F0502020204030204" charset="0"/>
                <a:cs typeface="Calibri" panose="020F0502020204030204" charset="0"/>
              </a:rPr>
              <a:t>Spekulation</a:t>
            </a:r>
            <a:r>
              <a:rPr lang="pl-PL" sz="1800" b="1" dirty="0">
                <a:latin typeface="Calibri" panose="020F0502020204030204" charset="0"/>
                <a:cs typeface="Calibri" panose="020F0502020204030204" charset="0"/>
              </a:rPr>
              <a:t> </a:t>
            </a:r>
            <a:r>
              <a:rPr lang="pl-PL" sz="1800" b="1" dirty="0" err="1">
                <a:latin typeface="Calibri" panose="020F0502020204030204" charset="0"/>
                <a:cs typeface="Calibri" panose="020F0502020204030204" charset="0"/>
              </a:rPr>
              <a:t>und</a:t>
            </a:r>
            <a:r>
              <a:rPr lang="pl-PL" sz="1800" b="1" dirty="0">
                <a:latin typeface="Calibri" panose="020F0502020204030204" charset="0"/>
                <a:cs typeface="Calibri" panose="020F0502020204030204" charset="0"/>
              </a:rPr>
              <a:t> </a:t>
            </a:r>
            <a:r>
              <a:rPr lang="pl-PL" sz="1800" b="1" dirty="0" err="1">
                <a:latin typeface="Calibri" panose="020F0502020204030204" charset="0"/>
                <a:cs typeface="Calibri" panose="020F0502020204030204" charset="0"/>
              </a:rPr>
              <a:t>Finanzmarktexzesse</a:t>
            </a:r>
            <a:endParaRPr lang="pl-PL" sz="1800" b="1" dirty="0">
              <a:latin typeface="Calibri" panose="020F0502020204030204" charset="0"/>
              <a:cs typeface="Calibri" panose="020F0502020204030204" charset="0"/>
            </a:endParaRPr>
          </a:p>
          <a:p>
            <a:endParaRPr lang="pl-PL" sz="1800" b="1" dirty="0">
              <a:latin typeface="Calibri" panose="020F0502020204030204" charset="0"/>
              <a:cs typeface="Calibri" panose="020F0502020204030204" charset="0"/>
            </a:endParaRPr>
          </a:p>
          <a:p>
            <a:pPr marL="0" indent="0">
              <a:buNone/>
            </a:pPr>
            <a:r>
              <a:rPr lang="pl-PL" sz="1800" b="1" dirty="0" err="1">
                <a:latin typeface="Calibri" panose="020F0502020204030204" charset="0"/>
                <a:cs typeface="Calibri" panose="020F0502020204030204" charset="0"/>
              </a:rPr>
              <a:t>Nationale</a:t>
            </a:r>
            <a:r>
              <a:rPr lang="pl-PL" sz="1800" b="1" dirty="0">
                <a:latin typeface="Calibri" panose="020F0502020204030204" charset="0"/>
                <a:cs typeface="Calibri" panose="020F0502020204030204" charset="0"/>
              </a:rPr>
              <a:t> </a:t>
            </a:r>
            <a:r>
              <a:rPr lang="pl-PL" sz="1800" b="1" dirty="0" err="1">
                <a:latin typeface="Calibri" panose="020F0502020204030204" charset="0"/>
                <a:cs typeface="Calibri" panose="020F0502020204030204" charset="0"/>
              </a:rPr>
              <a:t>Faktoren</a:t>
            </a:r>
            <a:r>
              <a:rPr lang="pl-PL" sz="1800" b="1" dirty="0">
                <a:latin typeface="Calibri" panose="020F0502020204030204" charset="0"/>
                <a:cs typeface="Calibri" panose="020F0502020204030204" charset="0"/>
              </a:rPr>
              <a:t>:</a:t>
            </a:r>
            <a:endParaRPr lang="pl-PL" sz="1800" b="1" dirty="0">
              <a:latin typeface="Calibri" panose="020F0502020204030204" charset="0"/>
              <a:cs typeface="Calibri" panose="020F0502020204030204" charset="0"/>
            </a:endParaRPr>
          </a:p>
          <a:p>
            <a:r>
              <a:rPr lang="de-DE" sz="1800" b="1" dirty="0">
                <a:latin typeface="Calibri" panose="020F0502020204030204" charset="0"/>
                <a:cs typeface="Calibri" panose="020F0502020204030204" charset="0"/>
              </a:rPr>
              <a:t>Fehlende oder ineffektive wirtschaftspolitische Maßnahmen</a:t>
            </a:r>
            <a:endParaRPr lang="pl-PL" sz="1800" b="1" dirty="0">
              <a:latin typeface="Calibri" panose="020F0502020204030204" charset="0"/>
              <a:cs typeface="Calibri" panose="020F0502020204030204" charset="0"/>
            </a:endParaRPr>
          </a:p>
          <a:p>
            <a:r>
              <a:rPr lang="de-DE" sz="1800" b="1" dirty="0">
                <a:latin typeface="Calibri" panose="020F0502020204030204" charset="0"/>
                <a:cs typeface="Calibri" panose="020F0502020204030204" charset="0"/>
              </a:rPr>
              <a:t>Strukturelle Probleme in der Wirtschaft</a:t>
            </a:r>
            <a:endParaRPr lang="pl-PL" sz="1800" b="1" dirty="0">
              <a:latin typeface="Calibri" panose="020F0502020204030204" charset="0"/>
              <a:cs typeface="Calibri" panose="020F0502020204030204" charset="0"/>
            </a:endParaRPr>
          </a:p>
          <a:p>
            <a:r>
              <a:rPr lang="de-DE" sz="1800" b="1" dirty="0">
                <a:latin typeface="Calibri" panose="020F0502020204030204" charset="0"/>
                <a:cs typeface="Calibri" panose="020F0502020204030204" charset="0"/>
              </a:rPr>
              <a:t>Hohe Arbeitslosigkeit oder ein instabiler Arbeitsmarkt</a:t>
            </a:r>
            <a:endParaRPr lang="pl-PL" sz="1800" b="1" dirty="0">
              <a:latin typeface="Calibri" panose="020F0502020204030204" charset="0"/>
              <a:cs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latin typeface="Calibri" panose="020F0502020204030204" charset="0"/>
                <a:cs typeface="Calibri" panose="020F0502020204030204" charset="0"/>
              </a:rPr>
              <a:t>Auswirkungen</a:t>
            </a:r>
            <a:r>
              <a:rPr lang="pl-PL" dirty="0">
                <a:latin typeface="Calibri" panose="020F0502020204030204" charset="0"/>
                <a:cs typeface="Calibri" panose="020F0502020204030204" charset="0"/>
              </a:rPr>
              <a:t> von </a:t>
            </a:r>
            <a:r>
              <a:rPr lang="pl-PL" dirty="0" err="1">
                <a:latin typeface="Calibri" panose="020F0502020204030204" charset="0"/>
                <a:cs typeface="Calibri" panose="020F0502020204030204" charset="0"/>
              </a:rPr>
              <a:t>Wirtschaftskrisen</a:t>
            </a:r>
            <a:endParaRPr lang="pl-PL" dirty="0">
              <a:latin typeface="Calibri" panose="020F0502020204030204" charset="0"/>
              <a:cs typeface="Calibri" panose="020F0502020204030204" charset="0"/>
            </a:endParaRPr>
          </a:p>
        </p:txBody>
      </p:sp>
      <p:sp>
        <p:nvSpPr>
          <p:cNvPr id="4" name="Prostokąt 3"/>
          <p:cNvSpPr/>
          <p:nvPr/>
        </p:nvSpPr>
        <p:spPr>
          <a:xfrm>
            <a:off x="838200" y="1940302"/>
            <a:ext cx="3229762" cy="104862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800" b="1" dirty="0" err="1">
                <a:solidFill>
                  <a:schemeClr val="tx1"/>
                </a:solidFill>
                <a:effectLst/>
                <a:latin typeface="Calibri" panose="020F0502020204030204" charset="0"/>
                <a:ea typeface="Aptos" panose="020B0004020202020204" pitchFamily="34" charset="0"/>
                <a:cs typeface="Calibri" panose="020F0502020204030204" charset="0"/>
              </a:rPr>
              <a:t>Wirtschaftliche</a:t>
            </a:r>
            <a:r>
              <a:rPr lang="pl-PL" sz="1800" b="1" dirty="0">
                <a:solidFill>
                  <a:schemeClr val="tx1"/>
                </a:solidFill>
                <a:effectLst/>
                <a:latin typeface="Calibri" panose="020F0502020204030204" charset="0"/>
                <a:ea typeface="Aptos" panose="020B0004020202020204" pitchFamily="34" charset="0"/>
                <a:cs typeface="Calibri" panose="020F0502020204030204" charset="0"/>
              </a:rPr>
              <a:t> </a:t>
            </a:r>
            <a:r>
              <a:rPr lang="pl-PL" sz="1800" b="1" dirty="0" err="1">
                <a:solidFill>
                  <a:schemeClr val="tx1"/>
                </a:solidFill>
                <a:effectLst/>
                <a:latin typeface="Calibri" panose="020F0502020204030204" charset="0"/>
                <a:ea typeface="Aptos" panose="020B0004020202020204" pitchFamily="34" charset="0"/>
                <a:cs typeface="Calibri" panose="020F0502020204030204" charset="0"/>
              </a:rPr>
              <a:t>Auswirkungen</a:t>
            </a:r>
            <a:endParaRPr lang="pl-PL" b="1" dirty="0">
              <a:solidFill>
                <a:schemeClr val="tx1"/>
              </a:solidFill>
              <a:latin typeface="Calibri" panose="020F0502020204030204" charset="0"/>
              <a:cs typeface="Calibri" panose="020F0502020204030204" charset="0"/>
            </a:endParaRPr>
          </a:p>
        </p:txBody>
      </p:sp>
      <p:cxnSp>
        <p:nvCxnSpPr>
          <p:cNvPr id="8" name="Łącznik prosty ze strzałką 7"/>
          <p:cNvCxnSpPr>
            <a:endCxn id="22" idx="2"/>
          </p:cNvCxnSpPr>
          <p:nvPr/>
        </p:nvCxnSpPr>
        <p:spPr>
          <a:xfrm>
            <a:off x="4067962" y="2988924"/>
            <a:ext cx="387151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Łącznik prosty ze strzałką 10"/>
          <p:cNvCxnSpPr>
            <a:stCxn id="4" idx="3"/>
          </p:cNvCxnSpPr>
          <p:nvPr/>
        </p:nvCxnSpPr>
        <p:spPr>
          <a:xfrm>
            <a:off x="4067962" y="2464614"/>
            <a:ext cx="18246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Łącznik prosty ze strzałką 13"/>
          <p:cNvCxnSpPr/>
          <p:nvPr/>
        </p:nvCxnSpPr>
        <p:spPr>
          <a:xfrm>
            <a:off x="4067962" y="2988924"/>
            <a:ext cx="1640051" cy="5243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Prostokąt 16"/>
          <p:cNvSpPr/>
          <p:nvPr/>
        </p:nvSpPr>
        <p:spPr>
          <a:xfrm>
            <a:off x="838200" y="4120265"/>
            <a:ext cx="3229762" cy="94795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b="1" dirty="0" err="1">
                <a:solidFill>
                  <a:schemeClr val="tx1"/>
                </a:solidFill>
                <a:latin typeface="Calibri" panose="020F0502020204030204" charset="0"/>
                <a:cs typeface="Calibri" panose="020F0502020204030204" charset="0"/>
              </a:rPr>
              <a:t>Soziale</a:t>
            </a:r>
            <a:r>
              <a:rPr lang="pl-PL" b="1" dirty="0">
                <a:solidFill>
                  <a:schemeClr val="tx1"/>
                </a:solidFill>
                <a:latin typeface="Calibri" panose="020F0502020204030204" charset="0"/>
                <a:cs typeface="Calibri" panose="020F0502020204030204" charset="0"/>
              </a:rPr>
              <a:t> </a:t>
            </a:r>
            <a:r>
              <a:rPr lang="pl-PL" b="1" dirty="0" err="1">
                <a:solidFill>
                  <a:schemeClr val="tx1"/>
                </a:solidFill>
                <a:latin typeface="Calibri" panose="020F0502020204030204" charset="0"/>
                <a:cs typeface="Calibri" panose="020F0502020204030204" charset="0"/>
              </a:rPr>
              <a:t>Auswirkungen</a:t>
            </a:r>
            <a:endParaRPr lang="pl-PL" b="1" dirty="0">
              <a:solidFill>
                <a:schemeClr val="tx1"/>
              </a:solidFill>
              <a:latin typeface="Calibri" panose="020F0502020204030204" charset="0"/>
              <a:cs typeface="Calibri" panose="020F0502020204030204" charset="0"/>
            </a:endParaRPr>
          </a:p>
        </p:txBody>
      </p:sp>
      <p:sp>
        <p:nvSpPr>
          <p:cNvPr id="18" name="Owal 17"/>
          <p:cNvSpPr/>
          <p:nvPr/>
        </p:nvSpPr>
        <p:spPr>
          <a:xfrm>
            <a:off x="5708013" y="1830960"/>
            <a:ext cx="3414319" cy="8305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b="1" dirty="0" err="1">
                <a:latin typeface="Calibri" panose="020F0502020204030204" charset="0"/>
                <a:cs typeface="Calibri" panose="020F0502020204030204" charset="0"/>
              </a:rPr>
              <a:t>Rückgang</a:t>
            </a:r>
            <a:r>
              <a:rPr lang="pl-PL" b="1" dirty="0">
                <a:latin typeface="Calibri" panose="020F0502020204030204" charset="0"/>
                <a:cs typeface="Calibri" panose="020F0502020204030204" charset="0"/>
              </a:rPr>
              <a:t> des </a:t>
            </a:r>
            <a:r>
              <a:rPr lang="pl-PL" b="1" dirty="0" err="1">
                <a:latin typeface="Calibri" panose="020F0502020204030204" charset="0"/>
                <a:cs typeface="Calibri" panose="020F0502020204030204" charset="0"/>
              </a:rPr>
              <a:t>Bruttoinlandsprodukts</a:t>
            </a:r>
            <a:r>
              <a:rPr lang="pl-PL" b="1" dirty="0">
                <a:latin typeface="Calibri" panose="020F0502020204030204" charset="0"/>
                <a:cs typeface="Calibri" panose="020F0502020204030204" charset="0"/>
              </a:rPr>
              <a:t> (BIP)</a:t>
            </a:r>
            <a:endParaRPr lang="pl-PL" b="1" dirty="0">
              <a:latin typeface="Calibri" panose="020F0502020204030204" charset="0"/>
              <a:cs typeface="Calibri" panose="020F0502020204030204" charset="0"/>
            </a:endParaRPr>
          </a:p>
        </p:txBody>
      </p:sp>
      <p:sp>
        <p:nvSpPr>
          <p:cNvPr id="22" name="Owal 21"/>
          <p:cNvSpPr/>
          <p:nvPr/>
        </p:nvSpPr>
        <p:spPr>
          <a:xfrm>
            <a:off x="7939481" y="2592809"/>
            <a:ext cx="3414319" cy="7922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b="1" dirty="0" err="1">
                <a:latin typeface="Calibri" panose="020F0502020204030204" charset="0"/>
                <a:cs typeface="Calibri" panose="020F0502020204030204" charset="0"/>
              </a:rPr>
              <a:t>zahlreiche</a:t>
            </a:r>
            <a:r>
              <a:rPr lang="pl-PL" b="1" dirty="0">
                <a:latin typeface="Calibri" panose="020F0502020204030204" charset="0"/>
                <a:cs typeface="Calibri" panose="020F0502020204030204" charset="0"/>
              </a:rPr>
              <a:t> </a:t>
            </a:r>
            <a:r>
              <a:rPr lang="pl-PL" b="1" dirty="0" err="1">
                <a:latin typeface="Calibri" panose="020F0502020204030204" charset="0"/>
                <a:cs typeface="Calibri" panose="020F0502020204030204" charset="0"/>
              </a:rPr>
              <a:t>Insolvenzen</a:t>
            </a:r>
            <a:endParaRPr lang="pl-PL" b="1" dirty="0">
              <a:latin typeface="Calibri" panose="020F0502020204030204" charset="0"/>
              <a:cs typeface="Calibri" panose="020F0502020204030204" charset="0"/>
            </a:endParaRPr>
          </a:p>
        </p:txBody>
      </p:sp>
      <p:sp>
        <p:nvSpPr>
          <p:cNvPr id="25" name="Owal 24"/>
          <p:cNvSpPr/>
          <p:nvPr/>
        </p:nvSpPr>
        <p:spPr>
          <a:xfrm>
            <a:off x="5708013" y="3169601"/>
            <a:ext cx="2583809" cy="7922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pl-PL" b="1" dirty="0" err="1">
                <a:latin typeface="Calibri" panose="020F0502020204030204" charset="0"/>
                <a:cs typeface="Calibri" panose="020F0502020204030204" charset="0"/>
              </a:rPr>
              <a:t>Anstieg</a:t>
            </a:r>
            <a:r>
              <a:rPr lang="pl-PL" b="1" dirty="0">
                <a:latin typeface="Calibri" panose="020F0502020204030204" charset="0"/>
                <a:cs typeface="Calibri" panose="020F0502020204030204" charset="0"/>
              </a:rPr>
              <a:t> der </a:t>
            </a:r>
            <a:r>
              <a:rPr lang="pl-PL" b="1" dirty="0" err="1">
                <a:latin typeface="Calibri" panose="020F0502020204030204" charset="0"/>
                <a:cs typeface="Calibri" panose="020F0502020204030204" charset="0"/>
              </a:rPr>
              <a:t>Arbeitslosigkeit</a:t>
            </a:r>
            <a:endParaRPr lang="pl-PL" b="1" dirty="0">
              <a:latin typeface="Calibri" panose="020F0502020204030204" charset="0"/>
              <a:cs typeface="Calibri" panose="020F0502020204030204" charset="0"/>
            </a:endParaRPr>
          </a:p>
        </p:txBody>
      </p:sp>
      <p:sp>
        <p:nvSpPr>
          <p:cNvPr id="26" name="Owal 25"/>
          <p:cNvSpPr/>
          <p:nvPr/>
        </p:nvSpPr>
        <p:spPr>
          <a:xfrm>
            <a:off x="5788404" y="3982342"/>
            <a:ext cx="3813492" cy="8305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l-PL" b="1" dirty="0" err="1">
                <a:latin typeface="Calibri" panose="020F0502020204030204" charset="0"/>
                <a:cs typeface="Calibri" panose="020F0502020204030204" charset="0"/>
              </a:rPr>
              <a:t>Zunahme</a:t>
            </a:r>
            <a:r>
              <a:rPr lang="pl-PL" b="1" dirty="0">
                <a:latin typeface="Calibri" panose="020F0502020204030204" charset="0"/>
                <a:cs typeface="Calibri" panose="020F0502020204030204" charset="0"/>
              </a:rPr>
              <a:t> der </a:t>
            </a:r>
            <a:r>
              <a:rPr lang="pl-PL" b="1" dirty="0" err="1">
                <a:latin typeface="Calibri" panose="020F0502020204030204" charset="0"/>
                <a:cs typeface="Calibri" panose="020F0502020204030204" charset="0"/>
              </a:rPr>
              <a:t>Einkommensungleichheit</a:t>
            </a:r>
            <a:endParaRPr lang="pl-PL" b="1" dirty="0">
              <a:latin typeface="Calibri" panose="020F0502020204030204" charset="0"/>
              <a:cs typeface="Calibri" panose="020F0502020204030204" charset="0"/>
            </a:endParaRPr>
          </a:p>
        </p:txBody>
      </p:sp>
      <p:sp>
        <p:nvSpPr>
          <p:cNvPr id="29" name="Owal 28"/>
          <p:cNvSpPr/>
          <p:nvPr/>
        </p:nvSpPr>
        <p:spPr>
          <a:xfrm>
            <a:off x="6767115" y="4841750"/>
            <a:ext cx="4586685" cy="8673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b="1" dirty="0">
                <a:latin typeface="Calibri" panose="020F0502020204030204" charset="0"/>
                <a:cs typeface="Calibri" panose="020F0502020204030204" charset="0"/>
              </a:rPr>
              <a:t>Erhöhung der Zahl der armutsgefährdeten Menschen</a:t>
            </a:r>
            <a:endParaRPr lang="pl-PL" b="1" dirty="0">
              <a:latin typeface="Calibri" panose="020F0502020204030204" charset="0"/>
              <a:cs typeface="Calibri" panose="020F0502020204030204" charset="0"/>
            </a:endParaRPr>
          </a:p>
        </p:txBody>
      </p:sp>
      <p:sp>
        <p:nvSpPr>
          <p:cNvPr id="33" name="Owal 32"/>
          <p:cNvSpPr/>
          <p:nvPr/>
        </p:nvSpPr>
        <p:spPr>
          <a:xfrm>
            <a:off x="5399369" y="5666011"/>
            <a:ext cx="3318541" cy="93117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r>
              <a:rPr lang="pl-PL" b="1" dirty="0" err="1">
                <a:latin typeface="Calibri" panose="020F0502020204030204" charset="0"/>
                <a:cs typeface="Calibri" panose="020F0502020204030204" charset="0"/>
              </a:rPr>
              <a:t>Auswirkungen</a:t>
            </a:r>
            <a:r>
              <a:rPr lang="pl-PL" b="1" dirty="0">
                <a:latin typeface="Calibri" panose="020F0502020204030204" charset="0"/>
                <a:cs typeface="Calibri" panose="020F0502020204030204" charset="0"/>
              </a:rPr>
              <a:t> </a:t>
            </a:r>
            <a:r>
              <a:rPr lang="pl-PL" b="1" dirty="0" err="1">
                <a:latin typeface="Calibri" panose="020F0502020204030204" charset="0"/>
                <a:cs typeface="Calibri" panose="020F0502020204030204" charset="0"/>
              </a:rPr>
              <a:t>auf</a:t>
            </a:r>
            <a:r>
              <a:rPr lang="pl-PL" b="1" dirty="0">
                <a:latin typeface="Calibri" panose="020F0502020204030204" charset="0"/>
                <a:cs typeface="Calibri" panose="020F0502020204030204" charset="0"/>
              </a:rPr>
              <a:t> </a:t>
            </a:r>
            <a:r>
              <a:rPr lang="pl-PL" b="1" dirty="0" err="1">
                <a:latin typeface="Calibri" panose="020F0502020204030204" charset="0"/>
                <a:cs typeface="Calibri" panose="020F0502020204030204" charset="0"/>
              </a:rPr>
              <a:t>das</a:t>
            </a:r>
            <a:r>
              <a:rPr lang="pl-PL" b="1" dirty="0">
                <a:latin typeface="Calibri" panose="020F0502020204030204" charset="0"/>
                <a:cs typeface="Calibri" panose="020F0502020204030204" charset="0"/>
              </a:rPr>
              <a:t> </a:t>
            </a:r>
            <a:r>
              <a:rPr lang="pl-PL" b="1" dirty="0" err="1">
                <a:latin typeface="Calibri" panose="020F0502020204030204" charset="0"/>
                <a:cs typeface="Calibri" panose="020F0502020204030204" charset="0"/>
              </a:rPr>
              <a:t>Gesundheitssystem</a:t>
            </a:r>
            <a:endParaRPr lang="pl-PL" b="1" dirty="0">
              <a:latin typeface="Calibri" panose="020F0502020204030204" charset="0"/>
              <a:cs typeface="Calibri" panose="020F0502020204030204" charset="0"/>
            </a:endParaRPr>
          </a:p>
        </p:txBody>
      </p:sp>
      <p:cxnSp>
        <p:nvCxnSpPr>
          <p:cNvPr id="35" name="Łącznik prosty ze strzałką 34"/>
          <p:cNvCxnSpPr/>
          <p:nvPr/>
        </p:nvCxnSpPr>
        <p:spPr>
          <a:xfrm>
            <a:off x="4067962" y="4320330"/>
            <a:ext cx="172044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Łącznik prosty ze strzałką 38"/>
          <p:cNvCxnSpPr>
            <a:endCxn id="33" idx="2"/>
          </p:cNvCxnSpPr>
          <p:nvPr/>
        </p:nvCxnSpPr>
        <p:spPr>
          <a:xfrm>
            <a:off x="4067962" y="5035836"/>
            <a:ext cx="1331407" cy="1095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Łącznik prosty ze strzałką 41"/>
          <p:cNvCxnSpPr>
            <a:endCxn id="29" idx="2"/>
          </p:cNvCxnSpPr>
          <p:nvPr/>
        </p:nvCxnSpPr>
        <p:spPr>
          <a:xfrm>
            <a:off x="4067962" y="4812852"/>
            <a:ext cx="2699153" cy="462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Rot="1" noChangeAspect="1" noMove="1" noResize="1" noUngrp="1"/>
          </p:cNvGrpSpPr>
          <p:nvPr/>
        </p:nvGrpSpPr>
        <p:grpSpPr>
          <a:xfrm>
            <a:off x="-550545" y="16510"/>
            <a:ext cx="12192000" cy="6858000"/>
            <a:chOff x="0" y="0"/>
            <a:chExt cx="12192000" cy="6858000"/>
          </a:xfrm>
        </p:grpSpPr>
        <p:sp>
          <p:nvSpPr>
            <p:cNvPr id="12" name="Rectangle 11"/>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p:cNvSpPr>
            <a:spLocks noGrp="1"/>
          </p:cNvSpPr>
          <p:nvPr>
            <p:ph type="title"/>
          </p:nvPr>
        </p:nvSpPr>
        <p:spPr>
          <a:xfrm>
            <a:off x="550863" y="365125"/>
            <a:ext cx="11090274" cy="1325563"/>
          </a:xfrm>
        </p:spPr>
        <p:txBody>
          <a:bodyPr>
            <a:normAutofit/>
          </a:bodyPr>
          <a:lstStyle/>
          <a:p>
            <a:pPr algn="l"/>
            <a:r>
              <a:rPr lang="de-DE" sz="4000" b="1">
                <a:latin typeface="Calibri" panose="020F0502020204030204" charset="0"/>
                <a:cs typeface="Calibri" panose="020F0502020204030204" charset="0"/>
              </a:rPr>
              <a:t>Maßnahmen zur Prävention und Bewältigung </a:t>
            </a:r>
            <a:br>
              <a:rPr lang="de-DE" sz="4000" b="1">
                <a:latin typeface="Calibri" panose="020F0502020204030204" charset="0"/>
                <a:cs typeface="Calibri" panose="020F0502020204030204" charset="0"/>
              </a:rPr>
            </a:br>
            <a:r>
              <a:rPr lang="de-DE" sz="4000" b="1">
                <a:latin typeface="Calibri" panose="020F0502020204030204" charset="0"/>
                <a:cs typeface="Calibri" panose="020F0502020204030204" charset="0"/>
              </a:rPr>
              <a:t>von Wirtschaftskrisen</a:t>
            </a:r>
            <a:endParaRPr lang="pl-PL" sz="4000" b="1">
              <a:latin typeface="Calibri" panose="020F0502020204030204" charset="0"/>
              <a:cs typeface="Calibri" panose="020F0502020204030204" charset="0"/>
            </a:endParaRPr>
          </a:p>
        </p:txBody>
      </p:sp>
      <p:graphicFrame>
        <p:nvGraphicFramePr>
          <p:cNvPr id="4" name="Symbol zastępczy zawartości 3"/>
          <p:cNvGraphicFramePr>
            <a:graphicFrameLocks noGrp="1"/>
          </p:cNvGraphicFramePr>
          <p:nvPr>
            <p:ph idx="1"/>
          </p:nvPr>
        </p:nvGraphicFramePr>
        <p:xfrm>
          <a:off x="547688" y="2243820"/>
          <a:ext cx="11093452" cy="3937226"/>
        </p:xfrm>
        <a:graphic>
          <a:graphicData uri="http://schemas.openxmlformats.org/drawingml/2006/table">
            <a:tbl>
              <a:tblPr firstRow="1" bandRow="1">
                <a:tableStyleId>{5C22544A-7EE6-4342-B048-85BDC9FD1C3A}</a:tableStyleId>
              </a:tblPr>
              <a:tblGrid>
                <a:gridCol w="3756169"/>
                <a:gridCol w="2822545"/>
                <a:gridCol w="4514738"/>
              </a:tblGrid>
              <a:tr h="1248389">
                <a:tc>
                  <a:txBody>
                    <a:bodyPr/>
                    <a:lstStyle/>
                    <a:p>
                      <a:pPr algn="ctr"/>
                      <a:endParaRPr lang="pl-PL" sz="2400">
                        <a:latin typeface="Calibri" panose="020F0502020204030204" charset="0"/>
                        <a:cs typeface="Calibri" panose="020F0502020204030204" charset="0"/>
                      </a:endParaRPr>
                    </a:p>
                    <a:p>
                      <a:pPr algn="ctr"/>
                      <a:r>
                        <a:rPr lang="pl-PL" sz="2400">
                          <a:latin typeface="Calibri" panose="020F0502020204030204" charset="0"/>
                          <a:cs typeface="Calibri" panose="020F0502020204030204" charset="0"/>
                        </a:rPr>
                        <a:t>Maßnahmen der Regierung</a:t>
                      </a:r>
                      <a:endParaRPr lang="pl-PL" sz="2400">
                        <a:latin typeface="Calibri" panose="020F0502020204030204" charset="0"/>
                        <a:cs typeface="Calibri" panose="020F0502020204030204" charset="0"/>
                      </a:endParaRPr>
                    </a:p>
                  </a:txBody>
                  <a:tcPr marL="120037" marR="120037" marT="60019" marB="60019"/>
                </a:tc>
                <a:tc>
                  <a:txBody>
                    <a:bodyPr/>
                    <a:lstStyle/>
                    <a:p>
                      <a:endParaRPr lang="pl-PL" sz="2400">
                        <a:latin typeface="Calibri" panose="020F0502020204030204" charset="0"/>
                        <a:cs typeface="Calibri" panose="020F0502020204030204" charset="0"/>
                      </a:endParaRPr>
                    </a:p>
                    <a:p>
                      <a:pPr algn="ctr"/>
                      <a:r>
                        <a:rPr lang="pl-PL" sz="2400">
                          <a:latin typeface="Calibri" panose="020F0502020204030204" charset="0"/>
                          <a:cs typeface="Calibri" panose="020F0502020204030204" charset="0"/>
                        </a:rPr>
                        <a:t>Maßnahmen der Zentralbank</a:t>
                      </a:r>
                      <a:endParaRPr lang="pl-PL" sz="2400">
                        <a:latin typeface="Calibri" panose="020F0502020204030204" charset="0"/>
                        <a:cs typeface="Calibri" panose="020F0502020204030204" charset="0"/>
                      </a:endParaRPr>
                    </a:p>
                  </a:txBody>
                  <a:tcPr marL="120037" marR="120037" marT="60019" marB="60019"/>
                </a:tc>
                <a:tc>
                  <a:txBody>
                    <a:bodyPr/>
                    <a:lstStyle/>
                    <a:p>
                      <a:endParaRPr lang="pl-PL" sz="2400">
                        <a:latin typeface="Calibri" panose="020F0502020204030204" charset="0"/>
                        <a:cs typeface="Calibri" panose="020F0502020204030204" charset="0"/>
                      </a:endParaRPr>
                    </a:p>
                    <a:p>
                      <a:pPr algn="ctr"/>
                      <a:r>
                        <a:rPr lang="de-DE" sz="2400">
                          <a:latin typeface="Calibri" panose="020F0502020204030204" charset="0"/>
                          <a:cs typeface="Calibri" panose="020F0502020204030204" charset="0"/>
                        </a:rPr>
                        <a:t>Maßnahmen der Unternehmen und Verbraucher</a:t>
                      </a:r>
                      <a:endParaRPr lang="pl-PL" sz="2400">
                        <a:latin typeface="Calibri" panose="020F0502020204030204" charset="0"/>
                        <a:cs typeface="Calibri" panose="020F0502020204030204" charset="0"/>
                      </a:endParaRPr>
                    </a:p>
                  </a:txBody>
                  <a:tcPr marL="120037" marR="120037" marT="60019" marB="60019"/>
                </a:tc>
              </a:tr>
              <a:tr h="2688837">
                <a:tc>
                  <a:txBody>
                    <a:bodyPr/>
                    <a:lstStyle/>
                    <a:p>
                      <a:pPr marL="285750" indent="-285750">
                        <a:buFont typeface="Arial" panose="020B0604020202020204" pitchFamily="34" charset="0"/>
                        <a:buChar char="•"/>
                      </a:pPr>
                      <a:r>
                        <a:rPr lang="de-DE" sz="2400">
                          <a:latin typeface="Calibri" panose="020F0502020204030204" charset="0"/>
                          <a:cs typeface="Calibri" panose="020F0502020204030204" charset="0"/>
                        </a:rPr>
                        <a:t>Konjunkturprogramme</a:t>
                      </a:r>
                      <a:endParaRPr lang="pl-PL" sz="2400">
                        <a:latin typeface="Calibri" panose="020F0502020204030204" charset="0"/>
                        <a:cs typeface="Calibri" panose="020F0502020204030204" charset="0"/>
                      </a:endParaRPr>
                    </a:p>
                    <a:p>
                      <a:pPr marL="285750" indent="-285750">
                        <a:buFont typeface="Arial" panose="020B0604020202020204" pitchFamily="34" charset="0"/>
                        <a:buChar char="•"/>
                      </a:pPr>
                      <a:r>
                        <a:rPr lang="de-DE" sz="2400">
                          <a:latin typeface="Calibri" panose="020F0502020204030204" charset="0"/>
                          <a:cs typeface="Calibri" panose="020F0502020204030204" charset="0"/>
                        </a:rPr>
                        <a:t>Förderung von Investitionen</a:t>
                      </a:r>
                      <a:endParaRPr lang="pl-PL" sz="2400">
                        <a:latin typeface="Calibri" panose="020F0502020204030204" charset="0"/>
                        <a:cs typeface="Calibri" panose="020F0502020204030204" charset="0"/>
                      </a:endParaRPr>
                    </a:p>
                    <a:p>
                      <a:pPr marL="285750" indent="-285750">
                        <a:buFont typeface="Arial" panose="020B0604020202020204" pitchFamily="34" charset="0"/>
                        <a:buChar char="•"/>
                      </a:pPr>
                      <a:r>
                        <a:rPr lang="de-DE" sz="2400">
                          <a:latin typeface="Calibri" panose="020F0502020204030204" charset="0"/>
                          <a:cs typeface="Calibri" panose="020F0502020204030204" charset="0"/>
                        </a:rPr>
                        <a:t>Unterstützung von</a:t>
                      </a:r>
                      <a:r>
                        <a:rPr lang="pl-PL" sz="2400">
                          <a:latin typeface="Calibri" panose="020F0502020204030204" charset="0"/>
                          <a:cs typeface="Calibri" panose="020F0502020204030204" charset="0"/>
                        </a:rPr>
                        <a:t> </a:t>
                      </a:r>
                      <a:r>
                        <a:rPr lang="de-DE" sz="2400">
                          <a:latin typeface="Calibri" panose="020F0502020204030204" charset="0"/>
                          <a:cs typeface="Calibri" panose="020F0502020204030204" charset="0"/>
                        </a:rPr>
                        <a:t>Unternehmen und Arbeitnehmern</a:t>
                      </a:r>
                      <a:endParaRPr lang="de-DE" sz="2400">
                        <a:latin typeface="Calibri" panose="020F0502020204030204" charset="0"/>
                        <a:cs typeface="Calibri" panose="020F0502020204030204" charset="0"/>
                      </a:endParaRPr>
                    </a:p>
                    <a:p>
                      <a:endParaRPr lang="pl-PL" sz="2400">
                        <a:latin typeface="Calibri" panose="020F0502020204030204" charset="0"/>
                        <a:cs typeface="Calibri" panose="020F0502020204030204" charset="0"/>
                      </a:endParaRPr>
                    </a:p>
                  </a:txBody>
                  <a:tcPr marL="120037" marR="120037" marT="60019" marB="60019"/>
                </a:tc>
                <a:tc>
                  <a:txBody>
                    <a:bodyPr/>
                    <a:lstStyle/>
                    <a:p>
                      <a:pPr marL="285750" indent="-285750">
                        <a:buFont typeface="Arial" panose="020B0604020202020204" pitchFamily="34" charset="0"/>
                        <a:buChar char="•"/>
                      </a:pPr>
                      <a:r>
                        <a:rPr lang="pl-PL" sz="2400">
                          <a:latin typeface="Calibri" panose="020F0502020204030204" charset="0"/>
                          <a:cs typeface="Calibri" panose="020F0502020204030204" charset="0"/>
                        </a:rPr>
                        <a:t>Zinssenkungen</a:t>
                      </a:r>
                      <a:endParaRPr lang="pl-PL" sz="2400">
                        <a:latin typeface="Calibri" panose="020F0502020204030204" charset="0"/>
                        <a:cs typeface="Calibri" panose="020F0502020204030204" charset="0"/>
                      </a:endParaRPr>
                    </a:p>
                    <a:p>
                      <a:pPr marL="285750" indent="-285750">
                        <a:buFont typeface="Arial" panose="020B0604020202020204" pitchFamily="34" charset="0"/>
                        <a:buChar char="•"/>
                      </a:pPr>
                      <a:r>
                        <a:rPr lang="pl-PL" sz="2400">
                          <a:latin typeface="Calibri" panose="020F0502020204030204" charset="0"/>
                          <a:cs typeface="Calibri" panose="020F0502020204030204" charset="0"/>
                        </a:rPr>
                        <a:t>Quantitative Lockerung</a:t>
                      </a:r>
                      <a:endParaRPr lang="pl-PL" sz="2400">
                        <a:latin typeface="Calibri" panose="020F0502020204030204" charset="0"/>
                        <a:cs typeface="Calibri" panose="020F0502020204030204" charset="0"/>
                      </a:endParaRPr>
                    </a:p>
                    <a:p>
                      <a:pPr marL="285750" indent="-285750">
                        <a:buFont typeface="Arial" panose="020B0604020202020204" pitchFamily="34" charset="0"/>
                        <a:buChar char="•"/>
                      </a:pPr>
                      <a:r>
                        <a:rPr lang="pl-PL" sz="2400">
                          <a:latin typeface="Calibri" panose="020F0502020204030204" charset="0"/>
                          <a:cs typeface="Calibri" panose="020F0502020204030204" charset="0"/>
                        </a:rPr>
                        <a:t>Bankenrettung</a:t>
                      </a:r>
                      <a:endParaRPr lang="pl-PL" sz="2400">
                        <a:latin typeface="Calibri" panose="020F0502020204030204" charset="0"/>
                        <a:cs typeface="Calibri" panose="020F0502020204030204" charset="0"/>
                      </a:endParaRPr>
                    </a:p>
                    <a:p>
                      <a:endParaRPr lang="pl-PL" sz="2400">
                        <a:latin typeface="Calibri" panose="020F0502020204030204" charset="0"/>
                        <a:cs typeface="Calibri" panose="020F0502020204030204" charset="0"/>
                      </a:endParaRPr>
                    </a:p>
                  </a:txBody>
                  <a:tcPr marL="120037" marR="120037" marT="60019" marB="60019"/>
                </a:tc>
                <a:tc>
                  <a:txBody>
                    <a:bodyPr/>
                    <a:lstStyle/>
                    <a:p>
                      <a:pPr marL="285750" indent="-285750">
                        <a:buFont typeface="Arial" panose="020B0604020202020204" pitchFamily="34" charset="0"/>
                        <a:buChar char="•"/>
                      </a:pPr>
                      <a:r>
                        <a:rPr lang="de-DE" sz="2400">
                          <a:latin typeface="Calibri" panose="020F0502020204030204" charset="0"/>
                          <a:cs typeface="Calibri" panose="020F0502020204030204" charset="0"/>
                        </a:rPr>
                        <a:t>Kostenreduzierung</a:t>
                      </a:r>
                      <a:endParaRPr lang="pl-PL" sz="2400">
                        <a:latin typeface="Calibri" panose="020F0502020204030204" charset="0"/>
                        <a:cs typeface="Calibri" panose="020F0502020204030204" charset="0"/>
                      </a:endParaRPr>
                    </a:p>
                    <a:p>
                      <a:pPr marL="285750" indent="-285750">
                        <a:buFont typeface="Arial" panose="020B0604020202020204" pitchFamily="34" charset="0"/>
                        <a:buChar char="•"/>
                      </a:pPr>
                      <a:r>
                        <a:rPr lang="de-DE" sz="2400">
                          <a:latin typeface="Calibri" panose="020F0502020204030204" charset="0"/>
                          <a:cs typeface="Calibri" panose="020F0502020204030204" charset="0"/>
                        </a:rPr>
                        <a:t>Umschulung und Weiterbildung</a:t>
                      </a:r>
                      <a:endParaRPr lang="pl-PL" sz="2400">
                        <a:latin typeface="Calibri" panose="020F0502020204030204" charset="0"/>
                        <a:cs typeface="Calibri" panose="020F0502020204030204" charset="0"/>
                      </a:endParaRPr>
                    </a:p>
                    <a:p>
                      <a:pPr marL="285750" indent="-285750">
                        <a:buFont typeface="Arial" panose="020B0604020202020204" pitchFamily="34" charset="0"/>
                        <a:buChar char="•"/>
                      </a:pPr>
                      <a:r>
                        <a:rPr lang="de-DE" sz="2400">
                          <a:latin typeface="Calibri" panose="020F0502020204030204" charset="0"/>
                          <a:cs typeface="Calibri" panose="020F0502020204030204" charset="0"/>
                        </a:rPr>
                        <a:t>Veränderung des</a:t>
                      </a:r>
                      <a:r>
                        <a:rPr lang="pl-PL" sz="2400">
                          <a:latin typeface="Calibri" panose="020F0502020204030204" charset="0"/>
                          <a:cs typeface="Calibri" panose="020F0502020204030204" charset="0"/>
                        </a:rPr>
                        <a:t> </a:t>
                      </a:r>
                      <a:r>
                        <a:rPr lang="de-DE" sz="2400">
                          <a:latin typeface="Calibri" panose="020F0502020204030204" charset="0"/>
                          <a:cs typeface="Calibri" panose="020F0502020204030204" charset="0"/>
                        </a:rPr>
                        <a:t>Konsumverhaltens</a:t>
                      </a:r>
                      <a:endParaRPr lang="de-DE" sz="2400">
                        <a:latin typeface="Calibri" panose="020F0502020204030204" charset="0"/>
                        <a:cs typeface="Calibri" panose="020F0502020204030204" charset="0"/>
                      </a:endParaRPr>
                    </a:p>
                    <a:p>
                      <a:endParaRPr lang="pl-PL" sz="2400">
                        <a:latin typeface="Calibri" panose="020F0502020204030204" charset="0"/>
                        <a:cs typeface="Calibri" panose="020F0502020204030204" charset="0"/>
                      </a:endParaRPr>
                    </a:p>
                  </a:txBody>
                  <a:tcPr marL="120037" marR="120037" marT="60019" marB="60019"/>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rotWithShape="1">
          <a:blip r:embed="rId1"/>
          <a:srcRect l="20882" r="7977" b="-1"/>
          <a:stretch>
            <a:fill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7" name="Freeform: Shape 10"/>
          <p:cNvSpPr>
            <a:spLocks noGrp="1" noRot="1" noChangeAspect="1" noMove="1" noResize="1" noEditPoints="1" noAdjustHandles="1" noChangeArrowheads="1" noChangeShapeType="1" noTextEdit="1"/>
          </p:cNvSpPr>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12"/>
          <p:cNvSpPr>
            <a:spLocks noGrp="1" noRot="1" noChangeAspect="1" noMove="1" noResize="1" noEditPoints="1" noAdjustHandles="1" noChangeArrowheads="1" noChangeShapeType="1" noTextEdit="1"/>
          </p:cNvSpPr>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374904" y="856488"/>
            <a:ext cx="4992624" cy="1243584"/>
          </a:xfrm>
        </p:spPr>
        <p:txBody>
          <a:bodyPr anchor="ctr">
            <a:normAutofit/>
          </a:bodyPr>
          <a:lstStyle/>
          <a:p>
            <a:r>
              <a:rPr lang="pl-PL" sz="3400" b="1">
                <a:latin typeface="Calibri" panose="020F0502020204030204" charset="0"/>
                <a:cs typeface="Calibri" panose="020F0502020204030204" charset="0"/>
              </a:rPr>
              <a:t>Beispiele für Wirtschaftskrisen</a:t>
            </a:r>
            <a:endParaRPr lang="pl-PL" sz="3400" b="1">
              <a:latin typeface="Calibri" panose="020F0502020204030204" charset="0"/>
              <a:cs typeface="Calibri" panose="020F0502020204030204" charset="0"/>
            </a:endParaRPr>
          </a:p>
        </p:txBody>
      </p:sp>
      <p:sp>
        <p:nvSpPr>
          <p:cNvPr id="39" name="Rectangle 14"/>
          <p:cNvSpPr>
            <a:spLocks noGrp="1" noRot="1" noChangeAspect="1" noMove="1" noResize="1" noEditPoints="1" noAdjustHandles="1" noChangeArrowheads="1" noChangeShapeType="1" noTextEdit="1"/>
          </p:cNvSpPr>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16"/>
          <p:cNvSpPr>
            <a:spLocks noGrp="1" noRot="1" noChangeAspect="1" noMove="1" noResize="1" noEditPoints="1" noAdjustHandles="1" noChangeArrowheads="1" noChangeShapeType="1" noTextEdit="1"/>
          </p:cNvSpPr>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p:cNvSpPr>
            <a:spLocks noGrp="1"/>
          </p:cNvSpPr>
          <p:nvPr>
            <p:ph idx="1"/>
          </p:nvPr>
        </p:nvSpPr>
        <p:spPr>
          <a:xfrm>
            <a:off x="374904" y="2522949"/>
            <a:ext cx="5065776" cy="3402363"/>
          </a:xfrm>
        </p:spPr>
        <p:txBody>
          <a:bodyPr anchor="t">
            <a:normAutofit/>
          </a:bodyPr>
          <a:lstStyle/>
          <a:p>
            <a:r>
              <a:rPr lang="pl-PL" sz="2000" b="1">
                <a:latin typeface="Calibri" panose="020F0502020204030204" charset="0"/>
                <a:cs typeface="Calibri" panose="020F0502020204030204" charset="0"/>
              </a:rPr>
              <a:t>Weltwirtschaftskrise 1929</a:t>
            </a:r>
            <a:endParaRPr lang="pl-PL" sz="2000" b="1">
              <a:latin typeface="Calibri" panose="020F0502020204030204" charset="0"/>
              <a:cs typeface="Calibri" panose="020F0502020204030204" charset="0"/>
            </a:endParaRPr>
          </a:p>
          <a:p>
            <a:r>
              <a:rPr lang="de-DE" sz="2000" b="1">
                <a:latin typeface="Calibri" panose="020F0502020204030204" charset="0"/>
                <a:cs typeface="Calibri" panose="020F0502020204030204" charset="0"/>
              </a:rPr>
              <a:t>Finanz- und Wirtschaftskrise ab 2007</a:t>
            </a:r>
            <a:endParaRPr lang="pl-PL" sz="2000" b="1">
              <a:latin typeface="Calibri" panose="020F0502020204030204" charset="0"/>
              <a:cs typeface="Calibri" panose="020F0502020204030204" charset="0"/>
            </a:endParaRPr>
          </a:p>
          <a:p>
            <a:r>
              <a:rPr lang="de-DE" sz="2000" b="1">
                <a:latin typeface="Calibri" panose="020F0502020204030204" charset="0"/>
                <a:cs typeface="Calibri" panose="020F0502020204030204" charset="0"/>
              </a:rPr>
              <a:t>Wirtschaftskrise 2020–2021 im Zuge der COVID-19-Pandemie</a:t>
            </a:r>
            <a:endParaRPr lang="pl-PL" sz="2000" b="1">
              <a:latin typeface="Calibri" panose="020F0502020204030204" charset="0"/>
              <a:cs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6834" y="1153572"/>
            <a:ext cx="3200400" cy="4461163"/>
          </a:xfrm>
        </p:spPr>
        <p:txBody>
          <a:bodyPr>
            <a:normAutofit/>
          </a:bodyPr>
          <a:lstStyle/>
          <a:p>
            <a:r>
              <a:rPr lang="pl-PL" sz="2800" b="1">
                <a:solidFill>
                  <a:srgbClr val="FFFFFF"/>
                </a:solidFill>
                <a:latin typeface="Calibri" panose="020F0502020204030204" charset="0"/>
                <a:cs typeface="Calibri" panose="020F0502020204030204" charset="0"/>
              </a:rPr>
              <a:t>Zusammenfassung</a:t>
            </a:r>
            <a:endParaRPr lang="pl-PL" sz="2800" b="1">
              <a:solidFill>
                <a:srgbClr val="FFFFFF"/>
              </a:solidFill>
              <a:latin typeface="Calibri" panose="020F0502020204030204" charset="0"/>
              <a:cs typeface="Calibri" panose="020F0502020204030204" charset="0"/>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p:cNvSpPr>
            <a:spLocks noGrp="1"/>
          </p:cNvSpPr>
          <p:nvPr>
            <p:ph idx="1"/>
          </p:nvPr>
        </p:nvSpPr>
        <p:spPr>
          <a:xfrm>
            <a:off x="4447308" y="591344"/>
            <a:ext cx="6906491" cy="5585619"/>
          </a:xfrm>
        </p:spPr>
        <p:txBody>
          <a:bodyPr anchor="ctr">
            <a:normAutofit/>
          </a:bodyPr>
          <a:lstStyle/>
          <a:p>
            <a:pPr marL="0" indent="0">
              <a:buNone/>
            </a:pPr>
            <a:r>
              <a:rPr lang="de-DE" b="1" dirty="0">
                <a:latin typeface="Calibri" panose="020F0502020204030204" charset="0"/>
                <a:cs typeface="Calibri" panose="020F0502020204030204" charset="0"/>
              </a:rPr>
              <a:t>Die Wirtschaftskrise ist ein </a:t>
            </a:r>
            <a:r>
              <a:rPr lang="pl-PL" b="1" dirty="0" err="1">
                <a:latin typeface="Calibri" panose="020F0502020204030204" charset="0"/>
                <a:cs typeface="Calibri" panose="020F0502020204030204" charset="0"/>
              </a:rPr>
              <a:t>komplex</a:t>
            </a:r>
            <a:r>
              <a:rPr lang="de-DE" b="1" dirty="0">
                <a:latin typeface="Calibri" panose="020F0502020204030204" charset="0"/>
                <a:cs typeface="Calibri" panose="020F0502020204030204" charset="0"/>
              </a:rPr>
              <a:t>es Problem mit großen Folgen. </a:t>
            </a:r>
            <a:endParaRPr lang="de-DE" b="1" dirty="0">
              <a:latin typeface="Calibri" panose="020F0502020204030204" charset="0"/>
              <a:cs typeface="Calibri" panose="020F0502020204030204" charset="0"/>
            </a:endParaRPr>
          </a:p>
          <a:p>
            <a:pPr marL="0" indent="0">
              <a:buNone/>
            </a:pPr>
            <a:r>
              <a:rPr lang="de-DE" b="1" dirty="0">
                <a:latin typeface="Calibri" panose="020F0502020204030204" charset="0"/>
                <a:cs typeface="Calibri" panose="020F0502020204030204" charset="0"/>
              </a:rPr>
              <a:t>Sie kann durch weltweite oder nationale Gründe entstehen und betrifft die Wirtschaft und die Gesellschaft. </a:t>
            </a:r>
            <a:endParaRPr lang="de-DE" b="1" dirty="0">
              <a:latin typeface="Calibri" panose="020F0502020204030204" charset="0"/>
              <a:cs typeface="Calibri" panose="020F0502020204030204" charset="0"/>
            </a:endParaRPr>
          </a:p>
          <a:p>
            <a:pPr marL="0" indent="0">
              <a:buNone/>
            </a:pPr>
            <a:r>
              <a:rPr lang="de-DE" b="1" dirty="0">
                <a:latin typeface="Calibri" panose="020F0502020204030204" charset="0"/>
                <a:cs typeface="Calibri" panose="020F0502020204030204" charset="0"/>
              </a:rPr>
              <a:t>Um eine Krise zu lösen, müssen die Regierung, die Zentralbank, die Unternehmen und die Verbraucher handeln. </a:t>
            </a:r>
            <a:endParaRPr lang="de-DE" b="1" dirty="0">
              <a:latin typeface="Calibri" panose="020F0502020204030204" charset="0"/>
              <a:cs typeface="Calibri" panose="020F0502020204030204" charset="0"/>
            </a:endParaRPr>
          </a:p>
          <a:p>
            <a:pPr marL="0" indent="0">
              <a:buNone/>
            </a:pPr>
            <a:r>
              <a:rPr lang="de-DE" b="1" dirty="0">
                <a:latin typeface="Calibri" panose="020F0502020204030204" charset="0"/>
                <a:cs typeface="Calibri" panose="020F0502020204030204" charset="0"/>
              </a:rPr>
              <a:t>Mit guter Vorbereitung und den richtigen Maßnahmen können die negativen Folgen einer Wirtschaftskrise verringert werden.</a:t>
            </a:r>
            <a:endParaRPr lang="pl-PL" b="1" dirty="0">
              <a:latin typeface="Calibri" panose="020F0502020204030204" charset="0"/>
              <a:cs typeface="Calibri" panose="020F0502020204030204" charset="0"/>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2F6464-A9E6-41F6-8623-CB1C9CEA3389}"/>
</file>

<file path=customXml/itemProps2.xml><?xml version="1.0" encoding="utf-8"?>
<ds:datastoreItem xmlns:ds="http://schemas.openxmlformats.org/officeDocument/2006/customXml" ds:itemID="{65D1D2E4-8B08-41B4-BA11-57A4DEF3D8AD}"/>
</file>

<file path=customXml/itemProps3.xml><?xml version="1.0" encoding="utf-8"?>
<ds:datastoreItem xmlns:ds="http://schemas.openxmlformats.org/officeDocument/2006/customXml" ds:itemID="{9DF7DF79-4336-490E-976C-B51EF2D47EDF}"/>
</file>

<file path=docProps/app.xml><?xml version="1.0" encoding="utf-8"?>
<Properties xmlns="http://schemas.openxmlformats.org/officeDocument/2006/extended-properties" xmlns:vt="http://schemas.openxmlformats.org/officeDocument/2006/docPropsVTypes">
  <TotalTime>0</TotalTime>
  <Words>3485</Words>
  <Application>WPS Presentation</Application>
  <PresentationFormat>Panoramiczny</PresentationFormat>
  <Paragraphs>157</Paragraphs>
  <Slides>13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SimSun</vt:lpstr>
      <vt:lpstr>Wingdings</vt:lpstr>
      <vt:lpstr>Calibri</vt:lpstr>
      <vt:lpstr>Aptos</vt:lpstr>
      <vt:lpstr>Segoe Print</vt:lpstr>
      <vt:lpstr>Calibri</vt:lpstr>
      <vt:lpstr>Times New Roman</vt:lpstr>
      <vt:lpstr>Microsoft YaHei</vt:lpstr>
      <vt:lpstr>Arial Unicode MS</vt:lpstr>
      <vt:lpstr>Aptos Display</vt:lpstr>
      <vt:lpstr>Motyw pakietu Office</vt:lpstr>
      <vt:lpstr>Wirtschaftskrisen: Ursachen &amp; Auswirkungen</vt:lpstr>
      <vt:lpstr>Präsentationsplan</vt:lpstr>
      <vt:lpstr>Definition von Wirtschaftskrisen </vt:lpstr>
      <vt:lpstr>Die Hauptarten  von Wirtschaftskrisen</vt:lpstr>
      <vt:lpstr>Ursachen von Wirtschaftskrisen</vt:lpstr>
      <vt:lpstr>Auswirkungen von Wirtschaftskrisen</vt:lpstr>
      <vt:lpstr>Maßnahmen zur Prävention und Bewältigung  von Wirtschaftskrisen</vt:lpstr>
      <vt:lpstr>Beispiele für Wirtschaftskrisen</vt:lpstr>
      <vt:lpstr>Zusammenfassung</vt:lpstr>
      <vt:lpstr>Wörterbuch</vt:lpstr>
      <vt:lpstr>Quellen</vt:lpstr>
      <vt:lpstr>Rebus</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Internationale Wirtschaftskrisen</dc:title>
  <dc:creator>Kamil Krawczyk</dc:creator>
  <cp:lastModifiedBy>Oem</cp:lastModifiedBy>
  <cp:revision>13</cp:revision>
  <dcterms:created xsi:type="dcterms:W3CDTF">2024-05-20T18:48:00Z</dcterms:created>
  <dcterms:modified xsi:type="dcterms:W3CDTF">2024-05-23T06:29:33Z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09324892CC9D488B9A4C3CCF30DCE48F_12</vt:lpwstr>
  </property>
  <property fmtid="{D5CDD505-2E9C-101B-9397-08002B2CF9AE}" pid="3" name="KSOProductBuildVer">
    <vt:lpwstr>1045-12.2.0.16909</vt:lpwstr>
  </property>
  <property fmtid="{D5CDD505-2E9C-101B-9397-08002B2CF9AE}" pid="4" name="ContentTypeId">
    <vt:lpwstr>0x0101000F032860FE59B94DB7E8C59EF37275DE</vt:lpwstr>
  </property>
</Properties>
</file>