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viewProps" Target="viewProps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7" Type="http://schemas.openxmlformats.org/officeDocument/2006/relationships/presProps" Target="presProps.xml"/><Relationship Id="rId12" Type="http://schemas.openxmlformats.org/officeDocument/2006/relationships/slide" Target="slides/slide10.xml"/><Relationship Id="rId2" Type="http://schemas.openxmlformats.org/officeDocument/2006/relationships/theme" Target="theme/theme1.xml"/><Relationship Id="rId16" Type="http://schemas.openxmlformats.org/officeDocument/2006/relationships/slide" Target="slides/slide14.xml"/><Relationship Id="rId20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tableStyles" Target="tableStyles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163836-1812-4483-B8E6-CBBD58C3372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5E4482-54D8-44C3-8018-18EA146A803A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arbeitsagentur.de/" TargetMode="External"/><Relationship Id="rId1" Type="http://schemas.openxmlformats.org/officeDocument/2006/relationships/hyperlink" Target="https://www.make-it-in-germany.com/en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flaga, na wolnym powietrzu&#10;&#10;Opis wygenerowany automatycznie"/>
          <p:cNvPicPr>
            <a:picLocks noChangeAspect="1"/>
          </p:cNvPicPr>
          <p:nvPr/>
        </p:nvPicPr>
        <p:blipFill rotWithShape="1">
          <a:blip r:embed="rId1"/>
          <a:srcRect l="15466" r="11473"/>
          <a:stretch>
            <a:fillRect/>
          </a:stretch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43650" y="3962401"/>
            <a:ext cx="5505814" cy="646785"/>
          </a:xfrm>
        </p:spPr>
        <p:txBody>
          <a:bodyPr anchor="b">
            <a:normAutofit fontScale="90000"/>
          </a:bodyPr>
          <a:lstStyle/>
          <a:p>
            <a:pPr algn="l"/>
            <a:br>
              <a:rPr lang="pl-PL" sz="3700" dirty="0"/>
            </a:br>
            <a:r>
              <a:rPr lang="pl-PL" sz="3700" b="0" i="0" dirty="0" err="1"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Arbeitsmarkt</a:t>
            </a:r>
            <a:r>
              <a:rPr lang="pl-PL" sz="3700" b="0" i="0" dirty="0"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in </a:t>
            </a:r>
            <a:r>
              <a:rPr lang="pl-PL" sz="3700" b="0" i="0" dirty="0" err="1"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Deutschland</a:t>
            </a:r>
            <a:endParaRPr lang="pl-PL" sz="37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43650" y="4837471"/>
            <a:ext cx="5395975" cy="1848464"/>
          </a:xfrm>
        </p:spPr>
        <p:txBody>
          <a:bodyPr>
            <a:normAutofit/>
          </a:bodyPr>
          <a:lstStyle/>
          <a:p>
            <a:r>
              <a:rPr lang="en-US" sz="1800" b="1" dirty="0" err="1">
                <a:latin typeface="Calibri" panose="020F0502020204030204" charset="0"/>
                <a:cs typeface="Calibri" panose="020F0502020204030204" charset="0"/>
              </a:rPr>
              <a:t>Bearbeitet</a:t>
            </a:r>
            <a:r>
              <a:rPr lang="en-US" sz="1800" b="1" dirty="0">
                <a:latin typeface="Calibri" panose="020F0502020204030204" charset="0"/>
                <a:cs typeface="Calibri" panose="020F0502020204030204" charset="0"/>
              </a:rPr>
              <a:t> von</a:t>
            </a:r>
            <a:r>
              <a:rPr lang="pl-PL" sz="1800" b="1" dirty="0">
                <a:latin typeface="Calibri" panose="020F0502020204030204" charset="0"/>
                <a:cs typeface="Calibri" panose="020F0502020204030204" charset="0"/>
              </a:rPr>
              <a:t> Nela Mróz</a:t>
            </a:r>
            <a:endParaRPr lang="en-US" sz="1800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1800" b="1" dirty="0" err="1">
                <a:latin typeface="Calibri" panose="020F0502020204030204" charset="0"/>
                <a:cs typeface="Calibri" panose="020F0502020204030204" charset="0"/>
              </a:rPr>
              <a:t>Studentin</a:t>
            </a:r>
            <a:r>
              <a:rPr lang="en-US" sz="1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800" b="1" dirty="0" err="1">
                <a:latin typeface="Calibri" panose="020F0502020204030204" charset="0"/>
                <a:cs typeface="Calibri" panose="020F0502020204030204" charset="0"/>
              </a:rPr>
              <a:t>im</a:t>
            </a:r>
            <a:r>
              <a:rPr lang="en-US" sz="1800" b="1" dirty="0">
                <a:latin typeface="Calibri" panose="020F0502020204030204" charset="0"/>
                <a:cs typeface="Calibri" panose="020F0502020204030204" charset="0"/>
              </a:rPr>
              <a:t> 2. </a:t>
            </a:r>
            <a:r>
              <a:rPr lang="en-US" sz="1800" b="1" dirty="0" err="1">
                <a:latin typeface="Calibri" panose="020F0502020204030204" charset="0"/>
                <a:cs typeface="Calibri" panose="020F0502020204030204" charset="0"/>
              </a:rPr>
              <a:t>Studienjahr</a:t>
            </a:r>
            <a:r>
              <a:rPr lang="en-US" sz="1800" b="1" dirty="0">
                <a:latin typeface="Calibri" panose="020F0502020204030204" charset="0"/>
                <a:cs typeface="Calibri" panose="020F0502020204030204" charset="0"/>
              </a:rPr>
              <a:t>,</a:t>
            </a:r>
            <a:r>
              <a:rPr lang="pl-PL" sz="1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de-DE" sz="1800" b="1" dirty="0" err="1">
                <a:latin typeface="Calibri" panose="020F0502020204030204" charset="0"/>
                <a:cs typeface="Calibri" panose="020F0502020204030204" charset="0"/>
              </a:rPr>
              <a:t>Ökönomie</a:t>
            </a:r>
            <a:endParaRPr lang="en-US" sz="1800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1800" b="1" dirty="0" err="1">
                <a:latin typeface="Calibri" panose="020F0502020204030204" charset="0"/>
                <a:cs typeface="Calibri" panose="020F0502020204030204" charset="0"/>
              </a:rPr>
              <a:t>Institut</a:t>
            </a:r>
            <a:r>
              <a:rPr lang="en-US" sz="1800" b="1" dirty="0">
                <a:latin typeface="Calibri" panose="020F0502020204030204" charset="0"/>
                <a:cs typeface="Calibri" panose="020F0502020204030204" charset="0"/>
              </a:rPr>
              <a:t> für </a:t>
            </a:r>
            <a:r>
              <a:rPr lang="en-US" sz="1800" b="1" dirty="0" err="1">
                <a:latin typeface="Calibri" panose="020F0502020204030204" charset="0"/>
                <a:cs typeface="Calibri" panose="020F0502020204030204" charset="0"/>
              </a:rPr>
              <a:t>Wirtschaft</a:t>
            </a:r>
            <a:r>
              <a:rPr lang="en-US" sz="1800" b="1" dirty="0">
                <a:latin typeface="Calibri" panose="020F0502020204030204" charset="0"/>
                <a:cs typeface="Calibri" panose="020F0502020204030204" charset="0"/>
              </a:rPr>
              <a:t> und </a:t>
            </a:r>
            <a:r>
              <a:rPr lang="en-US" sz="1800" b="1" dirty="0" err="1">
                <a:latin typeface="Calibri" panose="020F0502020204030204" charset="0"/>
                <a:cs typeface="Calibri" panose="020F0502020204030204" charset="0"/>
              </a:rPr>
              <a:t>Finanzen</a:t>
            </a:r>
            <a:endParaRPr lang="en-US" sz="1800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1800" b="1" dirty="0" err="1">
                <a:latin typeface="Calibri" panose="020F0502020204030204" charset="0"/>
                <a:cs typeface="Calibri" panose="020F0502020204030204" charset="0"/>
              </a:rPr>
              <a:t>Rzeszower</a:t>
            </a:r>
            <a:r>
              <a:rPr lang="en-US" sz="1800" b="1" dirty="0">
                <a:latin typeface="Calibri" panose="020F0502020204030204" charset="0"/>
                <a:cs typeface="Calibri" panose="020F0502020204030204" charset="0"/>
              </a:rPr>
              <a:t> Universität 2023/2024</a:t>
            </a:r>
            <a:endParaRPr lang="en-US" sz="1800" b="1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Obraz 4" descr="Obraz zawierający Grafika, symbol, logo, projekt graficzny&#10;&#10;Opis wygenerowany automatycznie"/>
          <p:cNvPicPr>
            <a:picLocks noChangeAspect="1"/>
          </p:cNvPicPr>
          <p:nvPr/>
        </p:nvPicPr>
        <p:blipFill rotWithShape="1">
          <a:blip r:embed="rId2"/>
          <a:srcRect t="27918" r="-1" b="-1"/>
          <a:stretch>
            <a:fillRect/>
          </a:stretch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l-PL" sz="3000" b="1" i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Zusammenfassung</a:t>
            </a:r>
            <a:br>
              <a:rPr lang="pl-PL" sz="3000" b="1" i="0">
                <a:effectLst/>
                <a:highlight>
                  <a:srgbClr val="FFFFFF"/>
                </a:highlight>
                <a:latin typeface="Söhne"/>
              </a:rPr>
            </a:br>
            <a:endParaRPr lang="pl-PL" sz="3000"/>
          </a:p>
        </p:txBody>
      </p:sp>
      <p:sp>
        <p:nvSpPr>
          <p:cNvPr id="11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de-DE" sz="2000" b="0" i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Wichtige Schlussfolgerungen betonen die Bedeutung der Anpassung und kontinuierlichen Weiterentwicklung der Fähigkeiten. Die zukünftigen Perspektiven können je nach demografischen und technologischen Veränderungen sowohl optimistisch als auch pessimistisch sein.</a:t>
            </a:r>
            <a:endParaRPr lang="pl-PL" sz="20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Obraz 3" descr="Obraz zawierający zegar, krąg, Grafika, Wielobarwność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5940" y="640080"/>
            <a:ext cx="6180432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kern="1200" dirty="0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Wie </a:t>
            </a:r>
            <a:r>
              <a:rPr lang="en-US" sz="2300" kern="1200" dirty="0" err="1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sehen</a:t>
            </a:r>
            <a:r>
              <a:rPr lang="en-US" sz="2300" kern="1200" dirty="0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Ihrer</a:t>
            </a:r>
            <a:r>
              <a:rPr lang="en-US" sz="2300" kern="1200" dirty="0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Meinung</a:t>
            </a:r>
            <a:r>
              <a:rPr lang="en-US" sz="2300" kern="1200" dirty="0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nach</a:t>
            </a:r>
            <a:r>
              <a:rPr lang="en-US" sz="2300" kern="1200" dirty="0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 die </a:t>
            </a:r>
            <a:r>
              <a:rPr lang="en-US" sz="2300" kern="1200" dirty="0" err="1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Zukunftsaussichten</a:t>
            </a:r>
            <a:r>
              <a:rPr lang="en-US" sz="2300" kern="1200" dirty="0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aus</a:t>
            </a:r>
            <a:r>
              <a:rPr lang="en-US" sz="2300" kern="1200" dirty="0">
                <a:solidFill>
                  <a:srgbClr val="FFFFFF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?</a:t>
            </a:r>
            <a:endParaRPr lang="en-US" sz="2300" kern="1200" dirty="0">
              <a:solidFill>
                <a:srgbClr val="FFFFFF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pic>
        <p:nvPicPr>
          <p:cNvPr id="4" name="Obraz 3" descr="Obraz zawierający niebo, chmura, na wolnym powietrzu, osoba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7316" y="964181"/>
            <a:ext cx="6780700" cy="49273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numCol="1" anchor="t">
            <a:normAutofit/>
          </a:bodyPr>
          <a:lstStyle/>
          <a:p>
            <a:r>
              <a:rPr lang="pl-PL" sz="4000" b="1">
                <a:solidFill>
                  <a:schemeClr val="bg1"/>
                </a:solidFill>
              </a:rPr>
              <a:t>Wörterbuch:</a:t>
            </a:r>
            <a:endParaRPr lang="pl-PL" sz="40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numCol="2">
            <a:normAutofit fontScale="30000"/>
          </a:bodyPr>
          <a:lstStyle/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Einführung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Wprowadzenie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Struktur der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deutschen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Wirtschaft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Struktura niemieckiej gospodarki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Aktuelle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Situation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auf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dem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Arbeitsmarkt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Obecna sytuacja na rynku pracy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Anforderungen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auf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dem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Arbeitsmarkt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– Wymagania na rynku pracy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Bewerbungsprozess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Proces rekrutacji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Arbeitsbedingungen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Warunki pracy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Zukunftsperspektiven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Perspektywy na przyszłość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Herausforderungen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und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Chancen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Wyzwania i szanse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Zusammenfassung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Podsumowanie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Arbeitslosenquote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Stopa bezrobocia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Beschäftigungswachstum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Wzrost zatrudnienia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pl-PL" sz="1300" b="1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Vielfältige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Arbeitnehmerdemografie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Różnorodna demografia pracowników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Kenntnis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der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deutschen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Sprache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Znajomość języka niemieckiego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Rekrutierungsprozess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Proces rekrutacji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Optionen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für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Vollzeit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-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und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Teilzeitarbeit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Opcje pracy na pełny etat i w niepełnym wymiarze godzin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Gehälter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variieren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je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nach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Branche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Wynagrodzenia różnią się w zależności od branży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Alterung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der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Gesellschaft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Starzenie się społeczeństwa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Technologische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Veränderungen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Zmiany technologiczne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Integration von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Einwanderern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Integracja imigrantów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Anpassung</a:t>
            </a:r>
            <a:r>
              <a:rPr lang="pl-PL" sz="1300" b="1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des </a:t>
            </a:r>
            <a:r>
              <a:rPr lang="pl-PL" sz="1300" b="1" i="0" dirty="0" err="1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Bildungssystems</a:t>
            </a:r>
            <a:r>
              <a:rPr lang="pl-PL" sz="1300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 - Dostosowanie systemu edukacji</a:t>
            </a:r>
            <a:endParaRPr lang="pl-PL" sz="1300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endParaRPr lang="pl-PL" sz="1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l-PL" sz="4000" b="1">
                <a:solidFill>
                  <a:schemeClr val="bg1"/>
                </a:solidFill>
              </a:rPr>
              <a:t>Quellen:</a:t>
            </a:r>
            <a:endParaRPr lang="pl-PL" sz="40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  <a:hlinkClick r:id="rId1"/>
              </a:rPr>
              <a:t>https://www.make-it-in-germany.com/en/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  <a:hlinkClick r:id="rId2"/>
              </a:rPr>
              <a:t>https://www.arbeitsagentur.de/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https://europa.eu/eures/portal/404?lang=en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467" y="2059359"/>
            <a:ext cx="10905066" cy="3625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de-DE" sz="3700" b="1" dirty="0">
                <a:latin typeface="Calibri" panose="020F0502020204030204" charset="0"/>
                <a:cs typeface="Calibri" panose="020F0502020204030204" charset="0"/>
              </a:rPr>
              <a:t>Präsentationsplan</a:t>
            </a:r>
            <a:r>
              <a:rPr lang="pl-PL" sz="3700" b="1" dirty="0">
                <a:latin typeface="Calibri" panose="020F0502020204030204" charset="0"/>
                <a:cs typeface="Calibri" panose="020F0502020204030204" charset="0"/>
              </a:rPr>
              <a:t>:</a:t>
            </a:r>
            <a:endParaRPr lang="pl-PL" sz="37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Struktur der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deutschen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Wirtschaft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sz="2400" dirty="0">
                <a:latin typeface="Calibri" panose="020F0502020204030204" charset="0"/>
                <a:cs typeface="Calibri" panose="020F0502020204030204" charset="0"/>
              </a:rPr>
              <a:t>Aktuelle Situation auf dem Arbeitsmarkt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Anforderungen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auf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dem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Arbeitsmarkt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Bewerbungsprozess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Arbeitsbedingungen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Zukunftsperspektiven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Herausforderungen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und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Chancen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Zusammenfassung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3400">
                <a:latin typeface="Calibri" panose="020F0502020204030204" charset="0"/>
                <a:cs typeface="Calibri" panose="020F0502020204030204" charset="0"/>
              </a:rPr>
              <a:t>Struktur der deutschen Wirtschaft</a:t>
            </a:r>
            <a:br>
              <a:rPr lang="pl-PL" sz="3400">
                <a:latin typeface="Calibri" panose="020F0502020204030204" charset="0"/>
                <a:cs typeface="Calibri" panose="020F0502020204030204" charset="0"/>
              </a:rPr>
            </a:br>
            <a:endParaRPr lang="pl-PL" sz="3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>
                <a:latin typeface="Calibri" panose="020F0502020204030204" charset="0"/>
                <a:cs typeface="Calibri" panose="020F0502020204030204" charset="0"/>
              </a:rPr>
              <a:t>Schlüsselbranchen sind</a:t>
            </a:r>
            <a:r>
              <a:rPr lang="pl-PL" sz="2200">
                <a:latin typeface="Calibri" panose="020F0502020204030204" charset="0"/>
                <a:cs typeface="Calibri" panose="020F0502020204030204" charset="0"/>
              </a:rPr>
              <a:t>:</a:t>
            </a:r>
            <a:endParaRPr lang="pl-PL" sz="2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sz="2200">
                <a:latin typeface="Calibri" panose="020F0502020204030204" charset="0"/>
                <a:cs typeface="Calibri" panose="020F0502020204030204" charset="0"/>
              </a:rPr>
              <a:t> Automobilindustrie,</a:t>
            </a:r>
            <a:endParaRPr lang="pl-PL" sz="2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sz="2200">
                <a:latin typeface="Calibri" panose="020F0502020204030204" charset="0"/>
                <a:cs typeface="Calibri" panose="020F0502020204030204" charset="0"/>
              </a:rPr>
              <a:t> Maschinenbau, </a:t>
            </a:r>
            <a:endParaRPr lang="pl-PL" sz="2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sz="2200">
                <a:latin typeface="Calibri" panose="020F0502020204030204" charset="0"/>
                <a:cs typeface="Calibri" panose="020F0502020204030204" charset="0"/>
              </a:rPr>
              <a:t>IT </a:t>
            </a:r>
            <a:endParaRPr lang="pl-PL" sz="2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sz="2200">
                <a:latin typeface="Calibri" panose="020F0502020204030204" charset="0"/>
                <a:cs typeface="Calibri" panose="020F0502020204030204" charset="0"/>
              </a:rPr>
              <a:t>Gesundheitswesen</a:t>
            </a:r>
            <a:endParaRPr lang="pl-PL" sz="22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1"/>
          <a:srcRect l="34824" r="87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de-DE" sz="4600">
                <a:latin typeface="Calibri" panose="020F0502020204030204" charset="0"/>
                <a:cs typeface="Calibri" panose="020F0502020204030204" charset="0"/>
              </a:rPr>
              <a:t>Aktuelle Situation auf dem Arbeitsmarkt</a:t>
            </a:r>
            <a:br>
              <a:rPr lang="de-DE" sz="4600"/>
            </a:br>
            <a:endParaRPr lang="pl-PL" sz="4600"/>
          </a:p>
        </p:txBody>
      </p:sp>
      <p:sp>
        <p:nvSpPr>
          <p:cNvPr id="21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osoba, w pomieszczeniu, ubrania, ściana&#10;&#10;Opis wygenerowany automatycznie"/>
          <p:cNvPicPr>
            <a:picLocks noChangeAspect="1"/>
          </p:cNvPicPr>
          <p:nvPr/>
        </p:nvPicPr>
        <p:blipFill rotWithShape="1">
          <a:blip r:embed="rId1"/>
          <a:srcRect l="19295" r="17788" b="2"/>
          <a:stretch>
            <a:fillRect/>
          </a:stretch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Deutschland hat eine niedrige Arbeitslosenquote. Aktuelle Trends zeigen ein Beschäftigungswachstum in den Bereichen Technologie und Gesundheit sowie eine vielfältige Arbeitnehmerdemografie in Bezug auf Alter, Bildung und Herkunft.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pl-PL" sz="5400">
                <a:latin typeface="Calibri" panose="020F0502020204030204" charset="0"/>
                <a:cs typeface="Calibri" panose="020F0502020204030204" charset="0"/>
              </a:rPr>
              <a:t>Anforderungen auf dem Arbeitsmarkt</a:t>
            </a:r>
            <a:endParaRPr lang="pl-PL" sz="5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lek, tabletka, Lek, medycyna&#10;&#10;Opis wygenerowany automatycznie"/>
          <p:cNvPicPr>
            <a:picLocks noChangeAspect="1"/>
          </p:cNvPicPr>
          <p:nvPr/>
        </p:nvPicPr>
        <p:blipFill rotWithShape="1">
          <a:blip r:embed="rId1"/>
          <a:srcRect l="9783" r="19524" b="1"/>
          <a:stretch>
            <a:fillRect/>
          </a:stretch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Arbeitgeber suchen Mitarbeiter mit spezifischen Fähigkeiten und Qualifikationen, oft wird die Kenntnis der deutschen Sprache gefordert. Der Anerkennungsprozess ausländischer Qualifikationen ist für Einwanderer von Bedeutung.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l-PL" sz="4200" b="1" i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Bewerbungsprozess</a:t>
            </a:r>
            <a:br>
              <a:rPr lang="pl-PL" sz="4200" b="1" i="0">
                <a:effectLst/>
                <a:highlight>
                  <a:srgbClr val="FFFFFF"/>
                </a:highlight>
                <a:latin typeface="Söhne"/>
              </a:rPr>
            </a:br>
            <a:endParaRPr lang="pl-PL" sz="4200"/>
          </a:p>
        </p:txBody>
      </p:sp>
      <p:sp>
        <p:nvSpPr>
          <p:cNvPr id="11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de-DE" b="0" i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Stellenangebote sind auf Internetportalen, bei Arbeitsagenturen und auf Jobmessen verfügbar. Bewerbungsunterlagen müssen den deutschen Standards entsprechen, und der Rekrutierungsprozess umfasst in der Regel mehrere Stufen.</a:t>
            </a:r>
            <a:endParaRPr lang="de-DE" b="0" i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Obraz 3" descr="Obraz zawierający osoba, dziewczyna, żółty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9048" y="1607069"/>
            <a:ext cx="5458968" cy="36438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4600" b="1" i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Arbeitsbedingungen</a:t>
            </a:r>
            <a:br>
              <a:rPr lang="pl-PL" sz="4600" b="1" i="0">
                <a:effectLst/>
                <a:highlight>
                  <a:srgbClr val="FFFFFF"/>
                </a:highlight>
                <a:latin typeface="Söhne"/>
              </a:rPr>
            </a:br>
            <a:endParaRPr lang="pl-PL" sz="4600"/>
          </a:p>
        </p:txBody>
      </p:sp>
      <p:sp>
        <p:nvSpPr>
          <p:cNvPr id="21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Standardarbeitszeiten, Optionen für Vollzeit- und Teilzeitarbeit.</a:t>
            </a:r>
            <a:endParaRPr lang="pl-PL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de-DE" b="0" i="0" dirty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Die Gehälter variieren je nach Branche, und das Arbeitsrecht umfasst Verträge, Urlaub und Arbeitnehmerschutz.</a:t>
            </a:r>
            <a:endParaRPr lang="pl-PL" b="0" i="0" dirty="0">
              <a:effectLst/>
              <a:highlight>
                <a:srgbClr val="FFFFFF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pl-PL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Obraz 3" descr="Obraz zawierający zrzut ekranu, tekst, design, ilustracja&#10;&#10;Opis wygenerowany automatycznie"/>
          <p:cNvPicPr>
            <a:picLocks noChangeAspect="1"/>
          </p:cNvPicPr>
          <p:nvPr/>
        </p:nvPicPr>
        <p:blipFill rotWithShape="1">
          <a:blip r:embed="rId1"/>
          <a:srcRect l="13189" r="24759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 b="1" i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Zukunftsperspektiven</a:t>
            </a:r>
            <a:br>
              <a:rPr lang="pl-PL" sz="5400" b="1" i="0">
                <a:effectLst/>
                <a:highlight>
                  <a:srgbClr val="FFFFFF"/>
                </a:highlight>
                <a:latin typeface="Söhne"/>
              </a:rPr>
            </a:br>
            <a:endParaRPr lang="pl-PL" sz="5400"/>
          </a:p>
        </p:txBody>
      </p:sp>
      <p:pic>
        <p:nvPicPr>
          <p:cNvPr id="4" name="Obraz 3" descr="Obraz zawierający ściana, w pomieszczeniu, łazienka, sztuka&#10;&#10;Opis wygenerowany automatycznie"/>
          <p:cNvPicPr>
            <a:picLocks noChangeAspect="1"/>
          </p:cNvPicPr>
          <p:nvPr/>
        </p:nvPicPr>
        <p:blipFill rotWithShape="1">
          <a:blip r:embed="rId1"/>
          <a:srcRect l="30477" r="32886" b="-1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0" i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Die Alterung der Gesellschaft und technologische Veränderungen wie die Automatisierung beeinflussen den Arbeitsmarkt</a:t>
            </a:r>
            <a:endParaRPr lang="pl-PL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l-PL" sz="3000" b="1" i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Herausforderungen und Chancen</a:t>
            </a:r>
            <a:br>
              <a:rPr lang="pl-PL" sz="3000" b="1" i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</a:br>
            <a:endParaRPr lang="pl-PL" sz="30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400" b="0" i="0">
                <a:effectLst/>
                <a:highlight>
                  <a:srgbClr val="FFFFFF"/>
                </a:highlight>
                <a:latin typeface="Calibri" panose="020F0502020204030204" charset="0"/>
                <a:cs typeface="Calibri" panose="020F0502020204030204" charset="0"/>
              </a:rPr>
              <a:t>Die Hauptherausforderungen sind die Integration von Einwanderern und die Anpassung des Bildungssystems an die Bedürfnisse des Arbeitsmarktes. Chancen umfassen Unterstützungsprogramme und Investitionen in Bildung und berufliche Weiterbildung.</a:t>
            </a:r>
            <a:endParaRPr lang="pl-PL" sz="24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Obraz 3" descr="Obraz zawierający tekst, rysowanie, Sztuka dziecięca, Materiały biurowe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9048" y="2002845"/>
            <a:ext cx="5458968" cy="28523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5041FF-4D24-420E-81C4-1DF51E580A96}"/>
</file>

<file path=customXml/itemProps2.xml><?xml version="1.0" encoding="utf-8"?>
<ds:datastoreItem xmlns:ds="http://schemas.openxmlformats.org/officeDocument/2006/customXml" ds:itemID="{B5F4337C-2401-4F16-AB2A-E343FDC2342F}"/>
</file>

<file path=customXml/itemProps3.xml><?xml version="1.0" encoding="utf-8"?>
<ds:datastoreItem xmlns:ds="http://schemas.openxmlformats.org/officeDocument/2006/customXml" ds:itemID="{42E6623F-B4EC-468F-9BBB-3560FB35F1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3402</Words>
  <Application>WPS Presentation</Application>
  <PresentationFormat>Panoramiczny</PresentationFormat>
  <Paragraphs>92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Söhne</vt:lpstr>
      <vt:lpstr>Segoe Print</vt:lpstr>
      <vt:lpstr>Aptos</vt:lpstr>
      <vt:lpstr>Aptos Display</vt:lpstr>
      <vt:lpstr>Microsoft YaHei</vt:lpstr>
      <vt:lpstr>Arial Unicode MS</vt:lpstr>
      <vt:lpstr>Calibri</vt:lpstr>
      <vt:lpstr>Bookman Old Style</vt:lpstr>
      <vt:lpstr>Century Gothic</vt:lpstr>
      <vt:lpstr>Motyw pakietu Office</vt:lpstr>
      <vt:lpstr> Arbeitsmarkt in Deutschland</vt:lpstr>
      <vt:lpstr>Präsentationsplan:</vt:lpstr>
      <vt:lpstr>Struktur der deutschen Wirtschaft </vt:lpstr>
      <vt:lpstr>Aktuelle Situation auf dem Arbeitsmarkt </vt:lpstr>
      <vt:lpstr>Anforderungen auf dem Arbeitsmarkt</vt:lpstr>
      <vt:lpstr>Bewerbungsprozess </vt:lpstr>
      <vt:lpstr>Arbeitsbedingungen </vt:lpstr>
      <vt:lpstr>Zukunftsperspektiven </vt:lpstr>
      <vt:lpstr>Herausforderungen und Chancen </vt:lpstr>
      <vt:lpstr>Zusammenfassung </vt:lpstr>
      <vt:lpstr>Wie sehen Ihrer Meinung nach die Zukunftsaussichten aus?</vt:lpstr>
      <vt:lpstr>Wörterbuch:</vt:lpstr>
      <vt:lpstr>Quellen: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Arbeitsmarkt in Deutschland</dc:title>
  <dc:creator>Nela Mróz</dc:creator>
  <cp:lastModifiedBy>Barbara Skoczyńska -Prokopowi</cp:lastModifiedBy>
  <cp:revision>17</cp:revision>
  <dcterms:created xsi:type="dcterms:W3CDTF">2024-05-24T10:31:00Z</dcterms:created>
  <dcterms:modified xsi:type="dcterms:W3CDTF">2024-05-29T07:02:38Z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EBB50F6CD01A430E910A68DB014CAC1D_12</vt:lpwstr>
  </property>
  <property fmtid="{D5CDD505-2E9C-101B-9397-08002B2CF9AE}" pid="3" name="KSOProductBuildVer">
    <vt:lpwstr>1045-12.2.0.16909</vt:lpwstr>
  </property>
  <property fmtid="{D5CDD505-2E9C-101B-9397-08002B2CF9AE}" pid="4" name="ContentTypeId">
    <vt:lpwstr>0x0101000F032860FE59B94DB7E8C59EF37275DE</vt:lpwstr>
  </property>
</Properties>
</file>