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quickStyle2.xml" ContentType="application/vnd.openxmlformats-officedocument.drawingml.diagramStyle+xml"/>
  <Override PartName="/ppt/diagrams/drawing1.xml" ContentType="application/vnd.ms-office.drawingml.diagramDrawing+xml"/>
  <Override PartName="/ppt/diagrams/colors2.xml" ContentType="application/vnd.openxmlformats-officedocument.drawingml.diagramColors+xml"/>
  <Override PartName="/ppt/diagrams/layout2.xml" ContentType="application/vnd.openxmlformats-officedocument.drawingml.diagramLayout+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67" r:id="rId2"/>
    <p:sldId id="257" r:id="rId3"/>
    <p:sldId id="258" r:id="rId4"/>
    <p:sldId id="260" r:id="rId5"/>
    <p:sldId id="261" r:id="rId6"/>
    <p:sldId id="262" r:id="rId7"/>
    <p:sldId id="263" r:id="rId8"/>
    <p:sldId id="264" r:id="rId9"/>
    <p:sldId id="266" r:id="rId10"/>
    <p:sldId id="259" r:id="rId11"/>
    <p:sldId id="265"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94660"/>
  </p:normalViewPr>
  <p:slideViewPr>
    <p:cSldViewPr snapToGrid="0">
      <p:cViewPr varScale="1">
        <p:scale>
          <a:sx n="108" d="100"/>
          <a:sy n="108" d="100"/>
        </p:scale>
        <p:origin x="23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85A35C-E292-4CE2-92E3-7B518978241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4ED3527-B70D-48EF-9456-15FEF7858090}">
      <dgm:prSet/>
      <dgm:spPr/>
      <dgm:t>
        <a:bodyPr/>
        <a:lstStyle/>
        <a:p>
          <a:r>
            <a:rPr lang="pl-PL" dirty="0">
              <a:latin typeface="Times New Roman" panose="02020603050405020304" pitchFamily="18" charset="0"/>
              <a:cs typeface="Times New Roman" panose="02020603050405020304" pitchFamily="18" charset="0"/>
            </a:rPr>
            <a:t>Definition von </a:t>
          </a:r>
          <a:r>
            <a:rPr lang="pl-PL" dirty="0" err="1">
              <a:latin typeface="Times New Roman" panose="02020603050405020304" pitchFamily="18" charset="0"/>
              <a:cs typeface="Times New Roman" panose="02020603050405020304" pitchFamily="18" charset="0"/>
            </a:rPr>
            <a:t>Arbeitslosigkeit</a:t>
          </a:r>
          <a:endParaRPr lang="en-US" dirty="0">
            <a:latin typeface="Times New Roman" panose="02020603050405020304" pitchFamily="18" charset="0"/>
            <a:cs typeface="Times New Roman" panose="02020603050405020304" pitchFamily="18" charset="0"/>
          </a:endParaRPr>
        </a:p>
      </dgm:t>
    </dgm:pt>
    <dgm:pt modelId="{C6B787B8-697F-4EA2-BF0E-BA4BBE319F8C}" type="parTrans" cxnId="{DFCE9E2E-0B17-4A1D-9B1F-5DAD36324772}">
      <dgm:prSet/>
      <dgm:spPr/>
      <dgm:t>
        <a:bodyPr/>
        <a:lstStyle/>
        <a:p>
          <a:endParaRPr lang="en-US"/>
        </a:p>
      </dgm:t>
    </dgm:pt>
    <dgm:pt modelId="{A6E019C4-3F83-46AA-A222-138494F2FC97}" type="sibTrans" cxnId="{DFCE9E2E-0B17-4A1D-9B1F-5DAD36324772}">
      <dgm:prSet/>
      <dgm:spPr/>
      <dgm:t>
        <a:bodyPr/>
        <a:lstStyle/>
        <a:p>
          <a:endParaRPr lang="en-US"/>
        </a:p>
      </dgm:t>
    </dgm:pt>
    <dgm:pt modelId="{3CB2CA75-4C87-4D72-AA85-40F797F5229F}">
      <dgm:prSet/>
      <dgm:spPr/>
      <dgm:t>
        <a:bodyPr/>
        <a:lstStyle/>
        <a:p>
          <a:r>
            <a:rPr lang="pl-PL" dirty="0" err="1">
              <a:latin typeface="Times New Roman" panose="02020603050405020304" pitchFamily="18" charset="0"/>
              <a:cs typeface="Times New Roman" panose="02020603050405020304" pitchFamily="18" charset="0"/>
            </a:rPr>
            <a:t>Arten</a:t>
          </a:r>
          <a:r>
            <a:rPr lang="pl-PL" dirty="0">
              <a:latin typeface="Times New Roman" panose="02020603050405020304" pitchFamily="18" charset="0"/>
              <a:cs typeface="Times New Roman" panose="02020603050405020304" pitchFamily="18" charset="0"/>
            </a:rPr>
            <a:t> von </a:t>
          </a:r>
          <a:r>
            <a:rPr lang="pl-PL" dirty="0" err="1">
              <a:latin typeface="Times New Roman" panose="02020603050405020304" pitchFamily="18" charset="0"/>
              <a:cs typeface="Times New Roman" panose="02020603050405020304" pitchFamily="18" charset="0"/>
            </a:rPr>
            <a:t>Arbeitslosigkeit</a:t>
          </a:r>
          <a:endParaRPr lang="en-US" dirty="0">
            <a:latin typeface="Times New Roman" panose="02020603050405020304" pitchFamily="18" charset="0"/>
            <a:cs typeface="Times New Roman" panose="02020603050405020304" pitchFamily="18" charset="0"/>
          </a:endParaRPr>
        </a:p>
      </dgm:t>
    </dgm:pt>
    <dgm:pt modelId="{820A453E-DAAD-4174-98B9-195F6F327E9D}" type="parTrans" cxnId="{84321FA8-1BE7-45B7-967D-FE625D1E9E53}">
      <dgm:prSet/>
      <dgm:spPr/>
      <dgm:t>
        <a:bodyPr/>
        <a:lstStyle/>
        <a:p>
          <a:endParaRPr lang="en-US"/>
        </a:p>
      </dgm:t>
    </dgm:pt>
    <dgm:pt modelId="{1222810C-8377-44F5-9FC2-3ECAE47E3758}" type="sibTrans" cxnId="{84321FA8-1BE7-45B7-967D-FE625D1E9E53}">
      <dgm:prSet/>
      <dgm:spPr/>
      <dgm:t>
        <a:bodyPr/>
        <a:lstStyle/>
        <a:p>
          <a:endParaRPr lang="en-US"/>
        </a:p>
      </dgm:t>
    </dgm:pt>
    <dgm:pt modelId="{ED8E0E8A-2A95-4746-8315-80A6B6D7A0F9}">
      <dgm:prSet/>
      <dgm:spPr/>
      <dgm:t>
        <a:bodyPr/>
        <a:lstStyle/>
        <a:p>
          <a:r>
            <a:rPr lang="pl-PL" dirty="0" err="1">
              <a:latin typeface="Times New Roman" panose="02020603050405020304" pitchFamily="18" charset="0"/>
              <a:cs typeface="Times New Roman" panose="02020603050405020304" pitchFamily="18" charset="0"/>
            </a:rPr>
            <a:t>Ursachen</a:t>
          </a:r>
          <a:r>
            <a:rPr lang="pl-PL" dirty="0">
              <a:latin typeface="Times New Roman" panose="02020603050405020304" pitchFamily="18" charset="0"/>
              <a:cs typeface="Times New Roman" panose="02020603050405020304" pitchFamily="18" charset="0"/>
            </a:rPr>
            <a:t> der </a:t>
          </a:r>
          <a:r>
            <a:rPr lang="pl-PL" dirty="0" err="1">
              <a:latin typeface="Times New Roman" panose="02020603050405020304" pitchFamily="18" charset="0"/>
              <a:cs typeface="Times New Roman" panose="02020603050405020304" pitchFamily="18" charset="0"/>
            </a:rPr>
            <a:t>Arbeitslosigkeit</a:t>
          </a:r>
          <a:endParaRPr lang="en-US" dirty="0">
            <a:latin typeface="Times New Roman" panose="02020603050405020304" pitchFamily="18" charset="0"/>
            <a:cs typeface="Times New Roman" panose="02020603050405020304" pitchFamily="18" charset="0"/>
          </a:endParaRPr>
        </a:p>
      </dgm:t>
    </dgm:pt>
    <dgm:pt modelId="{D073E6E3-2108-4FA0-B880-0F4304A10B17}" type="parTrans" cxnId="{811DE91D-D3F6-466B-AC03-6263E0C11AAA}">
      <dgm:prSet/>
      <dgm:spPr/>
      <dgm:t>
        <a:bodyPr/>
        <a:lstStyle/>
        <a:p>
          <a:endParaRPr lang="en-US"/>
        </a:p>
      </dgm:t>
    </dgm:pt>
    <dgm:pt modelId="{FF637C06-C0D9-4457-A543-5882539E03AD}" type="sibTrans" cxnId="{811DE91D-D3F6-466B-AC03-6263E0C11AAA}">
      <dgm:prSet/>
      <dgm:spPr/>
      <dgm:t>
        <a:bodyPr/>
        <a:lstStyle/>
        <a:p>
          <a:endParaRPr lang="en-US"/>
        </a:p>
      </dgm:t>
    </dgm:pt>
    <dgm:pt modelId="{3101441B-B357-4FA1-9D1E-D7D1D64E840C}">
      <dgm:prSet/>
      <dgm:spPr/>
      <dgm:t>
        <a:bodyPr/>
        <a:lstStyle/>
        <a:p>
          <a:r>
            <a:rPr lang="de-DE" dirty="0">
              <a:latin typeface="Times New Roman" panose="02020603050405020304" pitchFamily="18" charset="0"/>
              <a:cs typeface="Times New Roman" panose="02020603050405020304" pitchFamily="18" charset="0"/>
            </a:rPr>
            <a:t>Ursachen und Auswirkungen der Arbeitslosigkeit</a:t>
          </a:r>
          <a:endParaRPr lang="en-US" dirty="0">
            <a:latin typeface="Times New Roman" panose="02020603050405020304" pitchFamily="18" charset="0"/>
            <a:cs typeface="Times New Roman" panose="02020603050405020304" pitchFamily="18" charset="0"/>
          </a:endParaRPr>
        </a:p>
      </dgm:t>
    </dgm:pt>
    <dgm:pt modelId="{BB092152-3A4C-4D9D-9EAE-989AAF8DA37C}" type="parTrans" cxnId="{833C80CB-FE92-45FD-AE8C-199A527DCC92}">
      <dgm:prSet/>
      <dgm:spPr/>
      <dgm:t>
        <a:bodyPr/>
        <a:lstStyle/>
        <a:p>
          <a:endParaRPr lang="en-US"/>
        </a:p>
      </dgm:t>
    </dgm:pt>
    <dgm:pt modelId="{92DD5D3D-4C47-4BB6-B08F-89688B366E8D}" type="sibTrans" cxnId="{833C80CB-FE92-45FD-AE8C-199A527DCC92}">
      <dgm:prSet/>
      <dgm:spPr/>
      <dgm:t>
        <a:bodyPr/>
        <a:lstStyle/>
        <a:p>
          <a:endParaRPr lang="en-US"/>
        </a:p>
      </dgm:t>
    </dgm:pt>
    <dgm:pt modelId="{5E1DEC2E-CE77-4AF4-B135-398F5726A954}">
      <dgm:prSet/>
      <dgm:spPr/>
      <dgm:t>
        <a:bodyPr/>
        <a:lstStyle/>
        <a:p>
          <a:r>
            <a:rPr lang="pl-PL" dirty="0" err="1">
              <a:latin typeface="Times New Roman" panose="02020603050405020304" pitchFamily="18" charset="0"/>
              <a:cs typeface="Times New Roman" panose="02020603050405020304" pitchFamily="18" charset="0"/>
            </a:rPr>
            <a:t>Arbeitslosenquote</a:t>
          </a:r>
          <a:endParaRPr lang="en-US" dirty="0">
            <a:latin typeface="Times New Roman" panose="02020603050405020304" pitchFamily="18" charset="0"/>
            <a:cs typeface="Times New Roman" panose="02020603050405020304" pitchFamily="18" charset="0"/>
          </a:endParaRPr>
        </a:p>
      </dgm:t>
    </dgm:pt>
    <dgm:pt modelId="{94309800-C728-4243-8186-04CE219B025B}" type="parTrans" cxnId="{28D7B1B5-EB43-4313-9451-20D0E5437782}">
      <dgm:prSet/>
      <dgm:spPr/>
      <dgm:t>
        <a:bodyPr/>
        <a:lstStyle/>
        <a:p>
          <a:endParaRPr lang="en-US"/>
        </a:p>
      </dgm:t>
    </dgm:pt>
    <dgm:pt modelId="{DC551B9A-1DC1-4656-B548-7618146BA417}" type="sibTrans" cxnId="{28D7B1B5-EB43-4313-9451-20D0E5437782}">
      <dgm:prSet/>
      <dgm:spPr/>
      <dgm:t>
        <a:bodyPr/>
        <a:lstStyle/>
        <a:p>
          <a:endParaRPr lang="en-US"/>
        </a:p>
      </dgm:t>
    </dgm:pt>
    <dgm:pt modelId="{2FB3DF07-2184-4FF7-82A6-3D911839B39E}">
      <dgm:prSet/>
      <dgm:spPr/>
      <dgm:t>
        <a:bodyPr/>
        <a:lstStyle/>
        <a:p>
          <a:r>
            <a:rPr lang="pl-PL" dirty="0">
              <a:latin typeface="Times New Roman" panose="02020603050405020304" pitchFamily="18" charset="0"/>
              <a:cs typeface="Times New Roman" panose="02020603050405020304" pitchFamily="18" charset="0"/>
            </a:rPr>
            <a:t>Quiz</a:t>
          </a:r>
          <a:endParaRPr lang="en-US" dirty="0">
            <a:latin typeface="Times New Roman" panose="02020603050405020304" pitchFamily="18" charset="0"/>
            <a:cs typeface="Times New Roman" panose="02020603050405020304" pitchFamily="18" charset="0"/>
          </a:endParaRPr>
        </a:p>
      </dgm:t>
    </dgm:pt>
    <dgm:pt modelId="{A16FB088-3B6B-41F9-9354-77C5D9E77B54}" type="parTrans" cxnId="{11A8A00B-FDCD-4EDA-9012-3796DEB16BBA}">
      <dgm:prSet/>
      <dgm:spPr/>
      <dgm:t>
        <a:bodyPr/>
        <a:lstStyle/>
        <a:p>
          <a:endParaRPr lang="en-US"/>
        </a:p>
      </dgm:t>
    </dgm:pt>
    <dgm:pt modelId="{B5C35567-61FB-4DDD-90BD-8B43F33F3144}" type="sibTrans" cxnId="{11A8A00B-FDCD-4EDA-9012-3796DEB16BBA}">
      <dgm:prSet/>
      <dgm:spPr/>
      <dgm:t>
        <a:bodyPr/>
        <a:lstStyle/>
        <a:p>
          <a:endParaRPr lang="en-US"/>
        </a:p>
      </dgm:t>
    </dgm:pt>
    <dgm:pt modelId="{1A34BBDA-FC27-41D2-BB5B-38DFCCC86AD0}">
      <dgm:prSet/>
      <dgm:spPr/>
      <dgm:t>
        <a:bodyPr/>
        <a:lstStyle/>
        <a:p>
          <a:r>
            <a:rPr lang="pl-PL" dirty="0" err="1">
              <a:latin typeface="Times New Roman" panose="02020603050405020304" pitchFamily="18" charset="0"/>
              <a:cs typeface="Times New Roman" panose="02020603050405020304" pitchFamily="18" charset="0"/>
            </a:rPr>
            <a:t>Wörterbuch</a:t>
          </a:r>
          <a:endParaRPr lang="en-US" dirty="0">
            <a:latin typeface="Times New Roman" panose="02020603050405020304" pitchFamily="18" charset="0"/>
            <a:cs typeface="Times New Roman" panose="02020603050405020304" pitchFamily="18" charset="0"/>
          </a:endParaRPr>
        </a:p>
      </dgm:t>
    </dgm:pt>
    <dgm:pt modelId="{CE0457FC-AD3B-49E9-9D67-EEA733B637DE}" type="parTrans" cxnId="{74A43AC7-6C79-41BC-9AD2-47F736821964}">
      <dgm:prSet/>
      <dgm:spPr/>
      <dgm:t>
        <a:bodyPr/>
        <a:lstStyle/>
        <a:p>
          <a:endParaRPr lang="en-US"/>
        </a:p>
      </dgm:t>
    </dgm:pt>
    <dgm:pt modelId="{684B6488-4AB6-4340-9970-8C78FF69F02F}" type="sibTrans" cxnId="{74A43AC7-6C79-41BC-9AD2-47F736821964}">
      <dgm:prSet/>
      <dgm:spPr/>
      <dgm:t>
        <a:bodyPr/>
        <a:lstStyle/>
        <a:p>
          <a:endParaRPr lang="en-US"/>
        </a:p>
      </dgm:t>
    </dgm:pt>
    <dgm:pt modelId="{15E74A41-20F0-489C-A99B-DFED191561AA}" type="pres">
      <dgm:prSet presAssocID="{B685A35C-E292-4CE2-92E3-7B5189782415}" presName="vert0" presStyleCnt="0">
        <dgm:presLayoutVars>
          <dgm:dir/>
          <dgm:animOne val="branch"/>
          <dgm:animLvl val="lvl"/>
        </dgm:presLayoutVars>
      </dgm:prSet>
      <dgm:spPr/>
    </dgm:pt>
    <dgm:pt modelId="{28489D83-F4C9-41AA-A80B-35754E61E0A6}" type="pres">
      <dgm:prSet presAssocID="{14ED3527-B70D-48EF-9456-15FEF7858090}" presName="thickLine" presStyleLbl="alignNode1" presStyleIdx="0" presStyleCnt="7"/>
      <dgm:spPr/>
    </dgm:pt>
    <dgm:pt modelId="{6D43DB2F-9846-45E8-87E1-2F50938DCB78}" type="pres">
      <dgm:prSet presAssocID="{14ED3527-B70D-48EF-9456-15FEF7858090}" presName="horz1" presStyleCnt="0"/>
      <dgm:spPr/>
    </dgm:pt>
    <dgm:pt modelId="{D5C33C44-0899-4D4C-9DF5-360BC36AF2E4}" type="pres">
      <dgm:prSet presAssocID="{14ED3527-B70D-48EF-9456-15FEF7858090}" presName="tx1" presStyleLbl="revTx" presStyleIdx="0" presStyleCnt="7"/>
      <dgm:spPr/>
    </dgm:pt>
    <dgm:pt modelId="{01182CE0-2746-49A3-B7D6-7F189258BC13}" type="pres">
      <dgm:prSet presAssocID="{14ED3527-B70D-48EF-9456-15FEF7858090}" presName="vert1" presStyleCnt="0"/>
      <dgm:spPr/>
    </dgm:pt>
    <dgm:pt modelId="{F380EBE0-4D66-4821-9AC9-5704E334E38B}" type="pres">
      <dgm:prSet presAssocID="{3CB2CA75-4C87-4D72-AA85-40F797F5229F}" presName="thickLine" presStyleLbl="alignNode1" presStyleIdx="1" presStyleCnt="7"/>
      <dgm:spPr/>
    </dgm:pt>
    <dgm:pt modelId="{34362ABF-0582-4211-AA39-3CFA8533D9F5}" type="pres">
      <dgm:prSet presAssocID="{3CB2CA75-4C87-4D72-AA85-40F797F5229F}" presName="horz1" presStyleCnt="0"/>
      <dgm:spPr/>
    </dgm:pt>
    <dgm:pt modelId="{5A0E39FA-647F-4B7E-A5B8-8E049091116C}" type="pres">
      <dgm:prSet presAssocID="{3CB2CA75-4C87-4D72-AA85-40F797F5229F}" presName="tx1" presStyleLbl="revTx" presStyleIdx="1" presStyleCnt="7"/>
      <dgm:spPr/>
    </dgm:pt>
    <dgm:pt modelId="{BADD1369-8CA9-44B9-85DB-646F16314EA2}" type="pres">
      <dgm:prSet presAssocID="{3CB2CA75-4C87-4D72-AA85-40F797F5229F}" presName="vert1" presStyleCnt="0"/>
      <dgm:spPr/>
    </dgm:pt>
    <dgm:pt modelId="{39DA908E-268F-4520-AD04-40A0D6CD3A07}" type="pres">
      <dgm:prSet presAssocID="{ED8E0E8A-2A95-4746-8315-80A6B6D7A0F9}" presName="thickLine" presStyleLbl="alignNode1" presStyleIdx="2" presStyleCnt="7"/>
      <dgm:spPr/>
    </dgm:pt>
    <dgm:pt modelId="{964BFB3D-3B1C-4AA5-AABA-FBAB22CB3E34}" type="pres">
      <dgm:prSet presAssocID="{ED8E0E8A-2A95-4746-8315-80A6B6D7A0F9}" presName="horz1" presStyleCnt="0"/>
      <dgm:spPr/>
    </dgm:pt>
    <dgm:pt modelId="{B81ABC9F-2FA4-4970-96DC-3A6C2126DF3E}" type="pres">
      <dgm:prSet presAssocID="{ED8E0E8A-2A95-4746-8315-80A6B6D7A0F9}" presName="tx1" presStyleLbl="revTx" presStyleIdx="2" presStyleCnt="7"/>
      <dgm:spPr/>
    </dgm:pt>
    <dgm:pt modelId="{03ECACBA-5275-46F0-9FFD-51EF1D52FE1D}" type="pres">
      <dgm:prSet presAssocID="{ED8E0E8A-2A95-4746-8315-80A6B6D7A0F9}" presName="vert1" presStyleCnt="0"/>
      <dgm:spPr/>
    </dgm:pt>
    <dgm:pt modelId="{C8211E9C-C530-4C42-897F-1D1484DDD3BC}" type="pres">
      <dgm:prSet presAssocID="{3101441B-B357-4FA1-9D1E-D7D1D64E840C}" presName="thickLine" presStyleLbl="alignNode1" presStyleIdx="3" presStyleCnt="7"/>
      <dgm:spPr/>
    </dgm:pt>
    <dgm:pt modelId="{85588AA4-7D28-483B-9420-37DF64E90032}" type="pres">
      <dgm:prSet presAssocID="{3101441B-B357-4FA1-9D1E-D7D1D64E840C}" presName="horz1" presStyleCnt="0"/>
      <dgm:spPr/>
    </dgm:pt>
    <dgm:pt modelId="{16865376-5C0B-4B79-B9F0-BFA22B96533E}" type="pres">
      <dgm:prSet presAssocID="{3101441B-B357-4FA1-9D1E-D7D1D64E840C}" presName="tx1" presStyleLbl="revTx" presStyleIdx="3" presStyleCnt="7"/>
      <dgm:spPr/>
    </dgm:pt>
    <dgm:pt modelId="{BAE80514-CBC0-4FD0-AB84-E0356C4C5359}" type="pres">
      <dgm:prSet presAssocID="{3101441B-B357-4FA1-9D1E-D7D1D64E840C}" presName="vert1" presStyleCnt="0"/>
      <dgm:spPr/>
    </dgm:pt>
    <dgm:pt modelId="{ECAB1C0C-87B2-421D-8560-4FB55463E980}" type="pres">
      <dgm:prSet presAssocID="{5E1DEC2E-CE77-4AF4-B135-398F5726A954}" presName="thickLine" presStyleLbl="alignNode1" presStyleIdx="4" presStyleCnt="7"/>
      <dgm:spPr/>
    </dgm:pt>
    <dgm:pt modelId="{DC340F1F-EEED-40DC-9F69-5B244A8D1C4A}" type="pres">
      <dgm:prSet presAssocID="{5E1DEC2E-CE77-4AF4-B135-398F5726A954}" presName="horz1" presStyleCnt="0"/>
      <dgm:spPr/>
    </dgm:pt>
    <dgm:pt modelId="{215A8D68-3A66-4871-A7BB-F13DE458B826}" type="pres">
      <dgm:prSet presAssocID="{5E1DEC2E-CE77-4AF4-B135-398F5726A954}" presName="tx1" presStyleLbl="revTx" presStyleIdx="4" presStyleCnt="7"/>
      <dgm:spPr/>
    </dgm:pt>
    <dgm:pt modelId="{8BBAEB63-7EE4-4828-A83E-D75321AF34EE}" type="pres">
      <dgm:prSet presAssocID="{5E1DEC2E-CE77-4AF4-B135-398F5726A954}" presName="vert1" presStyleCnt="0"/>
      <dgm:spPr/>
    </dgm:pt>
    <dgm:pt modelId="{5839ADA2-83E6-401E-9CA3-BCE91950A2C7}" type="pres">
      <dgm:prSet presAssocID="{2FB3DF07-2184-4FF7-82A6-3D911839B39E}" presName="thickLine" presStyleLbl="alignNode1" presStyleIdx="5" presStyleCnt="7"/>
      <dgm:spPr/>
    </dgm:pt>
    <dgm:pt modelId="{67A26AAC-EF76-468D-B132-2D99EE85983A}" type="pres">
      <dgm:prSet presAssocID="{2FB3DF07-2184-4FF7-82A6-3D911839B39E}" presName="horz1" presStyleCnt="0"/>
      <dgm:spPr/>
    </dgm:pt>
    <dgm:pt modelId="{0C07F329-207D-4AEE-8CE7-AD3012DF456E}" type="pres">
      <dgm:prSet presAssocID="{2FB3DF07-2184-4FF7-82A6-3D911839B39E}" presName="tx1" presStyleLbl="revTx" presStyleIdx="5" presStyleCnt="7"/>
      <dgm:spPr/>
    </dgm:pt>
    <dgm:pt modelId="{E306B1A7-D046-475A-8232-6C196C9659A4}" type="pres">
      <dgm:prSet presAssocID="{2FB3DF07-2184-4FF7-82A6-3D911839B39E}" presName="vert1" presStyleCnt="0"/>
      <dgm:spPr/>
    </dgm:pt>
    <dgm:pt modelId="{742E3F8F-5804-4F6C-9004-0FFF53EB810D}" type="pres">
      <dgm:prSet presAssocID="{1A34BBDA-FC27-41D2-BB5B-38DFCCC86AD0}" presName="thickLine" presStyleLbl="alignNode1" presStyleIdx="6" presStyleCnt="7"/>
      <dgm:spPr/>
    </dgm:pt>
    <dgm:pt modelId="{0C984BFD-5D8E-42F8-BFAA-A24AB5477217}" type="pres">
      <dgm:prSet presAssocID="{1A34BBDA-FC27-41D2-BB5B-38DFCCC86AD0}" presName="horz1" presStyleCnt="0"/>
      <dgm:spPr/>
    </dgm:pt>
    <dgm:pt modelId="{8887E77B-CA37-493D-8C09-F8C965242BA4}" type="pres">
      <dgm:prSet presAssocID="{1A34BBDA-FC27-41D2-BB5B-38DFCCC86AD0}" presName="tx1" presStyleLbl="revTx" presStyleIdx="6" presStyleCnt="7"/>
      <dgm:spPr/>
    </dgm:pt>
    <dgm:pt modelId="{7BAFA28B-1D78-48A3-8898-2A4C5FB2CD56}" type="pres">
      <dgm:prSet presAssocID="{1A34BBDA-FC27-41D2-BB5B-38DFCCC86AD0}" presName="vert1" presStyleCnt="0"/>
      <dgm:spPr/>
    </dgm:pt>
  </dgm:ptLst>
  <dgm:cxnLst>
    <dgm:cxn modelId="{093B3A01-C720-4C16-A6E3-E98B6AB1ACB5}" type="presOf" srcId="{3CB2CA75-4C87-4D72-AA85-40F797F5229F}" destId="{5A0E39FA-647F-4B7E-A5B8-8E049091116C}" srcOrd="0" destOrd="0" presId="urn:microsoft.com/office/officeart/2008/layout/LinedList"/>
    <dgm:cxn modelId="{B94D2409-9F4C-4343-8D47-42F0060483FA}" type="presOf" srcId="{2FB3DF07-2184-4FF7-82A6-3D911839B39E}" destId="{0C07F329-207D-4AEE-8CE7-AD3012DF456E}" srcOrd="0" destOrd="0" presId="urn:microsoft.com/office/officeart/2008/layout/LinedList"/>
    <dgm:cxn modelId="{11A8A00B-FDCD-4EDA-9012-3796DEB16BBA}" srcId="{B685A35C-E292-4CE2-92E3-7B5189782415}" destId="{2FB3DF07-2184-4FF7-82A6-3D911839B39E}" srcOrd="5" destOrd="0" parTransId="{A16FB088-3B6B-41F9-9354-77C5D9E77B54}" sibTransId="{B5C35567-61FB-4DDD-90BD-8B43F33F3144}"/>
    <dgm:cxn modelId="{61804E0C-50F9-41C7-BE8F-5556879014BD}" type="presOf" srcId="{B685A35C-E292-4CE2-92E3-7B5189782415}" destId="{15E74A41-20F0-489C-A99B-DFED191561AA}" srcOrd="0" destOrd="0" presId="urn:microsoft.com/office/officeart/2008/layout/LinedList"/>
    <dgm:cxn modelId="{811DE91D-D3F6-466B-AC03-6263E0C11AAA}" srcId="{B685A35C-E292-4CE2-92E3-7B5189782415}" destId="{ED8E0E8A-2A95-4746-8315-80A6B6D7A0F9}" srcOrd="2" destOrd="0" parTransId="{D073E6E3-2108-4FA0-B880-0F4304A10B17}" sibTransId="{FF637C06-C0D9-4457-A543-5882539E03AD}"/>
    <dgm:cxn modelId="{DFCE9E2E-0B17-4A1D-9B1F-5DAD36324772}" srcId="{B685A35C-E292-4CE2-92E3-7B5189782415}" destId="{14ED3527-B70D-48EF-9456-15FEF7858090}" srcOrd="0" destOrd="0" parTransId="{C6B787B8-697F-4EA2-BF0E-BA4BBE319F8C}" sibTransId="{A6E019C4-3F83-46AA-A222-138494F2FC97}"/>
    <dgm:cxn modelId="{F3DD6D45-EDE8-4385-A169-B3295E9374C7}" type="presOf" srcId="{5E1DEC2E-CE77-4AF4-B135-398F5726A954}" destId="{215A8D68-3A66-4871-A7BB-F13DE458B826}" srcOrd="0" destOrd="0" presId="urn:microsoft.com/office/officeart/2008/layout/LinedList"/>
    <dgm:cxn modelId="{48923653-79E7-4973-B2FD-5AA7B28AC200}" type="presOf" srcId="{3101441B-B357-4FA1-9D1E-D7D1D64E840C}" destId="{16865376-5C0B-4B79-B9F0-BFA22B96533E}" srcOrd="0" destOrd="0" presId="urn:microsoft.com/office/officeart/2008/layout/LinedList"/>
    <dgm:cxn modelId="{84321FA8-1BE7-45B7-967D-FE625D1E9E53}" srcId="{B685A35C-E292-4CE2-92E3-7B5189782415}" destId="{3CB2CA75-4C87-4D72-AA85-40F797F5229F}" srcOrd="1" destOrd="0" parTransId="{820A453E-DAAD-4174-98B9-195F6F327E9D}" sibTransId="{1222810C-8377-44F5-9FC2-3ECAE47E3758}"/>
    <dgm:cxn modelId="{28D7B1B5-EB43-4313-9451-20D0E5437782}" srcId="{B685A35C-E292-4CE2-92E3-7B5189782415}" destId="{5E1DEC2E-CE77-4AF4-B135-398F5726A954}" srcOrd="4" destOrd="0" parTransId="{94309800-C728-4243-8186-04CE219B025B}" sibTransId="{DC551B9A-1DC1-4656-B548-7618146BA417}"/>
    <dgm:cxn modelId="{48DC10C3-9F00-4CB2-A4C7-64FB923D209E}" type="presOf" srcId="{14ED3527-B70D-48EF-9456-15FEF7858090}" destId="{D5C33C44-0899-4D4C-9DF5-360BC36AF2E4}" srcOrd="0" destOrd="0" presId="urn:microsoft.com/office/officeart/2008/layout/LinedList"/>
    <dgm:cxn modelId="{74A43AC7-6C79-41BC-9AD2-47F736821964}" srcId="{B685A35C-E292-4CE2-92E3-7B5189782415}" destId="{1A34BBDA-FC27-41D2-BB5B-38DFCCC86AD0}" srcOrd="6" destOrd="0" parTransId="{CE0457FC-AD3B-49E9-9D67-EEA733B637DE}" sibTransId="{684B6488-4AB6-4340-9970-8C78FF69F02F}"/>
    <dgm:cxn modelId="{4114D8C7-14DE-4BAD-92E8-B20B3514FB69}" type="presOf" srcId="{1A34BBDA-FC27-41D2-BB5B-38DFCCC86AD0}" destId="{8887E77B-CA37-493D-8C09-F8C965242BA4}" srcOrd="0" destOrd="0" presId="urn:microsoft.com/office/officeart/2008/layout/LinedList"/>
    <dgm:cxn modelId="{833C80CB-FE92-45FD-AE8C-199A527DCC92}" srcId="{B685A35C-E292-4CE2-92E3-7B5189782415}" destId="{3101441B-B357-4FA1-9D1E-D7D1D64E840C}" srcOrd="3" destOrd="0" parTransId="{BB092152-3A4C-4D9D-9EAE-989AAF8DA37C}" sibTransId="{92DD5D3D-4C47-4BB6-B08F-89688B366E8D}"/>
    <dgm:cxn modelId="{84096FD1-3113-43BD-8755-D05FC3A5836F}" type="presOf" srcId="{ED8E0E8A-2A95-4746-8315-80A6B6D7A0F9}" destId="{B81ABC9F-2FA4-4970-96DC-3A6C2126DF3E}" srcOrd="0" destOrd="0" presId="urn:microsoft.com/office/officeart/2008/layout/LinedList"/>
    <dgm:cxn modelId="{402F7C1A-A772-4A2B-A3DA-0B9012B45E7E}" type="presParOf" srcId="{15E74A41-20F0-489C-A99B-DFED191561AA}" destId="{28489D83-F4C9-41AA-A80B-35754E61E0A6}" srcOrd="0" destOrd="0" presId="urn:microsoft.com/office/officeart/2008/layout/LinedList"/>
    <dgm:cxn modelId="{CCACE4E1-950C-4642-8857-B1B7148E8853}" type="presParOf" srcId="{15E74A41-20F0-489C-A99B-DFED191561AA}" destId="{6D43DB2F-9846-45E8-87E1-2F50938DCB78}" srcOrd="1" destOrd="0" presId="urn:microsoft.com/office/officeart/2008/layout/LinedList"/>
    <dgm:cxn modelId="{DDBC32B6-BC51-44B5-9E83-ED363C344250}" type="presParOf" srcId="{6D43DB2F-9846-45E8-87E1-2F50938DCB78}" destId="{D5C33C44-0899-4D4C-9DF5-360BC36AF2E4}" srcOrd="0" destOrd="0" presId="urn:microsoft.com/office/officeart/2008/layout/LinedList"/>
    <dgm:cxn modelId="{67319AE6-0C01-4250-90B8-4E64C865670D}" type="presParOf" srcId="{6D43DB2F-9846-45E8-87E1-2F50938DCB78}" destId="{01182CE0-2746-49A3-B7D6-7F189258BC13}" srcOrd="1" destOrd="0" presId="urn:microsoft.com/office/officeart/2008/layout/LinedList"/>
    <dgm:cxn modelId="{DB952E38-2AD0-4562-9B89-71CED476CEF2}" type="presParOf" srcId="{15E74A41-20F0-489C-A99B-DFED191561AA}" destId="{F380EBE0-4D66-4821-9AC9-5704E334E38B}" srcOrd="2" destOrd="0" presId="urn:microsoft.com/office/officeart/2008/layout/LinedList"/>
    <dgm:cxn modelId="{12C0C311-D626-4137-8193-AD19D8780162}" type="presParOf" srcId="{15E74A41-20F0-489C-A99B-DFED191561AA}" destId="{34362ABF-0582-4211-AA39-3CFA8533D9F5}" srcOrd="3" destOrd="0" presId="urn:microsoft.com/office/officeart/2008/layout/LinedList"/>
    <dgm:cxn modelId="{E1FA1BEA-983E-4FA7-A19B-F8CCA30CF59E}" type="presParOf" srcId="{34362ABF-0582-4211-AA39-3CFA8533D9F5}" destId="{5A0E39FA-647F-4B7E-A5B8-8E049091116C}" srcOrd="0" destOrd="0" presId="urn:microsoft.com/office/officeart/2008/layout/LinedList"/>
    <dgm:cxn modelId="{F674FD3F-D256-47A7-83C7-A79A2BD43B59}" type="presParOf" srcId="{34362ABF-0582-4211-AA39-3CFA8533D9F5}" destId="{BADD1369-8CA9-44B9-85DB-646F16314EA2}" srcOrd="1" destOrd="0" presId="urn:microsoft.com/office/officeart/2008/layout/LinedList"/>
    <dgm:cxn modelId="{312ED02E-74C9-4D70-BE4C-3C8C5C85D446}" type="presParOf" srcId="{15E74A41-20F0-489C-A99B-DFED191561AA}" destId="{39DA908E-268F-4520-AD04-40A0D6CD3A07}" srcOrd="4" destOrd="0" presId="urn:microsoft.com/office/officeart/2008/layout/LinedList"/>
    <dgm:cxn modelId="{845AE84A-7BFA-4686-A39B-203B92963A4E}" type="presParOf" srcId="{15E74A41-20F0-489C-A99B-DFED191561AA}" destId="{964BFB3D-3B1C-4AA5-AABA-FBAB22CB3E34}" srcOrd="5" destOrd="0" presId="urn:microsoft.com/office/officeart/2008/layout/LinedList"/>
    <dgm:cxn modelId="{01E30040-D4C3-46CF-9A91-CBED87411CCB}" type="presParOf" srcId="{964BFB3D-3B1C-4AA5-AABA-FBAB22CB3E34}" destId="{B81ABC9F-2FA4-4970-96DC-3A6C2126DF3E}" srcOrd="0" destOrd="0" presId="urn:microsoft.com/office/officeart/2008/layout/LinedList"/>
    <dgm:cxn modelId="{E0E95EF1-39F8-4B61-8222-73DACC1C427C}" type="presParOf" srcId="{964BFB3D-3B1C-4AA5-AABA-FBAB22CB3E34}" destId="{03ECACBA-5275-46F0-9FFD-51EF1D52FE1D}" srcOrd="1" destOrd="0" presId="urn:microsoft.com/office/officeart/2008/layout/LinedList"/>
    <dgm:cxn modelId="{D5F13782-933B-498E-B006-53487867CD43}" type="presParOf" srcId="{15E74A41-20F0-489C-A99B-DFED191561AA}" destId="{C8211E9C-C530-4C42-897F-1D1484DDD3BC}" srcOrd="6" destOrd="0" presId="urn:microsoft.com/office/officeart/2008/layout/LinedList"/>
    <dgm:cxn modelId="{839D3EAA-78FC-485E-941D-8A3A263ECABC}" type="presParOf" srcId="{15E74A41-20F0-489C-A99B-DFED191561AA}" destId="{85588AA4-7D28-483B-9420-37DF64E90032}" srcOrd="7" destOrd="0" presId="urn:microsoft.com/office/officeart/2008/layout/LinedList"/>
    <dgm:cxn modelId="{E0476040-3A0D-470F-8DB6-B42D1BF5366E}" type="presParOf" srcId="{85588AA4-7D28-483B-9420-37DF64E90032}" destId="{16865376-5C0B-4B79-B9F0-BFA22B96533E}" srcOrd="0" destOrd="0" presId="urn:microsoft.com/office/officeart/2008/layout/LinedList"/>
    <dgm:cxn modelId="{BF4A2A69-ADF8-4F8A-ADAC-EB2436F6EA95}" type="presParOf" srcId="{85588AA4-7D28-483B-9420-37DF64E90032}" destId="{BAE80514-CBC0-4FD0-AB84-E0356C4C5359}" srcOrd="1" destOrd="0" presId="urn:microsoft.com/office/officeart/2008/layout/LinedList"/>
    <dgm:cxn modelId="{C90CDE0E-9503-4C51-8BDC-950724E32B2F}" type="presParOf" srcId="{15E74A41-20F0-489C-A99B-DFED191561AA}" destId="{ECAB1C0C-87B2-421D-8560-4FB55463E980}" srcOrd="8" destOrd="0" presId="urn:microsoft.com/office/officeart/2008/layout/LinedList"/>
    <dgm:cxn modelId="{4B81E00C-194F-4741-84F1-C077017A76CA}" type="presParOf" srcId="{15E74A41-20F0-489C-A99B-DFED191561AA}" destId="{DC340F1F-EEED-40DC-9F69-5B244A8D1C4A}" srcOrd="9" destOrd="0" presId="urn:microsoft.com/office/officeart/2008/layout/LinedList"/>
    <dgm:cxn modelId="{9465D217-B016-4A87-A4B1-737FCC51A13A}" type="presParOf" srcId="{DC340F1F-EEED-40DC-9F69-5B244A8D1C4A}" destId="{215A8D68-3A66-4871-A7BB-F13DE458B826}" srcOrd="0" destOrd="0" presId="urn:microsoft.com/office/officeart/2008/layout/LinedList"/>
    <dgm:cxn modelId="{7C0FE354-941F-4127-832D-A3BA70861109}" type="presParOf" srcId="{DC340F1F-EEED-40DC-9F69-5B244A8D1C4A}" destId="{8BBAEB63-7EE4-4828-A83E-D75321AF34EE}" srcOrd="1" destOrd="0" presId="urn:microsoft.com/office/officeart/2008/layout/LinedList"/>
    <dgm:cxn modelId="{D9391E2A-5F02-47AF-AC58-CEDFF0C43064}" type="presParOf" srcId="{15E74A41-20F0-489C-A99B-DFED191561AA}" destId="{5839ADA2-83E6-401E-9CA3-BCE91950A2C7}" srcOrd="10" destOrd="0" presId="urn:microsoft.com/office/officeart/2008/layout/LinedList"/>
    <dgm:cxn modelId="{8B7EF411-BA7E-43FA-BA02-C89DC6BB4DB4}" type="presParOf" srcId="{15E74A41-20F0-489C-A99B-DFED191561AA}" destId="{67A26AAC-EF76-468D-B132-2D99EE85983A}" srcOrd="11" destOrd="0" presId="urn:microsoft.com/office/officeart/2008/layout/LinedList"/>
    <dgm:cxn modelId="{7A5D819A-F683-4120-8BE1-2B6639C788AB}" type="presParOf" srcId="{67A26AAC-EF76-468D-B132-2D99EE85983A}" destId="{0C07F329-207D-4AEE-8CE7-AD3012DF456E}" srcOrd="0" destOrd="0" presId="urn:microsoft.com/office/officeart/2008/layout/LinedList"/>
    <dgm:cxn modelId="{791532FE-80E3-4261-BC35-D7FFD53DE66E}" type="presParOf" srcId="{67A26AAC-EF76-468D-B132-2D99EE85983A}" destId="{E306B1A7-D046-475A-8232-6C196C9659A4}" srcOrd="1" destOrd="0" presId="urn:microsoft.com/office/officeart/2008/layout/LinedList"/>
    <dgm:cxn modelId="{10137E3A-088D-4051-9FFF-746A488BCE30}" type="presParOf" srcId="{15E74A41-20F0-489C-A99B-DFED191561AA}" destId="{742E3F8F-5804-4F6C-9004-0FFF53EB810D}" srcOrd="12" destOrd="0" presId="urn:microsoft.com/office/officeart/2008/layout/LinedList"/>
    <dgm:cxn modelId="{AAE6E3F2-C111-4426-BE8A-9FEF9E2E15D2}" type="presParOf" srcId="{15E74A41-20F0-489C-A99B-DFED191561AA}" destId="{0C984BFD-5D8E-42F8-BFAA-A24AB5477217}" srcOrd="13" destOrd="0" presId="urn:microsoft.com/office/officeart/2008/layout/LinedList"/>
    <dgm:cxn modelId="{11EDD504-6449-4622-ADCE-1E946A316278}" type="presParOf" srcId="{0C984BFD-5D8E-42F8-BFAA-A24AB5477217}" destId="{8887E77B-CA37-493D-8C09-F8C965242BA4}" srcOrd="0" destOrd="0" presId="urn:microsoft.com/office/officeart/2008/layout/LinedList"/>
    <dgm:cxn modelId="{4DBA8841-D698-4F0F-B6A5-A22350D4F000}" type="presParOf" srcId="{0C984BFD-5D8E-42F8-BFAA-A24AB5477217}" destId="{7BAFA28B-1D78-48A3-8898-2A4C5FB2CD5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44DAE0-1F16-41E2-B15A-E67B81AADBB4}"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08A4DD62-4BE3-47ED-B284-DDC81F876132}">
      <dgm:prSet/>
      <dgm:spPr/>
      <dgm:t>
        <a:bodyPr/>
        <a:lstStyle/>
        <a:p>
          <a:r>
            <a:rPr lang="pl-PL" dirty="0" err="1">
              <a:latin typeface="Times New Roman" panose="02020603050405020304" pitchFamily="18" charset="0"/>
              <a:cs typeface="Times New Roman" panose="02020603050405020304" pitchFamily="18" charset="0"/>
            </a:rPr>
            <a:t>Kurzzeitarbeitslosigkeit</a:t>
          </a:r>
          <a:endParaRPr lang="en-US" dirty="0">
            <a:latin typeface="Times New Roman" panose="02020603050405020304" pitchFamily="18" charset="0"/>
            <a:cs typeface="Times New Roman" panose="02020603050405020304" pitchFamily="18" charset="0"/>
          </a:endParaRPr>
        </a:p>
      </dgm:t>
    </dgm:pt>
    <dgm:pt modelId="{A48B82A1-F29C-48D9-B11A-0504631E78CD}" type="parTrans" cxnId="{6D0D5899-C8F6-44AF-9BC6-052E97AF7762}">
      <dgm:prSet/>
      <dgm:spPr/>
      <dgm:t>
        <a:bodyPr/>
        <a:lstStyle/>
        <a:p>
          <a:endParaRPr lang="en-US"/>
        </a:p>
      </dgm:t>
    </dgm:pt>
    <dgm:pt modelId="{252F3E02-5E5B-4E64-9380-CDA0558E7A03}" type="sibTrans" cxnId="{6D0D5899-C8F6-44AF-9BC6-052E97AF7762}">
      <dgm:prSet/>
      <dgm:spPr/>
      <dgm:t>
        <a:bodyPr/>
        <a:lstStyle/>
        <a:p>
          <a:endParaRPr lang="en-US"/>
        </a:p>
      </dgm:t>
    </dgm:pt>
    <dgm:pt modelId="{11088C20-EE64-4036-A071-ACFFD770AFB7}">
      <dgm:prSet/>
      <dgm:spPr/>
      <dgm:t>
        <a:bodyPr/>
        <a:lstStyle/>
        <a:p>
          <a:r>
            <a:rPr lang="pl-PL" dirty="0" err="1">
              <a:latin typeface="Times New Roman" panose="02020603050405020304" pitchFamily="18" charset="0"/>
              <a:cs typeface="Times New Roman" panose="02020603050405020304" pitchFamily="18" charset="0"/>
            </a:rPr>
            <a:t>mittelfristige</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Arbeitslosigkeit</a:t>
          </a:r>
          <a:endParaRPr lang="en-US" dirty="0">
            <a:latin typeface="Times New Roman" panose="02020603050405020304" pitchFamily="18" charset="0"/>
            <a:cs typeface="Times New Roman" panose="02020603050405020304" pitchFamily="18" charset="0"/>
          </a:endParaRPr>
        </a:p>
      </dgm:t>
    </dgm:pt>
    <dgm:pt modelId="{0DB2965C-1C2C-4A44-9542-A62EEF34700B}" type="parTrans" cxnId="{0B644065-23BA-45FC-ADC9-9F73545041B2}">
      <dgm:prSet/>
      <dgm:spPr/>
      <dgm:t>
        <a:bodyPr/>
        <a:lstStyle/>
        <a:p>
          <a:endParaRPr lang="en-US"/>
        </a:p>
      </dgm:t>
    </dgm:pt>
    <dgm:pt modelId="{A2C56C39-C830-438B-B0AE-AE71B1574EA4}" type="sibTrans" cxnId="{0B644065-23BA-45FC-ADC9-9F73545041B2}">
      <dgm:prSet/>
      <dgm:spPr/>
      <dgm:t>
        <a:bodyPr/>
        <a:lstStyle/>
        <a:p>
          <a:endParaRPr lang="en-US"/>
        </a:p>
      </dgm:t>
    </dgm:pt>
    <dgm:pt modelId="{61322D72-22EE-4B3C-94F1-4F001B120EB6}">
      <dgm:prSet/>
      <dgm:spPr/>
      <dgm:t>
        <a:bodyPr/>
        <a:lstStyle/>
        <a:p>
          <a:r>
            <a:rPr lang="pl-PL" dirty="0" err="1">
              <a:latin typeface="Times New Roman" panose="02020603050405020304" pitchFamily="18" charset="0"/>
              <a:cs typeface="Times New Roman" panose="02020603050405020304" pitchFamily="18" charset="0"/>
            </a:rPr>
            <a:t>Langzeitarbeitslosigkeit</a:t>
          </a:r>
          <a:endParaRPr lang="en-US" dirty="0">
            <a:latin typeface="Times New Roman" panose="02020603050405020304" pitchFamily="18" charset="0"/>
            <a:cs typeface="Times New Roman" panose="02020603050405020304" pitchFamily="18" charset="0"/>
          </a:endParaRPr>
        </a:p>
      </dgm:t>
    </dgm:pt>
    <dgm:pt modelId="{FD776438-07C0-4EA1-BED4-0178780B700A}" type="parTrans" cxnId="{FC8BAE24-0BEB-4736-86FF-99E2AF34B7CF}">
      <dgm:prSet/>
      <dgm:spPr/>
      <dgm:t>
        <a:bodyPr/>
        <a:lstStyle/>
        <a:p>
          <a:endParaRPr lang="en-US"/>
        </a:p>
      </dgm:t>
    </dgm:pt>
    <dgm:pt modelId="{B51327F4-47FC-4FAE-8444-2024610ACC1F}" type="sibTrans" cxnId="{FC8BAE24-0BEB-4736-86FF-99E2AF34B7CF}">
      <dgm:prSet/>
      <dgm:spPr/>
      <dgm:t>
        <a:bodyPr/>
        <a:lstStyle/>
        <a:p>
          <a:endParaRPr lang="en-US"/>
        </a:p>
      </dgm:t>
    </dgm:pt>
    <dgm:pt modelId="{4D3311BF-F86F-4327-8084-BBA77C29C981}" type="pres">
      <dgm:prSet presAssocID="{9944DAE0-1F16-41E2-B15A-E67B81AADBB4}" presName="hierChild1" presStyleCnt="0">
        <dgm:presLayoutVars>
          <dgm:chPref val="1"/>
          <dgm:dir/>
          <dgm:animOne val="branch"/>
          <dgm:animLvl val="lvl"/>
          <dgm:resizeHandles/>
        </dgm:presLayoutVars>
      </dgm:prSet>
      <dgm:spPr/>
    </dgm:pt>
    <dgm:pt modelId="{148CC294-0368-46A4-8465-BC6BEDEAEB07}" type="pres">
      <dgm:prSet presAssocID="{08A4DD62-4BE3-47ED-B284-DDC81F876132}" presName="hierRoot1" presStyleCnt="0"/>
      <dgm:spPr/>
    </dgm:pt>
    <dgm:pt modelId="{F2094F8E-33A2-4E6E-946A-BC67112B6990}" type="pres">
      <dgm:prSet presAssocID="{08A4DD62-4BE3-47ED-B284-DDC81F876132}" presName="composite" presStyleCnt="0"/>
      <dgm:spPr/>
    </dgm:pt>
    <dgm:pt modelId="{A479D2A1-E203-4101-A790-46F2AD5F5EA7}" type="pres">
      <dgm:prSet presAssocID="{08A4DD62-4BE3-47ED-B284-DDC81F876132}" presName="background" presStyleLbl="node0" presStyleIdx="0" presStyleCnt="3"/>
      <dgm:spPr/>
    </dgm:pt>
    <dgm:pt modelId="{A89E5337-A7CF-45E7-8053-9374CB96273D}" type="pres">
      <dgm:prSet presAssocID="{08A4DD62-4BE3-47ED-B284-DDC81F876132}" presName="text" presStyleLbl="fgAcc0" presStyleIdx="0" presStyleCnt="3">
        <dgm:presLayoutVars>
          <dgm:chPref val="3"/>
        </dgm:presLayoutVars>
      </dgm:prSet>
      <dgm:spPr/>
    </dgm:pt>
    <dgm:pt modelId="{006BF64F-AF7B-49ED-B100-BDBEC1EE0830}" type="pres">
      <dgm:prSet presAssocID="{08A4DD62-4BE3-47ED-B284-DDC81F876132}" presName="hierChild2" presStyleCnt="0"/>
      <dgm:spPr/>
    </dgm:pt>
    <dgm:pt modelId="{19B10E1B-6CE1-4843-90C3-B2E4E5DEEDDB}" type="pres">
      <dgm:prSet presAssocID="{11088C20-EE64-4036-A071-ACFFD770AFB7}" presName="hierRoot1" presStyleCnt="0"/>
      <dgm:spPr/>
    </dgm:pt>
    <dgm:pt modelId="{A94E585B-2331-42A7-8DF5-0A7990823350}" type="pres">
      <dgm:prSet presAssocID="{11088C20-EE64-4036-A071-ACFFD770AFB7}" presName="composite" presStyleCnt="0"/>
      <dgm:spPr/>
    </dgm:pt>
    <dgm:pt modelId="{F6A6FBDE-A614-4354-8DC4-78FCDC698B8B}" type="pres">
      <dgm:prSet presAssocID="{11088C20-EE64-4036-A071-ACFFD770AFB7}" presName="background" presStyleLbl="node0" presStyleIdx="1" presStyleCnt="3"/>
      <dgm:spPr/>
    </dgm:pt>
    <dgm:pt modelId="{C5B78F9C-95E1-4DEB-B1D5-4BA0D1FBD8D6}" type="pres">
      <dgm:prSet presAssocID="{11088C20-EE64-4036-A071-ACFFD770AFB7}" presName="text" presStyleLbl="fgAcc0" presStyleIdx="1" presStyleCnt="3">
        <dgm:presLayoutVars>
          <dgm:chPref val="3"/>
        </dgm:presLayoutVars>
      </dgm:prSet>
      <dgm:spPr/>
    </dgm:pt>
    <dgm:pt modelId="{E8D7B6DF-93F5-4510-8E3E-ACE4B84FEBF1}" type="pres">
      <dgm:prSet presAssocID="{11088C20-EE64-4036-A071-ACFFD770AFB7}" presName="hierChild2" presStyleCnt="0"/>
      <dgm:spPr/>
    </dgm:pt>
    <dgm:pt modelId="{F1AC960F-F63F-4151-B755-E28EE23A4695}" type="pres">
      <dgm:prSet presAssocID="{61322D72-22EE-4B3C-94F1-4F001B120EB6}" presName="hierRoot1" presStyleCnt="0"/>
      <dgm:spPr/>
    </dgm:pt>
    <dgm:pt modelId="{9FA53F99-C49C-4EA2-A204-BC3632A0FD82}" type="pres">
      <dgm:prSet presAssocID="{61322D72-22EE-4B3C-94F1-4F001B120EB6}" presName="composite" presStyleCnt="0"/>
      <dgm:spPr/>
    </dgm:pt>
    <dgm:pt modelId="{36195070-7E2C-42D3-9082-882E16BF733F}" type="pres">
      <dgm:prSet presAssocID="{61322D72-22EE-4B3C-94F1-4F001B120EB6}" presName="background" presStyleLbl="node0" presStyleIdx="2" presStyleCnt="3"/>
      <dgm:spPr/>
    </dgm:pt>
    <dgm:pt modelId="{920DE7C8-EBDE-4778-B4B4-DEA6EDD2A48C}" type="pres">
      <dgm:prSet presAssocID="{61322D72-22EE-4B3C-94F1-4F001B120EB6}" presName="text" presStyleLbl="fgAcc0" presStyleIdx="2" presStyleCnt="3">
        <dgm:presLayoutVars>
          <dgm:chPref val="3"/>
        </dgm:presLayoutVars>
      </dgm:prSet>
      <dgm:spPr/>
    </dgm:pt>
    <dgm:pt modelId="{075FA6AB-CFFB-4F73-A726-0ACC7EEEBD02}" type="pres">
      <dgm:prSet presAssocID="{61322D72-22EE-4B3C-94F1-4F001B120EB6}" presName="hierChild2" presStyleCnt="0"/>
      <dgm:spPr/>
    </dgm:pt>
  </dgm:ptLst>
  <dgm:cxnLst>
    <dgm:cxn modelId="{1005F719-83C1-4751-AC1F-1ED16EF90E47}" type="presOf" srcId="{11088C20-EE64-4036-A071-ACFFD770AFB7}" destId="{C5B78F9C-95E1-4DEB-B1D5-4BA0D1FBD8D6}" srcOrd="0" destOrd="0" presId="urn:microsoft.com/office/officeart/2005/8/layout/hierarchy1"/>
    <dgm:cxn modelId="{FC8BAE24-0BEB-4736-86FF-99E2AF34B7CF}" srcId="{9944DAE0-1F16-41E2-B15A-E67B81AADBB4}" destId="{61322D72-22EE-4B3C-94F1-4F001B120EB6}" srcOrd="2" destOrd="0" parTransId="{FD776438-07C0-4EA1-BED4-0178780B700A}" sibTransId="{B51327F4-47FC-4FAE-8444-2024610ACC1F}"/>
    <dgm:cxn modelId="{C6A7C324-DF0D-46BE-8671-75440EE23A80}" type="presOf" srcId="{61322D72-22EE-4B3C-94F1-4F001B120EB6}" destId="{920DE7C8-EBDE-4778-B4B4-DEA6EDD2A48C}" srcOrd="0" destOrd="0" presId="urn:microsoft.com/office/officeart/2005/8/layout/hierarchy1"/>
    <dgm:cxn modelId="{0B644065-23BA-45FC-ADC9-9F73545041B2}" srcId="{9944DAE0-1F16-41E2-B15A-E67B81AADBB4}" destId="{11088C20-EE64-4036-A071-ACFFD770AFB7}" srcOrd="1" destOrd="0" parTransId="{0DB2965C-1C2C-4A44-9542-A62EEF34700B}" sibTransId="{A2C56C39-C830-438B-B0AE-AE71B1574EA4}"/>
    <dgm:cxn modelId="{76CCC17B-5F62-4656-87DA-927651B05D9F}" type="presOf" srcId="{9944DAE0-1F16-41E2-B15A-E67B81AADBB4}" destId="{4D3311BF-F86F-4327-8084-BBA77C29C981}" srcOrd="0" destOrd="0" presId="urn:microsoft.com/office/officeart/2005/8/layout/hierarchy1"/>
    <dgm:cxn modelId="{6D0D5899-C8F6-44AF-9BC6-052E97AF7762}" srcId="{9944DAE0-1F16-41E2-B15A-E67B81AADBB4}" destId="{08A4DD62-4BE3-47ED-B284-DDC81F876132}" srcOrd="0" destOrd="0" parTransId="{A48B82A1-F29C-48D9-B11A-0504631E78CD}" sibTransId="{252F3E02-5E5B-4E64-9380-CDA0558E7A03}"/>
    <dgm:cxn modelId="{53D6C1F5-EA2B-4FB3-B73A-CC3AA7302032}" type="presOf" srcId="{08A4DD62-4BE3-47ED-B284-DDC81F876132}" destId="{A89E5337-A7CF-45E7-8053-9374CB96273D}" srcOrd="0" destOrd="0" presId="urn:microsoft.com/office/officeart/2005/8/layout/hierarchy1"/>
    <dgm:cxn modelId="{B08F40DB-556A-4E61-AF07-5DD060A2BDB9}" type="presParOf" srcId="{4D3311BF-F86F-4327-8084-BBA77C29C981}" destId="{148CC294-0368-46A4-8465-BC6BEDEAEB07}" srcOrd="0" destOrd="0" presId="urn:microsoft.com/office/officeart/2005/8/layout/hierarchy1"/>
    <dgm:cxn modelId="{EC13A8D1-4312-44C1-9649-769F83001152}" type="presParOf" srcId="{148CC294-0368-46A4-8465-BC6BEDEAEB07}" destId="{F2094F8E-33A2-4E6E-946A-BC67112B6990}" srcOrd="0" destOrd="0" presId="urn:microsoft.com/office/officeart/2005/8/layout/hierarchy1"/>
    <dgm:cxn modelId="{05B10314-19D4-4357-A51F-25E86994C533}" type="presParOf" srcId="{F2094F8E-33A2-4E6E-946A-BC67112B6990}" destId="{A479D2A1-E203-4101-A790-46F2AD5F5EA7}" srcOrd="0" destOrd="0" presId="urn:microsoft.com/office/officeart/2005/8/layout/hierarchy1"/>
    <dgm:cxn modelId="{7A84C4DF-6837-44B5-AC71-1D7D8DE8107C}" type="presParOf" srcId="{F2094F8E-33A2-4E6E-946A-BC67112B6990}" destId="{A89E5337-A7CF-45E7-8053-9374CB96273D}" srcOrd="1" destOrd="0" presId="urn:microsoft.com/office/officeart/2005/8/layout/hierarchy1"/>
    <dgm:cxn modelId="{95110286-36D2-4404-849D-611706A112D1}" type="presParOf" srcId="{148CC294-0368-46A4-8465-BC6BEDEAEB07}" destId="{006BF64F-AF7B-49ED-B100-BDBEC1EE0830}" srcOrd="1" destOrd="0" presId="urn:microsoft.com/office/officeart/2005/8/layout/hierarchy1"/>
    <dgm:cxn modelId="{5A39B4A3-649E-4834-AA6B-3166B9101F3B}" type="presParOf" srcId="{4D3311BF-F86F-4327-8084-BBA77C29C981}" destId="{19B10E1B-6CE1-4843-90C3-B2E4E5DEEDDB}" srcOrd="1" destOrd="0" presId="urn:microsoft.com/office/officeart/2005/8/layout/hierarchy1"/>
    <dgm:cxn modelId="{3BE71D08-A617-4E60-8638-869FAAE8108D}" type="presParOf" srcId="{19B10E1B-6CE1-4843-90C3-B2E4E5DEEDDB}" destId="{A94E585B-2331-42A7-8DF5-0A7990823350}" srcOrd="0" destOrd="0" presId="urn:microsoft.com/office/officeart/2005/8/layout/hierarchy1"/>
    <dgm:cxn modelId="{658A98B8-3497-402F-AC03-69A06DAD482E}" type="presParOf" srcId="{A94E585B-2331-42A7-8DF5-0A7990823350}" destId="{F6A6FBDE-A614-4354-8DC4-78FCDC698B8B}" srcOrd="0" destOrd="0" presId="urn:microsoft.com/office/officeart/2005/8/layout/hierarchy1"/>
    <dgm:cxn modelId="{CAF3A49A-5EA1-4554-8725-11F1AB4EC058}" type="presParOf" srcId="{A94E585B-2331-42A7-8DF5-0A7990823350}" destId="{C5B78F9C-95E1-4DEB-B1D5-4BA0D1FBD8D6}" srcOrd="1" destOrd="0" presId="urn:microsoft.com/office/officeart/2005/8/layout/hierarchy1"/>
    <dgm:cxn modelId="{483AAC7E-86C7-4A3F-9246-33E08A73A515}" type="presParOf" srcId="{19B10E1B-6CE1-4843-90C3-B2E4E5DEEDDB}" destId="{E8D7B6DF-93F5-4510-8E3E-ACE4B84FEBF1}" srcOrd="1" destOrd="0" presId="urn:microsoft.com/office/officeart/2005/8/layout/hierarchy1"/>
    <dgm:cxn modelId="{5F9FAF15-FF0A-4366-A5A2-5E287F720F47}" type="presParOf" srcId="{4D3311BF-F86F-4327-8084-BBA77C29C981}" destId="{F1AC960F-F63F-4151-B755-E28EE23A4695}" srcOrd="2" destOrd="0" presId="urn:microsoft.com/office/officeart/2005/8/layout/hierarchy1"/>
    <dgm:cxn modelId="{03D425FC-AE5D-49AE-A035-FEFF85492821}" type="presParOf" srcId="{F1AC960F-F63F-4151-B755-E28EE23A4695}" destId="{9FA53F99-C49C-4EA2-A204-BC3632A0FD82}" srcOrd="0" destOrd="0" presId="urn:microsoft.com/office/officeart/2005/8/layout/hierarchy1"/>
    <dgm:cxn modelId="{78CFDE47-C05E-4F5F-8A59-214E5FDFE33F}" type="presParOf" srcId="{9FA53F99-C49C-4EA2-A204-BC3632A0FD82}" destId="{36195070-7E2C-42D3-9082-882E16BF733F}" srcOrd="0" destOrd="0" presId="urn:microsoft.com/office/officeart/2005/8/layout/hierarchy1"/>
    <dgm:cxn modelId="{5E072FFE-2BFB-41F3-B8A7-8ABB5F3DD731}" type="presParOf" srcId="{9FA53F99-C49C-4EA2-A204-BC3632A0FD82}" destId="{920DE7C8-EBDE-4778-B4B4-DEA6EDD2A48C}" srcOrd="1" destOrd="0" presId="urn:microsoft.com/office/officeart/2005/8/layout/hierarchy1"/>
    <dgm:cxn modelId="{9EDE801D-9E6B-4CBB-BA5F-D878FA111F93}" type="presParOf" srcId="{F1AC960F-F63F-4151-B755-E28EE23A4695}" destId="{075FA6AB-CFFB-4F73-A726-0ACC7EEEBD0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89D83-F4C9-41AA-A80B-35754E61E0A6}">
      <dsp:nvSpPr>
        <dsp:cNvPr id="0" name=""/>
        <dsp:cNvSpPr/>
      </dsp:nvSpPr>
      <dsp:spPr>
        <a:xfrm>
          <a:off x="0" y="583"/>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C33C44-0899-4D4C-9DF5-360BC36AF2E4}">
      <dsp:nvSpPr>
        <dsp:cNvPr id="0" name=""/>
        <dsp:cNvSpPr/>
      </dsp:nvSpPr>
      <dsp:spPr>
        <a:xfrm>
          <a:off x="0" y="583"/>
          <a:ext cx="10515600" cy="683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pl-PL" sz="3200" kern="1200" dirty="0">
              <a:latin typeface="Times New Roman" panose="02020603050405020304" pitchFamily="18" charset="0"/>
              <a:cs typeface="Times New Roman" panose="02020603050405020304" pitchFamily="18" charset="0"/>
            </a:rPr>
            <a:t>Definition von </a:t>
          </a:r>
          <a:r>
            <a:rPr lang="pl-PL" sz="3200" kern="1200" dirty="0" err="1">
              <a:latin typeface="Times New Roman" panose="02020603050405020304" pitchFamily="18" charset="0"/>
              <a:cs typeface="Times New Roman" panose="02020603050405020304" pitchFamily="18" charset="0"/>
            </a:rPr>
            <a:t>Arbeitslosigkeit</a:t>
          </a:r>
          <a:endParaRPr lang="en-US" sz="3200" kern="1200" dirty="0">
            <a:latin typeface="Times New Roman" panose="02020603050405020304" pitchFamily="18" charset="0"/>
            <a:cs typeface="Times New Roman" panose="02020603050405020304" pitchFamily="18" charset="0"/>
          </a:endParaRPr>
        </a:p>
      </dsp:txBody>
      <dsp:txXfrm>
        <a:off x="0" y="583"/>
        <a:ext cx="10515600" cy="683202"/>
      </dsp:txXfrm>
    </dsp:sp>
    <dsp:sp modelId="{F380EBE0-4D66-4821-9AC9-5704E334E38B}">
      <dsp:nvSpPr>
        <dsp:cNvPr id="0" name=""/>
        <dsp:cNvSpPr/>
      </dsp:nvSpPr>
      <dsp:spPr>
        <a:xfrm>
          <a:off x="0" y="683786"/>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0E39FA-647F-4B7E-A5B8-8E049091116C}">
      <dsp:nvSpPr>
        <dsp:cNvPr id="0" name=""/>
        <dsp:cNvSpPr/>
      </dsp:nvSpPr>
      <dsp:spPr>
        <a:xfrm>
          <a:off x="0" y="683786"/>
          <a:ext cx="10515600" cy="683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pl-PL" sz="3200" kern="1200" dirty="0" err="1">
              <a:latin typeface="Times New Roman" panose="02020603050405020304" pitchFamily="18" charset="0"/>
              <a:cs typeface="Times New Roman" panose="02020603050405020304" pitchFamily="18" charset="0"/>
            </a:rPr>
            <a:t>Arten</a:t>
          </a:r>
          <a:r>
            <a:rPr lang="pl-PL" sz="3200" kern="1200" dirty="0">
              <a:latin typeface="Times New Roman" panose="02020603050405020304" pitchFamily="18" charset="0"/>
              <a:cs typeface="Times New Roman" panose="02020603050405020304" pitchFamily="18" charset="0"/>
            </a:rPr>
            <a:t> von </a:t>
          </a:r>
          <a:r>
            <a:rPr lang="pl-PL" sz="3200" kern="1200" dirty="0" err="1">
              <a:latin typeface="Times New Roman" panose="02020603050405020304" pitchFamily="18" charset="0"/>
              <a:cs typeface="Times New Roman" panose="02020603050405020304" pitchFamily="18" charset="0"/>
            </a:rPr>
            <a:t>Arbeitslosigkeit</a:t>
          </a:r>
          <a:endParaRPr lang="en-US" sz="3200" kern="1200" dirty="0">
            <a:latin typeface="Times New Roman" panose="02020603050405020304" pitchFamily="18" charset="0"/>
            <a:cs typeface="Times New Roman" panose="02020603050405020304" pitchFamily="18" charset="0"/>
          </a:endParaRPr>
        </a:p>
      </dsp:txBody>
      <dsp:txXfrm>
        <a:off x="0" y="683786"/>
        <a:ext cx="10515600" cy="683202"/>
      </dsp:txXfrm>
    </dsp:sp>
    <dsp:sp modelId="{39DA908E-268F-4520-AD04-40A0D6CD3A07}">
      <dsp:nvSpPr>
        <dsp:cNvPr id="0" name=""/>
        <dsp:cNvSpPr/>
      </dsp:nvSpPr>
      <dsp:spPr>
        <a:xfrm>
          <a:off x="0" y="1366988"/>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1ABC9F-2FA4-4970-96DC-3A6C2126DF3E}">
      <dsp:nvSpPr>
        <dsp:cNvPr id="0" name=""/>
        <dsp:cNvSpPr/>
      </dsp:nvSpPr>
      <dsp:spPr>
        <a:xfrm>
          <a:off x="0" y="1366988"/>
          <a:ext cx="10515600" cy="683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pl-PL" sz="3200" kern="1200" dirty="0" err="1">
              <a:latin typeface="Times New Roman" panose="02020603050405020304" pitchFamily="18" charset="0"/>
              <a:cs typeface="Times New Roman" panose="02020603050405020304" pitchFamily="18" charset="0"/>
            </a:rPr>
            <a:t>Ursachen</a:t>
          </a:r>
          <a:r>
            <a:rPr lang="pl-PL" sz="3200" kern="1200" dirty="0">
              <a:latin typeface="Times New Roman" panose="02020603050405020304" pitchFamily="18" charset="0"/>
              <a:cs typeface="Times New Roman" panose="02020603050405020304" pitchFamily="18" charset="0"/>
            </a:rPr>
            <a:t> der </a:t>
          </a:r>
          <a:r>
            <a:rPr lang="pl-PL" sz="3200" kern="1200" dirty="0" err="1">
              <a:latin typeface="Times New Roman" panose="02020603050405020304" pitchFamily="18" charset="0"/>
              <a:cs typeface="Times New Roman" panose="02020603050405020304" pitchFamily="18" charset="0"/>
            </a:rPr>
            <a:t>Arbeitslosigkeit</a:t>
          </a:r>
          <a:endParaRPr lang="en-US" sz="3200" kern="1200" dirty="0">
            <a:latin typeface="Times New Roman" panose="02020603050405020304" pitchFamily="18" charset="0"/>
            <a:cs typeface="Times New Roman" panose="02020603050405020304" pitchFamily="18" charset="0"/>
          </a:endParaRPr>
        </a:p>
      </dsp:txBody>
      <dsp:txXfrm>
        <a:off x="0" y="1366988"/>
        <a:ext cx="10515600" cy="683202"/>
      </dsp:txXfrm>
    </dsp:sp>
    <dsp:sp modelId="{C8211E9C-C530-4C42-897F-1D1484DDD3BC}">
      <dsp:nvSpPr>
        <dsp:cNvPr id="0" name=""/>
        <dsp:cNvSpPr/>
      </dsp:nvSpPr>
      <dsp:spPr>
        <a:xfrm>
          <a:off x="0" y="205019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865376-5C0B-4B79-B9F0-BFA22B96533E}">
      <dsp:nvSpPr>
        <dsp:cNvPr id="0" name=""/>
        <dsp:cNvSpPr/>
      </dsp:nvSpPr>
      <dsp:spPr>
        <a:xfrm>
          <a:off x="0" y="2050190"/>
          <a:ext cx="10515600" cy="683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de-DE" sz="3200" kern="1200" dirty="0">
              <a:latin typeface="Times New Roman" panose="02020603050405020304" pitchFamily="18" charset="0"/>
              <a:cs typeface="Times New Roman" panose="02020603050405020304" pitchFamily="18" charset="0"/>
            </a:rPr>
            <a:t>Ursachen und Auswirkungen der Arbeitslosigkeit</a:t>
          </a:r>
          <a:endParaRPr lang="en-US" sz="3200" kern="1200" dirty="0">
            <a:latin typeface="Times New Roman" panose="02020603050405020304" pitchFamily="18" charset="0"/>
            <a:cs typeface="Times New Roman" panose="02020603050405020304" pitchFamily="18" charset="0"/>
          </a:endParaRPr>
        </a:p>
      </dsp:txBody>
      <dsp:txXfrm>
        <a:off x="0" y="2050190"/>
        <a:ext cx="10515600" cy="683202"/>
      </dsp:txXfrm>
    </dsp:sp>
    <dsp:sp modelId="{ECAB1C0C-87B2-421D-8560-4FB55463E980}">
      <dsp:nvSpPr>
        <dsp:cNvPr id="0" name=""/>
        <dsp:cNvSpPr/>
      </dsp:nvSpPr>
      <dsp:spPr>
        <a:xfrm>
          <a:off x="0" y="2733393"/>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5A8D68-3A66-4871-A7BB-F13DE458B826}">
      <dsp:nvSpPr>
        <dsp:cNvPr id="0" name=""/>
        <dsp:cNvSpPr/>
      </dsp:nvSpPr>
      <dsp:spPr>
        <a:xfrm>
          <a:off x="0" y="2733393"/>
          <a:ext cx="10515600" cy="683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pl-PL" sz="3200" kern="1200" dirty="0" err="1">
              <a:latin typeface="Times New Roman" panose="02020603050405020304" pitchFamily="18" charset="0"/>
              <a:cs typeface="Times New Roman" panose="02020603050405020304" pitchFamily="18" charset="0"/>
            </a:rPr>
            <a:t>Arbeitslosenquote</a:t>
          </a:r>
          <a:endParaRPr lang="en-US" sz="3200" kern="1200" dirty="0">
            <a:latin typeface="Times New Roman" panose="02020603050405020304" pitchFamily="18" charset="0"/>
            <a:cs typeface="Times New Roman" panose="02020603050405020304" pitchFamily="18" charset="0"/>
          </a:endParaRPr>
        </a:p>
      </dsp:txBody>
      <dsp:txXfrm>
        <a:off x="0" y="2733393"/>
        <a:ext cx="10515600" cy="683202"/>
      </dsp:txXfrm>
    </dsp:sp>
    <dsp:sp modelId="{5839ADA2-83E6-401E-9CA3-BCE91950A2C7}">
      <dsp:nvSpPr>
        <dsp:cNvPr id="0" name=""/>
        <dsp:cNvSpPr/>
      </dsp:nvSpPr>
      <dsp:spPr>
        <a:xfrm>
          <a:off x="0" y="3416595"/>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07F329-207D-4AEE-8CE7-AD3012DF456E}">
      <dsp:nvSpPr>
        <dsp:cNvPr id="0" name=""/>
        <dsp:cNvSpPr/>
      </dsp:nvSpPr>
      <dsp:spPr>
        <a:xfrm>
          <a:off x="0" y="3416595"/>
          <a:ext cx="10515600" cy="683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pl-PL" sz="3200" kern="1200" dirty="0">
              <a:latin typeface="Times New Roman" panose="02020603050405020304" pitchFamily="18" charset="0"/>
              <a:cs typeface="Times New Roman" panose="02020603050405020304" pitchFamily="18" charset="0"/>
            </a:rPr>
            <a:t>Quiz</a:t>
          </a:r>
          <a:endParaRPr lang="en-US" sz="3200" kern="1200" dirty="0">
            <a:latin typeface="Times New Roman" panose="02020603050405020304" pitchFamily="18" charset="0"/>
            <a:cs typeface="Times New Roman" panose="02020603050405020304" pitchFamily="18" charset="0"/>
          </a:endParaRPr>
        </a:p>
      </dsp:txBody>
      <dsp:txXfrm>
        <a:off x="0" y="3416595"/>
        <a:ext cx="10515600" cy="683202"/>
      </dsp:txXfrm>
    </dsp:sp>
    <dsp:sp modelId="{742E3F8F-5804-4F6C-9004-0FFF53EB810D}">
      <dsp:nvSpPr>
        <dsp:cNvPr id="0" name=""/>
        <dsp:cNvSpPr/>
      </dsp:nvSpPr>
      <dsp:spPr>
        <a:xfrm>
          <a:off x="0" y="4099797"/>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87E77B-CA37-493D-8C09-F8C965242BA4}">
      <dsp:nvSpPr>
        <dsp:cNvPr id="0" name=""/>
        <dsp:cNvSpPr/>
      </dsp:nvSpPr>
      <dsp:spPr>
        <a:xfrm>
          <a:off x="0" y="4099797"/>
          <a:ext cx="10515600" cy="683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pl-PL" sz="3200" kern="1200" dirty="0" err="1">
              <a:latin typeface="Times New Roman" panose="02020603050405020304" pitchFamily="18" charset="0"/>
              <a:cs typeface="Times New Roman" panose="02020603050405020304" pitchFamily="18" charset="0"/>
            </a:rPr>
            <a:t>Wörterbuch</a:t>
          </a:r>
          <a:endParaRPr lang="en-US" sz="3200" kern="1200" dirty="0">
            <a:latin typeface="Times New Roman" panose="02020603050405020304" pitchFamily="18" charset="0"/>
            <a:cs typeface="Times New Roman" panose="02020603050405020304" pitchFamily="18" charset="0"/>
          </a:endParaRPr>
        </a:p>
      </dsp:txBody>
      <dsp:txXfrm>
        <a:off x="0" y="4099797"/>
        <a:ext cx="10515600" cy="6832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9D2A1-E203-4101-A790-46F2AD5F5EA7}">
      <dsp:nvSpPr>
        <dsp:cNvPr id="0" name=""/>
        <dsp:cNvSpPr/>
      </dsp:nvSpPr>
      <dsp:spPr>
        <a:xfrm>
          <a:off x="0" y="1080567"/>
          <a:ext cx="2957512" cy="187802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9E5337-A7CF-45E7-8053-9374CB96273D}">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err="1">
              <a:latin typeface="Times New Roman" panose="02020603050405020304" pitchFamily="18" charset="0"/>
              <a:cs typeface="Times New Roman" panose="02020603050405020304" pitchFamily="18" charset="0"/>
            </a:rPr>
            <a:t>Kurzzeitarbeitslosigkeit</a:t>
          </a:r>
          <a:endParaRPr lang="en-US" sz="2100" kern="1200" dirty="0">
            <a:latin typeface="Times New Roman" panose="02020603050405020304" pitchFamily="18" charset="0"/>
            <a:cs typeface="Times New Roman" panose="02020603050405020304" pitchFamily="18" charset="0"/>
          </a:endParaRPr>
        </a:p>
      </dsp:txBody>
      <dsp:txXfrm>
        <a:off x="383617" y="1447754"/>
        <a:ext cx="2847502" cy="1768010"/>
      </dsp:txXfrm>
    </dsp:sp>
    <dsp:sp modelId="{F6A6FBDE-A614-4354-8DC4-78FCDC698B8B}">
      <dsp:nvSpPr>
        <dsp:cNvPr id="0" name=""/>
        <dsp:cNvSpPr/>
      </dsp:nvSpPr>
      <dsp:spPr>
        <a:xfrm>
          <a:off x="3614737" y="1080567"/>
          <a:ext cx="2957512" cy="187802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B78F9C-95E1-4DEB-B1D5-4BA0D1FBD8D6}">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err="1">
              <a:latin typeface="Times New Roman" panose="02020603050405020304" pitchFamily="18" charset="0"/>
              <a:cs typeface="Times New Roman" panose="02020603050405020304" pitchFamily="18" charset="0"/>
            </a:rPr>
            <a:t>mittelfristige</a:t>
          </a:r>
          <a:r>
            <a:rPr lang="pl-PL" sz="2100" kern="1200" dirty="0">
              <a:latin typeface="Times New Roman" panose="02020603050405020304" pitchFamily="18" charset="0"/>
              <a:cs typeface="Times New Roman" panose="02020603050405020304" pitchFamily="18" charset="0"/>
            </a:rPr>
            <a:t> </a:t>
          </a:r>
          <a:r>
            <a:rPr lang="pl-PL" sz="2100" kern="1200" dirty="0" err="1">
              <a:latin typeface="Times New Roman" panose="02020603050405020304" pitchFamily="18" charset="0"/>
              <a:cs typeface="Times New Roman" panose="02020603050405020304" pitchFamily="18" charset="0"/>
            </a:rPr>
            <a:t>Arbeitslosigkeit</a:t>
          </a:r>
          <a:endParaRPr lang="en-US" sz="2100" kern="1200" dirty="0">
            <a:latin typeface="Times New Roman" panose="02020603050405020304" pitchFamily="18" charset="0"/>
            <a:cs typeface="Times New Roman" panose="02020603050405020304" pitchFamily="18" charset="0"/>
          </a:endParaRPr>
        </a:p>
      </dsp:txBody>
      <dsp:txXfrm>
        <a:off x="3998355" y="1447754"/>
        <a:ext cx="2847502" cy="1768010"/>
      </dsp:txXfrm>
    </dsp:sp>
    <dsp:sp modelId="{36195070-7E2C-42D3-9082-882E16BF733F}">
      <dsp:nvSpPr>
        <dsp:cNvPr id="0" name=""/>
        <dsp:cNvSpPr/>
      </dsp:nvSpPr>
      <dsp:spPr>
        <a:xfrm>
          <a:off x="7229475" y="1080567"/>
          <a:ext cx="2957512" cy="187802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0DE7C8-EBDE-4778-B4B4-DEA6EDD2A48C}">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err="1">
              <a:latin typeface="Times New Roman" panose="02020603050405020304" pitchFamily="18" charset="0"/>
              <a:cs typeface="Times New Roman" panose="02020603050405020304" pitchFamily="18" charset="0"/>
            </a:rPr>
            <a:t>Langzeitarbeitslosigkeit</a:t>
          </a:r>
          <a:endParaRPr lang="en-US" sz="2100" kern="1200" dirty="0">
            <a:latin typeface="Times New Roman" panose="02020603050405020304" pitchFamily="18" charset="0"/>
            <a:cs typeface="Times New Roman" panose="02020603050405020304" pitchFamily="18" charset="0"/>
          </a:endParaRPr>
        </a:p>
      </dsp:txBody>
      <dsp:txXfrm>
        <a:off x="7613092" y="1447754"/>
        <a:ext cx="2847502" cy="176801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EE64E1-3478-88C1-8350-B5690761CF8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C1520DE1-563E-124C-835B-C4F182F1B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884E343-9364-FD54-CF47-91937B342182}"/>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5" name="Symbol zastępczy stopki 4">
            <a:extLst>
              <a:ext uri="{FF2B5EF4-FFF2-40B4-BE49-F238E27FC236}">
                <a16:creationId xmlns:a16="http://schemas.microsoft.com/office/drawing/2014/main" id="{3EEF14D2-D39C-8DB5-01A5-001DD74DB4E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2C5228F-7C19-97CA-5A4E-8B162218C6F9}"/>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101480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B95A77-E811-89B4-EAC7-C6A56F01C0F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A977821F-4DB1-2801-BAC9-06A4CCBC8B02}"/>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8EF612-F07A-83AA-7CF6-DBD539FB3547}"/>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5" name="Symbol zastępczy stopki 4">
            <a:extLst>
              <a:ext uri="{FF2B5EF4-FFF2-40B4-BE49-F238E27FC236}">
                <a16:creationId xmlns:a16="http://schemas.microsoft.com/office/drawing/2014/main" id="{B084905D-26DB-CD2E-2E0F-76975B0A5F5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EE813C2-4DF4-427F-28E3-6779D3068DB4}"/>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45059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1D89819F-4ED5-16B1-B246-BF0D76AE004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269D480E-EB96-F0F1-37AC-BFE4786E6E34}"/>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F424DC2-719B-357F-E119-D662ACA05F66}"/>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5" name="Symbol zastępczy stopki 4">
            <a:extLst>
              <a:ext uri="{FF2B5EF4-FFF2-40B4-BE49-F238E27FC236}">
                <a16:creationId xmlns:a16="http://schemas.microsoft.com/office/drawing/2014/main" id="{C9F1A57C-7C08-86A6-4FC7-92970D97F51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07F2336-9C39-A0FE-1336-5601036C6982}"/>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20686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A484BF-699B-2F03-4290-1D57B165EB4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8AA4EA8-8252-D2A1-7C96-28161BE8663C}"/>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55BB0AD-6806-629A-F2D2-812593B21C3F}"/>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5" name="Symbol zastępczy stopki 4">
            <a:extLst>
              <a:ext uri="{FF2B5EF4-FFF2-40B4-BE49-F238E27FC236}">
                <a16:creationId xmlns:a16="http://schemas.microsoft.com/office/drawing/2014/main" id="{CBB42162-064D-54C7-CF39-A3C75D23B45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5DEC97E-122B-5553-A38F-71CD9F866BCC}"/>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262944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424A1E-4834-A174-A02D-0F4D7BA39347}"/>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7CE2576-26C1-B9C0-C18D-290D9766912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BF50C99-09AC-633E-07D1-88597FB618AC}"/>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5" name="Symbol zastępczy stopki 4">
            <a:extLst>
              <a:ext uri="{FF2B5EF4-FFF2-40B4-BE49-F238E27FC236}">
                <a16:creationId xmlns:a16="http://schemas.microsoft.com/office/drawing/2014/main" id="{7A50E446-9323-CA20-74D2-6F3B8A5F4D7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5CD8BCC-9E9A-5CC9-4175-B7072951DD31}"/>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3850289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2C1558-603D-944F-4532-5AE0FD2D16C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AFE3DE3-9665-A5B6-28FF-F17D1EAB2341}"/>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D53DC25E-BCB3-5CB5-A8D8-32D8AF4EBF18}"/>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C80D87E9-7AA5-00C9-D8D1-A4507B40F2DE}"/>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6" name="Symbol zastępczy stopki 5">
            <a:extLst>
              <a:ext uri="{FF2B5EF4-FFF2-40B4-BE49-F238E27FC236}">
                <a16:creationId xmlns:a16="http://schemas.microsoft.com/office/drawing/2014/main" id="{04C8E017-51EC-C5FD-7EB8-843A75A288E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8003689-6625-4B5B-A963-4FE64DD8C398}"/>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1037865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BF8155-98CE-B09B-22D6-774E9617276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2F09F4B-44A0-EC10-F227-08A22F3CF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4120F9B4-0D47-4ED9-58A8-4414BE20D84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EFE7013-FA53-868D-C40F-7FEDA417D8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0788C0A-D2B3-1CBC-13EB-9B2AB4DE4658}"/>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1DA4EE6C-0C7F-6CB6-61A5-975FD62FDA17}"/>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8" name="Symbol zastępczy stopki 7">
            <a:extLst>
              <a:ext uri="{FF2B5EF4-FFF2-40B4-BE49-F238E27FC236}">
                <a16:creationId xmlns:a16="http://schemas.microsoft.com/office/drawing/2014/main" id="{1DEAE7C5-5BD0-3BA4-2423-230D1DD7A86D}"/>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0984025-685B-19A3-8F6B-0AF8B5968ED8}"/>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110274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671EED-FF5F-089E-4A6B-480E43B8825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B314AAEC-C8FA-51C1-19BF-B10ADB2C7D00}"/>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4" name="Symbol zastępczy stopki 3">
            <a:extLst>
              <a:ext uri="{FF2B5EF4-FFF2-40B4-BE49-F238E27FC236}">
                <a16:creationId xmlns:a16="http://schemas.microsoft.com/office/drawing/2014/main" id="{AC50AA53-8E7C-6B81-375F-85DCFF7B7310}"/>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0A4088DD-8FBD-41E3-D03E-F6820E2F42DC}"/>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173259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82B597B-FEAA-99C9-D65D-F80B89DCDA95}"/>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3" name="Symbol zastępczy stopki 2">
            <a:extLst>
              <a:ext uri="{FF2B5EF4-FFF2-40B4-BE49-F238E27FC236}">
                <a16:creationId xmlns:a16="http://schemas.microsoft.com/office/drawing/2014/main" id="{761E9AEF-7EB0-A3BE-F3FE-EE7AA1DA8AA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8C29294-2890-8F6F-3BEF-B35656269DDA}"/>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280010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92DC54-8D2C-9714-30F8-F01517489BC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0E274482-5D2A-4527-697C-F54037B176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4AC0B49-D30E-C0AE-1F3E-53223F7AF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585233CD-E625-DDFF-EF93-6A3D911FCC84}"/>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6" name="Symbol zastępczy stopki 5">
            <a:extLst>
              <a:ext uri="{FF2B5EF4-FFF2-40B4-BE49-F238E27FC236}">
                <a16:creationId xmlns:a16="http://schemas.microsoft.com/office/drawing/2014/main" id="{6652116F-EF47-FDC6-5895-038DF965D80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2333273-D8EA-84FE-A7C4-37D5EFE60EE5}"/>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89979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CD581E-547C-6B67-E65D-8B7CBC50F79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104E5FE0-56B0-7C9A-A85F-7965263DE9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BB569878-53EA-1C98-98F0-CE7FFF2226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716247F-6526-973C-9B2B-7EB5228AEB1A}"/>
              </a:ext>
            </a:extLst>
          </p:cNvPr>
          <p:cNvSpPr>
            <a:spLocks noGrp="1"/>
          </p:cNvSpPr>
          <p:nvPr>
            <p:ph type="dt" sz="half" idx="10"/>
          </p:nvPr>
        </p:nvSpPr>
        <p:spPr/>
        <p:txBody>
          <a:bodyPr/>
          <a:lstStyle/>
          <a:p>
            <a:fld id="{0A5203AB-59C1-4F79-BA14-53DEEA8F3088}" type="datetimeFigureOut">
              <a:rPr lang="pl-PL" smtClean="0"/>
              <a:t>2024-05-26</a:t>
            </a:fld>
            <a:endParaRPr lang="pl-PL"/>
          </a:p>
        </p:txBody>
      </p:sp>
      <p:sp>
        <p:nvSpPr>
          <p:cNvPr id="6" name="Symbol zastępczy stopki 5">
            <a:extLst>
              <a:ext uri="{FF2B5EF4-FFF2-40B4-BE49-F238E27FC236}">
                <a16:creationId xmlns:a16="http://schemas.microsoft.com/office/drawing/2014/main" id="{429F3A81-D3C5-A9E6-C398-5BA39B1D9E2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925F6AC-24A6-E09D-E8B6-4693FDBE0C30}"/>
              </a:ext>
            </a:extLst>
          </p:cNvPr>
          <p:cNvSpPr>
            <a:spLocks noGrp="1"/>
          </p:cNvSpPr>
          <p:nvPr>
            <p:ph type="sldNum" sz="quarter" idx="12"/>
          </p:nvPr>
        </p:nvSpPr>
        <p:spPr/>
        <p:txBody>
          <a:bodyPr/>
          <a:lstStyle/>
          <a:p>
            <a:fld id="{28166881-AAAC-4CE0-A3ED-8DD374CFBC4C}" type="slidenum">
              <a:rPr lang="pl-PL" smtClean="0"/>
              <a:t>‹#›</a:t>
            </a:fld>
            <a:endParaRPr lang="pl-PL"/>
          </a:p>
        </p:txBody>
      </p:sp>
    </p:spTree>
    <p:extLst>
      <p:ext uri="{BB962C8B-B14F-4D97-AF65-F5344CB8AC3E}">
        <p14:creationId xmlns:p14="http://schemas.microsoft.com/office/powerpoint/2010/main" val="286262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4D432E6-61CB-42BF-9681-35085AC3BA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61A01CB-5624-6F95-C225-BAC52E3444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5310115-E08E-7F0F-BBA3-58F4FD95D8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A5203AB-59C1-4F79-BA14-53DEEA8F3088}" type="datetimeFigureOut">
              <a:rPr lang="pl-PL" smtClean="0"/>
              <a:t>2024-05-26</a:t>
            </a:fld>
            <a:endParaRPr lang="pl-PL"/>
          </a:p>
        </p:txBody>
      </p:sp>
      <p:sp>
        <p:nvSpPr>
          <p:cNvPr id="5" name="Symbol zastępczy stopki 4">
            <a:extLst>
              <a:ext uri="{FF2B5EF4-FFF2-40B4-BE49-F238E27FC236}">
                <a16:creationId xmlns:a16="http://schemas.microsoft.com/office/drawing/2014/main" id="{3950EBCB-BFFA-F8D6-1530-206E2B2C5F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ymbol zastępczy numeru slajdu 5">
            <a:extLst>
              <a:ext uri="{FF2B5EF4-FFF2-40B4-BE49-F238E27FC236}">
                <a16:creationId xmlns:a16="http://schemas.microsoft.com/office/drawing/2014/main" id="{48B1B063-AC32-D708-669C-F87456A9A9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8166881-AAAC-4CE0-A3ED-8DD374CFBC4C}" type="slidenum">
              <a:rPr lang="pl-PL" smtClean="0"/>
              <a:t>‹#›</a:t>
            </a:fld>
            <a:endParaRPr lang="pl-PL"/>
          </a:p>
        </p:txBody>
      </p:sp>
    </p:spTree>
    <p:extLst>
      <p:ext uri="{BB962C8B-B14F-4D97-AF65-F5344CB8AC3E}">
        <p14:creationId xmlns:p14="http://schemas.microsoft.com/office/powerpoint/2010/main" val="352518463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de.wikipedia.org/wiki/Arbeitslosigkeit" TargetMode="External"/><Relationship Id="rId2" Type="http://schemas.openxmlformats.org/officeDocument/2006/relationships/hyperlink" Target="https://poradnikpracownika.pl/-kim-jest-osoba-bezrobotna-oraz-jakie-wyszczegolnia-sie-rodzaje-bezrobocia" TargetMode="External"/><Relationship Id="rId1" Type="http://schemas.openxmlformats.org/officeDocument/2006/relationships/slideLayout" Target="../slideLayouts/slideLayout2.xml"/><Relationship Id="rId6" Type="http://schemas.openxmlformats.org/officeDocument/2006/relationships/hyperlink" Target="https://stat.gov.pl/metainformacje/slownik-pojec/pojecia-stosowane-w-statystyce-publicznej/2390,pojecie.html" TargetMode="External"/><Relationship Id="rId5" Type="http://schemas.openxmlformats.org/officeDocument/2006/relationships/hyperlink" Target="https://www.money.pl/gospodarka/inflacjabezrobocie/edukacja/bezrobocie/" TargetMode="External"/><Relationship Id="rId4" Type="http://schemas.openxmlformats.org/officeDocument/2006/relationships/hyperlink" Target="https://tirolatlas.uibk.ac.at/maps/thema/query.py/text?lang=de;id=1419"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pl/zegar-czas-godzina-ikona-1292829/"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12F146F-B169-3199-86F0-BA8AE9EB1AB9}"/>
              </a:ext>
            </a:extLst>
          </p:cNvPr>
          <p:cNvSpPr>
            <a:spLocks noGrp="1"/>
          </p:cNvSpPr>
          <p:nvPr>
            <p:ph type="title"/>
          </p:nvPr>
        </p:nvSpPr>
        <p:spPr>
          <a:xfrm>
            <a:off x="838971" y="2596703"/>
            <a:ext cx="5548488" cy="1206937"/>
          </a:xfrm>
        </p:spPr>
        <p:txBody>
          <a:bodyPr anchor="b">
            <a:normAutofit/>
          </a:bodyPr>
          <a:lstStyle/>
          <a:p>
            <a:r>
              <a:rPr lang="pl-PL" sz="6600" dirty="0" err="1">
                <a:latin typeface="Times New Roman" panose="02020603050405020304" pitchFamily="18" charset="0"/>
                <a:cs typeface="Times New Roman" panose="02020603050405020304" pitchFamily="18" charset="0"/>
              </a:rPr>
              <a:t>Arbeitslosigkeit</a:t>
            </a:r>
            <a:endParaRPr lang="pl-PL" sz="66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ED18818-B50B-87D3-470E-50E0EB997ADF}"/>
              </a:ext>
            </a:extLst>
          </p:cNvPr>
          <p:cNvSpPr>
            <a:spLocks noGrp="1"/>
          </p:cNvSpPr>
          <p:nvPr>
            <p:ph idx="1"/>
          </p:nvPr>
        </p:nvSpPr>
        <p:spPr>
          <a:xfrm>
            <a:off x="457200" y="5306599"/>
            <a:ext cx="6161399" cy="1049381"/>
          </a:xfrm>
        </p:spPr>
        <p:txBody>
          <a:bodyPr anchor="t">
            <a:normAutofit fontScale="92500" lnSpcReduction="10000"/>
          </a:bodyPr>
          <a:lstStyle/>
          <a:p>
            <a:pPr marL="0" indent="0">
              <a:buNone/>
            </a:pPr>
            <a:r>
              <a:rPr lang="pl-PL" sz="2000" dirty="0" err="1">
                <a:latin typeface="Times New Roman" panose="02020603050405020304" pitchFamily="18" charset="0"/>
                <a:cs typeface="Times New Roman" panose="02020603050405020304" pitchFamily="18" charset="0"/>
              </a:rPr>
              <a:t>Bearbeitet</a:t>
            </a:r>
            <a:r>
              <a:rPr lang="pl-PL" sz="2000" dirty="0">
                <a:latin typeface="Times New Roman" panose="02020603050405020304" pitchFamily="18" charset="0"/>
                <a:cs typeface="Times New Roman" panose="02020603050405020304" pitchFamily="18" charset="0"/>
              </a:rPr>
              <a:t> von Krzysztof Potoczny</a:t>
            </a:r>
          </a:p>
          <a:p>
            <a:pPr marL="0" indent="0">
              <a:buNone/>
            </a:pPr>
            <a:r>
              <a:rPr lang="pl-PL" sz="2000" dirty="0" err="1">
                <a:latin typeface="Times New Roman" panose="02020603050405020304" pitchFamily="18" charset="0"/>
                <a:cs typeface="Times New Roman" panose="02020603050405020304" pitchFamily="18" charset="0"/>
              </a:rPr>
              <a:t>Institut</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für</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Wirtschaftswissenschaften</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und</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Finanzwesen</a:t>
            </a:r>
            <a:endParaRPr lang="pl-PL" sz="2000" dirty="0">
              <a:latin typeface="Times New Roman" panose="02020603050405020304" pitchFamily="18" charset="0"/>
              <a:cs typeface="Times New Roman" panose="02020603050405020304" pitchFamily="18" charset="0"/>
            </a:endParaRPr>
          </a:p>
          <a:p>
            <a:pPr marL="0" indent="0">
              <a:buNone/>
            </a:pPr>
            <a:r>
              <a:rPr lang="pl-PL" sz="2000" dirty="0" err="1">
                <a:latin typeface="Times New Roman" panose="02020603050405020304" pitchFamily="18" charset="0"/>
                <a:cs typeface="Times New Roman" panose="02020603050405020304" pitchFamily="18" charset="0"/>
              </a:rPr>
              <a:t>Rzeszower</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Universit</a:t>
            </a:r>
            <a:r>
              <a:rPr lang="pl-PL" sz="2000" dirty="0" err="1">
                <a:latin typeface="Times New Roman" panose="02020603050405020304" pitchFamily="18" charset="0"/>
                <a:ea typeface="+mn-lt"/>
                <a:cs typeface="Times New Roman" panose="02020603050405020304" pitchFamily="18" charset="0"/>
              </a:rPr>
              <a:t>ät</a:t>
            </a:r>
            <a:r>
              <a:rPr lang="pl-PL" sz="2000" dirty="0">
                <a:latin typeface="Times New Roman" panose="02020603050405020304" pitchFamily="18" charset="0"/>
                <a:ea typeface="+mn-lt"/>
                <a:cs typeface="Times New Roman" panose="02020603050405020304" pitchFamily="18" charset="0"/>
              </a:rPr>
              <a:t> 2023/2024</a:t>
            </a:r>
            <a:endParaRPr lang="pl-PL" sz="2000" dirty="0">
              <a:latin typeface="Times New Roman" panose="02020603050405020304" pitchFamily="18" charset="0"/>
              <a:cs typeface="Times New Roman" panose="02020603050405020304" pitchFamily="18" charset="0"/>
            </a:endParaRPr>
          </a:p>
          <a:p>
            <a:endParaRPr lang="pl-PL" sz="2000" dirty="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Obraz 9" descr="Obraz zawierający zrzut ekranu, tekst, Czcionka, Grafika&#10;&#10;Opis wygenerowany automatycznie">
            <a:extLst>
              <a:ext uri="{FF2B5EF4-FFF2-40B4-BE49-F238E27FC236}">
                <a16:creationId xmlns:a16="http://schemas.microsoft.com/office/drawing/2014/main" id="{E8FE5BB1-656E-96F9-389B-F77B7EDBAC17}"/>
              </a:ext>
            </a:extLst>
          </p:cNvPr>
          <p:cNvPicPr>
            <a:picLocks noChangeAspect="1"/>
          </p:cNvPicPr>
          <p:nvPr/>
        </p:nvPicPr>
        <p:blipFill rotWithShape="1">
          <a:blip r:embed="rId2">
            <a:extLst>
              <a:ext uri="{28A0092B-C50C-407E-A947-70E740481C1C}">
                <a14:useLocalDpi xmlns:a14="http://schemas.microsoft.com/office/drawing/2010/main" val="0"/>
              </a:ext>
            </a:extLst>
          </a:blip>
          <a:srcRect l="18663" t="27761" r="66484" b="28059"/>
          <a:stretch/>
        </p:blipFill>
        <p:spPr>
          <a:xfrm>
            <a:off x="6851411" y="1543035"/>
            <a:ext cx="3306255" cy="3314272"/>
          </a:xfrm>
          <a:prstGeom prst="rect">
            <a:avLst/>
          </a:prstGeom>
        </p:spPr>
      </p:pic>
    </p:spTree>
    <p:extLst>
      <p:ext uri="{BB962C8B-B14F-4D97-AF65-F5344CB8AC3E}">
        <p14:creationId xmlns:p14="http://schemas.microsoft.com/office/powerpoint/2010/main" val="2664061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C13ECBC-9E6B-2A67-257F-5F086EF8BA36}"/>
              </a:ext>
            </a:extLst>
          </p:cNvPr>
          <p:cNvSpPr>
            <a:spLocks noGrp="1"/>
          </p:cNvSpPr>
          <p:nvPr>
            <p:ph type="title"/>
          </p:nvPr>
        </p:nvSpPr>
        <p:spPr>
          <a:xfrm>
            <a:off x="1148022" y="278535"/>
            <a:ext cx="9895951" cy="1033669"/>
          </a:xfrm>
        </p:spPr>
        <p:txBody>
          <a:bodyPr>
            <a:normAutofit/>
          </a:bodyPr>
          <a:lstStyle/>
          <a:p>
            <a:pPr algn="ctr"/>
            <a:r>
              <a:rPr lang="pl-PL" sz="4000" dirty="0" err="1">
                <a:solidFill>
                  <a:srgbClr val="FFFFFF"/>
                </a:solidFill>
                <a:latin typeface="Times New Roman" panose="02020603050405020304" pitchFamily="18" charset="0"/>
                <a:cs typeface="Times New Roman" panose="02020603050405020304" pitchFamily="18" charset="0"/>
              </a:rPr>
              <a:t>Quellen</a:t>
            </a:r>
            <a:endParaRPr lang="pl-PL" sz="4000" dirty="0">
              <a:solidFill>
                <a:srgbClr val="FFFFFF"/>
              </a:solidFill>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1059ED9-83C6-C8F9-5B9C-D11BF6903158}"/>
              </a:ext>
            </a:extLst>
          </p:cNvPr>
          <p:cNvSpPr>
            <a:spLocks noGrp="1"/>
          </p:cNvSpPr>
          <p:nvPr>
            <p:ph idx="1"/>
          </p:nvPr>
        </p:nvSpPr>
        <p:spPr>
          <a:xfrm>
            <a:off x="1371599" y="2318197"/>
            <a:ext cx="9724031" cy="3683358"/>
          </a:xfrm>
        </p:spPr>
        <p:txBody>
          <a:bodyPr anchor="ctr">
            <a:normAutofit/>
          </a:bodyPr>
          <a:lstStyle/>
          <a:p>
            <a:r>
              <a:rPr lang="pl-PL" sz="2000" dirty="0">
                <a:latin typeface="Times New Roman" panose="02020603050405020304" pitchFamily="18" charset="0"/>
                <a:cs typeface="Times New Roman" panose="02020603050405020304" pitchFamily="18" charset="0"/>
                <a:hlinkClick r:id="rId2"/>
              </a:rPr>
              <a:t>https://poradnikpracownika.pl/-kim-jest-osoba-bezrobotna-oraz-jakie-wyszczegolnia-sie-rodzaje-bezrobocia</a:t>
            </a:r>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hlinkClick r:id="rId3"/>
              </a:rPr>
              <a:t>https://de.wikipedia.org/wiki/Arbeitslosigkeit</a:t>
            </a:r>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hlinkClick r:id="rId4"/>
              </a:rPr>
              <a:t>https://tirolatlas.uibk.ac.at/maps/thema/query.py/text?lang=de;id=1419</a:t>
            </a:r>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hlinkClick r:id="rId5"/>
              </a:rPr>
              <a:t>https://www.money.pl/gospodarka/inflacjabezrobocie/edukacja/bezrobocie/</a:t>
            </a:r>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hlinkClick r:id="rId6"/>
              </a:rPr>
              <a:t>https://stat.gov.pl/metainformacje/slownik-pojec/pojecia-stosowane-w-statystyce-publicznej/2390,pojecie.html</a:t>
            </a:r>
            <a:endParaRPr lang="pl-PL" sz="2000" dirty="0">
              <a:latin typeface="Times New Roman" panose="02020603050405020304" pitchFamily="18" charset="0"/>
              <a:cs typeface="Times New Roman" panose="02020603050405020304" pitchFamily="18" charset="0"/>
            </a:endParaRPr>
          </a:p>
          <a:p>
            <a:endParaRPr lang="pl-PL" sz="2000" dirty="0"/>
          </a:p>
          <a:p>
            <a:endParaRPr lang="pl-PL" sz="2000" dirty="0"/>
          </a:p>
          <a:p>
            <a:endParaRPr lang="pl-PL" sz="2000" dirty="0"/>
          </a:p>
        </p:txBody>
      </p:sp>
    </p:spTree>
    <p:extLst>
      <p:ext uri="{BB962C8B-B14F-4D97-AF65-F5344CB8AC3E}">
        <p14:creationId xmlns:p14="http://schemas.microsoft.com/office/powerpoint/2010/main" val="249688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Vielen Dank Für Ihre Aufmerksamkeit Bilder – Durchsuchen 3,009 Archivfotos,  Vektorgrafiken und Videos | Adobe Stock">
            <a:extLst>
              <a:ext uri="{FF2B5EF4-FFF2-40B4-BE49-F238E27FC236}">
                <a16:creationId xmlns:a16="http://schemas.microsoft.com/office/drawing/2014/main" id="{DC5459B4-F2FF-C214-3BDD-DC883F35E1E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48506" y="643467"/>
            <a:ext cx="6294989"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74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0E3942-0062-99DE-9D43-B6A4D0E0D088}"/>
              </a:ext>
            </a:extLst>
          </p:cNvPr>
          <p:cNvSpPr>
            <a:spLocks noGrp="1"/>
          </p:cNvSpPr>
          <p:nvPr>
            <p:ph type="title"/>
          </p:nvPr>
        </p:nvSpPr>
        <p:spPr/>
        <p:txBody>
          <a:bodyPr/>
          <a:lstStyle/>
          <a:p>
            <a:r>
              <a:rPr lang="en-US" b="1" dirty="0" err="1">
                <a:latin typeface="Times New Roman" panose="02020603050405020304" pitchFamily="18" charset="0"/>
                <a:cs typeface="Times New Roman" panose="02020603050405020304" pitchFamily="18" charset="0"/>
              </a:rPr>
              <a:t>Präsentationsplan</a:t>
            </a:r>
            <a:r>
              <a:rPr lang="en-US" b="1" dirty="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graphicFrame>
        <p:nvGraphicFramePr>
          <p:cNvPr id="7" name="Symbol zastępczy zawartości 2">
            <a:extLst>
              <a:ext uri="{FF2B5EF4-FFF2-40B4-BE49-F238E27FC236}">
                <a16:creationId xmlns:a16="http://schemas.microsoft.com/office/drawing/2014/main" id="{0E58000C-8FF9-1B48-452C-CC4CBA5CC6C3}"/>
              </a:ext>
            </a:extLst>
          </p:cNvPr>
          <p:cNvGraphicFramePr>
            <a:graphicFrameLocks noGrp="1"/>
          </p:cNvGraphicFramePr>
          <p:nvPr>
            <p:ph idx="1"/>
            <p:extLst>
              <p:ext uri="{D42A27DB-BD31-4B8C-83A1-F6EECF244321}">
                <p14:modId xmlns:p14="http://schemas.microsoft.com/office/powerpoint/2010/main" val="4130503576"/>
              </p:ext>
            </p:extLst>
          </p:nvPr>
        </p:nvGraphicFramePr>
        <p:xfrm>
          <a:off x="838200" y="1464816"/>
          <a:ext cx="10515600" cy="4783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393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Bezrobocie w Polsce w ostatnich 25 latach - jobtime.pl">
            <a:extLst>
              <a:ext uri="{FF2B5EF4-FFF2-40B4-BE49-F238E27FC236}">
                <a16:creationId xmlns:a16="http://schemas.microsoft.com/office/drawing/2014/main" id="{657BB99A-FAB6-B469-D837-EBE8EAD1B61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94" r="2989"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15">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9E03A3A4-8AEB-A850-BF84-B4BA483A5C07}"/>
              </a:ext>
            </a:extLst>
          </p:cNvPr>
          <p:cNvSpPr>
            <a:spLocks noGrp="1"/>
          </p:cNvSpPr>
          <p:nvPr>
            <p:ph type="title"/>
          </p:nvPr>
        </p:nvSpPr>
        <p:spPr>
          <a:xfrm>
            <a:off x="7531610" y="523081"/>
            <a:ext cx="3822189" cy="1388039"/>
          </a:xfrm>
        </p:spPr>
        <p:txBody>
          <a:bodyPr>
            <a:normAutofit/>
          </a:bodyPr>
          <a:lstStyle/>
          <a:p>
            <a:pPr algn="ctr"/>
            <a:r>
              <a:rPr lang="pl-PL" sz="4000" dirty="0">
                <a:latin typeface="Times New Roman" panose="02020603050405020304" pitchFamily="18" charset="0"/>
                <a:cs typeface="Times New Roman" panose="02020603050405020304" pitchFamily="18" charset="0"/>
              </a:rPr>
              <a:t>Was </a:t>
            </a:r>
            <a:r>
              <a:rPr lang="pl-PL" sz="4000" dirty="0" err="1">
                <a:latin typeface="Times New Roman" panose="02020603050405020304" pitchFamily="18" charset="0"/>
                <a:cs typeface="Times New Roman" panose="02020603050405020304" pitchFamily="18" charset="0"/>
              </a:rPr>
              <a:t>ist</a:t>
            </a:r>
            <a:r>
              <a:rPr lang="pl-PL" sz="4000" dirty="0">
                <a:latin typeface="Times New Roman" panose="02020603050405020304" pitchFamily="18" charset="0"/>
                <a:cs typeface="Times New Roman" panose="02020603050405020304" pitchFamily="18" charset="0"/>
              </a:rPr>
              <a:t> </a:t>
            </a:r>
            <a:r>
              <a:rPr lang="pl-PL" sz="4000" dirty="0" err="1">
                <a:latin typeface="Times New Roman" panose="02020603050405020304" pitchFamily="18" charset="0"/>
                <a:cs typeface="Times New Roman" panose="02020603050405020304" pitchFamily="18" charset="0"/>
              </a:rPr>
              <a:t>Arbeitslosigkeit</a:t>
            </a:r>
            <a:r>
              <a:rPr lang="pl-PL" sz="4000" dirty="0">
                <a:latin typeface="Times New Roman" panose="02020603050405020304" pitchFamily="18" charset="0"/>
                <a:cs typeface="Times New Roman" panose="02020603050405020304" pitchFamily="18" charset="0"/>
              </a:rPr>
              <a:t>?</a:t>
            </a:r>
          </a:p>
        </p:txBody>
      </p:sp>
      <p:sp>
        <p:nvSpPr>
          <p:cNvPr id="3" name="Symbol zastępczy zawartości 2">
            <a:extLst>
              <a:ext uri="{FF2B5EF4-FFF2-40B4-BE49-F238E27FC236}">
                <a16:creationId xmlns:a16="http://schemas.microsoft.com/office/drawing/2014/main" id="{B68738B1-A30C-78B7-7343-61DD4D57866D}"/>
              </a:ext>
            </a:extLst>
          </p:cNvPr>
          <p:cNvSpPr>
            <a:spLocks noGrp="1"/>
          </p:cNvSpPr>
          <p:nvPr>
            <p:ph idx="1"/>
          </p:nvPr>
        </p:nvSpPr>
        <p:spPr>
          <a:xfrm>
            <a:off x="7205531" y="2305890"/>
            <a:ext cx="4474346" cy="1969227"/>
          </a:xfrm>
        </p:spPr>
        <p:txBody>
          <a:bodyPr>
            <a:normAutofit/>
          </a:bodyPr>
          <a:lstStyle/>
          <a:p>
            <a:pPr marL="0" indent="0">
              <a:buNone/>
            </a:pPr>
            <a:r>
              <a:rPr lang="de-DE" sz="1800" dirty="0">
                <a:latin typeface="Times New Roman" panose="02020603050405020304" pitchFamily="18" charset="0"/>
                <a:cs typeface="Times New Roman" panose="02020603050405020304" pitchFamily="18" charset="0"/>
              </a:rPr>
              <a:t>Unter Arbeitslosigkeit versteht man in der Volkswirtschaftslehre das Fehlen von erwerbsorientierten</a:t>
            </a:r>
            <a:r>
              <a:rPr lang="pl-PL" sz="1800" dirty="0">
                <a:latin typeface="Times New Roman" panose="02020603050405020304" pitchFamily="18" charset="0"/>
                <a:cs typeface="Times New Roman" panose="02020603050405020304" pitchFamily="18" charset="0"/>
              </a:rPr>
              <a:t> </a:t>
            </a:r>
            <a:r>
              <a:rPr lang="de-DE" sz="1800" dirty="0">
                <a:latin typeface="Times New Roman" panose="02020603050405020304" pitchFamily="18" charset="0"/>
                <a:cs typeface="Times New Roman" panose="02020603050405020304" pitchFamily="18" charset="0"/>
              </a:rPr>
              <a:t>Beschäftigungsmöglichkeiten für einen Teil der arbeitsfähigen und beim bestehenden Lohnniveau arbeitsbereiten Personen. Statistisches Pendant sind die offenen Stellen.</a:t>
            </a:r>
            <a:endParaRPr lang="pl-PL"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900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F30615-26DE-34DB-8911-9EDA945193C1}"/>
              </a:ext>
            </a:extLst>
          </p:cNvPr>
          <p:cNvSpPr>
            <a:spLocks noGrp="1"/>
          </p:cNvSpPr>
          <p:nvPr>
            <p:ph type="title"/>
          </p:nvPr>
        </p:nvSpPr>
        <p:spPr>
          <a:xfrm>
            <a:off x="2074415" y="1802765"/>
            <a:ext cx="8043169" cy="45719"/>
          </a:xfrm>
        </p:spPr>
        <p:txBody>
          <a:bodyPr>
            <a:normAutofit fontScale="90000"/>
          </a:bodyPr>
          <a:lstStyle/>
          <a:p>
            <a:r>
              <a:rPr lang="de-DE" dirty="0">
                <a:latin typeface="Times New Roman" panose="02020603050405020304" pitchFamily="18" charset="0"/>
                <a:cs typeface="Times New Roman" panose="02020603050405020304" pitchFamily="18" charset="0"/>
              </a:rPr>
              <a:t>Arten der Arbeitslosigkeit nach Dauer</a:t>
            </a:r>
            <a:br>
              <a:rPr lang="pl-PL" dirty="0"/>
            </a:br>
            <a:endParaRPr lang="pl-PL" dirty="0"/>
          </a:p>
        </p:txBody>
      </p:sp>
      <p:graphicFrame>
        <p:nvGraphicFramePr>
          <p:cNvPr id="5" name="Symbol zastępczy zawartości 2">
            <a:extLst>
              <a:ext uri="{FF2B5EF4-FFF2-40B4-BE49-F238E27FC236}">
                <a16:creationId xmlns:a16="http://schemas.microsoft.com/office/drawing/2014/main" id="{734B2309-0FE8-827A-7F16-92486357E16E}"/>
              </a:ext>
            </a:extLst>
          </p:cNvPr>
          <p:cNvGraphicFramePr>
            <a:graphicFrameLocks noGrp="1"/>
          </p:cNvGraphicFramePr>
          <p:nvPr>
            <p:ph idx="1"/>
            <p:extLst>
              <p:ext uri="{D42A27DB-BD31-4B8C-83A1-F6EECF244321}">
                <p14:modId xmlns:p14="http://schemas.microsoft.com/office/powerpoint/2010/main" val="39980979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591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5B8BC89-8490-8F77-588D-D065A4D2D04E}"/>
              </a:ext>
            </a:extLst>
          </p:cNvPr>
          <p:cNvSpPr>
            <a:spLocks noGrp="1"/>
          </p:cNvSpPr>
          <p:nvPr>
            <p:ph type="title"/>
          </p:nvPr>
        </p:nvSpPr>
        <p:spPr>
          <a:xfrm>
            <a:off x="788575" y="413241"/>
            <a:ext cx="5877019" cy="1437300"/>
          </a:xfrm>
        </p:spPr>
        <p:txBody>
          <a:bodyPr anchor="b">
            <a:normAutofit/>
          </a:bodyPr>
          <a:lstStyle/>
          <a:p>
            <a:pPr algn="ctr"/>
            <a:r>
              <a:rPr lang="de-DE" sz="4000" dirty="0">
                <a:latin typeface="Times New Roman" panose="02020603050405020304" pitchFamily="18" charset="0"/>
                <a:cs typeface="Times New Roman" panose="02020603050405020304" pitchFamily="18" charset="0"/>
              </a:rPr>
              <a:t>Arbeitslosigkeit aufgrund von Ursachen</a:t>
            </a:r>
            <a:endParaRPr lang="pl-PL" sz="4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4310ABC-96CC-6E65-FC56-BFEFE4C2138A}"/>
              </a:ext>
            </a:extLst>
          </p:cNvPr>
          <p:cNvSpPr>
            <a:spLocks noGrp="1"/>
          </p:cNvSpPr>
          <p:nvPr>
            <p:ph idx="1"/>
          </p:nvPr>
        </p:nvSpPr>
        <p:spPr>
          <a:xfrm>
            <a:off x="717405" y="2263782"/>
            <a:ext cx="6019357" cy="3444557"/>
          </a:xfrm>
        </p:spPr>
        <p:txBody>
          <a:bodyPr anchor="t">
            <a:normAutofit/>
          </a:bodyPr>
          <a:lstStyle/>
          <a:p>
            <a:r>
              <a:rPr lang="de-DE" sz="1400" dirty="0">
                <a:latin typeface="Times New Roman" panose="02020603050405020304" pitchFamily="18" charset="0"/>
                <a:cs typeface="Times New Roman" panose="02020603050405020304" pitchFamily="18" charset="0"/>
              </a:rPr>
              <a:t>strukturelle Arbeitslosigkeit, die auf die Inaktivität des Arbeitskräfteangebots und der Arbeitskräftenachfrage auf dem Arbeitsmarkt zurückzuführen ist.</a:t>
            </a:r>
            <a:endParaRPr lang="pl-PL"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Technologische Arbeitslosigkeit ist auf den technischen Fortschritt, die Automatisierung und Mechanisierung arbeitssparender Produktionsprozesse zurückzuführen.</a:t>
            </a:r>
            <a:endParaRPr lang="pl-PL"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Die konjunkturelle Arbeitslosigkeit wird durch einen Rückgang der Konsum- und Investitionsnachfrage verursacht, der zu einer unzureichenden Auslastung der Produktionskapazitäten der Unternehmen führt.</a:t>
            </a:r>
            <a:endParaRPr lang="pl-PL"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Reibungsarbeitslosigkeit ist das Ergebnis der Wanderung von Arbeitnehmern auf dem Arbeitsmarkt; sie betrifft Menschen, die ihren Beruf wechseln, ihre Arbeitsstelle wechseln oder an einen anderen Ort ziehen;</a:t>
            </a:r>
            <a:endParaRPr lang="pl-PL" sz="1400" dirty="0">
              <a:latin typeface="Times New Roman" panose="02020603050405020304" pitchFamily="18" charset="0"/>
              <a:cs typeface="Times New Roman" panose="02020603050405020304" pitchFamily="18" charset="0"/>
            </a:endParaRPr>
          </a:p>
          <a:p>
            <a:r>
              <a:rPr lang="pl-PL" sz="1400" dirty="0">
                <a:latin typeface="Times New Roman" panose="02020603050405020304" pitchFamily="18" charset="0"/>
                <a:cs typeface="Times New Roman" panose="02020603050405020304" pitchFamily="18" charset="0"/>
              </a:rPr>
              <a:t>S</a:t>
            </a:r>
            <a:r>
              <a:rPr lang="de-DE" sz="1400" dirty="0" err="1">
                <a:latin typeface="Times New Roman" panose="02020603050405020304" pitchFamily="18" charset="0"/>
                <a:cs typeface="Times New Roman" panose="02020603050405020304" pitchFamily="18" charset="0"/>
              </a:rPr>
              <a:t>aisonale</a:t>
            </a:r>
            <a:r>
              <a:rPr lang="de-DE" sz="1400" dirty="0">
                <a:latin typeface="Times New Roman" panose="02020603050405020304" pitchFamily="18" charset="0"/>
                <a:cs typeface="Times New Roman" panose="02020603050405020304" pitchFamily="18" charset="0"/>
              </a:rPr>
              <a:t> Arbeitslosigkeit ist das Ergebnis von Schwankungen der Wirtschaftstätigkeit zu verschiedenen Jahreszeiten aufgrund von klimatischen Veränderungen.</a:t>
            </a:r>
          </a:p>
          <a:p>
            <a:endParaRPr lang="pl-PL" sz="1100" dirty="0"/>
          </a:p>
        </p:txBody>
      </p:sp>
      <p:sp>
        <p:nvSpPr>
          <p:cNvPr id="31" name="Rectangle 3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Obraz 4" descr="Obraz zawierający krąg, symbol, Grafika, logo&#10;&#10;Opis wygenerowany automatycznie">
            <a:extLst>
              <a:ext uri="{FF2B5EF4-FFF2-40B4-BE49-F238E27FC236}">
                <a16:creationId xmlns:a16="http://schemas.microsoft.com/office/drawing/2014/main" id="{7724F7ED-FFA8-6DD2-1F71-C842C63297D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85073" y="1359672"/>
            <a:ext cx="4170530" cy="4170530"/>
          </a:xfrm>
          <a:prstGeom prst="rect">
            <a:avLst/>
          </a:prstGeom>
        </p:spPr>
      </p:pic>
    </p:spTree>
    <p:extLst>
      <p:ext uri="{BB962C8B-B14F-4D97-AF65-F5344CB8AC3E}">
        <p14:creationId xmlns:p14="http://schemas.microsoft.com/office/powerpoint/2010/main" val="4278971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61DF88D9-F804-D417-5B75-AE8A971BAC60}"/>
              </a:ext>
            </a:extLst>
          </p:cNvPr>
          <p:cNvSpPr>
            <a:spLocks noGrp="1"/>
          </p:cNvSpPr>
          <p:nvPr>
            <p:ph type="title"/>
          </p:nvPr>
        </p:nvSpPr>
        <p:spPr>
          <a:xfrm>
            <a:off x="1159382" y="349112"/>
            <a:ext cx="10044023" cy="877729"/>
          </a:xfrm>
        </p:spPr>
        <p:txBody>
          <a:bodyPr vert="horz" lIns="91440" tIns="45720" rIns="91440" bIns="45720" rtlCol="0" anchor="ctr">
            <a:normAutofit fontScale="90000"/>
          </a:bodyPr>
          <a:lstStyle/>
          <a:p>
            <a:r>
              <a:rPr lang="en-US" sz="4000" kern="1200" dirty="0" err="1">
                <a:solidFill>
                  <a:srgbClr val="FFFFFF"/>
                </a:solidFill>
                <a:latin typeface="Times New Roman" panose="02020603050405020304" pitchFamily="18" charset="0"/>
                <a:cs typeface="Times New Roman" panose="02020603050405020304" pitchFamily="18" charset="0"/>
              </a:rPr>
              <a:t>Ursachen</a:t>
            </a:r>
            <a:r>
              <a:rPr lang="en-US" sz="4000" kern="1200" dirty="0">
                <a:solidFill>
                  <a:srgbClr val="FFFFFF"/>
                </a:solidFill>
                <a:latin typeface="Times New Roman" panose="02020603050405020304" pitchFamily="18" charset="0"/>
                <a:cs typeface="Times New Roman" panose="02020603050405020304" pitchFamily="18" charset="0"/>
              </a:rPr>
              <a:t> und </a:t>
            </a:r>
            <a:r>
              <a:rPr lang="en-US" sz="4000" kern="1200" dirty="0" err="1">
                <a:solidFill>
                  <a:srgbClr val="FFFFFF"/>
                </a:solidFill>
                <a:latin typeface="Times New Roman" panose="02020603050405020304" pitchFamily="18" charset="0"/>
                <a:cs typeface="Times New Roman" panose="02020603050405020304" pitchFamily="18" charset="0"/>
              </a:rPr>
              <a:t>Auswirkungen</a:t>
            </a:r>
            <a:r>
              <a:rPr lang="en-US" sz="4000" kern="1200" dirty="0">
                <a:solidFill>
                  <a:srgbClr val="FFFFFF"/>
                </a:solidFill>
                <a:latin typeface="Times New Roman" panose="02020603050405020304" pitchFamily="18" charset="0"/>
                <a:cs typeface="Times New Roman" panose="02020603050405020304" pitchFamily="18" charset="0"/>
              </a:rPr>
              <a:t> der </a:t>
            </a:r>
            <a:r>
              <a:rPr lang="en-US" sz="4000" kern="1200" dirty="0" err="1">
                <a:solidFill>
                  <a:srgbClr val="FFFFFF"/>
                </a:solidFill>
                <a:latin typeface="Times New Roman" panose="02020603050405020304" pitchFamily="18" charset="0"/>
                <a:cs typeface="Times New Roman" panose="02020603050405020304" pitchFamily="18" charset="0"/>
              </a:rPr>
              <a:t>Arbeitslosigkeit</a:t>
            </a:r>
            <a:endParaRPr lang="en-US" sz="4000" kern="1200" dirty="0">
              <a:solidFill>
                <a:srgbClr val="FFFFFF"/>
              </a:solidFill>
              <a:latin typeface="Times New Roman" panose="02020603050405020304" pitchFamily="18" charset="0"/>
              <a:cs typeface="Times New Roman" panose="02020603050405020304" pitchFamily="18" charset="0"/>
            </a:endParaRPr>
          </a:p>
        </p:txBody>
      </p:sp>
      <p:sp>
        <p:nvSpPr>
          <p:cNvPr id="4" name="Symbol zastępczy zawartości 3">
            <a:extLst>
              <a:ext uri="{FF2B5EF4-FFF2-40B4-BE49-F238E27FC236}">
                <a16:creationId xmlns:a16="http://schemas.microsoft.com/office/drawing/2014/main" id="{D682A413-8D0B-C1DD-610E-4AFF1C32E91D}"/>
              </a:ext>
            </a:extLst>
          </p:cNvPr>
          <p:cNvSpPr>
            <a:spLocks/>
          </p:cNvSpPr>
          <p:nvPr/>
        </p:nvSpPr>
        <p:spPr>
          <a:xfrm>
            <a:off x="1041729" y="2112579"/>
            <a:ext cx="4992818" cy="4192805"/>
          </a:xfrm>
          <a:prstGeom prst="rect">
            <a:avLst/>
          </a:prstGeom>
        </p:spPr>
        <p:txBody>
          <a:bodyPr>
            <a:normAutofit/>
          </a:bodyPr>
          <a:lstStyle/>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Verringerung der Nachfrage nach bestimmten Gütern oder Dienstleistungen</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Einschränkung der Produktion</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keine Informationen über Arbeitsplätze</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mangelnde Mobilität</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Verlegung des Betriebs in ein anderes Gebiet</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nicht an die Bedürfnisse des Arbeitsmarktes angepasste Ausbildung der Arbeitnehmer</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Technologische Veränderungen</a:t>
            </a:r>
            <a:endParaRPr lang="de-DE" dirty="0">
              <a:latin typeface="Times New Roman" panose="02020603050405020304" pitchFamily="18" charset="0"/>
              <a:cs typeface="Times New Roman" panose="02020603050405020304" pitchFamily="18" charset="0"/>
            </a:endParaRPr>
          </a:p>
        </p:txBody>
      </p:sp>
      <p:sp>
        <p:nvSpPr>
          <p:cNvPr id="5" name="Symbol zastępczy zawartości 4">
            <a:extLst>
              <a:ext uri="{FF2B5EF4-FFF2-40B4-BE49-F238E27FC236}">
                <a16:creationId xmlns:a16="http://schemas.microsoft.com/office/drawing/2014/main" id="{30698392-9C5E-6C23-043C-C7060E9DD7CC}"/>
              </a:ext>
            </a:extLst>
          </p:cNvPr>
          <p:cNvSpPr>
            <a:spLocks/>
          </p:cNvSpPr>
          <p:nvPr/>
        </p:nvSpPr>
        <p:spPr>
          <a:xfrm>
            <a:off x="6181394" y="2112579"/>
            <a:ext cx="4992818" cy="4192805"/>
          </a:xfrm>
          <a:prstGeom prst="rect">
            <a:avLst/>
          </a:prstGeom>
        </p:spPr>
        <p:txBody>
          <a:bodyPr>
            <a:normAutofit/>
          </a:bodyPr>
          <a:lstStyle/>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ungenutztes, unproduktives Humanpotenzial</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erhebliche Sachkosten für den Unterhalt der Arbeitslosen sowie für die Betreuung und Betreuung der Arbeitslosen</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Rückgang der Familieneinkommen, Ausweitung der sozialen Armutskreise</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psychische und moralische Verschlechterung der Arbeitslosigkeit</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Phänomene der sozialen Pathologie</a:t>
            </a:r>
          </a:p>
          <a:p>
            <a:pPr marL="285750" indent="-285750" defTabSz="877824">
              <a:spcAft>
                <a:spcPts val="600"/>
              </a:spcAft>
              <a:buFont typeface="Arial" panose="020B0604020202020204" pitchFamily="34" charset="0"/>
              <a:buChar char="•"/>
            </a:pPr>
            <a:r>
              <a:rPr lang="de-DE" sz="1728" kern="1200" dirty="0">
                <a:solidFill>
                  <a:schemeClr val="tx1"/>
                </a:solidFill>
                <a:latin typeface="Times New Roman" panose="02020603050405020304" pitchFamily="18" charset="0"/>
                <a:cs typeface="Times New Roman" panose="02020603050405020304" pitchFamily="18" charset="0"/>
              </a:rPr>
              <a:t>Verlust der Qualifikation</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24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ytuł 4">
            <a:extLst>
              <a:ext uri="{FF2B5EF4-FFF2-40B4-BE49-F238E27FC236}">
                <a16:creationId xmlns:a16="http://schemas.microsoft.com/office/drawing/2014/main" id="{9E3D31D6-C96E-BC55-CFC2-15C256054D89}"/>
              </a:ext>
            </a:extLst>
          </p:cNvPr>
          <p:cNvSpPr>
            <a:spLocks noGrp="1"/>
          </p:cNvSpPr>
          <p:nvPr>
            <p:ph type="title"/>
          </p:nvPr>
        </p:nvSpPr>
        <p:spPr>
          <a:xfrm>
            <a:off x="418225" y="3166462"/>
            <a:ext cx="3201366" cy="545352"/>
          </a:xfrm>
        </p:spPr>
        <p:txBody>
          <a:bodyPr anchor="b">
            <a:normAutofit/>
          </a:bodyPr>
          <a:lstStyle/>
          <a:p>
            <a:pPr algn="r"/>
            <a:r>
              <a:rPr lang="pl-PL" sz="3100" dirty="0" err="1">
                <a:solidFill>
                  <a:srgbClr val="FFFFFF"/>
                </a:solidFill>
                <a:latin typeface="Times New Roman" panose="02020603050405020304" pitchFamily="18" charset="0"/>
                <a:cs typeface="Times New Roman" panose="02020603050405020304" pitchFamily="18" charset="0"/>
              </a:rPr>
              <a:t>Arbeitslosenquote</a:t>
            </a:r>
            <a:endParaRPr lang="pl-PL" sz="3100" dirty="0">
              <a:solidFill>
                <a:srgbClr val="FFFFFF"/>
              </a:solidFill>
              <a:latin typeface="Times New Roman" panose="02020603050405020304" pitchFamily="18" charset="0"/>
              <a:cs typeface="Times New Roman" panose="02020603050405020304" pitchFamily="18" charset="0"/>
            </a:endParaRPr>
          </a:p>
        </p:txBody>
      </p:sp>
      <p:sp>
        <p:nvSpPr>
          <p:cNvPr id="6" name="Symbol zastępczy zawartości 5">
            <a:extLst>
              <a:ext uri="{FF2B5EF4-FFF2-40B4-BE49-F238E27FC236}">
                <a16:creationId xmlns:a16="http://schemas.microsoft.com/office/drawing/2014/main" id="{A3B176F0-09A7-5DB9-ACDC-E4AE9B1F2581}"/>
              </a:ext>
            </a:extLst>
          </p:cNvPr>
          <p:cNvSpPr>
            <a:spLocks noGrp="1"/>
          </p:cNvSpPr>
          <p:nvPr>
            <p:ph idx="1"/>
          </p:nvPr>
        </p:nvSpPr>
        <p:spPr>
          <a:xfrm>
            <a:off x="4810259" y="649480"/>
            <a:ext cx="6792856" cy="5866730"/>
          </a:xfrm>
        </p:spPr>
        <p:txBody>
          <a:bodyPr anchor="ctr">
            <a:normAutofit/>
          </a:bodyPr>
          <a:lstStyle/>
          <a:p>
            <a:pPr marL="0" indent="0">
              <a:buNone/>
            </a:pPr>
            <a:r>
              <a:rPr lang="de-DE" sz="2000" dirty="0">
                <a:latin typeface="Times New Roman" panose="02020603050405020304" pitchFamily="18" charset="0"/>
                <a:cs typeface="Times New Roman" panose="02020603050405020304" pitchFamily="18" charset="0"/>
              </a:rPr>
              <a:t>Ein naheliegendes Maß für die Arbeitslosenquote ist die Arbeitslosenquote, die das prozentuale Verhältnis zwischen der Zahl der registrierten Arbeitslosen und der Zahl der Erwerbstätigen, der Personen, die legal arbeiten können, angibt. </a:t>
            </a:r>
            <a:br>
              <a:rPr lang="pl-PL" sz="2000" dirty="0">
                <a:latin typeface="Times New Roman" panose="02020603050405020304" pitchFamily="18" charset="0"/>
                <a:cs typeface="Times New Roman" panose="02020603050405020304" pitchFamily="18" charset="0"/>
              </a:rPr>
            </a:br>
            <a:endParaRPr lang="pl-PL" sz="2000" dirty="0">
              <a:latin typeface="Times New Roman" panose="02020603050405020304" pitchFamily="18" charset="0"/>
              <a:cs typeface="Times New Roman" panose="02020603050405020304" pitchFamily="18" charset="0"/>
            </a:endParaRPr>
          </a:p>
          <a:p>
            <a:pPr marL="0" indent="0">
              <a:buNone/>
            </a:pPr>
            <a:r>
              <a:rPr lang="de-DE" sz="2000" dirty="0">
                <a:latin typeface="Times New Roman" panose="02020603050405020304" pitchFamily="18" charset="0"/>
                <a:cs typeface="Times New Roman" panose="02020603050405020304" pitchFamily="18" charset="0"/>
              </a:rPr>
              <a:t>Die letztgenannte Gruppe umfasst alle Personen zwischen 15 und 65 Jahren (Frauen bis 60 Jahre), einschließlich der Arbeitslosen. Es sei darauf hingewiesen, dass Personen außerhalb dieser Altersgruppe unabhängig von ihrem Beschäftigungsstatus nicht in die Kategorie der Erwerbstätigen einbezogen werden.</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871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2D80F5E-FCC2-933B-A47D-91F9D3B479F7}"/>
              </a:ext>
            </a:extLst>
          </p:cNvPr>
          <p:cNvSpPr>
            <a:spLocks noGrp="1"/>
          </p:cNvSpPr>
          <p:nvPr>
            <p:ph type="title"/>
          </p:nvPr>
        </p:nvSpPr>
        <p:spPr>
          <a:xfrm>
            <a:off x="1432847" y="278535"/>
            <a:ext cx="9895951" cy="1033669"/>
          </a:xfrm>
        </p:spPr>
        <p:txBody>
          <a:bodyPr>
            <a:normAutofit/>
          </a:bodyPr>
          <a:lstStyle/>
          <a:p>
            <a:pPr algn="ctr"/>
            <a:r>
              <a:rPr lang="pl-PL" sz="4000" dirty="0">
                <a:solidFill>
                  <a:srgbClr val="FFFFFF"/>
                </a:solidFill>
                <a:latin typeface="Times New Roman" panose="02020603050405020304" pitchFamily="18" charset="0"/>
                <a:cs typeface="Times New Roman" panose="02020603050405020304" pitchFamily="18" charset="0"/>
              </a:rPr>
              <a:t>Quiz:</a:t>
            </a:r>
          </a:p>
        </p:txBody>
      </p:sp>
      <p:sp>
        <p:nvSpPr>
          <p:cNvPr id="3" name="Symbol zastępczy zawartości 2">
            <a:extLst>
              <a:ext uri="{FF2B5EF4-FFF2-40B4-BE49-F238E27FC236}">
                <a16:creationId xmlns:a16="http://schemas.microsoft.com/office/drawing/2014/main" id="{9B574F23-9DE5-C21F-E0AD-8662978A1CF4}"/>
              </a:ext>
            </a:extLst>
          </p:cNvPr>
          <p:cNvSpPr>
            <a:spLocks noGrp="1"/>
          </p:cNvSpPr>
          <p:nvPr>
            <p:ph idx="1"/>
          </p:nvPr>
        </p:nvSpPr>
        <p:spPr>
          <a:xfrm>
            <a:off x="1371598" y="1891970"/>
            <a:ext cx="10018451" cy="4562096"/>
          </a:xfrm>
        </p:spPr>
        <p:txBody>
          <a:bodyPr anchor="ctr">
            <a:normAutofit/>
          </a:bodyPr>
          <a:lstStyle/>
          <a:p>
            <a:pPr marL="457189" indent="-457189">
              <a:buFont typeface="+mj-lt"/>
              <a:buAutoNum type="arabicPeriod"/>
            </a:pPr>
            <a:r>
              <a:rPr lang="de-DE" sz="1600" dirty="0">
                <a:latin typeface="Times New Roman" panose="02020603050405020304" pitchFamily="18" charset="0"/>
                <a:cs typeface="Times New Roman" panose="02020603050405020304" pitchFamily="18" charset="0"/>
              </a:rPr>
              <a:t>Ab welchem Alter sind Sie berufstätig?</a:t>
            </a:r>
            <a:endParaRPr lang="pl-PL" sz="1600" dirty="0">
              <a:latin typeface="Times New Roman" panose="02020603050405020304" pitchFamily="18" charset="0"/>
              <a:cs typeface="Times New Roman" panose="02020603050405020304" pitchFamily="18" charset="0"/>
            </a:endParaRPr>
          </a:p>
          <a:p>
            <a:pPr marL="857229" lvl="1" indent="-457189">
              <a:buFont typeface="+mj-lt"/>
              <a:buAutoNum type="alphaLcParenR"/>
            </a:pPr>
            <a:r>
              <a:rPr lang="pl-PL" sz="1600" dirty="0">
                <a:latin typeface="Times New Roman" panose="02020603050405020304" pitchFamily="18" charset="0"/>
                <a:cs typeface="Times New Roman" panose="02020603050405020304" pitchFamily="18" charset="0"/>
              </a:rPr>
              <a:t>15</a:t>
            </a:r>
          </a:p>
          <a:p>
            <a:pPr marL="857229" lvl="1" indent="-457189">
              <a:buFont typeface="+mj-lt"/>
              <a:buAutoNum type="alphaLcParenR"/>
            </a:pPr>
            <a:r>
              <a:rPr lang="pl-PL" sz="1600" dirty="0">
                <a:latin typeface="Times New Roman" panose="02020603050405020304" pitchFamily="18" charset="0"/>
                <a:cs typeface="Times New Roman" panose="02020603050405020304" pitchFamily="18" charset="0"/>
              </a:rPr>
              <a:t>18</a:t>
            </a:r>
          </a:p>
          <a:p>
            <a:pPr marL="857229" lvl="1" indent="-457189">
              <a:buFont typeface="+mj-lt"/>
              <a:buAutoNum type="alphaLcParenR"/>
            </a:pPr>
            <a:r>
              <a:rPr lang="pl-PL" sz="1600" dirty="0">
                <a:latin typeface="Times New Roman" panose="02020603050405020304" pitchFamily="18" charset="0"/>
                <a:cs typeface="Times New Roman" panose="02020603050405020304" pitchFamily="18" charset="0"/>
              </a:rPr>
              <a:t>20</a:t>
            </a:r>
          </a:p>
          <a:p>
            <a:pPr marL="857229" lvl="1" indent="-457189">
              <a:buFont typeface="+mj-lt"/>
              <a:buAutoNum type="alphaLcParenR"/>
            </a:pPr>
            <a:r>
              <a:rPr lang="pl-PL" sz="1600" dirty="0">
                <a:latin typeface="Times New Roman" panose="02020603050405020304" pitchFamily="18" charset="0"/>
                <a:cs typeface="Times New Roman" panose="02020603050405020304" pitchFamily="18" charset="0"/>
              </a:rPr>
              <a:t>16</a:t>
            </a:r>
          </a:p>
          <a:p>
            <a:pPr>
              <a:buFont typeface="+mj-lt"/>
              <a:buAutoNum type="arabicPeriod"/>
            </a:pPr>
            <a:r>
              <a:rPr lang="de-DE" sz="1600" dirty="0">
                <a:latin typeface="Times New Roman" panose="02020603050405020304" pitchFamily="18" charset="0"/>
                <a:cs typeface="Times New Roman" panose="02020603050405020304" pitchFamily="18" charset="0"/>
              </a:rPr>
              <a:t>Wer geht schneller in den Ruhestand?</a:t>
            </a:r>
            <a:endParaRPr lang="pl-PL" sz="1600" dirty="0">
              <a:latin typeface="Times New Roman" panose="02020603050405020304" pitchFamily="18" charset="0"/>
              <a:cs typeface="Times New Roman" panose="02020603050405020304" pitchFamily="18" charset="0"/>
            </a:endParaRPr>
          </a:p>
          <a:p>
            <a:pPr marL="800080" lvl="1" indent="-342891">
              <a:buFont typeface="+mj-lt"/>
              <a:buAutoNum type="alphaLcParenR"/>
            </a:pPr>
            <a:r>
              <a:rPr lang="de-DE" sz="1600" dirty="0">
                <a:latin typeface="Times New Roman" panose="02020603050405020304" pitchFamily="18" charset="0"/>
                <a:cs typeface="Times New Roman" panose="02020603050405020304" pitchFamily="18" charset="0"/>
              </a:rPr>
              <a:t>Männer</a:t>
            </a:r>
            <a:endParaRPr lang="pl-PL" sz="1600" dirty="0">
              <a:latin typeface="Times New Roman" panose="02020603050405020304" pitchFamily="18" charset="0"/>
              <a:cs typeface="Times New Roman" panose="02020603050405020304" pitchFamily="18" charset="0"/>
            </a:endParaRPr>
          </a:p>
          <a:p>
            <a:pPr marL="800080" lvl="1" indent="-342891">
              <a:buFont typeface="+mj-lt"/>
              <a:buAutoNum type="alphaLcParenR"/>
            </a:pPr>
            <a:r>
              <a:rPr lang="de-DE" sz="1600" dirty="0">
                <a:latin typeface="Times New Roman" panose="02020603050405020304" pitchFamily="18" charset="0"/>
                <a:cs typeface="Times New Roman" panose="02020603050405020304" pitchFamily="18" charset="0"/>
              </a:rPr>
              <a:t>Frauen</a:t>
            </a:r>
            <a:endParaRPr lang="pl-PL" sz="1600" dirty="0">
              <a:latin typeface="Times New Roman" panose="02020603050405020304" pitchFamily="18" charset="0"/>
              <a:cs typeface="Times New Roman" panose="02020603050405020304" pitchFamily="18" charset="0"/>
            </a:endParaRPr>
          </a:p>
          <a:p>
            <a:pPr marL="342889" indent="-342900">
              <a:buFont typeface="+mj-lt"/>
              <a:buAutoNum type="arabicPeriod"/>
            </a:pPr>
            <a:r>
              <a:rPr lang="pl-PL" sz="1600" dirty="0">
                <a:latin typeface="Times New Roman" panose="02020603050405020304" pitchFamily="18" charset="0"/>
                <a:cs typeface="Times New Roman" panose="02020603050405020304" pitchFamily="18" charset="0"/>
              </a:rPr>
              <a:t>Was </a:t>
            </a:r>
            <a:r>
              <a:rPr lang="pl-PL" sz="1600" dirty="0" err="1">
                <a:latin typeface="Times New Roman" panose="02020603050405020304" pitchFamily="18" charset="0"/>
                <a:cs typeface="Times New Roman" panose="02020603050405020304" pitchFamily="18" charset="0"/>
              </a:rPr>
              <a:t>bedeutet</a:t>
            </a:r>
            <a:r>
              <a:rPr lang="pl-PL" sz="1600" dirty="0">
                <a:latin typeface="Times New Roman" panose="02020603050405020304" pitchFamily="18" charset="0"/>
                <a:cs typeface="Times New Roman" panose="02020603050405020304" pitchFamily="18" charset="0"/>
              </a:rPr>
              <a:t> "</a:t>
            </a:r>
            <a:r>
              <a:rPr lang="pl-PL" sz="1600" dirty="0" err="1">
                <a:latin typeface="Times New Roman" panose="02020603050405020304" pitchFamily="18" charset="0"/>
                <a:cs typeface="Times New Roman" panose="02020603050405020304" pitchFamily="18" charset="0"/>
              </a:rPr>
              <a:t>Arbeitslosigkeit</a:t>
            </a:r>
            <a:r>
              <a:rPr lang="pl-PL" sz="1600" dirty="0">
                <a:latin typeface="Times New Roman" panose="02020603050405020304" pitchFamily="18" charset="0"/>
                <a:cs typeface="Times New Roman" panose="02020603050405020304" pitchFamily="18" charset="0"/>
              </a:rPr>
              <a:t>"?</a:t>
            </a:r>
          </a:p>
          <a:p>
            <a:pPr marL="800080" lvl="1">
              <a:buFont typeface="+mj-lt"/>
              <a:buAutoNum type="alphaLcParenR"/>
            </a:pPr>
            <a:r>
              <a:rPr lang="de-DE" sz="1600" dirty="0">
                <a:latin typeface="Times New Roman" panose="02020603050405020304" pitchFamily="18" charset="0"/>
                <a:cs typeface="Times New Roman" panose="02020603050405020304" pitchFamily="18" charset="0"/>
              </a:rPr>
              <a:t>Rückgang des allgemeinen Preisniveaus</a:t>
            </a:r>
          </a:p>
          <a:p>
            <a:pPr marL="800080" lvl="1">
              <a:buFont typeface="+mj-lt"/>
              <a:buAutoNum type="alphaLcParenR"/>
            </a:pPr>
            <a:r>
              <a:rPr lang="de-DE" sz="1600" dirty="0">
                <a:latin typeface="Times New Roman" panose="02020603050405020304" pitchFamily="18" charset="0"/>
                <a:cs typeface="Times New Roman" panose="02020603050405020304" pitchFamily="18" charset="0"/>
              </a:rPr>
              <a:t>Keine Veränderung des Preisniveaus</a:t>
            </a:r>
          </a:p>
          <a:p>
            <a:pPr marL="800080" lvl="1">
              <a:buFont typeface="+mj-lt"/>
              <a:buAutoNum type="alphaLcParenR"/>
            </a:pPr>
            <a:r>
              <a:rPr lang="de-DE" sz="1600" dirty="0">
                <a:latin typeface="Times New Roman" panose="02020603050405020304" pitchFamily="18" charset="0"/>
                <a:cs typeface="Times New Roman" panose="02020603050405020304" pitchFamily="18" charset="0"/>
              </a:rPr>
              <a:t>Situation, in der arbeitsfähige Personen nicht beschäftigt sind.</a:t>
            </a:r>
            <a:endParaRPr lang="pl-PL" sz="1600" dirty="0">
              <a:latin typeface="Times New Roman" panose="02020603050405020304" pitchFamily="18" charset="0"/>
              <a:cs typeface="Times New Roman" panose="02020603050405020304" pitchFamily="18" charset="0"/>
            </a:endParaRPr>
          </a:p>
          <a:p>
            <a:pPr marL="800080" lvl="1">
              <a:buFont typeface="+mj-lt"/>
              <a:buAutoNum type="alphaLcParenR"/>
            </a:pPr>
            <a:r>
              <a:rPr lang="de-DE" sz="1600" dirty="0">
                <a:latin typeface="Times New Roman" panose="02020603050405020304" pitchFamily="18" charset="0"/>
                <a:cs typeface="Times New Roman" panose="02020603050405020304" pitchFamily="18" charset="0"/>
              </a:rPr>
              <a:t>Beschäftigungswachstum in der Branche</a:t>
            </a:r>
            <a:endParaRPr lang="pl-PL" sz="1600" dirty="0">
              <a:latin typeface="Times New Roman" panose="02020603050405020304" pitchFamily="18" charset="0"/>
              <a:cs typeface="Times New Roman" panose="02020603050405020304" pitchFamily="18" charset="0"/>
            </a:endParaRPr>
          </a:p>
          <a:p>
            <a:pPr marL="857229" lvl="1" indent="-342891">
              <a:buFont typeface="+mj-lt"/>
              <a:buAutoNum type="alphaLcParenR"/>
            </a:pPr>
            <a:endParaRPr lang="pl-PL" sz="1400" dirty="0"/>
          </a:p>
        </p:txBody>
      </p:sp>
    </p:spTree>
    <p:extLst>
      <p:ext uri="{BB962C8B-B14F-4D97-AF65-F5344CB8AC3E}">
        <p14:creationId xmlns:p14="http://schemas.microsoft.com/office/powerpoint/2010/main" val="51525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480397-A1D0-1C28-44DE-6F5172AFBF14}"/>
              </a:ext>
            </a:extLst>
          </p:cNvPr>
          <p:cNvSpPr>
            <a:spLocks noGrp="1"/>
          </p:cNvSpPr>
          <p:nvPr>
            <p:ph type="title"/>
          </p:nvPr>
        </p:nvSpPr>
        <p:spPr>
          <a:xfrm>
            <a:off x="4454741" y="338492"/>
            <a:ext cx="3130118" cy="1325563"/>
          </a:xfrm>
        </p:spPr>
        <p:txBody>
          <a:bodyPr/>
          <a:lstStyle/>
          <a:p>
            <a:pPr algn="ctr"/>
            <a:r>
              <a:rPr lang="pl-PL" dirty="0" err="1">
                <a:latin typeface="Times New Roman" panose="02020603050405020304" pitchFamily="18" charset="0"/>
                <a:cs typeface="Times New Roman" panose="02020603050405020304" pitchFamily="18" charset="0"/>
              </a:rPr>
              <a:t>Wörterbuch</a:t>
            </a:r>
            <a:endParaRPr lang="pl-PL" dirty="0">
              <a:latin typeface="Times New Roman" panose="02020603050405020304" pitchFamily="18" charset="0"/>
              <a:cs typeface="Times New Roman" panose="02020603050405020304" pitchFamily="18" charset="0"/>
            </a:endParaRPr>
          </a:p>
        </p:txBody>
      </p:sp>
      <p:sp>
        <p:nvSpPr>
          <p:cNvPr id="4" name="Symbol zastępczy zawartości 3">
            <a:extLst>
              <a:ext uri="{FF2B5EF4-FFF2-40B4-BE49-F238E27FC236}">
                <a16:creationId xmlns:a16="http://schemas.microsoft.com/office/drawing/2014/main" id="{D7C628CD-685B-C4BE-893A-52B49A4DCAB2}"/>
              </a:ext>
            </a:extLst>
          </p:cNvPr>
          <p:cNvSpPr>
            <a:spLocks noGrp="1"/>
          </p:cNvSpPr>
          <p:nvPr>
            <p:ph sz="half" idx="1"/>
          </p:nvPr>
        </p:nvSpPr>
        <p:spPr/>
        <p:txBody>
          <a:bodyPr>
            <a:normAutofit/>
          </a:bodyPr>
          <a:lstStyle/>
          <a:p>
            <a:pPr marL="0" indent="0">
              <a:buNone/>
            </a:pPr>
            <a:r>
              <a:rPr lang="pl-PL" sz="1600" dirty="0" err="1">
                <a:latin typeface="Times New Roman" panose="02020603050405020304" pitchFamily="18" charset="0"/>
                <a:cs typeface="Times New Roman" panose="02020603050405020304" pitchFamily="18" charset="0"/>
              </a:rPr>
              <a:t>Arbeitslosigkeit</a:t>
            </a:r>
            <a:r>
              <a:rPr lang="pl-PL" sz="1600" dirty="0">
                <a:latin typeface="Times New Roman" panose="02020603050405020304" pitchFamily="18" charset="0"/>
                <a:cs typeface="Times New Roman" panose="02020603050405020304" pitchFamily="18" charset="0"/>
              </a:rPr>
              <a:t> – bezrobocie</a:t>
            </a:r>
          </a:p>
          <a:p>
            <a:pPr marL="0" indent="0">
              <a:buNone/>
            </a:pPr>
            <a:r>
              <a:rPr lang="pl-PL" sz="1600" dirty="0" err="1">
                <a:latin typeface="Times New Roman" panose="02020603050405020304" pitchFamily="18" charset="0"/>
                <a:cs typeface="Times New Roman" panose="02020603050405020304" pitchFamily="18" charset="0"/>
              </a:rPr>
              <a:t>Arten</a:t>
            </a:r>
            <a:r>
              <a:rPr lang="pl-PL" sz="1600" dirty="0">
                <a:latin typeface="Times New Roman" panose="02020603050405020304" pitchFamily="18" charset="0"/>
                <a:cs typeface="Times New Roman" panose="02020603050405020304" pitchFamily="18" charset="0"/>
              </a:rPr>
              <a:t> von – </a:t>
            </a:r>
            <a:r>
              <a:rPr lang="pl-PL" sz="1600" dirty="0" err="1">
                <a:latin typeface="Times New Roman" panose="02020603050405020304" pitchFamily="18" charset="0"/>
                <a:cs typeface="Times New Roman" panose="02020603050405020304" pitchFamily="18" charset="0"/>
              </a:rPr>
              <a:t>rodzaję</a:t>
            </a:r>
            <a:endParaRPr lang="pl-PL" sz="1600" dirty="0">
              <a:latin typeface="Times New Roman" panose="02020603050405020304" pitchFamily="18" charset="0"/>
              <a:cs typeface="Times New Roman" panose="02020603050405020304" pitchFamily="18" charset="0"/>
            </a:endParaRPr>
          </a:p>
          <a:p>
            <a:pPr marL="0" indent="0">
              <a:buNone/>
            </a:pPr>
            <a:r>
              <a:rPr lang="pl-PL" sz="1600" dirty="0" err="1">
                <a:latin typeface="Times New Roman" panose="02020603050405020304" pitchFamily="18" charset="0"/>
                <a:cs typeface="Times New Roman" panose="02020603050405020304" pitchFamily="18" charset="0"/>
              </a:rPr>
              <a:t>Arbeitsfähig</a:t>
            </a:r>
            <a:r>
              <a:rPr lang="pl-PL" sz="1600" dirty="0">
                <a:latin typeface="Times New Roman" panose="02020603050405020304" pitchFamily="18" charset="0"/>
                <a:cs typeface="Times New Roman" panose="02020603050405020304" pitchFamily="18" charset="0"/>
              </a:rPr>
              <a:t> – zdolne do pracy</a:t>
            </a:r>
          </a:p>
          <a:p>
            <a:pPr marL="0" indent="0">
              <a:buNone/>
            </a:pPr>
            <a:r>
              <a:rPr lang="de-DE" sz="1600" dirty="0">
                <a:latin typeface="Times New Roman" panose="02020603050405020304" pitchFamily="18" charset="0"/>
                <a:cs typeface="Times New Roman" panose="02020603050405020304" pitchFamily="18" charset="0"/>
              </a:rPr>
              <a:t>Phänomen</a:t>
            </a:r>
            <a:r>
              <a:rPr lang="pl-PL" sz="1600" dirty="0">
                <a:latin typeface="Times New Roman" panose="02020603050405020304" pitchFamily="18" charset="0"/>
                <a:cs typeface="Times New Roman" panose="02020603050405020304" pitchFamily="18" charset="0"/>
              </a:rPr>
              <a:t> – zjawisko</a:t>
            </a:r>
          </a:p>
          <a:p>
            <a:pPr marL="0" indent="0">
              <a:buNone/>
            </a:pPr>
            <a:r>
              <a:rPr lang="pl-PL" sz="1600" dirty="0" err="1">
                <a:latin typeface="Times New Roman" panose="02020603050405020304" pitchFamily="18" charset="0"/>
                <a:cs typeface="Times New Roman" panose="02020603050405020304" pitchFamily="18" charset="0"/>
              </a:rPr>
              <a:t>Arbeitsmarkt</a:t>
            </a:r>
            <a:r>
              <a:rPr lang="pl-PL" sz="1600" dirty="0">
                <a:latin typeface="Times New Roman" panose="02020603050405020304" pitchFamily="18" charset="0"/>
                <a:cs typeface="Times New Roman" panose="02020603050405020304" pitchFamily="18" charset="0"/>
              </a:rPr>
              <a:t> – rynek pracy</a:t>
            </a:r>
          </a:p>
          <a:p>
            <a:pPr marL="0" indent="0">
              <a:buNone/>
            </a:pPr>
            <a:r>
              <a:rPr lang="pl-PL" sz="1600" dirty="0" err="1">
                <a:latin typeface="Times New Roman" panose="02020603050405020304" pitchFamily="18" charset="0"/>
                <a:cs typeface="Times New Roman" panose="02020603050405020304" pitchFamily="18" charset="0"/>
              </a:rPr>
              <a:t>Lohnniveau</a:t>
            </a:r>
            <a:r>
              <a:rPr lang="pl-PL" sz="1600" dirty="0">
                <a:latin typeface="Times New Roman" panose="02020603050405020304" pitchFamily="18" charset="0"/>
                <a:cs typeface="Times New Roman" panose="02020603050405020304" pitchFamily="18" charset="0"/>
              </a:rPr>
              <a:t> – poziom </a:t>
            </a:r>
          </a:p>
          <a:p>
            <a:pPr marL="0" indent="0">
              <a:buNone/>
            </a:pPr>
            <a:r>
              <a:rPr lang="pl-PL" sz="1600" dirty="0" err="1">
                <a:latin typeface="Times New Roman" panose="02020603050405020304" pitchFamily="18" charset="0"/>
                <a:cs typeface="Times New Roman" panose="02020603050405020304" pitchFamily="18" charset="0"/>
              </a:rPr>
              <a:t>Beschäftigungsmöglichkeiten</a:t>
            </a:r>
            <a:r>
              <a:rPr lang="pl-PL" sz="1600" dirty="0">
                <a:latin typeface="Times New Roman" panose="02020603050405020304" pitchFamily="18" charset="0"/>
                <a:cs typeface="Times New Roman" panose="02020603050405020304" pitchFamily="18" charset="0"/>
              </a:rPr>
              <a:t> – możliwość zatrudnienia</a:t>
            </a:r>
          </a:p>
          <a:p>
            <a:pPr marL="0" indent="0">
              <a:buNone/>
            </a:pPr>
            <a:r>
              <a:rPr lang="de-DE" sz="1600" dirty="0">
                <a:latin typeface="Times New Roman" panose="02020603050405020304" pitchFamily="18" charset="0"/>
                <a:cs typeface="Times New Roman" panose="02020603050405020304" pitchFamily="18" charset="0"/>
              </a:rPr>
              <a:t>die Inaktivität</a:t>
            </a:r>
            <a:r>
              <a:rPr lang="pl-PL" sz="1600" dirty="0">
                <a:latin typeface="Times New Roman" panose="02020603050405020304" pitchFamily="18" charset="0"/>
                <a:cs typeface="Times New Roman" panose="02020603050405020304" pitchFamily="18" charset="0"/>
              </a:rPr>
              <a:t> – brak aktywności</a:t>
            </a:r>
          </a:p>
          <a:p>
            <a:pPr marL="0" indent="0">
              <a:buNone/>
            </a:pPr>
            <a:r>
              <a:rPr lang="de-DE" sz="1600" dirty="0">
                <a:latin typeface="Times New Roman" panose="02020603050405020304" pitchFamily="18" charset="0"/>
                <a:cs typeface="Times New Roman" panose="02020603050405020304" pitchFamily="18" charset="0"/>
              </a:rPr>
              <a:t>Fortschritt</a:t>
            </a:r>
            <a:r>
              <a:rPr lang="pl-PL" sz="1600" dirty="0">
                <a:latin typeface="Times New Roman" panose="02020603050405020304" pitchFamily="18" charset="0"/>
                <a:cs typeface="Times New Roman" panose="02020603050405020304" pitchFamily="18" charset="0"/>
              </a:rPr>
              <a:t> – postęp</a:t>
            </a:r>
          </a:p>
          <a:p>
            <a:pPr marL="0" indent="0">
              <a:buNone/>
            </a:pPr>
            <a:r>
              <a:rPr lang="de-DE" sz="1600" dirty="0">
                <a:latin typeface="Times New Roman" panose="02020603050405020304" pitchFamily="18" charset="0"/>
                <a:cs typeface="Times New Roman" panose="02020603050405020304" pitchFamily="18" charset="0"/>
              </a:rPr>
              <a:t>das Ergebnis</a:t>
            </a:r>
            <a:r>
              <a:rPr lang="pl-PL" sz="1600" dirty="0">
                <a:latin typeface="Times New Roman" panose="02020603050405020304" pitchFamily="18" charset="0"/>
                <a:cs typeface="Times New Roman" panose="02020603050405020304" pitchFamily="18" charset="0"/>
              </a:rPr>
              <a:t> - wynik</a:t>
            </a:r>
          </a:p>
          <a:p>
            <a:pPr marL="0" indent="0">
              <a:buNone/>
            </a:pPr>
            <a:r>
              <a:rPr lang="de-DE" sz="1600" dirty="0">
                <a:latin typeface="Times New Roman" panose="02020603050405020304" pitchFamily="18" charset="0"/>
                <a:cs typeface="Times New Roman" panose="02020603050405020304" pitchFamily="18" charset="0"/>
              </a:rPr>
              <a:t>Schwankungen</a:t>
            </a:r>
            <a:r>
              <a:rPr lang="pl-PL" sz="1600" dirty="0">
                <a:latin typeface="Times New Roman" panose="02020603050405020304" pitchFamily="18" charset="0"/>
                <a:cs typeface="Times New Roman" panose="02020603050405020304" pitchFamily="18" charset="0"/>
              </a:rPr>
              <a:t> - wahania</a:t>
            </a:r>
          </a:p>
          <a:p>
            <a:pPr marL="0" indent="0">
              <a:buNone/>
            </a:pPr>
            <a:endParaRPr lang="pl-PL" sz="2000" dirty="0"/>
          </a:p>
          <a:p>
            <a:pPr marL="0" indent="0">
              <a:buNone/>
            </a:pPr>
            <a:endParaRPr lang="pl-PL" sz="2000" dirty="0"/>
          </a:p>
        </p:txBody>
      </p:sp>
      <p:sp>
        <p:nvSpPr>
          <p:cNvPr id="5" name="Symbol zastępczy zawartości 4">
            <a:extLst>
              <a:ext uri="{FF2B5EF4-FFF2-40B4-BE49-F238E27FC236}">
                <a16:creationId xmlns:a16="http://schemas.microsoft.com/office/drawing/2014/main" id="{31869C64-2218-8C66-DEF4-F8CC8FCF0BEC}"/>
              </a:ext>
            </a:extLst>
          </p:cNvPr>
          <p:cNvSpPr>
            <a:spLocks noGrp="1"/>
          </p:cNvSpPr>
          <p:nvPr>
            <p:ph sz="half" idx="2"/>
          </p:nvPr>
        </p:nvSpPr>
        <p:spPr>
          <a:xfrm>
            <a:off x="6172200" y="1825625"/>
            <a:ext cx="5181600" cy="4351338"/>
          </a:xfrm>
        </p:spPr>
        <p:txBody>
          <a:bodyPr>
            <a:normAutofit/>
          </a:bodyPr>
          <a:lstStyle/>
          <a:p>
            <a:pPr marL="0" indent="0">
              <a:buNone/>
            </a:pPr>
            <a:r>
              <a:rPr lang="de-DE" sz="1600" kern="1200" dirty="0">
                <a:solidFill>
                  <a:schemeClr val="tx1"/>
                </a:solidFill>
                <a:latin typeface="Times New Roman" panose="02020603050405020304" pitchFamily="18" charset="0"/>
                <a:cs typeface="Times New Roman" panose="02020603050405020304" pitchFamily="18" charset="0"/>
              </a:rPr>
              <a:t>Einschränkung</a:t>
            </a:r>
            <a:r>
              <a:rPr lang="pl-PL" sz="1600" kern="1200" dirty="0">
                <a:solidFill>
                  <a:schemeClr val="tx1"/>
                </a:solidFill>
                <a:latin typeface="Times New Roman" panose="02020603050405020304" pitchFamily="18" charset="0"/>
                <a:cs typeface="Times New Roman" panose="02020603050405020304" pitchFamily="18" charset="0"/>
              </a:rPr>
              <a:t> – ograniczenie</a:t>
            </a:r>
          </a:p>
          <a:p>
            <a:pPr marL="0" indent="0">
              <a:buNone/>
            </a:pPr>
            <a:r>
              <a:rPr lang="de-DE" sz="1600" kern="1200" dirty="0">
                <a:solidFill>
                  <a:schemeClr val="tx1"/>
                </a:solidFill>
                <a:latin typeface="Times New Roman" panose="02020603050405020304" pitchFamily="18" charset="0"/>
                <a:cs typeface="Times New Roman" panose="02020603050405020304" pitchFamily="18" charset="0"/>
              </a:rPr>
              <a:t>Veränderungen</a:t>
            </a:r>
            <a:r>
              <a:rPr lang="pl-PL" sz="1600" dirty="0">
                <a:latin typeface="Times New Roman" panose="02020603050405020304" pitchFamily="18" charset="0"/>
                <a:cs typeface="Times New Roman" panose="02020603050405020304" pitchFamily="18" charset="0"/>
              </a:rPr>
              <a:t> – zmiany</a:t>
            </a:r>
          </a:p>
          <a:p>
            <a:pPr marL="0" indent="0">
              <a:buNone/>
            </a:pPr>
            <a:r>
              <a:rPr lang="pl-PL" sz="1600" dirty="0" err="1">
                <a:latin typeface="Times New Roman" panose="02020603050405020304" pitchFamily="18" charset="0"/>
                <a:cs typeface="Times New Roman" panose="02020603050405020304" pitchFamily="18" charset="0"/>
              </a:rPr>
              <a:t>Ungenutztes</a:t>
            </a:r>
            <a:r>
              <a:rPr lang="pl-PL" sz="1600" dirty="0">
                <a:latin typeface="Times New Roman" panose="02020603050405020304" pitchFamily="18" charset="0"/>
                <a:cs typeface="Times New Roman" panose="02020603050405020304" pitchFamily="18" charset="0"/>
              </a:rPr>
              <a:t> – niewykorzystane</a:t>
            </a:r>
          </a:p>
          <a:p>
            <a:pPr marL="0" indent="0">
              <a:buNone/>
            </a:pPr>
            <a:r>
              <a:rPr lang="de-DE" sz="1600" dirty="0">
                <a:latin typeface="Times New Roman" panose="02020603050405020304" pitchFamily="18" charset="0"/>
                <a:cs typeface="Times New Roman" panose="02020603050405020304" pitchFamily="18" charset="0"/>
              </a:rPr>
              <a:t>die Arbeitslosenquote</a:t>
            </a:r>
            <a:r>
              <a:rPr lang="pl-PL" sz="1600" dirty="0">
                <a:latin typeface="Times New Roman" panose="02020603050405020304" pitchFamily="18" charset="0"/>
                <a:cs typeface="Times New Roman" panose="02020603050405020304" pitchFamily="18" charset="0"/>
              </a:rPr>
              <a:t> – stopa bezrobocia</a:t>
            </a:r>
          </a:p>
          <a:p>
            <a:pPr marL="0" indent="0">
              <a:buNone/>
            </a:pPr>
            <a:r>
              <a:rPr lang="de-DE" sz="1600" dirty="0">
                <a:latin typeface="Times New Roman" panose="02020603050405020304" pitchFamily="18" charset="0"/>
                <a:cs typeface="Times New Roman" panose="02020603050405020304" pitchFamily="18" charset="0"/>
              </a:rPr>
              <a:t>Erwerbstätigen</a:t>
            </a:r>
            <a:r>
              <a:rPr lang="pl-PL" sz="1600" dirty="0">
                <a:latin typeface="Times New Roman" panose="02020603050405020304" pitchFamily="18" charset="0"/>
                <a:cs typeface="Times New Roman" panose="02020603050405020304" pitchFamily="18" charset="0"/>
              </a:rPr>
              <a:t> – osoby pracujące</a:t>
            </a:r>
          </a:p>
          <a:p>
            <a:pPr marL="0" indent="0">
              <a:buNone/>
            </a:pPr>
            <a:r>
              <a:rPr lang="de-DE" sz="1600" dirty="0">
                <a:latin typeface="Times New Roman" panose="02020603050405020304" pitchFamily="18" charset="0"/>
                <a:cs typeface="Times New Roman" panose="02020603050405020304" pitchFamily="18" charset="0"/>
              </a:rPr>
              <a:t>Unabhängig</a:t>
            </a:r>
            <a:r>
              <a:rPr lang="pl-PL" sz="1600" dirty="0">
                <a:latin typeface="Times New Roman" panose="02020603050405020304" pitchFamily="18" charset="0"/>
                <a:cs typeface="Times New Roman" panose="02020603050405020304" pitchFamily="18" charset="0"/>
              </a:rPr>
              <a:t> – niezależnie</a:t>
            </a:r>
          </a:p>
          <a:p>
            <a:pPr marL="0" indent="0">
              <a:buNone/>
            </a:pPr>
            <a:r>
              <a:rPr lang="de-DE" sz="1600" dirty="0">
                <a:latin typeface="Times New Roman" panose="02020603050405020304" pitchFamily="18" charset="0"/>
                <a:cs typeface="Times New Roman" panose="02020603050405020304" pitchFamily="18" charset="0"/>
              </a:rPr>
              <a:t>der Volkswirtschaftslehre</a:t>
            </a:r>
            <a:r>
              <a:rPr lang="pl-PL" sz="1600" dirty="0">
                <a:latin typeface="Times New Roman" panose="02020603050405020304" pitchFamily="18" charset="0"/>
                <a:cs typeface="Times New Roman" panose="02020603050405020304" pitchFamily="18" charset="0"/>
              </a:rPr>
              <a:t> – nauki o ekonomii</a:t>
            </a:r>
          </a:p>
          <a:p>
            <a:pPr marL="0" indent="0">
              <a:buNone/>
            </a:pPr>
            <a:r>
              <a:rPr lang="pl-PL" sz="1600" dirty="0">
                <a:latin typeface="Times New Roman" panose="02020603050405020304" pitchFamily="18" charset="0"/>
                <a:cs typeface="Times New Roman" panose="02020603050405020304" pitchFamily="18" charset="0"/>
              </a:rPr>
              <a:t>der Konsum- konsumpcja</a:t>
            </a:r>
          </a:p>
          <a:p>
            <a:pPr marL="0" indent="0">
              <a:buNone/>
            </a:pPr>
            <a:r>
              <a:rPr lang="de-DE" sz="1600" kern="1200" dirty="0">
                <a:solidFill>
                  <a:schemeClr val="tx1"/>
                </a:solidFill>
                <a:latin typeface="Times New Roman" panose="02020603050405020304" pitchFamily="18" charset="0"/>
                <a:cs typeface="Times New Roman" panose="02020603050405020304" pitchFamily="18" charset="0"/>
              </a:rPr>
              <a:t>Dienstleistungen</a:t>
            </a:r>
            <a:r>
              <a:rPr lang="pl-PL" sz="1600" kern="1200" dirty="0">
                <a:solidFill>
                  <a:schemeClr val="tx1"/>
                </a:solidFill>
                <a:latin typeface="Times New Roman" panose="02020603050405020304" pitchFamily="18" charset="0"/>
                <a:cs typeface="Times New Roman" panose="02020603050405020304" pitchFamily="18" charset="0"/>
              </a:rPr>
              <a:t> - usługi</a:t>
            </a:r>
            <a:endParaRPr lang="de-DE" sz="1600" kern="1200" dirty="0">
              <a:solidFill>
                <a:schemeClr val="tx1"/>
              </a:solidFill>
              <a:latin typeface="Times New Roman" panose="02020603050405020304" pitchFamily="18" charset="0"/>
              <a:cs typeface="Times New Roman" panose="02020603050405020304" pitchFamily="18" charset="0"/>
            </a:endParaRPr>
          </a:p>
          <a:p>
            <a:pPr marL="0" indent="0">
              <a:buNone/>
            </a:pPr>
            <a:endParaRPr lang="pl-PL" sz="1600" dirty="0"/>
          </a:p>
        </p:txBody>
      </p:sp>
    </p:spTree>
    <p:extLst>
      <p:ext uri="{BB962C8B-B14F-4D97-AF65-F5344CB8AC3E}">
        <p14:creationId xmlns:p14="http://schemas.microsoft.com/office/powerpoint/2010/main" val="5098187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4" ma:contentTypeDescription="Utwórz nowy dokument." ma:contentTypeScope="" ma:versionID="30a33ceb647133b84e5dba8a309f7008">
  <xsd:schema xmlns:xsd="http://www.w3.org/2001/XMLSchema" xmlns:xs="http://www.w3.org/2001/XMLSchema" xmlns:p="http://schemas.microsoft.com/office/2006/metadata/properties" xmlns:ns2="6088189d-10d2-4b44-9742-ab2d115595fe" targetNamespace="http://schemas.microsoft.com/office/2006/metadata/properties" ma:root="true" ma:fieldsID="513c54406955a8cf909538105aa7cd4f" ns2:_="">
    <xsd:import namespace="6088189d-10d2-4b44-9742-ab2d115595f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8189d-10d2-4b44-9742-ab2d11559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80C731-9C31-40EB-A9FB-2CA9917D5378}"/>
</file>

<file path=customXml/itemProps2.xml><?xml version="1.0" encoding="utf-8"?>
<ds:datastoreItem xmlns:ds="http://schemas.openxmlformats.org/officeDocument/2006/customXml" ds:itemID="{4F1050DD-ACD8-45DA-A921-122E96D9BDCD}"/>
</file>

<file path=customXml/itemProps3.xml><?xml version="1.0" encoding="utf-8"?>
<ds:datastoreItem xmlns:ds="http://schemas.openxmlformats.org/officeDocument/2006/customXml" ds:itemID="{941CF5B5-A7D0-4D94-949C-22EAEF54507B}"/>
</file>

<file path=docProps/app.xml><?xml version="1.0" encoding="utf-8"?>
<Properties xmlns="http://schemas.openxmlformats.org/officeDocument/2006/extended-properties" xmlns:vt="http://schemas.openxmlformats.org/officeDocument/2006/docPropsVTypes">
  <Template/>
  <TotalTime>181</TotalTime>
  <Words>556</Words>
  <Application>Microsoft Office PowerPoint</Application>
  <PresentationFormat>Panoramiczny</PresentationFormat>
  <Paragraphs>83</Paragraphs>
  <Slides>11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Aptos</vt:lpstr>
      <vt:lpstr>Aptos Display</vt:lpstr>
      <vt:lpstr>Arial</vt:lpstr>
      <vt:lpstr>Times New Roman</vt:lpstr>
      <vt:lpstr>Motyw pakietu Office</vt:lpstr>
      <vt:lpstr>Arbeitslosigkeit</vt:lpstr>
      <vt:lpstr>Präsentationsplan:</vt:lpstr>
      <vt:lpstr>Was ist Arbeitslosigkeit?</vt:lpstr>
      <vt:lpstr>Arten der Arbeitslosigkeit nach Dauer </vt:lpstr>
      <vt:lpstr>Arbeitslosigkeit aufgrund von Ursachen</vt:lpstr>
      <vt:lpstr>Ursachen und Auswirkungen der Arbeitslosigkeit</vt:lpstr>
      <vt:lpstr>Arbeitslosenquote</vt:lpstr>
      <vt:lpstr>Quiz:</vt:lpstr>
      <vt:lpstr>Wörterbuch</vt:lpstr>
      <vt:lpstr>Quellen</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Arbeitslosigkeit</dc:title>
  <dc:creator>Krzysztof Potoczny</dc:creator>
  <cp:lastModifiedBy>Krzysztof Potoczny</cp:lastModifiedBy>
  <cp:revision>5</cp:revision>
  <dcterms:created xsi:type="dcterms:W3CDTF">2024-05-18T12:54:55Z</dcterms:created>
  <dcterms:modified xsi:type="dcterms:W3CDTF">2024-05-26T10:30:30Z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0x0101000F032860FE59B94DB7E8C59EF37275DE</vt:lpwstr>
  </property>
</Properties>
</file>