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4.svg" ContentType="image/svg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8" r:id="rId6"/>
    <p:sldId id="259" r:id="rId7"/>
    <p:sldId id="266" r:id="rId8"/>
    <p:sldId id="267" r:id="rId9"/>
    <p:sldId id="262" r:id="rId10"/>
    <p:sldId id="263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ustomXml" Target="../customXml/item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32D-D8B6-4B9E-9CBF-DCAC30B7B93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3ECD-7F6D-420D-93CA-D8D15EB427AC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www.diki.pl/slownik-niemieckiego" TargetMode="External"/><Relationship Id="rId2" Type="http://schemas.openxmlformats.org/officeDocument/2006/relationships/hyperlink" Target="https://exporo.de/wiki/inflation" TargetMode="External"/><Relationship Id="rId1" Type="http://schemas.openxmlformats.org/officeDocument/2006/relationships/hyperlink" Target="https://www.microtech.de/erp-wiki/inflation-deflation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01018" y="2275262"/>
            <a:ext cx="5189964" cy="25523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600" dirty="0">
                <a:latin typeface="Alasassy Caps" panose="020F0502020204030204" pitchFamily="2" charset="0"/>
              </a:rPr>
              <a:t>Die Inflation und </a:t>
            </a:r>
            <a:br>
              <a:rPr lang="en-US" sz="6600" dirty="0">
                <a:latin typeface="Alasassy Caps" panose="020F0502020204030204" pitchFamily="2" charset="0"/>
              </a:rPr>
            </a:br>
            <a:r>
              <a:rPr lang="en-US" sz="6600" dirty="0">
                <a:latin typeface="Alasassy Caps" panose="020F0502020204030204" pitchFamily="2" charset="0"/>
              </a:rPr>
              <a:t>die Deflation</a:t>
            </a:r>
            <a:endParaRPr lang="en-US" sz="6600" dirty="0">
              <a:latin typeface="Alasassy Caps" panose="020F0502020204030204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68146" y="5629405"/>
            <a:ext cx="3823854" cy="1228595"/>
          </a:xfrm>
        </p:spPr>
        <p:txBody>
          <a:bodyPr vert="horz" lIns="91440" tIns="45720" rIns="91440" bIns="45720" rtlCol="0">
            <a:normAutofit fontScale="75000" lnSpcReduction="20000"/>
          </a:bodyPr>
          <a:lstStyle/>
          <a:p>
            <a:pPr algn="r"/>
            <a:r>
              <a:rPr lang="de-DE" altLang="en-US" sz="2000" b="1" dirty="0">
                <a:latin typeface="Calibri" panose="020F0502020204030204" charset="0"/>
              </a:rPr>
              <a:t>Bearbeitet von </a:t>
            </a:r>
            <a:endParaRPr lang="en-US" sz="2000" b="1" dirty="0"/>
          </a:p>
          <a:p>
            <a:pPr algn="r"/>
            <a:r>
              <a:rPr lang="en-US" sz="2000" b="1" dirty="0"/>
              <a:t>Izabela Janas</a:t>
            </a:r>
            <a:endParaRPr lang="en-US" sz="2000" b="1" dirty="0"/>
          </a:p>
          <a:p>
            <a:pPr algn="r"/>
            <a:r>
              <a:rPr lang="en-US" sz="2000" b="1" dirty="0"/>
              <a:t>2. </a:t>
            </a:r>
            <a:r>
              <a:rPr lang="de-DE" altLang="en-US" sz="2000" b="1" dirty="0">
                <a:latin typeface="Calibri" panose="020F0502020204030204" charset="0"/>
              </a:rPr>
              <a:t>S</a:t>
            </a:r>
            <a:r>
              <a:rPr lang="en-US" sz="2000" b="1" dirty="0" err="1"/>
              <a:t>tj</a:t>
            </a:r>
            <a:r>
              <a:rPr lang="en-US" sz="2000" b="1" dirty="0"/>
              <a:t>. </a:t>
            </a:r>
            <a:r>
              <a:rPr lang="en-US" sz="2000" b="1" dirty="0" err="1"/>
              <a:t>Finanz</a:t>
            </a:r>
            <a:r>
              <a:rPr lang="en-US" sz="2000" b="1" dirty="0"/>
              <a:t>- und </a:t>
            </a:r>
            <a:r>
              <a:rPr lang="en-US" sz="2000" b="1" dirty="0" err="1"/>
              <a:t>Rechnungwesen</a:t>
            </a:r>
            <a:endParaRPr lang="en-US" sz="2000" b="1" dirty="0"/>
          </a:p>
          <a:p>
            <a:pPr algn="r"/>
            <a:r>
              <a:rPr lang="en-US" sz="2000" b="1" dirty="0"/>
              <a:t>2023/2024 </a:t>
            </a:r>
            <a:endParaRPr lang="en-US" sz="20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095365" y="556260"/>
            <a:ext cx="5419725" cy="14808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spcAft>
                <a:spcPts val="600"/>
              </a:spcAft>
            </a:pPr>
            <a:r>
              <a:rPr lang="pl-PL" sz="2000" b="1" dirty="0"/>
              <a:t>Rzesz</a:t>
            </a:r>
            <a:r>
              <a:rPr lang="de-DE" altLang="pl-PL" sz="2000" b="1" dirty="0">
                <a:latin typeface="Calibri" panose="020F0502020204030204" charset="0"/>
              </a:rPr>
              <a:t>ower Universität</a:t>
            </a:r>
            <a:endParaRPr lang="pl-PL" sz="2000" b="1" dirty="0"/>
          </a:p>
          <a:p>
            <a:pPr algn="r">
              <a:spcAft>
                <a:spcPts val="600"/>
              </a:spcAft>
            </a:pPr>
            <a:r>
              <a:rPr lang="de-DE" altLang="pl-PL" sz="2000" b="1" dirty="0" err="1">
                <a:latin typeface="Calibri" panose="020F0502020204030204" charset="0"/>
              </a:rPr>
              <a:t>Institut für </a:t>
            </a:r>
            <a:r>
              <a:rPr lang="pl-PL" sz="2000" b="1" dirty="0" err="1"/>
              <a:t>Wirtschaftswissenschaften</a:t>
            </a:r>
            <a:r>
              <a:rPr lang="de-DE" altLang="pl-PL" sz="2000" b="1" dirty="0" err="1">
                <a:latin typeface="Calibri" panose="020F0502020204030204" charset="0"/>
              </a:rPr>
              <a:t> und Finanzwesen</a:t>
            </a:r>
            <a:endParaRPr lang="de-DE" altLang="pl-PL" sz="2000" b="1" dirty="0" err="1">
              <a:latin typeface="Calibri" panose="020F050202020403020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8981"/>
            <a:ext cx="1896126" cy="17750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pl-PL" sz="3600" kern="100">
                <a:solidFill>
                  <a:schemeClr val="tx2"/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Quellen  </a:t>
            </a:r>
            <a:br>
              <a:rPr lang="pl-PL" sz="3600" kern="100">
                <a:solidFill>
                  <a:schemeClr val="tx2"/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</a:br>
            <a:endParaRPr lang="pl-PL" sz="360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>
            <a:grpSpLocks noGrp="1" noRot="1" noChangeAspect="1" noMove="1" noResize="1" noUngrp="1"/>
          </p:cNvGrpSpPr>
          <p:nvPr/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/>
            <p:cNvSpPr/>
            <p:nvPr/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/>
            <p:cNvSpPr/>
            <p:nvPr/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/>
            <p:cNvSpPr/>
            <p:nvPr/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pl-PL" sz="1800" u="sng" kern="10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1"/>
              </a:rPr>
              <a:t>Inflation und Deflation - Was ist das? - microtech.de</a:t>
            </a:r>
            <a:r>
              <a:rPr lang="pl-PL" sz="1800" kern="10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pl-PL" sz="1800" kern="10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de-DE" sz="1800">
                <a:solidFill>
                  <a:schemeClr val="tx2"/>
                </a:solidFill>
                <a:hlinkClick r:id="rId2"/>
              </a:rPr>
              <a:t>Inflation ᐅ Bedeutung, Definition, Ursachen und Folgen | Wiki (exporo.de)</a:t>
            </a:r>
            <a:endParaRPr lang="pl-PL" sz="1800">
              <a:solidFill>
                <a:schemeClr val="tx2"/>
              </a:solidFill>
            </a:endParaRPr>
          </a:p>
          <a:p>
            <a:r>
              <a:rPr lang="pl-PL" sz="1800" u="sng" kern="10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Słownik niemiecko-polski, słownik niemiecki online - Diki</a:t>
            </a:r>
            <a:endParaRPr lang="pl-PL" sz="1800" kern="10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l-PL" sz="1800">
              <a:solidFill>
                <a:schemeClr val="tx2"/>
              </a:solidFill>
            </a:endParaRPr>
          </a:p>
        </p:txBody>
      </p:sp>
      <p:grpSp>
        <p:nvGrpSpPr>
          <p:cNvPr id="18" name="Group 17"/>
          <p:cNvGrpSpPr>
            <a:grpSpLocks noGrp="1" noRot="1" noChangeAspect="1" noMove="1" noResize="1" noUngrp="1"/>
          </p:cNvGrpSpPr>
          <p:nvPr/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/>
            <p:cNvSpPr/>
            <p:nvPr/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/>
            <p:cNvSpPr/>
            <p:nvPr/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/>
            <p:cNvSpPr/>
            <p:nvPr/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/>
            <p:cNvSpPr/>
            <p:nvPr/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3925" y="1321056"/>
            <a:ext cx="10684151" cy="1991979"/>
          </a:xfrm>
        </p:spPr>
        <p:txBody>
          <a:bodyPr anchor="b">
            <a:normAutofit/>
          </a:bodyPr>
          <a:lstStyle/>
          <a:p>
            <a:r>
              <a:rPr lang="pl-PL" sz="5200" dirty="0" err="1">
                <a:solidFill>
                  <a:schemeClr val="tx2"/>
                </a:solidFill>
              </a:rPr>
              <a:t>Danke</a:t>
            </a:r>
            <a:r>
              <a:rPr lang="pl-PL" sz="5200" dirty="0">
                <a:solidFill>
                  <a:schemeClr val="tx2"/>
                </a:solidFill>
              </a:rPr>
              <a:t> </a:t>
            </a:r>
            <a:r>
              <a:rPr lang="pl-PL" sz="5200" dirty="0" err="1">
                <a:solidFill>
                  <a:schemeClr val="tx2"/>
                </a:solidFill>
              </a:rPr>
              <a:t>für</a:t>
            </a:r>
            <a:r>
              <a:rPr lang="pl-PL" sz="5200" dirty="0">
                <a:solidFill>
                  <a:schemeClr val="tx2"/>
                </a:solidFill>
              </a:rPr>
              <a:t> </a:t>
            </a:r>
            <a:r>
              <a:rPr lang="pl-PL" sz="5200" dirty="0" err="1">
                <a:solidFill>
                  <a:schemeClr val="tx2"/>
                </a:solidFill>
              </a:rPr>
              <a:t>Ihre</a:t>
            </a:r>
            <a:r>
              <a:rPr lang="pl-PL" sz="5200" dirty="0">
                <a:solidFill>
                  <a:schemeClr val="tx2"/>
                </a:solidFill>
              </a:rPr>
              <a:t> </a:t>
            </a:r>
            <a:r>
              <a:rPr lang="pl-PL" sz="5200" dirty="0" err="1">
                <a:solidFill>
                  <a:schemeClr val="tx2"/>
                </a:solidFill>
              </a:rPr>
              <a:t>Aufmerksamkeit</a:t>
            </a:r>
            <a:endParaRPr lang="pl-PL" sz="5200" dirty="0">
              <a:solidFill>
                <a:schemeClr val="tx2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61395" y="3525490"/>
            <a:ext cx="9469211" cy="865639"/>
          </a:xfrm>
        </p:spPr>
        <p:txBody>
          <a:bodyPr anchor="t">
            <a:normAutofit/>
          </a:bodyPr>
          <a:lstStyle/>
          <a:p>
            <a:endParaRPr lang="pl-PL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>
            <a:grpSpLocks noGrp="1" noRot="1" noChangeAspect="1" noMove="1" noResize="1" noUngrp="1"/>
          </p:cNvGrpSpPr>
          <p:nvPr/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/>
            <p:cNvSpPr/>
            <p:nvPr/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/>
            <p:cNvSpPr/>
            <p:nvPr/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/>
            <p:cNvSpPr/>
            <p:nvPr/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>
            <a:grpSpLocks noGrp="1" noRot="1" noChangeAspect="1" noMove="1" noResize="1" noUngrp="1"/>
          </p:cNvGrpSpPr>
          <p:nvPr/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/>
            <p:cNvSpPr/>
            <p:nvPr/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/>
            <p:cNvSpPr/>
            <p:nvPr/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/>
            <p:cNvSpPr/>
            <p:nvPr/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/>
            <p:cNvSpPr/>
            <p:nvPr/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pl-PL"/>
              <a:t>Agenda</a:t>
            </a:r>
            <a:endParaRPr lang="pl-PL"/>
          </a:p>
        </p:txBody>
      </p:sp>
      <p:pic>
        <p:nvPicPr>
          <p:cNvPr id="46" name="Picture 45" descr="Lupe und Fragezeichen"/>
          <p:cNvPicPr>
            <a:picLocks noChangeAspect="1"/>
          </p:cNvPicPr>
          <p:nvPr/>
        </p:nvPicPr>
        <p:blipFill rotWithShape="1">
          <a:blip r:embed="rId1"/>
          <a:srcRect l="36426" r="32778"/>
          <a:stretch>
            <a:fillRect/>
          </a:stretch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Symbol zastępczy zawartości 2"/>
          <p:cNvSpPr>
            <a:spLocks noGrp="1"/>
          </p:cNvSpPr>
          <p:nvPr>
            <p:ph idx="1"/>
          </p:nvPr>
        </p:nvSpPr>
        <p:spPr>
          <a:xfrm>
            <a:off x="4572001" y="2201958"/>
            <a:ext cx="6781800" cy="3900730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Was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ist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Inflation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? </a:t>
            </a:r>
            <a:endParaRPr lang="pl-PL" sz="2000" kern="100" dirty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Inflationsarten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endParaRPr lang="pl-PL" sz="2000" kern="100" dirty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Was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ist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Deflation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?</a:t>
            </a:r>
            <a:endParaRPr lang="pl-PL" sz="2000" kern="100" dirty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Sind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Inflation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und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Deflation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gefährlich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?</a:t>
            </a:r>
            <a:endParaRPr lang="pl-PL" sz="2000" kern="100" dirty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Steuerung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der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Inflation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durch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Notenbanken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und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Politik</a:t>
            </a:r>
            <a:endParaRPr lang="pl-PL" sz="2000" kern="100" dirty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Quiz</a:t>
            </a:r>
            <a:endParaRPr lang="pl-PL" sz="2000" kern="100" dirty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kern="100" dirty="0" err="1"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Minilexikon</a:t>
            </a:r>
            <a:endParaRPr lang="pl-PL" sz="2000" kern="100" dirty="0"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Quellen</a:t>
            </a:r>
            <a:r>
              <a:rPr lang="pl-PL" sz="2000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 </a:t>
            </a:r>
            <a:endParaRPr lang="pl-PL" sz="2000" kern="100" dirty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pl-PL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Was ist Inflation? </a:t>
            </a:r>
            <a:br>
              <a:rPr lang="pl-PL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</a:br>
            <a:endParaRPr lang="pl-PL"/>
          </a:p>
        </p:txBody>
      </p:sp>
      <p:pic>
        <p:nvPicPr>
          <p:cNvPr id="14" name="Picture 13" descr="Lupe und Fragezeichen"/>
          <p:cNvPicPr>
            <a:picLocks noChangeAspect="1"/>
          </p:cNvPicPr>
          <p:nvPr/>
        </p:nvPicPr>
        <p:blipFill rotWithShape="1">
          <a:blip r:embed="rId1"/>
          <a:srcRect l="36426" r="32778"/>
          <a:stretch>
            <a:fillRect/>
          </a:stretch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1" y="2201958"/>
            <a:ext cx="6781800" cy="3900730"/>
          </a:xfrm>
        </p:spPr>
        <p:txBody>
          <a:bodyPr anchor="t">
            <a:normAutofit/>
          </a:bodyPr>
          <a:lstStyle/>
          <a:p>
            <a:pPr algn="ctr"/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Unter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 </a:t>
            </a:r>
            <a:r>
              <a:rPr lang="pl-PL" sz="2400" b="1" dirty="0" err="1">
                <a:solidFill>
                  <a:srgbClr val="06142E"/>
                </a:solidFill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Inflation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 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verstehen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wir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eine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Verminderung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des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Geldwertes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oder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eine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Steigung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des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allgemeinen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Preisniveaus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.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Wörtlich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übersetzt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heißt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 </a:t>
            </a:r>
            <a:r>
              <a:rPr lang="pl-PL" sz="2400" i="1" dirty="0" err="1">
                <a:solidFill>
                  <a:srgbClr val="06142E"/>
                </a:solidFill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Inflation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 „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aufblasen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“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oder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„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aufblähen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“</a:t>
            </a:r>
            <a:r>
              <a:rPr lang="pl-PL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pl-PL" b="0" i="0" dirty="0" err="1">
                <a:effectLst/>
                <a:latin typeface="Times New Roman" panose="02020603050405020304" pitchFamily="18" charset="0"/>
              </a:rPr>
              <a:t>Inflationsarten</a:t>
            </a:r>
            <a:br>
              <a:rPr lang="pl-PL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14" name="Picture 13" descr="Lupe und Fragezeichen"/>
          <p:cNvPicPr>
            <a:picLocks noChangeAspect="1"/>
          </p:cNvPicPr>
          <p:nvPr/>
        </p:nvPicPr>
        <p:blipFill rotWithShape="1">
          <a:blip r:embed="rId1"/>
          <a:srcRect l="36079" r="33125"/>
          <a:stretch>
            <a:fillRect/>
          </a:stretch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1" y="1651240"/>
            <a:ext cx="6781800" cy="390073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Die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Erkennbarkeit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der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Preissteigerung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:</a:t>
            </a:r>
            <a:endParaRPr lang="pl-PL" sz="2400" b="0" i="0" dirty="0">
              <a:solidFill>
                <a:srgbClr val="000000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r>
              <a:rPr lang="pl-PL" sz="2400" dirty="0" err="1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Offene</a:t>
            </a:r>
            <a:r>
              <a:rPr lang="pl-PL" sz="2400" dirty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Inflation</a:t>
            </a:r>
            <a:r>
              <a:rPr lang="pl-PL" sz="2400" dirty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endParaRPr lang="pl-PL" sz="240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lang="pl-PL" sz="2400" dirty="0" err="1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Verdeckte</a:t>
            </a:r>
            <a:r>
              <a:rPr lang="pl-PL" sz="2400" dirty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Inflation</a:t>
            </a:r>
            <a:r>
              <a:rPr lang="pl-PL" sz="2400" dirty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endParaRPr lang="pl-PL" sz="240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Zurückgestaute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Inflation</a:t>
            </a:r>
            <a:endParaRPr lang="pl-PL" sz="2400" b="0" i="0" dirty="0">
              <a:solidFill>
                <a:srgbClr val="000000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endParaRPr lang="pl-PL" sz="240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Die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Geschwindigkeit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der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Inflation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:</a:t>
            </a:r>
            <a:endParaRPr lang="pl-PL" sz="2400" b="0" i="0" dirty="0">
              <a:solidFill>
                <a:srgbClr val="000000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Schleichende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Inflation</a:t>
            </a:r>
            <a:endParaRPr lang="pl-PL" sz="2400" b="0" i="0" dirty="0">
              <a:solidFill>
                <a:srgbClr val="000000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Trabende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Inflation</a:t>
            </a:r>
            <a:endParaRPr lang="pl-PL" sz="240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Galoppierende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Inflation</a:t>
            </a:r>
            <a:endParaRPr lang="pl-PL" sz="2400" b="0" i="0" dirty="0">
              <a:solidFill>
                <a:srgbClr val="000000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Hyperinflation</a:t>
            </a:r>
            <a:endParaRPr lang="pl-PL" sz="2400" dirty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pl-PL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Was ist Deflation?</a:t>
            </a:r>
            <a:br>
              <a:rPr lang="pl-PL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</a:br>
            <a:endParaRPr lang="pl-PL"/>
          </a:p>
        </p:txBody>
      </p:sp>
      <p:pic>
        <p:nvPicPr>
          <p:cNvPr id="14" name="Picture 13" descr="Lupe und Fragezeichen"/>
          <p:cNvPicPr>
            <a:picLocks noChangeAspect="1"/>
          </p:cNvPicPr>
          <p:nvPr/>
        </p:nvPicPr>
        <p:blipFill rotWithShape="1">
          <a:blip r:embed="rId1"/>
          <a:srcRect l="36426" r="32778"/>
          <a:stretch>
            <a:fillRect/>
          </a:stretch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1" y="2201958"/>
            <a:ext cx="6781800" cy="3900730"/>
          </a:xfrm>
        </p:spPr>
        <p:txBody>
          <a:bodyPr anchor="t">
            <a:normAutofit/>
          </a:bodyPr>
          <a:lstStyle/>
          <a:p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Bei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der </a:t>
            </a:r>
            <a:r>
              <a:rPr lang="pl-PL" sz="2400" b="1" dirty="0" err="1">
                <a:solidFill>
                  <a:srgbClr val="06142E"/>
                </a:solidFill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Deflation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 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sinkt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langfristig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das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allgemeine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Preisniveau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ab,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dadurch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steigt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die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Kaufkraft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des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Geldes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endParaRPr lang="pl-PL" sz="2400" dirty="0">
              <a:effectLst/>
              <a:latin typeface="Calibri" panose="020F0502020204030204" charset="0"/>
              <a:ea typeface="Aptos" panose="020B0004020202020204" pitchFamily="34" charset="0"/>
              <a:cs typeface="Calibri" panose="020F0502020204030204" charset="0"/>
            </a:endParaRPr>
          </a:p>
          <a:p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Für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die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gesamte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Wirtschaft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des Landes kann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das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mittel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-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und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langfristig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zu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Insolvenzen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,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steigender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Arbeitslosigkeit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und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sinkenden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Löhnen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führen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.</a:t>
            </a:r>
            <a:endParaRPr lang="pl-PL" sz="2400" dirty="0">
              <a:latin typeface="Calibri" panose="020F0502020204030204" charset="0"/>
              <a:ea typeface="Aptos" panose="020B0004020202020204" pitchFamily="34" charset="0"/>
              <a:cs typeface="Calibri" panose="020F0502020204030204" charset="0"/>
            </a:endParaRPr>
          </a:p>
          <a:p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Die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Deflation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kommt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deutlich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seltener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vor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als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die </a:t>
            </a:r>
            <a:r>
              <a:rPr lang="pl-PL" sz="2400" dirty="0" err="1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Inflation</a:t>
            </a:r>
            <a:r>
              <a:rPr lang="pl-PL" sz="2400" dirty="0"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.</a:t>
            </a:r>
            <a:endParaRPr lang="pl-PL" sz="2400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pl-PL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Sind</a:t>
            </a:r>
            <a:r>
              <a:rPr lang="pl-PL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Inflation</a:t>
            </a:r>
            <a:r>
              <a:rPr lang="pl-PL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und</a:t>
            </a:r>
            <a:r>
              <a:rPr lang="pl-PL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Deflation</a:t>
            </a:r>
            <a:r>
              <a:rPr lang="pl-PL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kern="100" dirty="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gefährlich</a:t>
            </a:r>
            <a:r>
              <a:rPr lang="pl-PL" kern="100" dirty="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?</a:t>
            </a:r>
            <a:endParaRPr lang="pl-PL" dirty="0"/>
          </a:p>
        </p:txBody>
      </p:sp>
      <p:pic>
        <p:nvPicPr>
          <p:cNvPr id="14" name="Picture 13" descr="Lupe und Fragezeichen"/>
          <p:cNvPicPr>
            <a:picLocks noChangeAspect="1"/>
          </p:cNvPicPr>
          <p:nvPr/>
        </p:nvPicPr>
        <p:blipFill rotWithShape="1">
          <a:blip r:embed="rId1"/>
          <a:srcRect l="36079" r="33125"/>
          <a:stretch>
            <a:fillRect/>
          </a:stretch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1" y="2201958"/>
            <a:ext cx="6781800" cy="3900730"/>
          </a:xfrm>
        </p:spPr>
        <p:txBody>
          <a:bodyPr anchor="t">
            <a:normAutofit/>
          </a:bodyPr>
          <a:lstStyle/>
          <a:p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Für eine stabile Währung ist die Preisstabilität wichtig.</a:t>
            </a:r>
            <a:endParaRPr lang="pl-PL" sz="2400" b="0" i="0" dirty="0">
              <a:solidFill>
                <a:srgbClr val="000000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Eine Inflationsrate von bis zu fünf Prozent pro Jahr ist normal und nicht bedrohlich für die Wirtschaft. Man nennt diese Inflationsrate “gesunde” Inflation.</a:t>
            </a:r>
            <a:endParaRPr lang="pl-PL" sz="2400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pl-PL" sz="2800" kern="10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Steuerung</a:t>
            </a:r>
            <a:r>
              <a:rPr lang="pl-PL" sz="2800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der </a:t>
            </a:r>
            <a:r>
              <a:rPr lang="pl-PL" sz="2800" kern="10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Inflation</a:t>
            </a:r>
            <a:r>
              <a:rPr lang="pl-PL" sz="2800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800" kern="10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durch</a:t>
            </a:r>
            <a:r>
              <a:rPr lang="pl-PL" sz="2800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800" kern="10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Notenbanken</a:t>
            </a:r>
            <a:r>
              <a:rPr lang="pl-PL" sz="2800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800" kern="10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und</a:t>
            </a:r>
            <a:r>
              <a:rPr lang="pl-PL" sz="2800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l-PL" sz="2800" kern="100" err="1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Politik</a:t>
            </a:r>
            <a:br>
              <a:rPr lang="pl-PL" sz="2800" kern="100"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</a:br>
            <a:endParaRPr lang="pl-PL" sz="2800"/>
          </a:p>
        </p:txBody>
      </p:sp>
      <p:pic>
        <p:nvPicPr>
          <p:cNvPr id="14" name="Picture 13" descr="Lupe und Fragezeichen"/>
          <p:cNvPicPr>
            <a:picLocks noChangeAspect="1"/>
          </p:cNvPicPr>
          <p:nvPr/>
        </p:nvPicPr>
        <p:blipFill rotWithShape="1">
          <a:blip r:embed="rId1"/>
          <a:srcRect l="36079" r="33125"/>
          <a:stretch>
            <a:fillRect/>
          </a:stretch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1" y="2201958"/>
            <a:ext cx="6781800" cy="3900730"/>
          </a:xfrm>
        </p:spPr>
        <p:txBody>
          <a:bodyPr anchor="t">
            <a:normAutofit/>
          </a:bodyPr>
          <a:lstStyle/>
          <a:p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Sowohl Politik als auch Notenbanken haben Möglichkeiten zur Beeinflussung und Steuerung.</a:t>
            </a:r>
            <a:endParaRPr lang="pl-PL" sz="2400" b="0" i="0" dirty="0">
              <a:solidFill>
                <a:srgbClr val="000000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r>
              <a:rPr lang="de-DE" sz="2400" b="0" i="0" dirty="0"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Die Politik kann zum Beispiel durch Preis- oder Gehaltsbindungen dazu beitragen, die Inflation zu bekämpfen. Sie kann darüber hinaus Angebot und Nachfrage von Waren durch Steuern und Investitionen beeinflussen</a:t>
            </a:r>
            <a:endParaRPr lang="pl-PL" sz="2400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pl-PL" sz="3600" kern="100">
                <a:solidFill>
                  <a:schemeClr val="tx2"/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Quiz</a:t>
            </a:r>
            <a:br>
              <a:rPr lang="pl-PL" sz="3600" kern="100">
                <a:solidFill>
                  <a:schemeClr val="tx2"/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</a:br>
            <a:endParaRPr lang="pl-PL" sz="360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180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pl-PL" sz="1800">
                <a:solidFill>
                  <a:schemeClr val="tx1"/>
                </a:solidFill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Unter </a:t>
            </a:r>
            <a:r>
              <a:rPr lang="pl-PL" sz="1800" b="1">
                <a:solidFill>
                  <a:schemeClr val="tx1"/>
                </a:solidFill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 ….</a:t>
            </a:r>
            <a:r>
              <a:rPr lang="pl-PL" sz="1800">
                <a:solidFill>
                  <a:schemeClr val="tx1"/>
                </a:solidFill>
                <a:effectLst/>
                <a:latin typeface="Calibri" panose="020F0502020204030204" charset="0"/>
                <a:ea typeface="Aptos" panose="020B0004020202020204" pitchFamily="34" charset="0"/>
                <a:cs typeface="Calibri" panose="020F0502020204030204" charset="0"/>
              </a:rPr>
              <a:t> verstehen wir eine Verminderung des Geldwertes oder eine Steigung des allgemeinen Preisniveaus</a:t>
            </a:r>
            <a:endParaRPr lang="pl-PL" sz="1800">
              <a:solidFill>
                <a:schemeClr val="tx1"/>
              </a:solidFill>
              <a:effectLst/>
              <a:latin typeface="Calibri" panose="020F0502020204030204" charset="0"/>
              <a:ea typeface="Aptos" panose="020B0004020202020204" pitchFamily="34" charset="0"/>
              <a:cs typeface="Calibri" panose="020F050202020403020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pl-PL" sz="180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Inflation </a:t>
            </a:r>
            <a:endParaRPr lang="pl-PL" sz="180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pl-PL" sz="180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Deflation </a:t>
            </a:r>
            <a:endParaRPr lang="pl-PL" sz="180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pl-PL" sz="180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pl-PL" sz="180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 Inflation aufgrund der Geschwindigkeit ist:</a:t>
            </a:r>
            <a:endParaRPr lang="pl-PL" sz="180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pl-PL" sz="180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Offene Inflation </a:t>
            </a:r>
            <a:endParaRPr lang="pl-PL" sz="180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pl-PL" sz="180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Verdeckte Inflation </a:t>
            </a:r>
            <a:endParaRPr lang="pl-PL" sz="180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pl-PL" sz="180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Trabende Inflation </a:t>
            </a:r>
            <a:endParaRPr lang="pl-PL" sz="180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pl-PL" sz="180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Galoppierende Inflation </a:t>
            </a:r>
            <a:endParaRPr lang="pl-PL" sz="180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34" name="Group 26"/>
          <p:cNvGrpSpPr>
            <a:grpSpLocks noGrp="1" noRot="1" noChangeAspect="1" noMove="1" noResize="1" noUngrp="1"/>
          </p:cNvGrpSpPr>
          <p:nvPr/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28" name="Freeform: Shape 27"/>
            <p:cNvSpPr/>
            <p:nvPr/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28"/>
            <p:cNvSpPr/>
            <p:nvPr/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/>
            <p:cNvSpPr/>
            <p:nvPr/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/>
            <p:cNvSpPr/>
            <p:nvPr/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Pytania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Minilexikon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98626"/>
            <a:ext cx="5158427" cy="37304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/>
              <a:t>Inflation, die – </a:t>
            </a:r>
            <a:r>
              <a:rPr lang="en-US" sz="1400" dirty="0" err="1"/>
              <a:t>inflacja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Verminderung</a:t>
            </a:r>
            <a:r>
              <a:rPr lang="en-US" sz="1400" dirty="0"/>
              <a:t>, die – </a:t>
            </a:r>
            <a:r>
              <a:rPr lang="en-US" sz="1400" dirty="0" err="1"/>
              <a:t>zmniejszenie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Geldwert</a:t>
            </a:r>
            <a:r>
              <a:rPr lang="en-US" sz="1400" dirty="0"/>
              <a:t>, der – </a:t>
            </a:r>
            <a:r>
              <a:rPr lang="en-US" sz="1400" dirty="0" err="1"/>
              <a:t>siła</a:t>
            </a:r>
            <a:r>
              <a:rPr lang="en-US" sz="1400" dirty="0"/>
              <a:t> </a:t>
            </a:r>
            <a:r>
              <a:rPr lang="en-US" sz="1400" dirty="0" err="1"/>
              <a:t>nabywcza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aufblasen</a:t>
            </a:r>
            <a:r>
              <a:rPr lang="en-US" sz="1400" dirty="0"/>
              <a:t> - </a:t>
            </a:r>
            <a:r>
              <a:rPr lang="en-US" sz="1400" dirty="0" err="1"/>
              <a:t>nadymać</a:t>
            </a:r>
            <a:r>
              <a:rPr lang="en-US" sz="1400" dirty="0"/>
              <a:t> </a:t>
            </a:r>
            <a:r>
              <a:rPr lang="en-US" sz="1400" dirty="0" err="1"/>
              <a:t>się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aufblähen</a:t>
            </a:r>
            <a:r>
              <a:rPr lang="en-US" sz="1400" dirty="0"/>
              <a:t> - </a:t>
            </a:r>
            <a:r>
              <a:rPr lang="en-US" sz="1400" dirty="0" err="1"/>
              <a:t>wzdymać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Geldmenge</a:t>
            </a:r>
            <a:r>
              <a:rPr lang="en-US" sz="1400" dirty="0"/>
              <a:t>, die – </a:t>
            </a:r>
            <a:r>
              <a:rPr lang="en-US" sz="1400" dirty="0" err="1"/>
              <a:t>ilość</a:t>
            </a:r>
            <a:r>
              <a:rPr lang="en-US" sz="1400" dirty="0"/>
              <a:t> </a:t>
            </a:r>
            <a:r>
              <a:rPr lang="en-US" sz="1400" dirty="0" err="1"/>
              <a:t>pieniądza</a:t>
            </a:r>
            <a:r>
              <a:rPr lang="en-US" sz="1400" dirty="0"/>
              <a:t> w </a:t>
            </a:r>
            <a:r>
              <a:rPr lang="en-US" sz="1400" dirty="0" err="1"/>
              <a:t>obiegu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Nachfrage</a:t>
            </a:r>
            <a:r>
              <a:rPr lang="en-US" sz="1400" dirty="0"/>
              <a:t>, die - </a:t>
            </a:r>
            <a:r>
              <a:rPr lang="en-US" sz="1400" dirty="0" err="1"/>
              <a:t>popyt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Dienstleistung</a:t>
            </a:r>
            <a:r>
              <a:rPr lang="en-US" sz="1400" dirty="0"/>
              <a:t>, die - </a:t>
            </a:r>
            <a:r>
              <a:rPr lang="en-US" sz="1400" dirty="0" err="1"/>
              <a:t>usługa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schließlich</a:t>
            </a:r>
            <a:r>
              <a:rPr lang="en-US" sz="1400" dirty="0"/>
              <a:t> – w </a:t>
            </a:r>
            <a:r>
              <a:rPr lang="en-US" sz="1400" dirty="0" err="1"/>
              <a:t>końcu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Durchschnittspreis</a:t>
            </a:r>
            <a:r>
              <a:rPr lang="en-US" sz="1400" dirty="0"/>
              <a:t>, der – </a:t>
            </a:r>
            <a:r>
              <a:rPr lang="en-US" sz="1400" dirty="0" err="1"/>
              <a:t>średnia</a:t>
            </a:r>
            <a:r>
              <a:rPr lang="en-US" sz="1400" dirty="0"/>
              <a:t> </a:t>
            </a:r>
            <a:r>
              <a:rPr lang="en-US" sz="1400" dirty="0" err="1"/>
              <a:t>cena</a:t>
            </a:r>
            <a:r>
              <a:rPr lang="en-US" sz="1400" dirty="0"/>
              <a:t> </a:t>
            </a:r>
            <a:endParaRPr lang="en-US" sz="1400" dirty="0"/>
          </a:p>
          <a:p>
            <a:r>
              <a:rPr lang="en-US" sz="1400" dirty="0" err="1"/>
              <a:t>erhöht</a:t>
            </a:r>
            <a:r>
              <a:rPr lang="en-US" sz="1400" dirty="0"/>
              <a:t> – </a:t>
            </a:r>
            <a:r>
              <a:rPr lang="en-US" sz="1400" dirty="0" err="1"/>
              <a:t>podwyższony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189154" y="2398626"/>
            <a:ext cx="5164645" cy="373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Preisniveau</a:t>
            </a:r>
            <a:r>
              <a:rPr lang="en-US" sz="1400" dirty="0"/>
              <a:t>, das – </a:t>
            </a:r>
            <a:r>
              <a:rPr lang="en-US" sz="1400" dirty="0" err="1"/>
              <a:t>poziom</a:t>
            </a:r>
            <a:r>
              <a:rPr lang="en-US" sz="1400" dirty="0"/>
              <a:t> </a:t>
            </a:r>
            <a:r>
              <a:rPr lang="en-US" sz="1400" dirty="0" err="1"/>
              <a:t>cen</a:t>
            </a:r>
            <a:r>
              <a:rPr lang="en-US" sz="1400" dirty="0"/>
              <a:t> 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Rohstoff</a:t>
            </a:r>
            <a:r>
              <a:rPr lang="en-US" sz="1400" dirty="0"/>
              <a:t>, der – </a:t>
            </a:r>
            <a:r>
              <a:rPr lang="en-US" sz="1400" dirty="0" err="1"/>
              <a:t>surowiec</a:t>
            </a:r>
            <a:r>
              <a:rPr lang="en-US" sz="1400" dirty="0"/>
              <a:t> 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vorhanden</a:t>
            </a:r>
            <a:r>
              <a:rPr lang="en-US" sz="1400" dirty="0"/>
              <a:t> – </a:t>
            </a:r>
            <a:r>
              <a:rPr lang="en-US" sz="1400" dirty="0" err="1"/>
              <a:t>istniejący</a:t>
            </a:r>
            <a:r>
              <a:rPr lang="en-US" sz="1400" dirty="0"/>
              <a:t> 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ermitteln</a:t>
            </a:r>
            <a:r>
              <a:rPr lang="en-US" sz="1400" dirty="0"/>
              <a:t> – </a:t>
            </a:r>
            <a:r>
              <a:rPr lang="en-US" sz="1400" dirty="0" err="1"/>
              <a:t>ustalać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volkswirtschaftlich</a:t>
            </a:r>
            <a:r>
              <a:rPr lang="en-US" sz="1400" dirty="0"/>
              <a:t> – </a:t>
            </a:r>
            <a:r>
              <a:rPr lang="en-US" sz="1400" dirty="0" err="1"/>
              <a:t>ekonomiczny</a:t>
            </a:r>
            <a:r>
              <a:rPr lang="en-US" sz="1400" dirty="0"/>
              <a:t> 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Warenkorb</a:t>
            </a:r>
            <a:r>
              <a:rPr lang="en-US" sz="1400" dirty="0"/>
              <a:t>, der – </a:t>
            </a:r>
            <a:r>
              <a:rPr lang="en-US" sz="1400" dirty="0" err="1"/>
              <a:t>koszyk</a:t>
            </a:r>
            <a:r>
              <a:rPr lang="en-US" sz="1400" dirty="0"/>
              <a:t> z </a:t>
            </a:r>
            <a:r>
              <a:rPr lang="en-US" sz="1400" dirty="0" err="1"/>
              <a:t>towarami</a:t>
            </a:r>
            <a:r>
              <a:rPr lang="en-US" sz="1400" dirty="0"/>
              <a:t> 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Deflation, die – </a:t>
            </a:r>
            <a:r>
              <a:rPr lang="en-US" sz="1400" dirty="0" err="1"/>
              <a:t>deflacja</a:t>
            </a:r>
            <a:r>
              <a:rPr lang="en-US" sz="1400" dirty="0"/>
              <a:t> 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Langfristig</a:t>
            </a:r>
            <a:r>
              <a:rPr lang="en-US" sz="1400" dirty="0"/>
              <a:t> – </a:t>
            </a:r>
            <a:r>
              <a:rPr lang="en-US" sz="1400" dirty="0" err="1"/>
              <a:t>długoterminowy</a:t>
            </a:r>
            <a:r>
              <a:rPr lang="en-US" sz="1400" dirty="0"/>
              <a:t> 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Insolvenz</a:t>
            </a:r>
            <a:r>
              <a:rPr lang="en-US" sz="1400" dirty="0"/>
              <a:t>, die – </a:t>
            </a:r>
            <a:r>
              <a:rPr lang="en-US" sz="1400" dirty="0" err="1"/>
              <a:t>niewypłacalność</a:t>
            </a:r>
            <a:r>
              <a:rPr lang="en-US" sz="1400" dirty="0"/>
              <a:t>  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Währung</a:t>
            </a:r>
            <a:r>
              <a:rPr lang="en-US" sz="1400" dirty="0"/>
              <a:t>, die – </a:t>
            </a:r>
            <a:r>
              <a:rPr lang="en-US" sz="1400" dirty="0" err="1"/>
              <a:t>waluta</a:t>
            </a:r>
            <a:r>
              <a:rPr lang="en-US" sz="1400" dirty="0"/>
              <a:t> </a:t>
            </a: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 2013–2022">
  <a:themeElements>
    <a:clrScheme name="Motyw pakietu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 2013–2022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032860FE59B94DB7E8C59EF37275DE" ma:contentTypeVersion="4" ma:contentTypeDescription="Utwórz nowy dokument." ma:contentTypeScope="" ma:versionID="30a33ceb647133b84e5dba8a309f7008">
  <xsd:schema xmlns:xsd="http://www.w3.org/2001/XMLSchema" xmlns:xs="http://www.w3.org/2001/XMLSchema" xmlns:p="http://schemas.microsoft.com/office/2006/metadata/properties" xmlns:ns2="6088189d-10d2-4b44-9742-ab2d115595fe" targetNamespace="http://schemas.microsoft.com/office/2006/metadata/properties" ma:root="true" ma:fieldsID="513c54406955a8cf909538105aa7cd4f" ns2:_="">
    <xsd:import namespace="6088189d-10d2-4b44-9742-ab2d115595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189d-10d2-4b44-9742-ab2d115595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144BA2-8A6C-48DC-898B-503F66F85D14}"/>
</file>

<file path=customXml/itemProps2.xml><?xml version="1.0" encoding="utf-8"?>
<ds:datastoreItem xmlns:ds="http://schemas.openxmlformats.org/officeDocument/2006/customXml" ds:itemID="{BEA6362D-F66E-4D63-B671-45F6132D4285}"/>
</file>

<file path=customXml/itemProps3.xml><?xml version="1.0" encoding="utf-8"?>
<ds:datastoreItem xmlns:ds="http://schemas.openxmlformats.org/officeDocument/2006/customXml" ds:itemID="{F082344E-5DE4-48B6-9DB2-834807905537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2782</Words>
  <Application>WPS Presentation</Application>
  <PresentationFormat>Panoramiczny</PresentationFormat>
  <Paragraphs>103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SimSun</vt:lpstr>
      <vt:lpstr>Wingdings</vt:lpstr>
      <vt:lpstr>Alasassy Caps</vt:lpstr>
      <vt:lpstr>Calibri</vt:lpstr>
      <vt:lpstr>Times New Roman</vt:lpstr>
      <vt:lpstr>Aptos</vt:lpstr>
      <vt:lpstr>Segoe Print</vt:lpstr>
      <vt:lpstr>Open Sans</vt:lpstr>
      <vt:lpstr>Microsoft YaHei</vt:lpstr>
      <vt:lpstr>Arial Unicode MS</vt:lpstr>
      <vt:lpstr>Calibri Light</vt:lpstr>
      <vt:lpstr>Century Gothic</vt:lpstr>
      <vt:lpstr>Motyw pakietu Office 2013–2022</vt:lpstr>
      <vt:lpstr>Die Inflation und  die Deflation</vt:lpstr>
      <vt:lpstr>Agenda</vt:lpstr>
      <vt:lpstr>Was ist Inflation?  </vt:lpstr>
      <vt:lpstr>Inflationsarten </vt:lpstr>
      <vt:lpstr>Was ist Deflation? </vt:lpstr>
      <vt:lpstr>Sind Inflation und Deflation gefährlich?</vt:lpstr>
      <vt:lpstr>Steuerung der Inflation durch Notenbanken und Politik </vt:lpstr>
      <vt:lpstr>Quiz </vt:lpstr>
      <vt:lpstr>Minilexikon</vt:lpstr>
      <vt:lpstr>Quellen   </vt:lpstr>
      <vt:lpstr>Danke für Ihre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Inflation und  die Deflation</dc:title>
  <dc:creator>Izabela Janas</dc:creator>
  <cp:lastModifiedBy>Oem</cp:lastModifiedBy>
  <cp:revision>7</cp:revision>
  <dcterms:created xsi:type="dcterms:W3CDTF">2024-04-22T13:26:00Z</dcterms:created>
  <dcterms:modified xsi:type="dcterms:W3CDTF">2024-05-21T16:37:43Z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DCBF1539258D4ED28EA7A6FB11AAE4A9_12</vt:lpwstr>
  </property>
  <property fmtid="{D5CDD505-2E9C-101B-9397-08002B2CF9AE}" pid="3" name="KSOProductBuildVer">
    <vt:lpwstr>1045-12.2.0.16909</vt:lpwstr>
  </property>
  <property fmtid="{D5CDD505-2E9C-101B-9397-08002B2CF9AE}" pid="4" name="ContentTypeId">
    <vt:lpwstr>0x0101000F032860FE59B94DB7E8C59EF37275DE</vt:lpwstr>
  </property>
</Properties>
</file>