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3"/>
    <p:sldId id="270"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presProps" Target="presProps.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7" Type="http://schemas.openxmlformats.org/officeDocument/2006/relationships/notesMaster" Target="notesMasters/notesMaster1.xml"/><Relationship Id="rId12" Type="http://schemas.openxmlformats.org/officeDocument/2006/relationships/slide" Target="slides/slide10.xml"/><Relationship Id="rId20" Type="http://schemas.openxmlformats.org/officeDocument/2006/relationships/tableStyles" Target="tableStyles.xml"/><Relationship Id="rId2" Type="http://schemas.openxmlformats.org/officeDocument/2006/relationships/theme" Target="theme/theme1.xml"/><Relationship Id="rId16" Type="http://schemas.openxmlformats.org/officeDocument/2006/relationships/slide" Target="slides/slide14.xml"/><Relationship Id="rId6" Type="http://schemas.openxmlformats.org/officeDocument/2006/relationships/slide" Target="slides/slide4.xml"/><Relationship Id="rId11" Type="http://schemas.openxmlformats.org/officeDocument/2006/relationships/slide" Target="slides/slide9.xml"/><Relationship Id="rId1" Type="http://schemas.openxmlformats.org/officeDocument/2006/relationships/slideMaster" Target="slideMasters/slide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3.xml"/><Relationship Id="rId19" Type="http://schemas.openxmlformats.org/officeDocument/2006/relationships/viewProps" Target="viewProps.xml"/><Relationship Id="rId10" Type="http://schemas.openxmlformats.org/officeDocument/2006/relationships/slide" Target="slides/slide8.xml"/><Relationship Id="rId9" Type="http://schemas.openxmlformats.org/officeDocument/2006/relationships/slide" Target="slides/slide7.xml"/><Relationship Id="rId4" Type="http://schemas.openxmlformats.org/officeDocument/2006/relationships/slide" Target="slides/slide2.xml"/><Relationship Id="rId14" Type="http://schemas.openxmlformats.org/officeDocument/2006/relationships/slide" Target="slides/slide12.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B2FC9-7843-4749-9FC7-3F86BED5CE22}" type="datetimeFigureOut">
              <a:rPr lang="pl-PL" smtClean="0"/>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4D8646-2328-4EE7-9475-45C8C92DFE03}" type="slidenum">
              <a:rPr lang="pl-PL" smtClean="0"/>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hasCustomPrompt="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FE4DD7EA-0894-43F5-A618-1F86629956B1}"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6AC3DF4-9ECF-4C70-B612-F47D22560040}" type="slidenum">
              <a:rPr lang="pl-PL" smtClean="0"/>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endParaRPr lang="pl-PL"/>
          </a:p>
        </p:txBody>
      </p:sp>
      <p:sp>
        <p:nvSpPr>
          <p:cNvPr id="4" name="Date Placeholder 3"/>
          <p:cNvSpPr>
            <a:spLocks noGrp="1"/>
          </p:cNvSpPr>
          <p:nvPr>
            <p:ph type="dt" sz="half" idx="10"/>
          </p:nvPr>
        </p:nvSpPr>
        <p:spPr/>
        <p:txBody>
          <a:bodyPr/>
          <a:lstStyle/>
          <a:p>
            <a:fld id="{FE4DD7EA-0894-43F5-A618-1F86629956B1}"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AC3DF4-9ECF-4C70-B612-F47D22560040}" type="slidenum">
              <a:rPr lang="pl-PL" smtClean="0"/>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hasCustomPrompt="1"/>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endParaRPr lang="pl-PL"/>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endParaRPr lang="pl-PL"/>
          </a:p>
        </p:txBody>
      </p:sp>
      <p:sp>
        <p:nvSpPr>
          <p:cNvPr id="4" name="Date Placeholder 3"/>
          <p:cNvSpPr>
            <a:spLocks noGrp="1"/>
          </p:cNvSpPr>
          <p:nvPr>
            <p:ph type="dt" sz="half" idx="10"/>
          </p:nvPr>
        </p:nvSpPr>
        <p:spPr/>
        <p:txBody>
          <a:bodyPr/>
          <a:lstStyle/>
          <a:p>
            <a:fld id="{FE4DD7EA-0894-43F5-A618-1F86629956B1}"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AC3DF4-9ECF-4C70-B612-F47D22560040}" type="slidenum">
              <a:rPr lang="pl-PL" smtClean="0"/>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endParaRPr lang="pl-PL"/>
          </a:p>
        </p:txBody>
      </p:sp>
      <p:sp>
        <p:nvSpPr>
          <p:cNvPr id="5" name="Date Placeholder 4"/>
          <p:cNvSpPr>
            <a:spLocks noGrp="1"/>
          </p:cNvSpPr>
          <p:nvPr>
            <p:ph type="dt" sz="half" idx="10"/>
          </p:nvPr>
        </p:nvSpPr>
        <p:spPr/>
        <p:txBody>
          <a:bodyPr/>
          <a:lstStyle/>
          <a:p>
            <a:fld id="{FE4DD7EA-0894-43F5-A618-1F86629956B1}" type="datetimeFigureOut">
              <a:rPr lang="pl-PL" smtClean="0"/>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AC3DF4-9ECF-4C70-B612-F47D22560040}" type="slidenum">
              <a:rPr lang="pl-PL" smtClean="0"/>
            </a:fld>
            <a:endParaRPr 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endParaRPr lang="pl-PL"/>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endParaRPr lang="pl-PL"/>
          </a:p>
        </p:txBody>
      </p:sp>
      <p:sp>
        <p:nvSpPr>
          <p:cNvPr id="5" name="Date Placeholder 4"/>
          <p:cNvSpPr>
            <a:spLocks noGrp="1"/>
          </p:cNvSpPr>
          <p:nvPr>
            <p:ph type="dt" sz="half" idx="10"/>
          </p:nvPr>
        </p:nvSpPr>
        <p:spPr/>
        <p:txBody>
          <a:bodyPr/>
          <a:lstStyle/>
          <a:p>
            <a:fld id="{FE4DD7EA-0894-43F5-A618-1F86629956B1}" type="datetimeFigureOut">
              <a:rPr lang="pl-PL" smtClean="0"/>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AC3DF4-9ECF-4C70-B612-F47D22560040}" type="slidenum">
              <a:rPr lang="pl-PL" smtClean="0"/>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endParaRPr lang="pl-PL"/>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endParaRPr lang="pl-PL"/>
          </a:p>
        </p:txBody>
      </p:sp>
      <p:sp>
        <p:nvSpPr>
          <p:cNvPr id="5" name="Date Placeholder 4"/>
          <p:cNvSpPr>
            <a:spLocks noGrp="1"/>
          </p:cNvSpPr>
          <p:nvPr>
            <p:ph type="dt" sz="half" idx="10"/>
          </p:nvPr>
        </p:nvSpPr>
        <p:spPr/>
        <p:txBody>
          <a:bodyPr/>
          <a:lstStyle/>
          <a:p>
            <a:fld id="{FE4DD7EA-0894-43F5-A618-1F86629956B1}" type="datetimeFigureOut">
              <a:rPr lang="pl-PL" smtClean="0"/>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AC3DF4-9ECF-4C70-B612-F47D22560040}" type="slidenum">
              <a:rPr lang="pl-PL" smtClean="0"/>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pl-PL"/>
              <a:t>Kliknij, aby edytować styl</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Date Placeholder 3"/>
          <p:cNvSpPr>
            <a:spLocks noGrp="1"/>
          </p:cNvSpPr>
          <p:nvPr>
            <p:ph type="dt" sz="half" idx="10"/>
          </p:nvPr>
        </p:nvSpPr>
        <p:spPr/>
        <p:txBody>
          <a:bodyPr/>
          <a:lstStyle/>
          <a:p>
            <a:fld id="{FE4DD7EA-0894-43F5-A618-1F86629956B1}"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AC3DF4-9ECF-4C70-B612-F47D22560040}" type="slidenum">
              <a:rPr lang="pl-PL" smtClean="0"/>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hasCustomPrompt="1"/>
          </p:nvPr>
        </p:nvSpPr>
        <p:spPr>
          <a:xfrm>
            <a:off x="2589212" y="627405"/>
            <a:ext cx="6477000" cy="5283817"/>
          </a:xfrm>
        </p:spPr>
        <p:txBody>
          <a:bodyPr vert="eaVert"/>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Date Placeholder 3"/>
          <p:cNvSpPr>
            <a:spLocks noGrp="1"/>
          </p:cNvSpPr>
          <p:nvPr>
            <p:ph type="dt" sz="half" idx="10"/>
          </p:nvPr>
        </p:nvSpPr>
        <p:spPr/>
        <p:txBody>
          <a:bodyPr/>
          <a:lstStyle/>
          <a:p>
            <a:fld id="{FE4DD7EA-0894-43F5-A618-1F86629956B1}"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AC3DF4-9ECF-4C70-B612-F47D22560040}" type="slidenum">
              <a:rPr lang="pl-PL" smtClean="0"/>
            </a:fld>
            <a:endParaRPr 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E4DD7EA-0894-43F5-A618-1F86629956B1}"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6AC3DF4-9ECF-4C70-B612-F47D22560040}" type="slidenum">
              <a:rPr lang="pl-PL" smtClean="0"/>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hasCustomPrompt="1"/>
          </p:nvPr>
        </p:nvSpPr>
        <p:spPr>
          <a:xfrm>
            <a:off x="2589212" y="2133600"/>
            <a:ext cx="8915400" cy="3777622"/>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Date Placeholder 3"/>
          <p:cNvSpPr>
            <a:spLocks noGrp="1"/>
          </p:cNvSpPr>
          <p:nvPr>
            <p:ph type="dt" sz="half" idx="10"/>
          </p:nvPr>
        </p:nvSpPr>
        <p:spPr/>
        <p:txBody>
          <a:bodyPr/>
          <a:lstStyle/>
          <a:p>
            <a:fld id="{FE4DD7EA-0894-43F5-A618-1F86629956B1}"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AC3DF4-9ECF-4C70-B612-F47D22560040}" type="slidenum">
              <a:rPr lang="pl-PL" smtClean="0"/>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hasCustomPrompt="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endParaRPr lang="pl-PL"/>
          </a:p>
        </p:txBody>
      </p:sp>
      <p:sp>
        <p:nvSpPr>
          <p:cNvPr id="4" name="Date Placeholder 3"/>
          <p:cNvSpPr>
            <a:spLocks noGrp="1"/>
          </p:cNvSpPr>
          <p:nvPr>
            <p:ph type="dt" sz="half" idx="10"/>
          </p:nvPr>
        </p:nvSpPr>
        <p:spPr/>
        <p:txBody>
          <a:bodyPr/>
          <a:lstStyle/>
          <a:p>
            <a:fld id="{FE4DD7EA-0894-43F5-A618-1F86629956B1}" type="datetimeFigureOut">
              <a:rPr lang="pl-PL" smtClean="0"/>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AC3DF4-9ECF-4C70-B612-F47D22560040}" type="slidenum">
              <a:rPr lang="pl-PL" smtClean="0"/>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pl-PL"/>
              <a:t>Kliknij, aby edytować styl</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Content Placeholder 3"/>
          <p:cNvSpPr>
            <a:spLocks noGrp="1"/>
          </p:cNvSpPr>
          <p:nvPr>
            <p:ph sz="half" idx="2" hasCustomPrompt="1"/>
          </p:nvPr>
        </p:nvSpPr>
        <p:spPr>
          <a:xfrm>
            <a:off x="7190747" y="2126222"/>
            <a:ext cx="4313864" cy="3777622"/>
          </a:xfrm>
        </p:spPr>
        <p:txBody>
          <a:bodyPr>
            <a:normAutofit/>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5" name="Date Placeholder 4"/>
          <p:cNvSpPr>
            <a:spLocks noGrp="1"/>
          </p:cNvSpPr>
          <p:nvPr>
            <p:ph type="dt" sz="half" idx="10"/>
          </p:nvPr>
        </p:nvSpPr>
        <p:spPr/>
        <p:txBody>
          <a:bodyPr/>
          <a:lstStyle/>
          <a:p>
            <a:fld id="{FE4DD7EA-0894-43F5-A618-1F86629956B1}" type="datetimeFigureOut">
              <a:rPr lang="pl-PL" smtClean="0"/>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6AC3DF4-9ECF-4C70-B612-F47D22560040}" type="slidenum">
              <a:rPr lang="pl-PL" smtClean="0"/>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hasCustomPrompt="1"/>
          </p:nvPr>
        </p:nvSpPr>
        <p:spPr/>
        <p:txBody>
          <a:bodyPr/>
          <a:lstStyle/>
          <a:p>
            <a:r>
              <a:rPr lang="pl-PL"/>
              <a:t>Kliknij, aby edytować styl</a:t>
            </a:r>
            <a:endParaRPr lang="en-US" dirty="0"/>
          </a:p>
        </p:txBody>
      </p:sp>
      <p:sp>
        <p:nvSpPr>
          <p:cNvPr id="3" name="Text Placeholder 2"/>
          <p:cNvSpPr>
            <a:spLocks noGrp="1"/>
          </p:cNvSpPr>
          <p:nvPr>
            <p:ph type="body" idx="1" hasCustomPrompt="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endParaRPr lang="pl-PL"/>
          </a:p>
        </p:txBody>
      </p:sp>
      <p:sp>
        <p:nvSpPr>
          <p:cNvPr id="4" name="Content Placeholder 3"/>
          <p:cNvSpPr>
            <a:spLocks noGrp="1"/>
          </p:cNvSpPr>
          <p:nvPr>
            <p:ph sz="half" idx="2" hasCustomPrompt="1"/>
          </p:nvPr>
        </p:nvSpPr>
        <p:spPr>
          <a:xfrm>
            <a:off x="2589212" y="2548966"/>
            <a:ext cx="4342893" cy="3354060"/>
          </a:xfrm>
        </p:spPr>
        <p:txBody>
          <a:bodyPr>
            <a:normAutofit/>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5" name="Text Placeholder 4"/>
          <p:cNvSpPr>
            <a:spLocks noGrp="1"/>
          </p:cNvSpPr>
          <p:nvPr>
            <p:ph type="body" sz="quarter" idx="3" hasCustomPrompt="1"/>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endParaRPr lang="pl-PL"/>
          </a:p>
        </p:txBody>
      </p:sp>
      <p:sp>
        <p:nvSpPr>
          <p:cNvPr id="6" name="Content Placeholder 5"/>
          <p:cNvSpPr>
            <a:spLocks noGrp="1"/>
          </p:cNvSpPr>
          <p:nvPr>
            <p:ph sz="quarter" idx="4" hasCustomPrompt="1"/>
          </p:nvPr>
        </p:nvSpPr>
        <p:spPr>
          <a:xfrm>
            <a:off x="7166957" y="2545738"/>
            <a:ext cx="4338674" cy="3354060"/>
          </a:xfrm>
        </p:spPr>
        <p:txBody>
          <a:bodyPr>
            <a:normAutofit/>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7" name="Date Placeholder 6"/>
          <p:cNvSpPr>
            <a:spLocks noGrp="1"/>
          </p:cNvSpPr>
          <p:nvPr>
            <p:ph type="dt" sz="half" idx="10"/>
          </p:nvPr>
        </p:nvSpPr>
        <p:spPr/>
        <p:txBody>
          <a:bodyPr/>
          <a:lstStyle/>
          <a:p>
            <a:fld id="{FE4DD7EA-0894-43F5-A618-1F86629956B1}" type="datetimeFigureOut">
              <a:rPr lang="pl-PL" smtClean="0"/>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6AC3DF4-9ECF-4C70-B612-F47D22560040}" type="slidenum">
              <a:rPr lang="pl-PL" smtClean="0"/>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E4DD7EA-0894-43F5-A618-1F86629956B1}" type="datetimeFigureOut">
              <a:rPr lang="pl-PL" smtClean="0"/>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AC3DF4-9ECF-4C70-B612-F47D22560040}" type="slidenum">
              <a:rPr lang="pl-PL" smtClean="0"/>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DD7EA-0894-43F5-A618-1F86629956B1}" type="datetimeFigureOut">
              <a:rPr lang="pl-PL" smtClean="0"/>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AC3DF4-9ECF-4C70-B612-F47D22560040}" type="slidenum">
              <a:rPr lang="pl-PL" smtClean="0"/>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hasCustomPrompt="1"/>
          </p:nvPr>
        </p:nvSpPr>
        <p:spPr>
          <a:xfrm>
            <a:off x="6323012" y="446088"/>
            <a:ext cx="5181600" cy="5414963"/>
          </a:xfrm>
        </p:spPr>
        <p:txBody>
          <a:bodyPr anchor="ctr">
            <a:normAutofit/>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Text Placeholder 3"/>
          <p:cNvSpPr>
            <a:spLocks noGrp="1"/>
          </p:cNvSpPr>
          <p:nvPr>
            <p:ph type="body" sz="half" idx="2" hasCustomPrompt="1"/>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endParaRPr lang="pl-PL"/>
          </a:p>
        </p:txBody>
      </p:sp>
      <p:sp>
        <p:nvSpPr>
          <p:cNvPr id="5" name="Date Placeholder 4"/>
          <p:cNvSpPr>
            <a:spLocks noGrp="1"/>
          </p:cNvSpPr>
          <p:nvPr>
            <p:ph type="dt" sz="half" idx="10"/>
          </p:nvPr>
        </p:nvSpPr>
        <p:spPr/>
        <p:txBody>
          <a:bodyPr/>
          <a:lstStyle/>
          <a:p>
            <a:fld id="{FE4DD7EA-0894-43F5-A618-1F86629956B1}" type="datetimeFigureOut">
              <a:rPr lang="pl-PL" smtClean="0"/>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AC3DF4-9ECF-4C70-B612-F47D22560040}" type="slidenum">
              <a:rPr lang="pl-PL" smtClean="0"/>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hasCustomPrompt="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hasCustomPrompt="1"/>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endParaRPr lang="pl-PL"/>
          </a:p>
        </p:txBody>
      </p:sp>
      <p:sp>
        <p:nvSpPr>
          <p:cNvPr id="5" name="Date Placeholder 4"/>
          <p:cNvSpPr>
            <a:spLocks noGrp="1"/>
          </p:cNvSpPr>
          <p:nvPr>
            <p:ph type="dt" sz="half" idx="10"/>
          </p:nvPr>
        </p:nvSpPr>
        <p:spPr/>
        <p:txBody>
          <a:bodyPr/>
          <a:lstStyle/>
          <a:p>
            <a:fld id="{FE4DD7EA-0894-43F5-A618-1F86629956B1}" type="datetimeFigureOut">
              <a:rPr lang="pl-PL" smtClean="0"/>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AC3DF4-9ECF-4C70-B612-F47D22560040}" type="slidenum">
              <a:rPr lang="pl-PL" smtClean="0"/>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4DD7EA-0894-43F5-A618-1F86629956B1}" type="datetimeFigureOut">
              <a:rPr lang="pl-PL" smtClean="0"/>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6AC3DF4-9ECF-4C70-B612-F47D22560040}" type="slidenum">
              <a:rPr lang="pl-PL" smtClean="0"/>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hyperlink" Target="https://www.ur.edu.pl/pl/"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028774" y="1039762"/>
            <a:ext cx="8915399" cy="2262781"/>
          </a:xfrm>
        </p:spPr>
        <p:txBody>
          <a:bodyPr/>
          <a:lstStyle/>
          <a:p>
            <a:br>
              <a:rPr lang="pl-PL" sz="1800" kern="100" dirty="0">
                <a:effectLst/>
                <a:highlight>
                  <a:srgbClr val="F8F9FA"/>
                </a:highligh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7" name="Pole tekstowe 6"/>
          <p:cNvSpPr txBox="1"/>
          <p:nvPr/>
        </p:nvSpPr>
        <p:spPr>
          <a:xfrm>
            <a:off x="3795251" y="2005781"/>
            <a:ext cx="7551174" cy="2123658"/>
          </a:xfrm>
          <a:prstGeom prst="rect">
            <a:avLst/>
          </a:prstGeom>
          <a:noFill/>
        </p:spPr>
        <p:txBody>
          <a:bodyPr wrap="square" rtlCol="0">
            <a:spAutoFit/>
          </a:bodyPr>
          <a:lstStyle/>
          <a:p>
            <a:r>
              <a:rPr lang="pl-PL" sz="4400" dirty="0" err="1">
                <a:latin typeface="Arial Narrow" panose="020B0606020202030204" pitchFamily="34" charset="0"/>
              </a:rPr>
              <a:t>Immobilienkauf</a:t>
            </a:r>
            <a:r>
              <a:rPr lang="pl-PL" sz="4400" dirty="0">
                <a:latin typeface="Arial Narrow" panose="020B0606020202030204" pitchFamily="34" charset="0"/>
              </a:rPr>
              <a:t> in </a:t>
            </a:r>
            <a:r>
              <a:rPr lang="pl-PL" sz="4400" dirty="0" err="1">
                <a:latin typeface="Arial Narrow" panose="020B0606020202030204" pitchFamily="34" charset="0"/>
              </a:rPr>
              <a:t>Deutschland</a:t>
            </a:r>
            <a:r>
              <a:rPr lang="pl-PL" sz="4400" dirty="0">
                <a:latin typeface="Arial Narrow" panose="020B0606020202030204" pitchFamily="34" charset="0"/>
              </a:rPr>
              <a:t>. </a:t>
            </a:r>
            <a:r>
              <a:rPr lang="pl-PL" sz="4400" dirty="0" err="1">
                <a:latin typeface="Arial Narrow" panose="020B0606020202030204" pitchFamily="34" charset="0"/>
              </a:rPr>
              <a:t>Worauf</a:t>
            </a:r>
            <a:r>
              <a:rPr lang="pl-PL" sz="4400" dirty="0">
                <a:latin typeface="Arial Narrow" panose="020B0606020202030204" pitchFamily="34" charset="0"/>
              </a:rPr>
              <a:t> </a:t>
            </a:r>
            <a:r>
              <a:rPr lang="pl-PL" sz="4400" dirty="0" err="1">
                <a:latin typeface="Arial Narrow" panose="020B0606020202030204" pitchFamily="34" charset="0"/>
              </a:rPr>
              <a:t>sollten</a:t>
            </a:r>
            <a:r>
              <a:rPr lang="pl-PL" sz="4400" dirty="0">
                <a:latin typeface="Arial Narrow" panose="020B0606020202030204" pitchFamily="34" charset="0"/>
              </a:rPr>
              <a:t> wir </a:t>
            </a:r>
            <a:r>
              <a:rPr lang="pl-PL" sz="4400" dirty="0" err="1">
                <a:latin typeface="Arial Narrow" panose="020B0606020202030204" pitchFamily="34" charset="0"/>
              </a:rPr>
              <a:t>als</a:t>
            </a:r>
            <a:r>
              <a:rPr lang="pl-PL" sz="4400" dirty="0">
                <a:latin typeface="Arial Narrow" panose="020B0606020202030204" pitchFamily="34" charset="0"/>
              </a:rPr>
              <a:t> </a:t>
            </a:r>
            <a:r>
              <a:rPr lang="pl-PL" sz="4400" dirty="0" err="1">
                <a:latin typeface="Arial Narrow" panose="020B0606020202030204" pitchFamily="34" charset="0"/>
              </a:rPr>
              <a:t>Ausl</a:t>
            </a:r>
            <a:r>
              <a:rPr lang="de-DE" sz="4400" kern="0" dirty="0">
                <a:solidFill>
                  <a:srgbClr val="202124"/>
                </a:solidFill>
                <a:effectLst/>
                <a:latin typeface="Arial Narrow" panose="020B0606020202030204" pitchFamily="34" charset="0"/>
                <a:ea typeface="Times New Roman" panose="02020603050405020304" pitchFamily="18" charset="0"/>
              </a:rPr>
              <a:t>ä</a:t>
            </a:r>
            <a:r>
              <a:rPr lang="pl-PL" sz="4400" dirty="0" err="1">
                <a:latin typeface="Arial Narrow" panose="020B0606020202030204" pitchFamily="34" charset="0"/>
              </a:rPr>
              <a:t>nder</a:t>
            </a:r>
            <a:r>
              <a:rPr lang="pl-PL" sz="4400" dirty="0">
                <a:latin typeface="Arial Narrow" panose="020B0606020202030204" pitchFamily="34" charset="0"/>
              </a:rPr>
              <a:t> </a:t>
            </a:r>
            <a:r>
              <a:rPr lang="pl-PL" sz="4400" dirty="0" err="1">
                <a:latin typeface="Arial Narrow" panose="020B0606020202030204" pitchFamily="34" charset="0"/>
              </a:rPr>
              <a:t>achten</a:t>
            </a:r>
            <a:r>
              <a:rPr lang="pl-PL" sz="4400" dirty="0">
                <a:latin typeface="Arial Narrow" panose="020B0606020202030204" pitchFamily="34" charset="0"/>
              </a:rPr>
              <a:t>?</a:t>
            </a:r>
            <a:endParaRPr lang="pl-PL" sz="4400" dirty="0">
              <a:latin typeface="Arial Narrow" panose="020B0606020202030204" pitchFamily="34" charset="0"/>
            </a:endParaRPr>
          </a:p>
        </p:txBody>
      </p:sp>
      <p:sp>
        <p:nvSpPr>
          <p:cNvPr id="8" name="Pole tekstowe 7"/>
          <p:cNvSpPr txBox="1"/>
          <p:nvPr/>
        </p:nvSpPr>
        <p:spPr>
          <a:xfrm>
            <a:off x="8240395" y="5038090"/>
            <a:ext cx="3399155" cy="1819910"/>
          </a:xfrm>
          <a:prstGeom prst="rect">
            <a:avLst/>
          </a:prstGeom>
          <a:noFill/>
        </p:spPr>
        <p:txBody>
          <a:bodyPr wrap="square" rtlCol="0">
            <a:noAutofit/>
          </a:bodyPr>
          <a:lstStyle/>
          <a:p>
            <a:r>
              <a:rPr lang="pl-PL" dirty="0">
                <a:latin typeface="Arial Narrow" panose="020B0606020202030204" pitchFamily="34" charset="0"/>
              </a:rPr>
              <a:t>Bearbeitet von </a:t>
            </a:r>
            <a:endParaRPr lang="pl-PL" dirty="0">
              <a:latin typeface="Arial Narrow" panose="020B0606020202030204" pitchFamily="34" charset="0"/>
            </a:endParaRPr>
          </a:p>
          <a:p>
            <a:r>
              <a:rPr lang="pl-PL" dirty="0">
                <a:latin typeface="Arial Narrow" panose="020B0606020202030204" pitchFamily="34" charset="0"/>
              </a:rPr>
              <a:t>Izabela Stawarz  126790</a:t>
            </a:r>
            <a:endParaRPr lang="pl-PL" dirty="0">
              <a:latin typeface="Arial Narrow" panose="020B0606020202030204" pitchFamily="34" charset="0"/>
            </a:endParaRPr>
          </a:p>
          <a:p>
            <a:r>
              <a:rPr lang="pl-PL" dirty="0">
                <a:latin typeface="Arial Narrow" panose="020B0606020202030204" pitchFamily="34" charset="0"/>
              </a:rPr>
              <a:t>Studentin des 2. Stj. </a:t>
            </a:r>
            <a:endParaRPr lang="pl-PL" dirty="0">
              <a:latin typeface="Arial Narrow" panose="020B0606020202030204" pitchFamily="34" charset="0"/>
            </a:endParaRPr>
          </a:p>
          <a:p>
            <a:r>
              <a:rPr lang="pl-PL" dirty="0">
                <a:latin typeface="Arial Narrow" panose="020B0606020202030204" pitchFamily="34" charset="0"/>
              </a:rPr>
              <a:t>Institut f</a:t>
            </a:r>
            <a:r>
              <a:rPr lang="de-DE" altLang="pl-PL" dirty="0">
                <a:latin typeface="Calibri" panose="020F0502020204030204" pitchFamily="34" charset="0"/>
              </a:rPr>
              <a:t>ü</a:t>
            </a:r>
            <a:r>
              <a:rPr lang="pl-PL" dirty="0">
                <a:latin typeface="Arial Narrow" panose="020B0606020202030204" pitchFamily="34" charset="0"/>
              </a:rPr>
              <a:t>r </a:t>
            </a:r>
            <a:r>
              <a:rPr lang="de-DE" altLang="pl-PL" dirty="0">
                <a:latin typeface="Calibri" panose="020F0502020204030204" pitchFamily="34" charset="0"/>
              </a:rPr>
              <a:t>Ökonomie und Rechnungswesen</a:t>
            </a:r>
            <a:endParaRPr lang="de-DE" altLang="pl-PL" dirty="0">
              <a:latin typeface="Calibri" panose="020F0502020204030204" pitchFamily="34" charset="0"/>
            </a:endParaRPr>
          </a:p>
          <a:p>
            <a:r>
              <a:rPr lang="de-DE" altLang="pl-PL" dirty="0">
                <a:latin typeface="Calibri" panose="020F0502020204030204" pitchFamily="34" charset="0"/>
              </a:rPr>
              <a:t>Universität Rzeszow</a:t>
            </a:r>
            <a:endParaRPr lang="de-DE" altLang="pl-PL" dirty="0">
              <a:latin typeface="Calibri" panose="020F0502020204030204" pitchFamily="34" charset="0"/>
            </a:endParaRPr>
          </a:p>
        </p:txBody>
      </p:sp>
      <p:pic>
        <p:nvPicPr>
          <p:cNvPr id="4098" name="Picture 2" descr="Uniwersytet Rzeszowski">
            <a:hlinkClick r:id="rId1" tooltip="Uniwersytet Rzeszowski"/>
          </p:cNvPr>
          <p:cNvPicPr>
            <a:picLocks noChangeAspect="1" noChangeArrowheads="1"/>
          </p:cNvPicPr>
          <p:nvPr/>
        </p:nvPicPr>
        <p:blipFill>
          <a:blip r:embed="rId2" cstate="print"/>
          <a:srcRect/>
          <a:stretch>
            <a:fillRect/>
          </a:stretch>
        </p:blipFill>
        <p:spPr bwMode="auto">
          <a:xfrm>
            <a:off x="1303020" y="309245"/>
            <a:ext cx="2016224" cy="201622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52800" y="648929"/>
            <a:ext cx="6990735" cy="523220"/>
          </a:xfrm>
          <a:prstGeom prst="rect">
            <a:avLst/>
          </a:prstGeom>
          <a:noFill/>
        </p:spPr>
        <p:txBody>
          <a:bodyPr wrap="square" rtlCol="0">
            <a:spAutoFit/>
          </a:bodyPr>
          <a:lstStyle/>
          <a:p>
            <a:r>
              <a:rPr lang="pl-PL" sz="2800" dirty="0" err="1"/>
              <a:t>Garantie</a:t>
            </a:r>
            <a:r>
              <a:rPr lang="pl-PL" sz="2800" dirty="0"/>
              <a:t> </a:t>
            </a:r>
            <a:r>
              <a:rPr lang="pl-PL" sz="2800" dirty="0" err="1"/>
              <a:t>beim</a:t>
            </a:r>
            <a:r>
              <a:rPr lang="pl-PL" sz="2800" dirty="0"/>
              <a:t> </a:t>
            </a:r>
            <a:r>
              <a:rPr lang="pl-PL" sz="2800" dirty="0" err="1"/>
              <a:t>Immobilienkauf</a:t>
            </a:r>
            <a:r>
              <a:rPr lang="pl-PL" sz="2800" dirty="0"/>
              <a:t>.</a:t>
            </a:r>
            <a:endParaRPr lang="pl-PL" sz="2800" dirty="0"/>
          </a:p>
        </p:txBody>
      </p:sp>
      <p:sp>
        <p:nvSpPr>
          <p:cNvPr id="3" name="Pole tekstowe 2"/>
          <p:cNvSpPr txBox="1"/>
          <p:nvPr/>
        </p:nvSpPr>
        <p:spPr>
          <a:xfrm>
            <a:off x="2330244" y="1716296"/>
            <a:ext cx="6764594" cy="1200329"/>
          </a:xfrm>
          <a:prstGeom prst="rect">
            <a:avLst/>
          </a:prstGeom>
          <a:noFill/>
        </p:spPr>
        <p:txBody>
          <a:bodyPr wrap="square" rtlCol="0">
            <a:spAutoFit/>
          </a:bodyPr>
          <a:lstStyle/>
          <a:p>
            <a:r>
              <a:rPr lang="de-DE" sz="2400" dirty="0"/>
              <a:t>Ihre Rechte als Käufer bei Mängeln hängen davon ab, ob es sich um ein neues oder gebrauchtes Gebäude handelt.</a:t>
            </a:r>
            <a:endParaRPr lang="pl-PL" sz="2400" dirty="0"/>
          </a:p>
        </p:txBody>
      </p:sp>
      <p:sp>
        <p:nvSpPr>
          <p:cNvPr id="4" name="Pole tekstowe 3"/>
          <p:cNvSpPr txBox="1"/>
          <p:nvPr/>
        </p:nvSpPr>
        <p:spPr>
          <a:xfrm>
            <a:off x="3814916" y="5378074"/>
            <a:ext cx="7423355" cy="830997"/>
          </a:xfrm>
          <a:prstGeom prst="rect">
            <a:avLst/>
          </a:prstGeom>
          <a:noFill/>
        </p:spPr>
        <p:txBody>
          <a:bodyPr wrap="square" rtlCol="0">
            <a:spAutoFit/>
          </a:bodyPr>
          <a:lstStyle/>
          <a:p>
            <a:r>
              <a:rPr lang="de-DE" sz="2400" dirty="0"/>
              <a:t>Grundsätzlich ist der Verkäufer verpflichtet, dem Käufer die Immobilie mängelfrei zu übergeben </a:t>
            </a:r>
            <a:endParaRPr lang="pl-PL" sz="2400" dirty="0"/>
          </a:p>
        </p:txBody>
      </p:sp>
      <p:pic>
        <p:nvPicPr>
          <p:cNvPr id="7" name="Obraz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946518" y="3167062"/>
            <a:ext cx="2619375" cy="1743075"/>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821858" y="334296"/>
            <a:ext cx="6931742" cy="2308324"/>
          </a:xfrm>
          <a:prstGeom prst="rect">
            <a:avLst/>
          </a:prstGeom>
          <a:noFill/>
        </p:spPr>
        <p:txBody>
          <a:bodyPr wrap="square" rtlCol="0">
            <a:spAutoFit/>
          </a:bodyPr>
          <a:lstStyle/>
          <a:p>
            <a:r>
              <a:rPr lang="de-DE" sz="2400" dirty="0"/>
              <a:t>Treten nach dem Kauf versteckte Mängel auf, die dem Verkäufer nicht bekannt waren, liegt die Verantwortung beim Käufer – es lohnt sich also, die Immobilie genau zu besichtigen und gegebenenfalls einen Gutachter hinzuzuziehen.</a:t>
            </a:r>
            <a:endParaRPr lang="pl-PL" sz="2400" dirty="0"/>
          </a:p>
        </p:txBody>
      </p:sp>
      <p:sp>
        <p:nvSpPr>
          <p:cNvPr id="3" name="Pole tekstowe 2"/>
          <p:cNvSpPr txBox="1"/>
          <p:nvPr/>
        </p:nvSpPr>
        <p:spPr>
          <a:xfrm>
            <a:off x="2703871" y="4939918"/>
            <a:ext cx="7167716" cy="1200329"/>
          </a:xfrm>
          <a:prstGeom prst="rect">
            <a:avLst/>
          </a:prstGeom>
          <a:noFill/>
        </p:spPr>
        <p:txBody>
          <a:bodyPr wrap="square" rtlCol="0">
            <a:spAutoFit/>
          </a:bodyPr>
          <a:lstStyle/>
          <a:p>
            <a:r>
              <a:rPr lang="de-DE" sz="2400" dirty="0"/>
              <a:t>Handelt es sich bei Ihrer Immobilie um einen Neubau, profitieren Sie in der Regel von einer 5-Jahres-Garantie. </a:t>
            </a:r>
            <a:endParaRPr lang="pl-PL" sz="2400" dirty="0"/>
          </a:p>
        </p:txBody>
      </p:sp>
      <p:pic>
        <p:nvPicPr>
          <p:cNvPr id="5" name="Obraz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370142" y="2357437"/>
            <a:ext cx="2497086" cy="2143125"/>
          </a:xfrm>
          <a:prstGeom prst="rect">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077496" y="285136"/>
            <a:ext cx="6489291" cy="523220"/>
          </a:xfrm>
          <a:prstGeom prst="rect">
            <a:avLst/>
          </a:prstGeom>
          <a:noFill/>
        </p:spPr>
        <p:txBody>
          <a:bodyPr wrap="square" rtlCol="0">
            <a:spAutoFit/>
          </a:bodyPr>
          <a:lstStyle/>
          <a:p>
            <a:r>
              <a:rPr lang="pl-PL" sz="2800" dirty="0" err="1"/>
              <a:t>Anwendung</a:t>
            </a:r>
            <a:endParaRPr lang="pl-PL" sz="2800" dirty="0"/>
          </a:p>
        </p:txBody>
      </p:sp>
      <p:sp>
        <p:nvSpPr>
          <p:cNvPr id="3" name="Pole tekstowe 2"/>
          <p:cNvSpPr txBox="1"/>
          <p:nvPr/>
        </p:nvSpPr>
        <p:spPr>
          <a:xfrm>
            <a:off x="4739148" y="1022556"/>
            <a:ext cx="7374194" cy="1938992"/>
          </a:xfrm>
          <a:prstGeom prst="rect">
            <a:avLst/>
          </a:prstGeom>
          <a:noFill/>
        </p:spPr>
        <p:txBody>
          <a:bodyPr wrap="square" rtlCol="0">
            <a:spAutoFit/>
          </a:bodyPr>
          <a:lstStyle/>
          <a:p>
            <a:r>
              <a:rPr lang="de-DE" sz="2400" dirty="0"/>
              <a:t>Auch als Ausländer können Sie problemlos und problemlos eine Immobilie in Deutschland erwerben – wenn Sie aus einem Drittstaat kommen, ändert der Kauf jedoch nichts an Ihrem Aufenthaltsstatus.</a:t>
            </a:r>
            <a:endParaRPr lang="pl-PL" sz="2400" dirty="0"/>
          </a:p>
        </p:txBody>
      </p:sp>
      <p:sp>
        <p:nvSpPr>
          <p:cNvPr id="4" name="Pole tekstowe 3"/>
          <p:cNvSpPr txBox="1"/>
          <p:nvPr/>
        </p:nvSpPr>
        <p:spPr>
          <a:xfrm>
            <a:off x="2733367" y="3156544"/>
            <a:ext cx="6833420" cy="3416320"/>
          </a:xfrm>
          <a:prstGeom prst="rect">
            <a:avLst/>
          </a:prstGeom>
          <a:noFill/>
        </p:spPr>
        <p:txBody>
          <a:bodyPr wrap="square" rtlCol="0">
            <a:spAutoFit/>
          </a:bodyPr>
          <a:lstStyle/>
          <a:p>
            <a:r>
              <a:rPr lang="de-DE" sz="2400" dirty="0"/>
              <a:t>Vor dem Kauf sollten Sie die Immobilie sorgfältig besichtigen und den Kaufpreis aushandeln. Um einen fairen Kaufvertrag zu gewährleisten, lohnt es sich, einen Anwalt zu konsultieren. Sobald Sie eine Finanzierungszusage abgegeben haben, können Sie den Kauf abschließen und durch die Eintragung in das Grundbuch der neue Eigentümer Ihres Hauses werden.</a:t>
            </a:r>
            <a:endParaRPr lang="pl-PL"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185652" y="521110"/>
            <a:ext cx="6813754" cy="523220"/>
          </a:xfrm>
          <a:prstGeom prst="rect">
            <a:avLst/>
          </a:prstGeom>
          <a:noFill/>
        </p:spPr>
        <p:txBody>
          <a:bodyPr wrap="square" rtlCol="0">
            <a:spAutoFit/>
          </a:bodyPr>
          <a:lstStyle/>
          <a:p>
            <a:r>
              <a:rPr lang="pl-PL" sz="2800" dirty="0" err="1"/>
              <a:t>Wörterbuch</a:t>
            </a:r>
            <a:endParaRPr lang="pl-PL" sz="2800" dirty="0"/>
          </a:p>
        </p:txBody>
      </p:sp>
      <p:sp>
        <p:nvSpPr>
          <p:cNvPr id="3" name="Pole tekstowe 2"/>
          <p:cNvSpPr txBox="1"/>
          <p:nvPr/>
        </p:nvSpPr>
        <p:spPr>
          <a:xfrm>
            <a:off x="2753033" y="1523999"/>
            <a:ext cx="4090219" cy="5078313"/>
          </a:xfrm>
          <a:prstGeom prst="rect">
            <a:avLst/>
          </a:prstGeom>
          <a:noFill/>
        </p:spPr>
        <p:txBody>
          <a:bodyPr wrap="square" rtlCol="0">
            <a:spAutoFit/>
          </a:bodyPr>
          <a:lstStyle/>
          <a:p>
            <a:r>
              <a:rPr lang="pl-PL" dirty="0" err="1"/>
              <a:t>die</a:t>
            </a:r>
            <a:r>
              <a:rPr lang="pl-PL" dirty="0"/>
              <a:t> </a:t>
            </a:r>
            <a:r>
              <a:rPr lang="pl-PL" dirty="0" err="1"/>
              <a:t>Immobilien</a:t>
            </a:r>
            <a:r>
              <a:rPr lang="pl-PL" dirty="0"/>
              <a:t> – nieruchomości</a:t>
            </a:r>
            <a:endParaRPr lang="pl-PL" dirty="0"/>
          </a:p>
          <a:p>
            <a:r>
              <a:rPr lang="pl-PL" dirty="0"/>
              <a:t>der </a:t>
            </a:r>
            <a:r>
              <a:rPr lang="pl-PL" dirty="0" err="1"/>
              <a:t>Ausländer</a:t>
            </a:r>
            <a:r>
              <a:rPr lang="pl-PL" dirty="0"/>
              <a:t> – obcokrajowiec</a:t>
            </a:r>
            <a:endParaRPr lang="pl-PL" dirty="0"/>
          </a:p>
          <a:p>
            <a:r>
              <a:rPr lang="pl-PL" dirty="0" err="1"/>
              <a:t>Stabiler</a:t>
            </a:r>
            <a:r>
              <a:rPr lang="pl-PL" dirty="0"/>
              <a:t> </a:t>
            </a:r>
            <a:r>
              <a:rPr lang="pl-PL" dirty="0" err="1"/>
              <a:t>Immobilienmarkt</a:t>
            </a:r>
            <a:r>
              <a:rPr lang="pl-PL" dirty="0"/>
              <a:t> – </a:t>
            </a:r>
            <a:r>
              <a:rPr lang="pl-PL" dirty="0" err="1"/>
              <a:t>syabilny</a:t>
            </a:r>
            <a:r>
              <a:rPr lang="pl-PL" dirty="0"/>
              <a:t> rynek nieruchomości</a:t>
            </a:r>
            <a:endParaRPr lang="pl-PL" dirty="0"/>
          </a:p>
          <a:p>
            <a:r>
              <a:rPr lang="pl-PL" dirty="0" err="1"/>
              <a:t>die</a:t>
            </a:r>
            <a:r>
              <a:rPr lang="pl-PL" dirty="0"/>
              <a:t> </a:t>
            </a:r>
            <a:r>
              <a:rPr lang="pl-PL" dirty="0" err="1"/>
              <a:t>Rendite</a:t>
            </a:r>
            <a:r>
              <a:rPr lang="pl-PL" dirty="0"/>
              <a:t> – stopa zwrotu</a:t>
            </a:r>
            <a:endParaRPr lang="pl-PL" dirty="0"/>
          </a:p>
          <a:p>
            <a:r>
              <a:rPr lang="pl-PL" dirty="0" err="1"/>
              <a:t>die</a:t>
            </a:r>
            <a:r>
              <a:rPr lang="pl-PL" dirty="0"/>
              <a:t> </a:t>
            </a:r>
            <a:r>
              <a:rPr lang="pl-PL" dirty="0" err="1"/>
              <a:t>Privatperson</a:t>
            </a:r>
            <a:r>
              <a:rPr lang="pl-PL" dirty="0"/>
              <a:t> – osoba prywatna </a:t>
            </a:r>
            <a:endParaRPr lang="pl-PL" dirty="0"/>
          </a:p>
          <a:p>
            <a:r>
              <a:rPr lang="pl-PL" dirty="0"/>
              <a:t>(der)</a:t>
            </a:r>
            <a:r>
              <a:rPr lang="pl-PL" dirty="0" err="1"/>
              <a:t>Preis</a:t>
            </a:r>
            <a:r>
              <a:rPr lang="pl-PL" dirty="0"/>
              <a:t> pro </a:t>
            </a:r>
            <a:r>
              <a:rPr lang="pl-PL" dirty="0" err="1"/>
              <a:t>Quadratmeter</a:t>
            </a:r>
            <a:r>
              <a:rPr lang="pl-PL" dirty="0"/>
              <a:t> – cena za metr kwadratowy </a:t>
            </a:r>
            <a:endParaRPr lang="pl-PL" dirty="0"/>
          </a:p>
          <a:p>
            <a:r>
              <a:rPr lang="pl-PL" dirty="0" err="1"/>
              <a:t>investieren</a:t>
            </a:r>
            <a:r>
              <a:rPr lang="pl-PL" dirty="0"/>
              <a:t> – zainwestować</a:t>
            </a:r>
            <a:endParaRPr lang="pl-PL" dirty="0"/>
          </a:p>
          <a:p>
            <a:r>
              <a:rPr lang="pl-PL" dirty="0" err="1"/>
              <a:t>registrieren</a:t>
            </a:r>
            <a:r>
              <a:rPr lang="pl-PL" dirty="0"/>
              <a:t> – </a:t>
            </a:r>
            <a:r>
              <a:rPr lang="pl-PL" dirty="0" err="1"/>
              <a:t>zarejstrować</a:t>
            </a:r>
            <a:r>
              <a:rPr lang="pl-PL" dirty="0"/>
              <a:t> </a:t>
            </a:r>
            <a:endParaRPr lang="pl-PL" dirty="0"/>
          </a:p>
          <a:p>
            <a:r>
              <a:rPr lang="pl-PL" dirty="0" err="1"/>
              <a:t>das</a:t>
            </a:r>
            <a:r>
              <a:rPr lang="pl-PL" dirty="0"/>
              <a:t> </a:t>
            </a:r>
            <a:r>
              <a:rPr lang="pl-PL" dirty="0" err="1"/>
              <a:t>Einwohnermeldeamt</a:t>
            </a:r>
            <a:r>
              <a:rPr lang="pl-PL" dirty="0"/>
              <a:t> – urząd meldunkowy mieszkańców</a:t>
            </a:r>
            <a:endParaRPr lang="pl-PL" dirty="0"/>
          </a:p>
          <a:p>
            <a:r>
              <a:rPr lang="pl-PL" dirty="0" err="1"/>
              <a:t>natürliche</a:t>
            </a:r>
            <a:r>
              <a:rPr lang="pl-PL" dirty="0"/>
              <a:t> Person – osoba fizyczna </a:t>
            </a:r>
            <a:endParaRPr lang="pl-PL" dirty="0"/>
          </a:p>
          <a:p>
            <a:r>
              <a:rPr lang="pl-PL" dirty="0" err="1"/>
              <a:t>die</a:t>
            </a:r>
            <a:r>
              <a:rPr lang="pl-PL" dirty="0"/>
              <a:t> </a:t>
            </a:r>
            <a:r>
              <a:rPr lang="pl-PL" dirty="0" err="1"/>
              <a:t>Privatperosn</a:t>
            </a:r>
            <a:r>
              <a:rPr lang="pl-PL" dirty="0"/>
              <a:t> – osoba prywatna </a:t>
            </a:r>
            <a:endParaRPr lang="pl-PL" dirty="0"/>
          </a:p>
          <a:p>
            <a:r>
              <a:rPr lang="pl-PL" dirty="0" err="1"/>
              <a:t>juristische</a:t>
            </a:r>
            <a:r>
              <a:rPr lang="pl-PL" dirty="0"/>
              <a:t> Person – osoba prawna </a:t>
            </a:r>
            <a:endParaRPr lang="pl-PL" dirty="0"/>
          </a:p>
          <a:p>
            <a:r>
              <a:rPr lang="pl-PL" dirty="0" err="1"/>
              <a:t>die</a:t>
            </a:r>
            <a:r>
              <a:rPr lang="pl-PL" dirty="0"/>
              <a:t> </a:t>
            </a:r>
            <a:r>
              <a:rPr lang="pl-PL" dirty="0" err="1"/>
              <a:t>Staatsbürgerschaft</a:t>
            </a:r>
            <a:r>
              <a:rPr lang="pl-PL" dirty="0"/>
              <a:t> – obywatelstwo </a:t>
            </a:r>
            <a:endParaRPr lang="pl-PL" dirty="0"/>
          </a:p>
          <a:p>
            <a:r>
              <a:rPr lang="pl-PL" dirty="0" err="1"/>
              <a:t>lukrativ</a:t>
            </a:r>
            <a:r>
              <a:rPr lang="pl-PL" dirty="0"/>
              <a:t> – lukratywny </a:t>
            </a:r>
            <a:endParaRPr lang="pl-PL" dirty="0"/>
          </a:p>
        </p:txBody>
      </p:sp>
      <p:sp>
        <p:nvSpPr>
          <p:cNvPr id="4" name="Pole tekstowe 3"/>
          <p:cNvSpPr txBox="1"/>
          <p:nvPr/>
        </p:nvSpPr>
        <p:spPr>
          <a:xfrm>
            <a:off x="7600334" y="1385499"/>
            <a:ext cx="4090219" cy="5355312"/>
          </a:xfrm>
          <a:prstGeom prst="rect">
            <a:avLst/>
          </a:prstGeom>
          <a:noFill/>
        </p:spPr>
        <p:txBody>
          <a:bodyPr wrap="square" rtlCol="0">
            <a:spAutoFit/>
          </a:bodyPr>
          <a:lstStyle/>
          <a:p>
            <a:r>
              <a:rPr lang="pl-PL"/>
              <a:t>der Aufenthaltsstatus – status pobytowy </a:t>
            </a:r>
            <a:endParaRPr lang="pl-PL"/>
          </a:p>
          <a:p>
            <a:r>
              <a:rPr lang="pl-PL"/>
              <a:t>(die)Kosten – koszty </a:t>
            </a:r>
            <a:endParaRPr lang="pl-PL"/>
          </a:p>
          <a:p>
            <a:r>
              <a:rPr lang="pl-PL"/>
              <a:t>die Steuer – podatek</a:t>
            </a:r>
            <a:endParaRPr lang="pl-PL"/>
          </a:p>
          <a:p>
            <a:r>
              <a:rPr lang="pl-PL"/>
              <a:t>die Grunderwerbssteuer – podatek od przeniesienia nieruchomości </a:t>
            </a:r>
            <a:endParaRPr lang="pl-PL"/>
          </a:p>
          <a:p>
            <a:r>
              <a:rPr lang="pl-PL"/>
              <a:t>die Hypothek – kredyt hipoteczny </a:t>
            </a:r>
            <a:endParaRPr lang="pl-PL"/>
          </a:p>
          <a:p>
            <a:r>
              <a:rPr lang="pl-PL"/>
              <a:t>der Besitzerwechsel – zmiana właściciela </a:t>
            </a:r>
            <a:endParaRPr lang="pl-PL"/>
          </a:p>
          <a:p>
            <a:r>
              <a:rPr lang="pl-PL"/>
              <a:t>die Notargebühr – opłata notarialna </a:t>
            </a:r>
            <a:endParaRPr lang="pl-PL"/>
          </a:p>
          <a:p>
            <a:r>
              <a:rPr lang="pl-PL"/>
              <a:t>das Grundbuch und Hypothekenregister -  ksiega wieczysta </a:t>
            </a:r>
            <a:endParaRPr lang="pl-PL"/>
          </a:p>
          <a:p>
            <a:r>
              <a:rPr lang="pl-PL"/>
              <a:t>der Bundesstaat – kraj federalny/federacyjny </a:t>
            </a:r>
            <a:endParaRPr lang="pl-PL"/>
          </a:p>
          <a:p>
            <a:r>
              <a:rPr lang="pl-PL"/>
              <a:t>die Immobilienfinanzierung – finansowanie nieruchomości </a:t>
            </a:r>
            <a:endParaRPr lang="pl-PL"/>
          </a:p>
          <a:p>
            <a:r>
              <a:rPr lang="pl-PL"/>
              <a:t>das Eigenkapital – kapitał własny </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470788" y="855407"/>
            <a:ext cx="6617109" cy="523220"/>
          </a:xfrm>
          <a:prstGeom prst="rect">
            <a:avLst/>
          </a:prstGeom>
          <a:noFill/>
        </p:spPr>
        <p:txBody>
          <a:bodyPr wrap="square" rtlCol="0">
            <a:spAutoFit/>
          </a:bodyPr>
          <a:lstStyle/>
          <a:p>
            <a:r>
              <a:rPr lang="pl-PL" sz="2800" dirty="0" err="1"/>
              <a:t>Quellen</a:t>
            </a:r>
            <a:endParaRPr lang="pl-PL" sz="2800" dirty="0"/>
          </a:p>
        </p:txBody>
      </p:sp>
      <p:sp>
        <p:nvSpPr>
          <p:cNvPr id="3" name="Pole tekstowe 2"/>
          <p:cNvSpPr txBox="1"/>
          <p:nvPr/>
        </p:nvSpPr>
        <p:spPr>
          <a:xfrm>
            <a:off x="3215148" y="3112813"/>
            <a:ext cx="6617109" cy="923330"/>
          </a:xfrm>
          <a:prstGeom prst="rect">
            <a:avLst/>
          </a:prstGeom>
          <a:noFill/>
        </p:spPr>
        <p:txBody>
          <a:bodyPr wrap="square" rtlCol="0">
            <a:spAutoFit/>
          </a:bodyPr>
          <a:lstStyle/>
          <a:p>
            <a:r>
              <a:rPr lang="pl-PL" dirty="0"/>
              <a:t>https://wise.com/de/blog/haus-kaufen-in-deutschland</a:t>
            </a:r>
            <a:endParaRPr lang="pl-PL" dirty="0"/>
          </a:p>
          <a:p>
            <a:r>
              <a:rPr lang="pl-PL" dirty="0"/>
              <a:t>https://www.immobilienscout24.de/wissen/verkaufen/immobilie-an-auslaender-verkaufen.html</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ytuł 3"/>
          <p:cNvSpPr>
            <a:spLocks noGrp="1"/>
          </p:cNvSpPr>
          <p:nvPr>
            <p:ph type="title"/>
          </p:nvPr>
        </p:nvSpPr>
        <p:spPr/>
        <p:txBody>
          <a:bodyPr/>
          <a:p>
            <a:r>
              <a:rPr lang="pl-PL" altLang="en-US"/>
              <a:t>AGENDA</a:t>
            </a:r>
            <a:endParaRPr lang="pl-PL" altLang="en-US"/>
          </a:p>
        </p:txBody>
      </p:sp>
      <p:sp>
        <p:nvSpPr>
          <p:cNvPr id="5" name="Symbol zastępczy zawartości 4"/>
          <p:cNvSpPr>
            <a:spLocks noGrp="1"/>
          </p:cNvSpPr>
          <p:nvPr>
            <p:ph idx="1"/>
          </p:nvPr>
        </p:nvSpPr>
        <p:spPr/>
        <p:txBody>
          <a:bodyPr/>
          <a:p>
            <a:r>
              <a:rPr lang="de-DE" altLang="pl-PL">
                <a:latin typeface="Century Gothic" panose="020B0502020202020204" charset="0"/>
                <a:cs typeface="Century Gothic" panose="020B0502020202020204" charset="0"/>
              </a:rPr>
              <a:t>Einführung  :   Preise der Immobilien in Deutschland</a:t>
            </a:r>
            <a:endParaRPr lang="de-DE" altLang="pl-PL">
              <a:latin typeface="Century Gothic" panose="020B0502020202020204" charset="0"/>
              <a:cs typeface="Century Gothic" panose="020B0502020202020204" charset="0"/>
            </a:endParaRPr>
          </a:p>
          <a:p>
            <a:r>
              <a:rPr lang="de-DE" dirty="0">
                <a:latin typeface="Century Gothic" panose="020B0502020202020204" charset="0"/>
                <a:cs typeface="Century Gothic" panose="020B0502020202020204" charset="0"/>
                <a:sym typeface="+mn-ea"/>
              </a:rPr>
              <a:t>Als Ausländer Immobilien kaufen. Unterschied zwischen EU-Bürgern und Menschen von außerhalb der EU</a:t>
            </a:r>
            <a:endParaRPr lang="de-DE" dirty="0">
              <a:latin typeface="Century Gothic" panose="020B0502020202020204" charset="0"/>
              <a:cs typeface="Century Gothic" panose="020B0502020202020204" charset="0"/>
              <a:sym typeface="+mn-ea"/>
            </a:endParaRPr>
          </a:p>
          <a:p>
            <a:r>
              <a:rPr lang="de-DE" dirty="0">
                <a:latin typeface="Century Gothic" panose="020B0502020202020204" charset="0"/>
                <a:cs typeface="Century Gothic" panose="020B0502020202020204" charset="0"/>
                <a:sym typeface="+mn-ea"/>
              </a:rPr>
              <a:t>Steuern und Gebühren beim Immobilienkauf in Deutschland</a:t>
            </a:r>
            <a:endParaRPr lang="de-DE" dirty="0">
              <a:latin typeface="Century Gothic" panose="020B0502020202020204" charset="0"/>
              <a:cs typeface="Century Gothic" panose="020B0502020202020204" charset="0"/>
              <a:sym typeface="+mn-ea"/>
            </a:endParaRPr>
          </a:p>
          <a:p>
            <a:r>
              <a:rPr lang="pl-PL" dirty="0" err="1">
                <a:latin typeface="Century Gothic" panose="020B0502020202020204" charset="0"/>
                <a:cs typeface="Century Gothic" panose="020B0502020202020204" charset="0"/>
                <a:sym typeface="+mn-ea"/>
              </a:rPr>
              <a:t>Bundesgrunderwerbsteuer</a:t>
            </a:r>
            <a:r>
              <a:rPr lang="pl-PL" dirty="0">
                <a:latin typeface="Century Gothic" panose="020B0502020202020204" charset="0"/>
                <a:cs typeface="Century Gothic" panose="020B0502020202020204" charset="0"/>
                <a:sym typeface="+mn-ea"/>
              </a:rPr>
              <a:t> (ab 2022)</a:t>
            </a:r>
            <a:endParaRPr lang="de-DE" dirty="0">
              <a:latin typeface="Century Gothic" panose="020B0502020202020204" charset="0"/>
              <a:cs typeface="Century Gothic" panose="020B0502020202020204" charset="0"/>
              <a:sym typeface="+mn-ea"/>
            </a:endParaRPr>
          </a:p>
          <a:p>
            <a:r>
              <a:rPr lang="pl-PL" dirty="0" err="1">
                <a:latin typeface="Century Gothic" panose="020B0502020202020204" charset="0"/>
                <a:cs typeface="Century Gothic" panose="020B0502020202020204" charset="0"/>
                <a:sym typeface="+mn-ea"/>
              </a:rPr>
              <a:t>Immobilienfinanzierung</a:t>
            </a:r>
            <a:r>
              <a:rPr lang="pl-PL" dirty="0">
                <a:latin typeface="Century Gothic" panose="020B0502020202020204" charset="0"/>
                <a:cs typeface="Century Gothic" panose="020B0502020202020204" charset="0"/>
                <a:sym typeface="+mn-ea"/>
              </a:rPr>
              <a:t> in </a:t>
            </a:r>
            <a:r>
              <a:rPr lang="pl-PL" dirty="0" err="1">
                <a:latin typeface="Century Gothic" panose="020B0502020202020204" charset="0"/>
                <a:cs typeface="Century Gothic" panose="020B0502020202020204" charset="0"/>
                <a:sym typeface="+mn-ea"/>
              </a:rPr>
              <a:t>Deutschland</a:t>
            </a:r>
            <a:r>
              <a:rPr lang="pl-PL" dirty="0">
                <a:latin typeface="Century Gothic" panose="020B0502020202020204" charset="0"/>
                <a:cs typeface="Century Gothic" panose="020B0502020202020204" charset="0"/>
                <a:sym typeface="+mn-ea"/>
              </a:rPr>
              <a:t>.</a:t>
            </a:r>
            <a:endParaRPr lang="pl-PL" dirty="0">
              <a:latin typeface="Century Gothic" panose="020B0502020202020204" charset="0"/>
              <a:cs typeface="Century Gothic" panose="020B0502020202020204" charset="0"/>
              <a:sym typeface="+mn-ea"/>
            </a:endParaRPr>
          </a:p>
          <a:p>
            <a:r>
              <a:rPr lang="pl-PL" dirty="0" err="1">
                <a:latin typeface="Century Gothic" panose="020B0502020202020204" charset="0"/>
                <a:cs typeface="Century Gothic" panose="020B0502020202020204" charset="0"/>
                <a:sym typeface="+mn-ea"/>
              </a:rPr>
              <a:t>Garantie</a:t>
            </a:r>
            <a:r>
              <a:rPr lang="pl-PL" dirty="0">
                <a:latin typeface="Century Gothic" panose="020B0502020202020204" charset="0"/>
                <a:cs typeface="Century Gothic" panose="020B0502020202020204" charset="0"/>
                <a:sym typeface="+mn-ea"/>
              </a:rPr>
              <a:t> </a:t>
            </a:r>
            <a:r>
              <a:rPr lang="pl-PL" dirty="0" err="1">
                <a:latin typeface="Century Gothic" panose="020B0502020202020204" charset="0"/>
                <a:cs typeface="Century Gothic" panose="020B0502020202020204" charset="0"/>
                <a:sym typeface="+mn-ea"/>
              </a:rPr>
              <a:t>beim</a:t>
            </a:r>
            <a:r>
              <a:rPr lang="pl-PL" dirty="0">
                <a:latin typeface="Century Gothic" panose="020B0502020202020204" charset="0"/>
                <a:cs typeface="Century Gothic" panose="020B0502020202020204" charset="0"/>
                <a:sym typeface="+mn-ea"/>
              </a:rPr>
              <a:t> </a:t>
            </a:r>
            <a:r>
              <a:rPr lang="pl-PL" dirty="0" err="1">
                <a:latin typeface="Century Gothic" panose="020B0502020202020204" charset="0"/>
                <a:cs typeface="Century Gothic" panose="020B0502020202020204" charset="0"/>
                <a:sym typeface="+mn-ea"/>
              </a:rPr>
              <a:t>Immobilienkauf</a:t>
            </a:r>
            <a:endParaRPr lang="pl-PL" dirty="0" err="1">
              <a:latin typeface="Century Gothic" panose="020B0502020202020204" charset="0"/>
              <a:cs typeface="Century Gothic" panose="020B0502020202020204" charset="0"/>
              <a:sym typeface="+mn-ea"/>
            </a:endParaRPr>
          </a:p>
          <a:p>
            <a:r>
              <a:rPr lang="pl-PL" dirty="0" err="1">
                <a:latin typeface="Century Gothic" panose="020B0502020202020204" charset="0"/>
                <a:cs typeface="Century Gothic" panose="020B0502020202020204" charset="0"/>
                <a:sym typeface="+mn-ea"/>
              </a:rPr>
              <a:t>Anwendung</a:t>
            </a:r>
            <a:endParaRPr lang="pl-PL" dirty="0">
              <a:latin typeface="Century Gothic" panose="020B0502020202020204" charset="0"/>
              <a:cs typeface="Century Gothic" panose="020B0502020202020204" charset="0"/>
            </a:endParaRPr>
          </a:p>
          <a:p>
            <a:r>
              <a:rPr lang="de-DE" altLang="pl-PL" dirty="0" err="1">
                <a:latin typeface="Century Gothic" panose="020B0502020202020204" charset="0"/>
                <a:cs typeface="Century Gothic" panose="020B0502020202020204" charset="0"/>
                <a:sym typeface="+mn-ea"/>
              </a:rPr>
              <a:t>Zusammenfassung</a:t>
            </a:r>
            <a:endParaRPr lang="pl-PL" dirty="0">
              <a:latin typeface="Century Gothic" panose="020B0502020202020204" charset="0"/>
              <a:cs typeface="Century Gothic" panose="020B0502020202020204" charset="0"/>
              <a:sym typeface="+mn-ea"/>
            </a:endParaRPr>
          </a:p>
          <a:p>
            <a:endParaRPr lang="pl-PL" dirty="0"/>
          </a:p>
          <a:p>
            <a:endParaRPr lang="de-DE" altLang="pl-PL">
              <a:latin typeface="Calibri" panose="020F0502020204030204" pitchFamily="34" charset="0"/>
            </a:endParaRPr>
          </a:p>
          <a:p>
            <a:endParaRPr lang="de-DE" altLang="pl-P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028774" y="1039762"/>
            <a:ext cx="8915399" cy="2262781"/>
          </a:xfrm>
        </p:spPr>
        <p:txBody>
          <a:bodyPr/>
          <a:lstStyle/>
          <a:p>
            <a:br>
              <a:rPr lang="pl-PL" sz="1800" kern="100" dirty="0">
                <a:effectLst/>
                <a:highlight>
                  <a:srgbClr val="F8F9FA"/>
                </a:highlight>
                <a:latin typeface="Calibri" panose="020F0502020204030204" pitchFamily="34" charset="0"/>
                <a:ea typeface="Calibri" panose="020F0502020204030204" pitchFamily="34" charset="0"/>
                <a:cs typeface="Times New Roman" panose="02020603050405020304" pitchFamily="18" charset="0"/>
              </a:rPr>
            </a:br>
            <a:endParaRPr lang="pl-PL" dirty="0"/>
          </a:p>
        </p:txBody>
      </p:sp>
      <p:pic>
        <p:nvPicPr>
          <p:cNvPr id="4" name="Obraz 3"/>
          <p:cNvPicPr>
            <a:picLocks noChangeAspect="1"/>
          </p:cNvPicPr>
          <p:nvPr/>
        </p:nvPicPr>
        <p:blipFill>
          <a:blip r:embed="rId1"/>
          <a:stretch>
            <a:fillRect/>
          </a:stretch>
        </p:blipFill>
        <p:spPr>
          <a:xfrm>
            <a:off x="2909621" y="3018167"/>
            <a:ext cx="8915398" cy="2921607"/>
          </a:xfrm>
          <a:prstGeom prst="rect">
            <a:avLst/>
          </a:prstGeom>
        </p:spPr>
      </p:pic>
      <p:sp>
        <p:nvSpPr>
          <p:cNvPr id="5" name="Pole tekstowe 4"/>
          <p:cNvSpPr txBox="1"/>
          <p:nvPr/>
        </p:nvSpPr>
        <p:spPr>
          <a:xfrm>
            <a:off x="2909621" y="516542"/>
            <a:ext cx="8445910" cy="523220"/>
          </a:xfrm>
          <a:prstGeom prst="rect">
            <a:avLst/>
          </a:prstGeom>
          <a:noFill/>
        </p:spPr>
        <p:txBody>
          <a:bodyPr wrap="square" rtlCol="0">
            <a:spAutoFit/>
          </a:bodyPr>
          <a:lstStyle/>
          <a:p>
            <a:r>
              <a:rPr lang="pl-PL" sz="2800" dirty="0" err="1"/>
              <a:t>Immobilienkauf</a:t>
            </a:r>
            <a:r>
              <a:rPr lang="pl-PL" sz="2800" dirty="0"/>
              <a:t> in </a:t>
            </a:r>
            <a:r>
              <a:rPr lang="pl-PL" sz="2800" dirty="0" err="1"/>
              <a:t>Deutschland</a:t>
            </a:r>
            <a:r>
              <a:rPr lang="pl-PL" dirty="0"/>
              <a:t>.</a:t>
            </a:r>
            <a:endParaRPr lang="pl-PL" dirty="0"/>
          </a:p>
        </p:txBody>
      </p:sp>
      <p:sp>
        <p:nvSpPr>
          <p:cNvPr id="6" name="Pole tekstowe 5"/>
          <p:cNvSpPr txBox="1"/>
          <p:nvPr/>
        </p:nvSpPr>
        <p:spPr>
          <a:xfrm>
            <a:off x="2909621" y="1548033"/>
            <a:ext cx="7571566" cy="830997"/>
          </a:xfrm>
          <a:prstGeom prst="rect">
            <a:avLst/>
          </a:prstGeom>
          <a:noFill/>
        </p:spPr>
        <p:txBody>
          <a:bodyPr wrap="square" rtlCol="0">
            <a:spAutoFit/>
          </a:bodyPr>
          <a:lstStyle/>
          <a:p>
            <a:r>
              <a:rPr lang="de-DE" sz="2400" dirty="0"/>
              <a:t>Deutschland ist derzeit eines der teuersten Länder Europas, wenn es um Immobilienpreise geht</a:t>
            </a:r>
            <a:r>
              <a:rPr lang="de-DE" dirty="0"/>
              <a:t>. </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569110" y="550606"/>
            <a:ext cx="7561006" cy="1384995"/>
          </a:xfrm>
          <a:prstGeom prst="rect">
            <a:avLst/>
          </a:prstGeom>
          <a:noFill/>
        </p:spPr>
        <p:txBody>
          <a:bodyPr wrap="square" rtlCol="0">
            <a:spAutoFit/>
          </a:bodyPr>
          <a:lstStyle/>
          <a:p>
            <a:r>
              <a:rPr lang="de-DE" sz="2800" dirty="0"/>
              <a:t>Als Ausländer Immobilien kaufen. Unterschied zwischen EU-Bürgern und Menschen von außerhalb der EU.</a:t>
            </a:r>
            <a:endParaRPr lang="pl-PL" sz="2800" dirty="0"/>
          </a:p>
        </p:txBody>
      </p:sp>
      <p:sp>
        <p:nvSpPr>
          <p:cNvPr id="3" name="Pole tekstowe 2"/>
          <p:cNvSpPr txBox="1"/>
          <p:nvPr/>
        </p:nvSpPr>
        <p:spPr>
          <a:xfrm>
            <a:off x="2576051" y="4737734"/>
            <a:ext cx="8091949" cy="1569660"/>
          </a:xfrm>
          <a:prstGeom prst="rect">
            <a:avLst/>
          </a:prstGeom>
          <a:noFill/>
        </p:spPr>
        <p:txBody>
          <a:bodyPr wrap="square" rtlCol="0">
            <a:spAutoFit/>
          </a:bodyPr>
          <a:lstStyle/>
          <a:p>
            <a:r>
              <a:rPr lang="de-DE" sz="2400" dirty="0"/>
              <a:t>Menschen aus der Europäischen Union können problemlos in Immobilien in Deutschland investieren und dort leben. Sie müssen sich lediglich beim Einwohnermeldeamt anmelden.</a:t>
            </a:r>
            <a:endParaRPr lang="pl-PL" sz="2400" dirty="0"/>
          </a:p>
        </p:txBody>
      </p:sp>
      <p:pic>
        <p:nvPicPr>
          <p:cNvPr id="5" name="Obraz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717554" y="2506194"/>
            <a:ext cx="3295735" cy="1845612"/>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52800" y="589935"/>
            <a:ext cx="7954297" cy="1569660"/>
          </a:xfrm>
          <a:prstGeom prst="rect">
            <a:avLst/>
          </a:prstGeom>
          <a:noFill/>
        </p:spPr>
        <p:txBody>
          <a:bodyPr wrap="square" rtlCol="0">
            <a:spAutoFit/>
          </a:bodyPr>
          <a:lstStyle/>
          <a:p>
            <a:r>
              <a:rPr lang="de-DE" sz="2400" dirty="0"/>
              <a:t>In Deutschland kann jeder ein Haus kaufen, unabhängig davon, ob es sich um eine natürliche Person (Privatperson) oder eine juristische Person (Firma) handelt.</a:t>
            </a:r>
            <a:endParaRPr lang="pl-PL" sz="2400" dirty="0"/>
          </a:p>
        </p:txBody>
      </p:sp>
      <p:sp>
        <p:nvSpPr>
          <p:cNvPr id="3" name="Pole tekstowe 2"/>
          <p:cNvSpPr txBox="1"/>
          <p:nvPr/>
        </p:nvSpPr>
        <p:spPr>
          <a:xfrm>
            <a:off x="3500284" y="2487561"/>
            <a:ext cx="7354529" cy="2308324"/>
          </a:xfrm>
          <a:prstGeom prst="rect">
            <a:avLst/>
          </a:prstGeom>
          <a:noFill/>
        </p:spPr>
        <p:txBody>
          <a:bodyPr wrap="square" rtlCol="0">
            <a:spAutoFit/>
          </a:bodyPr>
          <a:lstStyle/>
          <a:p>
            <a:r>
              <a:rPr lang="de-DE" sz="2400" dirty="0"/>
              <a:t>Beim Verkauf einer Immobilie an eine Person außerhalb der EU stellt sich die Situation etwas anders dar. </a:t>
            </a:r>
            <a:endParaRPr lang="de-DE" sz="2400" dirty="0"/>
          </a:p>
          <a:p>
            <a:r>
              <a:rPr lang="de-DE" sz="2400" dirty="0"/>
              <a:t>Diese Person ist auch berechtigt, die Immobilie zu kaufen, kann sie jedoch nicht ohne Kündigung bewohnen. </a:t>
            </a:r>
            <a:endParaRPr lang="de-DE"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13471" y="511277"/>
            <a:ext cx="8062452" cy="2308324"/>
          </a:xfrm>
          <a:prstGeom prst="rect">
            <a:avLst/>
          </a:prstGeom>
          <a:noFill/>
        </p:spPr>
        <p:txBody>
          <a:bodyPr wrap="square" rtlCol="0">
            <a:spAutoFit/>
          </a:bodyPr>
          <a:lstStyle/>
          <a:p>
            <a:r>
              <a:rPr lang="de-DE" sz="2400" dirty="0"/>
              <a:t>Beim Verkauf einer Immobilie an eine Person außerhalb der EU stellt sich die Situation etwas anders dar. </a:t>
            </a:r>
            <a:endParaRPr lang="de-DE" sz="2400" dirty="0"/>
          </a:p>
          <a:p>
            <a:r>
              <a:rPr lang="de-DE" sz="2400" dirty="0"/>
              <a:t>Diese Person ist auch berechtigt, die Immobilie zu kaufen, kann sie jedoch nicht ohne Kündigung bewohnen. </a:t>
            </a:r>
            <a:endParaRPr lang="de-DE" sz="2400" dirty="0"/>
          </a:p>
        </p:txBody>
      </p:sp>
      <p:sp>
        <p:nvSpPr>
          <p:cNvPr id="3" name="Pole tekstowe 2"/>
          <p:cNvSpPr txBox="1"/>
          <p:nvPr/>
        </p:nvSpPr>
        <p:spPr>
          <a:xfrm>
            <a:off x="6990736" y="3851787"/>
            <a:ext cx="4817806" cy="2215991"/>
          </a:xfrm>
          <a:prstGeom prst="rect">
            <a:avLst/>
          </a:prstGeom>
          <a:noFill/>
        </p:spPr>
        <p:txBody>
          <a:bodyPr wrap="square" rtlCol="0">
            <a:spAutoFit/>
          </a:bodyPr>
          <a:lstStyle/>
          <a:p>
            <a:r>
              <a:rPr lang="de-DE" sz="2400" dirty="0"/>
              <a:t>Wenn die Immobilie an eine Privatperson verkauft wird, muss diese daher über eine Aufenthaltserlaubnis oder ein Visum verfügen.</a:t>
            </a:r>
            <a:endParaRPr lang="de-DE" sz="2400" dirty="0"/>
          </a:p>
          <a:p>
            <a:endParaRPr lang="de-DE" dirty="0"/>
          </a:p>
        </p:txBody>
      </p:sp>
      <p:pic>
        <p:nvPicPr>
          <p:cNvPr id="5" name="Obraz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762250" y="4038399"/>
            <a:ext cx="3333750" cy="1703639"/>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588774" y="452285"/>
            <a:ext cx="7620000" cy="954107"/>
          </a:xfrm>
          <a:prstGeom prst="rect">
            <a:avLst/>
          </a:prstGeom>
          <a:noFill/>
        </p:spPr>
        <p:txBody>
          <a:bodyPr wrap="square" rtlCol="0">
            <a:spAutoFit/>
          </a:bodyPr>
          <a:lstStyle/>
          <a:p>
            <a:r>
              <a:rPr lang="de-DE" sz="2800" dirty="0"/>
              <a:t>Steuern und Gebühren beim Immobilienkauf in Deutschland</a:t>
            </a:r>
            <a:r>
              <a:rPr lang="de-DE" dirty="0"/>
              <a:t>.</a:t>
            </a:r>
            <a:endParaRPr lang="pl-PL" dirty="0"/>
          </a:p>
        </p:txBody>
      </p:sp>
      <p:sp>
        <p:nvSpPr>
          <p:cNvPr id="3" name="Pole tekstowe 2"/>
          <p:cNvSpPr txBox="1"/>
          <p:nvPr/>
        </p:nvSpPr>
        <p:spPr>
          <a:xfrm>
            <a:off x="3588774" y="2931257"/>
            <a:ext cx="6872748" cy="3046988"/>
          </a:xfrm>
          <a:prstGeom prst="rect">
            <a:avLst/>
          </a:prstGeom>
          <a:noFill/>
        </p:spPr>
        <p:txBody>
          <a:bodyPr wrap="square" rtlCol="0">
            <a:spAutoFit/>
          </a:bodyPr>
          <a:lstStyle/>
          <a:p>
            <a:r>
              <a:rPr lang="de-DE" sz="2400" dirty="0"/>
              <a:t>• 3,5 - 6,5 % Grunderwerbsteuer (je nach Bundesland)³</a:t>
            </a:r>
            <a:endParaRPr lang="de-DE" sz="2400" dirty="0"/>
          </a:p>
          <a:p>
            <a:r>
              <a:rPr lang="de-DE" sz="2400" dirty="0"/>
              <a:t>• Hypothekendarlehensbestellung 2 %.</a:t>
            </a:r>
            <a:endParaRPr lang="de-DE" sz="2400" dirty="0"/>
          </a:p>
          <a:p>
            <a:r>
              <a:rPr lang="de-DE" sz="2400" dirty="0"/>
              <a:t>• 2 % Eigentümerwechsel</a:t>
            </a:r>
            <a:endParaRPr lang="de-DE" sz="2400" dirty="0"/>
          </a:p>
          <a:p>
            <a:r>
              <a:rPr lang="de-DE" sz="2400" dirty="0"/>
              <a:t>• 1 % Notargebühr für die notarielle Beglaubigung</a:t>
            </a:r>
            <a:endParaRPr lang="de-DE" sz="2400" dirty="0"/>
          </a:p>
          <a:p>
            <a:r>
              <a:rPr lang="de-DE" sz="2400" dirty="0"/>
              <a:t>• 0,5 % der Kosten des Grund- und Hypothekenregisters</a:t>
            </a:r>
            <a:endParaRPr lang="de-DE" sz="2400" dirty="0"/>
          </a:p>
        </p:txBody>
      </p:sp>
      <p:sp>
        <p:nvSpPr>
          <p:cNvPr id="4" name="Pole tekstowe 3"/>
          <p:cNvSpPr txBox="1"/>
          <p:nvPr/>
        </p:nvSpPr>
        <p:spPr>
          <a:xfrm>
            <a:off x="3657600" y="1997572"/>
            <a:ext cx="6292645" cy="461665"/>
          </a:xfrm>
          <a:prstGeom prst="rect">
            <a:avLst/>
          </a:prstGeom>
          <a:noFill/>
        </p:spPr>
        <p:txBody>
          <a:bodyPr wrap="square" rtlCol="0">
            <a:spAutoFit/>
          </a:bodyPr>
          <a:lstStyle/>
          <a:p>
            <a:r>
              <a:rPr lang="pl-PL" sz="2400" dirty="0" err="1"/>
              <a:t>Zusätzliche</a:t>
            </a:r>
            <a:r>
              <a:rPr lang="pl-PL" sz="2400" dirty="0"/>
              <a:t> </a:t>
            </a:r>
            <a:r>
              <a:rPr lang="pl-PL" sz="2400" dirty="0" err="1"/>
              <a:t>Anschaffungskosten</a:t>
            </a:r>
            <a:endParaRPr lang="pl-PL"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234813" y="235974"/>
            <a:ext cx="7728155" cy="523220"/>
          </a:xfrm>
          <a:prstGeom prst="rect">
            <a:avLst/>
          </a:prstGeom>
          <a:noFill/>
        </p:spPr>
        <p:txBody>
          <a:bodyPr wrap="square" rtlCol="0">
            <a:spAutoFit/>
          </a:bodyPr>
          <a:lstStyle/>
          <a:p>
            <a:r>
              <a:rPr lang="pl-PL" sz="2800" dirty="0" err="1"/>
              <a:t>Bundesgrunderwerbsteuer</a:t>
            </a:r>
            <a:r>
              <a:rPr lang="pl-PL" sz="2800" dirty="0"/>
              <a:t> (ab 2022).</a:t>
            </a:r>
            <a:endParaRPr lang="pl-PL" sz="2800" dirty="0"/>
          </a:p>
        </p:txBody>
      </p:sp>
      <p:graphicFrame>
        <p:nvGraphicFramePr>
          <p:cNvPr id="7" name="Tabela 6"/>
          <p:cNvGraphicFramePr>
            <a:graphicFrameLocks noGrp="1"/>
          </p:cNvGraphicFramePr>
          <p:nvPr/>
        </p:nvGraphicFramePr>
        <p:xfrm>
          <a:off x="3234813" y="1597688"/>
          <a:ext cx="6974312" cy="4204623"/>
        </p:xfrm>
        <a:graphic>
          <a:graphicData uri="http://schemas.openxmlformats.org/drawingml/2006/table">
            <a:tbl>
              <a:tblPr firstRow="1" firstCol="1" bandRow="1">
                <a:tableStyleId>{5C22544A-7EE6-4342-B048-85BDC9FD1C3A}</a:tableStyleId>
              </a:tblPr>
              <a:tblGrid>
                <a:gridCol w="3487156"/>
                <a:gridCol w="3487156"/>
              </a:tblGrid>
              <a:tr h="587743">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de-DE" sz="1200" kern="0" dirty="0">
                          <a:effectLst/>
                        </a:rPr>
                        <a:t>Bundesstaat</a:t>
                      </a:r>
                      <a:endParaRPr lang="pl-PL" sz="1100" kern="100" dirty="0">
                        <a:effectLst/>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dirty="0">
                          <a:effectLst/>
                        </a:rPr>
                        <a:t> </a:t>
                      </a:r>
                      <a:endParaRPr lang="pl-P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de-DE" sz="1200" kern="0">
                          <a:effectLst/>
                        </a:rPr>
                        <a:t>Grunderwerbsteuer (Prozentsatz)</a:t>
                      </a:r>
                      <a:endParaRPr lang="pl-PL" sz="1100" kern="100">
                        <a:effectLst/>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 </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Badenia-Wirtembergia</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5,0%</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Bawaria</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3,5%</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Berlin</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6,0%</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Brandenburgia</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6,5%</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Brema</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5,0%</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Hamburg</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4,5%</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Hesja</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6,0%</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Meklemburgia-Pomorze Przednie</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6,0%</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Dolna Saksonia</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5,0%</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Nadrenia Północna-Westfalia</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6,5%</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Nadrenia-Palatynat</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5,0%</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Saara</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6,5%</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Saksonia</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3,5%</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Saksonia-Anhalt</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5,0%</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Szlezwik-Holsztyn</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6,5%</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055">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a:effectLst/>
                        </a:rPr>
                        <a:t>Turyngia</a:t>
                      </a:r>
                      <a:endParaRPr lang="pl-PL"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kern="0" dirty="0">
                          <a:effectLst/>
                        </a:rPr>
                        <a:t>6,5%</a:t>
                      </a:r>
                      <a:endParaRPr lang="pl-PL"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Rectangle 2"/>
          <p:cNvSpPr>
            <a:spLocks noChangeArrowheads="1"/>
          </p:cNvSpPr>
          <p:nvPr/>
        </p:nvSpPr>
        <p:spPr bwMode="auto">
          <a:xfrm>
            <a:off x="4170363" y="23479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pl-P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52800" y="462116"/>
            <a:ext cx="7629832" cy="523220"/>
          </a:xfrm>
          <a:prstGeom prst="rect">
            <a:avLst/>
          </a:prstGeom>
          <a:noFill/>
        </p:spPr>
        <p:txBody>
          <a:bodyPr wrap="square" rtlCol="0">
            <a:spAutoFit/>
          </a:bodyPr>
          <a:lstStyle/>
          <a:p>
            <a:r>
              <a:rPr lang="pl-PL" sz="2800" dirty="0" err="1"/>
              <a:t>Immobilienfinanzierung</a:t>
            </a:r>
            <a:r>
              <a:rPr lang="pl-PL" sz="2800" dirty="0"/>
              <a:t> in </a:t>
            </a:r>
            <a:r>
              <a:rPr lang="pl-PL" sz="2800" dirty="0" err="1"/>
              <a:t>Deutschland</a:t>
            </a:r>
            <a:r>
              <a:rPr lang="pl-PL" dirty="0"/>
              <a:t>.</a:t>
            </a:r>
            <a:endParaRPr lang="pl-PL" dirty="0"/>
          </a:p>
        </p:txBody>
      </p:sp>
      <p:sp>
        <p:nvSpPr>
          <p:cNvPr id="3" name="Pole tekstowe 2"/>
          <p:cNvSpPr txBox="1"/>
          <p:nvPr/>
        </p:nvSpPr>
        <p:spPr>
          <a:xfrm>
            <a:off x="5545394" y="1366685"/>
            <a:ext cx="6282813" cy="830997"/>
          </a:xfrm>
          <a:prstGeom prst="rect">
            <a:avLst/>
          </a:prstGeom>
          <a:noFill/>
        </p:spPr>
        <p:txBody>
          <a:bodyPr wrap="square" rtlCol="0">
            <a:spAutoFit/>
          </a:bodyPr>
          <a:lstStyle/>
          <a:p>
            <a:r>
              <a:rPr lang="de-DE" sz="2400" dirty="0"/>
              <a:t>Nur wenige Menschen verfügen über die gesamte Summe, um ein Haus zu kaufen</a:t>
            </a:r>
            <a:endParaRPr lang="pl-PL" sz="2400" dirty="0"/>
          </a:p>
        </p:txBody>
      </p:sp>
      <p:sp>
        <p:nvSpPr>
          <p:cNvPr id="4" name="Pole tekstowe 3"/>
          <p:cNvSpPr txBox="1"/>
          <p:nvPr/>
        </p:nvSpPr>
        <p:spPr>
          <a:xfrm>
            <a:off x="1730478" y="4826224"/>
            <a:ext cx="6617109" cy="1569660"/>
          </a:xfrm>
          <a:prstGeom prst="rect">
            <a:avLst/>
          </a:prstGeom>
          <a:noFill/>
        </p:spPr>
        <p:txBody>
          <a:bodyPr wrap="square" rtlCol="0">
            <a:spAutoFit/>
          </a:bodyPr>
          <a:lstStyle/>
          <a:p>
            <a:r>
              <a:rPr lang="de-DE" sz="2400" dirty="0"/>
              <a:t>Um in Deutschland einen fairen Kredit zu bekommen, müssen Sie mindestens 20 bis 30 % der Kaufsumme an Eigenkapital haben. </a:t>
            </a:r>
            <a:endParaRPr lang="pl-PL" sz="2400" dirty="0"/>
          </a:p>
        </p:txBody>
      </p:sp>
      <p:pic>
        <p:nvPicPr>
          <p:cNvPr id="6" name="Obraz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29253" y="2530281"/>
            <a:ext cx="3430076" cy="1963343"/>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F032860FE59B94DB7E8C59EF37275DE" ma:contentTypeVersion="4" ma:contentTypeDescription="Utwórz nowy dokument." ma:contentTypeScope="" ma:versionID="30a33ceb647133b84e5dba8a309f7008">
  <xsd:schema xmlns:xsd="http://www.w3.org/2001/XMLSchema" xmlns:xs="http://www.w3.org/2001/XMLSchema" xmlns:p="http://schemas.microsoft.com/office/2006/metadata/properties" xmlns:ns2="6088189d-10d2-4b44-9742-ab2d115595fe" targetNamespace="http://schemas.microsoft.com/office/2006/metadata/properties" ma:root="true" ma:fieldsID="513c54406955a8cf909538105aa7cd4f" ns2:_="">
    <xsd:import namespace="6088189d-10d2-4b44-9742-ab2d115595f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8189d-10d2-4b44-9742-ab2d115595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D53B89-A1ED-441B-949F-29BFAA531D63}"/>
</file>

<file path=customXml/itemProps2.xml><?xml version="1.0" encoding="utf-8"?>
<ds:datastoreItem xmlns:ds="http://schemas.openxmlformats.org/officeDocument/2006/customXml" ds:itemID="{17440D13-498C-49A7-B202-AED79D2A63CD}"/>
</file>

<file path=customXml/itemProps3.xml><?xml version="1.0" encoding="utf-8"?>
<ds:datastoreItem xmlns:ds="http://schemas.openxmlformats.org/officeDocument/2006/customXml" ds:itemID="{3C0D0DC2-7EBC-4EC5-AB6F-DD5FA128835D}"/>
</file>

<file path=docProps/app.xml><?xml version="1.0" encoding="utf-8"?>
<Properties xmlns="http://schemas.openxmlformats.org/officeDocument/2006/extended-properties" xmlns:vt="http://schemas.openxmlformats.org/officeDocument/2006/docPropsVTypes">
  <Template>Wisp</Template>
  <TotalTime>0</TotalTime>
  <Words>4725</Words>
  <Application>WPS Presentation</Application>
  <PresentationFormat>Panoramiczny</PresentationFormat>
  <Paragraphs>183</Paragraphs>
  <Slides>14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14</vt:i4>
      </vt:variant>
    </vt:vector>
  </HeadingPairs>
  <TitlesOfParts>
    <vt:vector size="26" baseType="lpstr">
      <vt:lpstr>Arial</vt:lpstr>
      <vt:lpstr>SimSun</vt:lpstr>
      <vt:lpstr>Wingdings</vt:lpstr>
      <vt:lpstr>Wingdings 3</vt:lpstr>
      <vt:lpstr>Arial</vt:lpstr>
      <vt:lpstr>Calibri</vt:lpstr>
      <vt:lpstr>Times New Roman</vt:lpstr>
      <vt:lpstr>Arial Narrow</vt:lpstr>
      <vt:lpstr>Century Gothic</vt:lpstr>
      <vt:lpstr>Microsoft YaHei</vt:lpstr>
      <vt:lpstr>Arial Unicode MS</vt:lpstr>
      <vt:lpstr>Smuga</vt:lpstr>
      <vt:lpstr> </vt:lpstr>
      <vt:lpstr>PowerPoint 演示文稿</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Izabela Stawarz</dc:creator>
  <cp:lastModifiedBy>Oem</cp:lastModifiedBy>
  <cp:revision>14</cp:revision>
  <dcterms:created xsi:type="dcterms:W3CDTF">2024-05-21T06:08:00Z</dcterms:created>
  <dcterms:modified xsi:type="dcterms:W3CDTF">2024-05-21T17:03:05Z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CF7A3B4A84E943EAA727DD542AEA12F5_12</vt:lpwstr>
  </property>
  <property fmtid="{D5CDD505-2E9C-101B-9397-08002B2CF9AE}" pid="3" name="KSOProductBuildVer">
    <vt:lpwstr>1045-12.2.0.16909</vt:lpwstr>
  </property>
  <property fmtid="{D5CDD505-2E9C-101B-9397-08002B2CF9AE}" pid="4" name="ContentTypeId">
    <vt:lpwstr>0x0101000F032860FE59B94DB7E8C59EF37275DE</vt:lpwstr>
  </property>
</Properties>
</file>