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svg" ContentType="image/svg+xml"/>
  <Override PartName="/ppt/media/image17.svg" ContentType="image/svg+xml"/>
  <Override PartName="/ppt/media/image19.svg" ContentType="image/svg+xml"/>
  <Override PartName="/ppt/media/image4.svg" ContentType="image/svg+xml"/>
  <Override PartName="/ppt/media/image6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72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9" Type="http://schemas.openxmlformats.org/officeDocument/2006/relationships/presProps" Target="presProp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4CC75-D205-4244-8F68-DA0AE9BCFE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0EF13C-936F-4823-AA3B-516FBA7CED28}">
      <dgm:prSet phldrT="[Tekst]"/>
      <dgm:spPr/>
      <dgm:t>
        <a:bodyPr/>
        <a:lstStyle/>
        <a:p>
          <a:r>
            <a:rPr lang="pl-PL" dirty="0" err="1">
              <a:latin typeface="Franklin Gothic Book" panose="020B0503020102020204" pitchFamily="34" charset="0"/>
            </a:rPr>
            <a:t>öffentlich-rechtliche</a:t>
          </a:r>
          <a:r>
            <a:rPr lang="pl-PL" dirty="0">
              <a:latin typeface="Franklin Gothic Book" panose="020B0503020102020204" pitchFamily="34" charset="0"/>
            </a:rPr>
            <a:t> </a:t>
          </a:r>
          <a:r>
            <a:rPr lang="pl-PL" dirty="0" err="1">
              <a:latin typeface="Franklin Gothic Book" panose="020B0503020102020204" pitchFamily="34" charset="0"/>
            </a:rPr>
            <a:t>Kreditinstitute</a:t>
          </a:r>
          <a:endParaRPr lang="pl-PL" dirty="0">
            <a:latin typeface="Franklin Gothic Book" panose="020B0503020102020204" pitchFamily="34" charset="0"/>
          </a:endParaRPr>
        </a:p>
      </dgm:t>
    </dgm:pt>
    <dgm:pt modelId="{D96A4F65-1158-49D8-9517-E0200E2D3FE9}" cxnId="{65CA41AA-07F7-4D52-904C-7617F49C60ED}" type="parTrans">
      <dgm:prSet/>
      <dgm:spPr/>
      <dgm:t>
        <a:bodyPr/>
        <a:lstStyle/>
        <a:p>
          <a:endParaRPr lang="pl-PL"/>
        </a:p>
      </dgm:t>
    </dgm:pt>
    <dgm:pt modelId="{084B8297-521B-413B-B3CE-8D4525238117}" cxnId="{65CA41AA-07F7-4D52-904C-7617F49C60ED}" type="sibTrans">
      <dgm:prSet/>
      <dgm:spPr/>
      <dgm:t>
        <a:bodyPr/>
        <a:lstStyle/>
        <a:p>
          <a:endParaRPr lang="pl-PL"/>
        </a:p>
      </dgm:t>
    </dgm:pt>
    <dgm:pt modelId="{93EBE013-B9AC-408D-97BB-F7A12A6949ED}">
      <dgm:prSet phldrT="[Tekst]"/>
      <dgm:spPr/>
      <dgm:t>
        <a:bodyPr/>
        <a:lstStyle/>
        <a:p>
          <a:r>
            <a:rPr lang="de-DE" dirty="0">
              <a:latin typeface="Franklin Gothic Book" panose="020B0503020102020204" pitchFamily="34" charset="0"/>
            </a:rPr>
            <a:t>Genossenschaftsbanken</a:t>
          </a:r>
          <a:endParaRPr lang="pl-PL" dirty="0">
            <a:latin typeface="Franklin Gothic Book" panose="020B0503020102020204" pitchFamily="34" charset="0"/>
          </a:endParaRPr>
        </a:p>
      </dgm:t>
    </dgm:pt>
    <dgm:pt modelId="{13B32643-FD29-4E4F-A538-4269E3D6AB4A}" cxnId="{F7128319-AE25-42C5-8D7D-5461F201A26A}" type="parTrans">
      <dgm:prSet/>
      <dgm:spPr/>
      <dgm:t>
        <a:bodyPr/>
        <a:lstStyle/>
        <a:p>
          <a:endParaRPr lang="pl-PL"/>
        </a:p>
      </dgm:t>
    </dgm:pt>
    <dgm:pt modelId="{758AEE0F-57DA-4B60-AE8F-9DDA21B407D1}" cxnId="{F7128319-AE25-42C5-8D7D-5461F201A26A}" type="sibTrans">
      <dgm:prSet/>
      <dgm:spPr/>
      <dgm:t>
        <a:bodyPr/>
        <a:lstStyle/>
        <a:p>
          <a:endParaRPr lang="pl-PL"/>
        </a:p>
      </dgm:t>
    </dgm:pt>
    <dgm:pt modelId="{ED94ACD9-7EE0-4554-AF8C-0D7E6DCCD749}">
      <dgm:prSet phldrT="[Tekst]"/>
      <dgm:spPr/>
      <dgm:t>
        <a:bodyPr/>
        <a:lstStyle/>
        <a:p>
          <a:r>
            <a:rPr lang="pl-PL" dirty="0" err="1">
              <a:latin typeface="Franklin Gothic Book" panose="020B0503020102020204" pitchFamily="34" charset="0"/>
            </a:rPr>
            <a:t>Privatbanken</a:t>
          </a:r>
          <a:endParaRPr lang="pl-PL" dirty="0">
            <a:latin typeface="Franklin Gothic Book" panose="020B0503020102020204" pitchFamily="34" charset="0"/>
          </a:endParaRPr>
        </a:p>
      </dgm:t>
    </dgm:pt>
    <dgm:pt modelId="{75705C71-9F24-4B87-97EC-D0DE35D6855E}" cxnId="{7AB2C12E-CA26-4035-81BA-65791EFA94B6}" type="sibTrans">
      <dgm:prSet/>
      <dgm:spPr/>
      <dgm:t>
        <a:bodyPr/>
        <a:lstStyle/>
        <a:p>
          <a:endParaRPr lang="pl-PL"/>
        </a:p>
      </dgm:t>
    </dgm:pt>
    <dgm:pt modelId="{9DB134AC-4DE9-4AA9-AE9B-82DE26CCADE2}" cxnId="{7AB2C12E-CA26-4035-81BA-65791EFA94B6}" type="parTrans">
      <dgm:prSet/>
      <dgm:spPr/>
      <dgm:t>
        <a:bodyPr/>
        <a:lstStyle/>
        <a:p>
          <a:endParaRPr lang="pl-PL"/>
        </a:p>
      </dgm:t>
    </dgm:pt>
    <dgm:pt modelId="{1DB91708-F5F2-4528-8123-AC2911F94732}" type="pres">
      <dgm:prSet presAssocID="{7874CC75-D205-4244-8F68-DA0AE9BCFE36}" presName="linear" presStyleCnt="0">
        <dgm:presLayoutVars>
          <dgm:dir/>
          <dgm:animLvl val="lvl"/>
          <dgm:resizeHandles val="exact"/>
        </dgm:presLayoutVars>
      </dgm:prSet>
      <dgm:spPr/>
    </dgm:pt>
    <dgm:pt modelId="{BD9B8172-4AEC-44EC-9512-8CFD3B966D0C}" type="pres">
      <dgm:prSet presAssocID="{ED94ACD9-7EE0-4554-AF8C-0D7E6DCCD749}" presName="parentLin" presStyleCnt="0"/>
      <dgm:spPr/>
    </dgm:pt>
    <dgm:pt modelId="{D4CBE76E-0736-42D8-A435-F3B88087065C}" type="pres">
      <dgm:prSet presAssocID="{ED94ACD9-7EE0-4554-AF8C-0D7E6DCCD749}" presName="parentLeftMargin" presStyleLbl="node1" presStyleIdx="0" presStyleCnt="3"/>
      <dgm:spPr/>
    </dgm:pt>
    <dgm:pt modelId="{94915292-6622-4161-B62F-90EE9642A1EB}" type="pres">
      <dgm:prSet presAssocID="{ED94ACD9-7EE0-4554-AF8C-0D7E6DCCD749}" presName="parentText" presStyleLbl="node1" presStyleIdx="0" presStyleCnt="3" custScaleX="111188">
        <dgm:presLayoutVars>
          <dgm:chMax val="0"/>
          <dgm:bulletEnabled val="1"/>
        </dgm:presLayoutVars>
      </dgm:prSet>
      <dgm:spPr/>
    </dgm:pt>
    <dgm:pt modelId="{2F53AB9D-1D44-4F84-BAC2-2D2CCA497326}" type="pres">
      <dgm:prSet presAssocID="{ED94ACD9-7EE0-4554-AF8C-0D7E6DCCD749}" presName="negativeSpace" presStyleCnt="0"/>
      <dgm:spPr/>
    </dgm:pt>
    <dgm:pt modelId="{D30DDD0A-97FF-4C1E-9BB0-A07688DC676C}" type="pres">
      <dgm:prSet presAssocID="{ED94ACD9-7EE0-4554-AF8C-0D7E6DCCD749}" presName="childText" presStyleLbl="conFgAcc1" presStyleIdx="0" presStyleCnt="3">
        <dgm:presLayoutVars>
          <dgm:bulletEnabled val="1"/>
        </dgm:presLayoutVars>
      </dgm:prSet>
      <dgm:spPr/>
    </dgm:pt>
    <dgm:pt modelId="{BA9A800E-0AD3-43CC-8133-F81909054A24}" type="pres">
      <dgm:prSet presAssocID="{75705C71-9F24-4B87-97EC-D0DE35D6855E}" presName="spaceBetweenRectangles" presStyleCnt="0"/>
      <dgm:spPr/>
    </dgm:pt>
    <dgm:pt modelId="{526CE5C3-C118-4250-AD64-9863C1EEA6D7}" type="pres">
      <dgm:prSet presAssocID="{300EF13C-936F-4823-AA3B-516FBA7CED28}" presName="parentLin" presStyleCnt="0"/>
      <dgm:spPr/>
    </dgm:pt>
    <dgm:pt modelId="{75AA2F3E-9A35-4193-B1CB-C178C9A8A73C}" type="pres">
      <dgm:prSet presAssocID="{300EF13C-936F-4823-AA3B-516FBA7CED28}" presName="parentLeftMargin" presStyleLbl="node1" presStyleIdx="0" presStyleCnt="3"/>
      <dgm:spPr/>
    </dgm:pt>
    <dgm:pt modelId="{C789EC0E-BAF1-42F8-91F1-899A5FA29D86}" type="pres">
      <dgm:prSet presAssocID="{300EF13C-936F-4823-AA3B-516FBA7CED28}" presName="parentText" presStyleLbl="node1" presStyleIdx="1" presStyleCnt="3" custScaleX="111202">
        <dgm:presLayoutVars>
          <dgm:chMax val="0"/>
          <dgm:bulletEnabled val="1"/>
        </dgm:presLayoutVars>
      </dgm:prSet>
      <dgm:spPr/>
    </dgm:pt>
    <dgm:pt modelId="{05B5E0F5-72B7-49AB-B7BE-895DDFD2CF1D}" type="pres">
      <dgm:prSet presAssocID="{300EF13C-936F-4823-AA3B-516FBA7CED28}" presName="negativeSpace" presStyleCnt="0"/>
      <dgm:spPr/>
    </dgm:pt>
    <dgm:pt modelId="{367651AE-BF5D-4E0D-803D-C97F8C85492B}" type="pres">
      <dgm:prSet presAssocID="{300EF13C-936F-4823-AA3B-516FBA7CED28}" presName="childText" presStyleLbl="conFgAcc1" presStyleIdx="1" presStyleCnt="3">
        <dgm:presLayoutVars>
          <dgm:bulletEnabled val="1"/>
        </dgm:presLayoutVars>
      </dgm:prSet>
      <dgm:spPr/>
    </dgm:pt>
    <dgm:pt modelId="{C40A5E40-1DCB-4CFF-AB2E-C2B1D2558D56}" type="pres">
      <dgm:prSet presAssocID="{084B8297-521B-413B-B3CE-8D4525238117}" presName="spaceBetweenRectangles" presStyleCnt="0"/>
      <dgm:spPr/>
    </dgm:pt>
    <dgm:pt modelId="{3EAB6E61-6E23-4DAF-90F1-78049610F673}" type="pres">
      <dgm:prSet presAssocID="{93EBE013-B9AC-408D-97BB-F7A12A6949ED}" presName="parentLin" presStyleCnt="0"/>
      <dgm:spPr/>
    </dgm:pt>
    <dgm:pt modelId="{D537FB20-8124-417F-AB1D-6C0605F07880}" type="pres">
      <dgm:prSet presAssocID="{93EBE013-B9AC-408D-97BB-F7A12A6949ED}" presName="parentLeftMargin" presStyleLbl="node1" presStyleIdx="1" presStyleCnt="3"/>
      <dgm:spPr/>
    </dgm:pt>
    <dgm:pt modelId="{759DDAB1-7FE3-4FB5-AB22-19663878651F}" type="pres">
      <dgm:prSet presAssocID="{93EBE013-B9AC-408D-97BB-F7A12A6949ED}" presName="parentText" presStyleLbl="node1" presStyleIdx="2" presStyleCnt="3" custScaleX="111188">
        <dgm:presLayoutVars>
          <dgm:chMax val="0"/>
          <dgm:bulletEnabled val="1"/>
        </dgm:presLayoutVars>
      </dgm:prSet>
      <dgm:spPr/>
    </dgm:pt>
    <dgm:pt modelId="{A70B7FAC-53F3-4FBA-8EC2-7168B6674278}" type="pres">
      <dgm:prSet presAssocID="{93EBE013-B9AC-408D-97BB-F7A12A6949ED}" presName="negativeSpace" presStyleCnt="0"/>
      <dgm:spPr/>
    </dgm:pt>
    <dgm:pt modelId="{3CFB7110-3F89-469E-960B-8FB3018AA4A6}" type="pres">
      <dgm:prSet presAssocID="{93EBE013-B9AC-408D-97BB-F7A12A6949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128319-AE25-42C5-8D7D-5461F201A26A}" srcId="{7874CC75-D205-4244-8F68-DA0AE9BCFE36}" destId="{93EBE013-B9AC-408D-97BB-F7A12A6949ED}" srcOrd="2" destOrd="0" parTransId="{13B32643-FD29-4E4F-A538-4269E3D6AB4A}" sibTransId="{758AEE0F-57DA-4B60-AE8F-9DDA21B407D1}"/>
    <dgm:cxn modelId="{A4EECE2B-5D5F-47F9-BA51-C1803BDA4D58}" type="presOf" srcId="{7874CC75-D205-4244-8F68-DA0AE9BCFE36}" destId="{1DB91708-F5F2-4528-8123-AC2911F94732}" srcOrd="0" destOrd="0" presId="urn:microsoft.com/office/officeart/2005/8/layout/list1"/>
    <dgm:cxn modelId="{7AB2C12E-CA26-4035-81BA-65791EFA94B6}" srcId="{7874CC75-D205-4244-8F68-DA0AE9BCFE36}" destId="{ED94ACD9-7EE0-4554-AF8C-0D7E6DCCD749}" srcOrd="0" destOrd="0" parTransId="{9DB134AC-4DE9-4AA9-AE9B-82DE26CCADE2}" sibTransId="{75705C71-9F24-4B87-97EC-D0DE35D6855E}"/>
    <dgm:cxn modelId="{49E3B83B-BA9B-4E3A-AE27-D98CD4350BA9}" type="presOf" srcId="{300EF13C-936F-4823-AA3B-516FBA7CED28}" destId="{75AA2F3E-9A35-4193-B1CB-C178C9A8A73C}" srcOrd="0" destOrd="0" presId="urn:microsoft.com/office/officeart/2005/8/layout/list1"/>
    <dgm:cxn modelId="{D80901A6-E20C-4FF6-A197-5A34819773C4}" type="presOf" srcId="{ED94ACD9-7EE0-4554-AF8C-0D7E6DCCD749}" destId="{94915292-6622-4161-B62F-90EE9642A1EB}" srcOrd="1" destOrd="0" presId="urn:microsoft.com/office/officeart/2005/8/layout/list1"/>
    <dgm:cxn modelId="{65CA41AA-07F7-4D52-904C-7617F49C60ED}" srcId="{7874CC75-D205-4244-8F68-DA0AE9BCFE36}" destId="{300EF13C-936F-4823-AA3B-516FBA7CED28}" srcOrd="1" destOrd="0" parTransId="{D96A4F65-1158-49D8-9517-E0200E2D3FE9}" sibTransId="{084B8297-521B-413B-B3CE-8D4525238117}"/>
    <dgm:cxn modelId="{B4D6EFAE-F3AE-46C1-8997-F68208CC2B3A}" type="presOf" srcId="{ED94ACD9-7EE0-4554-AF8C-0D7E6DCCD749}" destId="{D4CBE76E-0736-42D8-A435-F3B88087065C}" srcOrd="0" destOrd="0" presId="urn:microsoft.com/office/officeart/2005/8/layout/list1"/>
    <dgm:cxn modelId="{8EF770B3-F9F3-4F12-B312-ACBE6AA49EAF}" type="presOf" srcId="{93EBE013-B9AC-408D-97BB-F7A12A6949ED}" destId="{D537FB20-8124-417F-AB1D-6C0605F07880}" srcOrd="0" destOrd="0" presId="urn:microsoft.com/office/officeart/2005/8/layout/list1"/>
    <dgm:cxn modelId="{C55E6ACE-E0A9-472D-8CF2-D2658B4C1D81}" type="presOf" srcId="{300EF13C-936F-4823-AA3B-516FBA7CED28}" destId="{C789EC0E-BAF1-42F8-91F1-899A5FA29D86}" srcOrd="1" destOrd="0" presId="urn:microsoft.com/office/officeart/2005/8/layout/list1"/>
    <dgm:cxn modelId="{1F2826EB-666E-44C9-950D-F2D72EA5C693}" type="presOf" srcId="{93EBE013-B9AC-408D-97BB-F7A12A6949ED}" destId="{759DDAB1-7FE3-4FB5-AB22-19663878651F}" srcOrd="1" destOrd="0" presId="urn:microsoft.com/office/officeart/2005/8/layout/list1"/>
    <dgm:cxn modelId="{526274CF-E02F-4124-A92D-447365B110DB}" type="presParOf" srcId="{1DB91708-F5F2-4528-8123-AC2911F94732}" destId="{BD9B8172-4AEC-44EC-9512-8CFD3B966D0C}" srcOrd="0" destOrd="0" presId="urn:microsoft.com/office/officeart/2005/8/layout/list1"/>
    <dgm:cxn modelId="{12BA0681-1EE2-436E-930B-E2CD86449B73}" type="presParOf" srcId="{BD9B8172-4AEC-44EC-9512-8CFD3B966D0C}" destId="{D4CBE76E-0736-42D8-A435-F3B88087065C}" srcOrd="0" destOrd="0" presId="urn:microsoft.com/office/officeart/2005/8/layout/list1"/>
    <dgm:cxn modelId="{0F89BE3C-F7E2-4A31-A0AF-3C73AB021B12}" type="presParOf" srcId="{BD9B8172-4AEC-44EC-9512-8CFD3B966D0C}" destId="{94915292-6622-4161-B62F-90EE9642A1EB}" srcOrd="1" destOrd="0" presId="urn:microsoft.com/office/officeart/2005/8/layout/list1"/>
    <dgm:cxn modelId="{FEF8E22E-37C9-497F-807A-7A2855CBA420}" type="presParOf" srcId="{1DB91708-F5F2-4528-8123-AC2911F94732}" destId="{2F53AB9D-1D44-4F84-BAC2-2D2CCA497326}" srcOrd="1" destOrd="0" presId="urn:microsoft.com/office/officeart/2005/8/layout/list1"/>
    <dgm:cxn modelId="{A9CABFC0-E3A8-4029-8641-27F7822BB5F7}" type="presParOf" srcId="{1DB91708-F5F2-4528-8123-AC2911F94732}" destId="{D30DDD0A-97FF-4C1E-9BB0-A07688DC676C}" srcOrd="2" destOrd="0" presId="urn:microsoft.com/office/officeart/2005/8/layout/list1"/>
    <dgm:cxn modelId="{41C7B4ED-E5E4-4E0A-96BB-DA26F3D4C7F5}" type="presParOf" srcId="{1DB91708-F5F2-4528-8123-AC2911F94732}" destId="{BA9A800E-0AD3-43CC-8133-F81909054A24}" srcOrd="3" destOrd="0" presId="urn:microsoft.com/office/officeart/2005/8/layout/list1"/>
    <dgm:cxn modelId="{47DE1587-0C1B-4BC0-BF5A-2D0AD9F08CE9}" type="presParOf" srcId="{1DB91708-F5F2-4528-8123-AC2911F94732}" destId="{526CE5C3-C118-4250-AD64-9863C1EEA6D7}" srcOrd="4" destOrd="0" presId="urn:microsoft.com/office/officeart/2005/8/layout/list1"/>
    <dgm:cxn modelId="{459D99AB-03BD-4FDB-B956-4561EA0A19B8}" type="presParOf" srcId="{526CE5C3-C118-4250-AD64-9863C1EEA6D7}" destId="{75AA2F3E-9A35-4193-B1CB-C178C9A8A73C}" srcOrd="0" destOrd="0" presId="urn:microsoft.com/office/officeart/2005/8/layout/list1"/>
    <dgm:cxn modelId="{F6CDB316-6016-4123-816C-1EF27C861CD7}" type="presParOf" srcId="{526CE5C3-C118-4250-AD64-9863C1EEA6D7}" destId="{C789EC0E-BAF1-42F8-91F1-899A5FA29D86}" srcOrd="1" destOrd="0" presId="urn:microsoft.com/office/officeart/2005/8/layout/list1"/>
    <dgm:cxn modelId="{E0050B67-A662-4F2D-B774-DDFBE7E78855}" type="presParOf" srcId="{1DB91708-F5F2-4528-8123-AC2911F94732}" destId="{05B5E0F5-72B7-49AB-B7BE-895DDFD2CF1D}" srcOrd="5" destOrd="0" presId="urn:microsoft.com/office/officeart/2005/8/layout/list1"/>
    <dgm:cxn modelId="{A45B3D3D-E54D-4D1C-A81E-F72065E156DF}" type="presParOf" srcId="{1DB91708-F5F2-4528-8123-AC2911F94732}" destId="{367651AE-BF5D-4E0D-803D-C97F8C85492B}" srcOrd="6" destOrd="0" presId="urn:microsoft.com/office/officeart/2005/8/layout/list1"/>
    <dgm:cxn modelId="{83AEE141-4FAE-4E5E-9E1D-8895BD7C2CCC}" type="presParOf" srcId="{1DB91708-F5F2-4528-8123-AC2911F94732}" destId="{C40A5E40-1DCB-4CFF-AB2E-C2B1D2558D56}" srcOrd="7" destOrd="0" presId="urn:microsoft.com/office/officeart/2005/8/layout/list1"/>
    <dgm:cxn modelId="{FF2AF6E8-C57B-40D7-81EC-E00F1C0BF11D}" type="presParOf" srcId="{1DB91708-F5F2-4528-8123-AC2911F94732}" destId="{3EAB6E61-6E23-4DAF-90F1-78049610F673}" srcOrd="8" destOrd="0" presId="urn:microsoft.com/office/officeart/2005/8/layout/list1"/>
    <dgm:cxn modelId="{704623AB-7C55-4705-AF8D-F8D747C0E341}" type="presParOf" srcId="{3EAB6E61-6E23-4DAF-90F1-78049610F673}" destId="{D537FB20-8124-417F-AB1D-6C0605F07880}" srcOrd="0" destOrd="0" presId="urn:microsoft.com/office/officeart/2005/8/layout/list1"/>
    <dgm:cxn modelId="{4653D1BF-CE63-4E5D-B1C0-568BB4BCBE60}" type="presParOf" srcId="{3EAB6E61-6E23-4DAF-90F1-78049610F673}" destId="{759DDAB1-7FE3-4FB5-AB22-19663878651F}" srcOrd="1" destOrd="0" presId="urn:microsoft.com/office/officeart/2005/8/layout/list1"/>
    <dgm:cxn modelId="{38300E77-BA46-4CC5-8426-74D65B3B2644}" type="presParOf" srcId="{1DB91708-F5F2-4528-8123-AC2911F94732}" destId="{A70B7FAC-53F3-4FBA-8EC2-7168B6674278}" srcOrd="9" destOrd="0" presId="urn:microsoft.com/office/officeart/2005/8/layout/list1"/>
    <dgm:cxn modelId="{7F58B47A-9B3F-47E3-880D-704E76556FF0}" type="presParOf" srcId="{1DB91708-F5F2-4528-8123-AC2911F94732}" destId="{3CFB7110-3F89-469E-960B-8FB3018AA4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7377471" cy="3758927"/>
        <a:chOff x="0" y="0"/>
        <a:chExt cx="7377471" cy="3758927"/>
      </a:xfrm>
    </dsp:grpSpPr>
    <dsp:sp modelId="{D30DDD0A-97FF-4C1E-9BB0-A07688DC676C}">
      <dsp:nvSpPr>
        <dsp:cNvPr id="5" name="Prostokąt 4"/>
        <dsp:cNvSpPr/>
      </dsp:nvSpPr>
      <dsp:spPr bwMode="white">
        <a:xfrm>
          <a:off x="0" y="614963"/>
          <a:ext cx="7377471" cy="630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2573" tIns="520700" rIns="57257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614963"/>
        <a:ext cx="7377471" cy="630000"/>
      </dsp:txXfrm>
    </dsp:sp>
    <dsp:sp modelId="{94915292-6622-4161-B62F-90EE9642A1EB}">
      <dsp:nvSpPr>
        <dsp:cNvPr id="4" name="Prostokąt zaokrąglony 3"/>
        <dsp:cNvSpPr/>
      </dsp:nvSpPr>
      <dsp:spPr bwMode="white">
        <a:xfrm>
          <a:off x="368874" y="245963"/>
          <a:ext cx="5742004" cy="7380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5195" tIns="0" rIns="195195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>
              <a:latin typeface="Franklin Gothic Book" panose="020B0503020102020204" pitchFamily="34" charset="0"/>
            </a:rPr>
            <a:t>Privatbanken</a:t>
          </a:r>
          <a:endParaRPr lang="pl-PL" dirty="0">
            <a:latin typeface="Franklin Gothic Book" panose="020B0503020102020204" pitchFamily="34" charset="0"/>
          </a:endParaRPr>
        </a:p>
      </dsp:txBody>
      <dsp:txXfrm>
        <a:off x="368874" y="245963"/>
        <a:ext cx="5742004" cy="738000"/>
      </dsp:txXfrm>
    </dsp:sp>
    <dsp:sp modelId="{367651AE-BF5D-4E0D-803D-C97F8C85492B}">
      <dsp:nvSpPr>
        <dsp:cNvPr id="8" name="Prostokąt 7"/>
        <dsp:cNvSpPr/>
      </dsp:nvSpPr>
      <dsp:spPr bwMode="white">
        <a:xfrm>
          <a:off x="0" y="1748963"/>
          <a:ext cx="7377471" cy="630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2573" tIns="520700" rIns="57257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748963"/>
        <a:ext cx="7377471" cy="630000"/>
      </dsp:txXfrm>
    </dsp:sp>
    <dsp:sp modelId="{C789EC0E-BAF1-42F8-91F1-899A5FA29D86}">
      <dsp:nvSpPr>
        <dsp:cNvPr id="7" name="Prostokąt zaokrąglony 6"/>
        <dsp:cNvSpPr/>
      </dsp:nvSpPr>
      <dsp:spPr bwMode="white">
        <a:xfrm>
          <a:off x="368874" y="1379963"/>
          <a:ext cx="5742727" cy="7380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5195" tIns="0" rIns="195195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dirty="0" err="1">
              <a:latin typeface="Franklin Gothic Book" panose="020B0503020102020204" pitchFamily="34" charset="0"/>
            </a:rPr>
            <a:t>öffentlich-rechtliche</a:t>
          </a:r>
          <a:r>
            <a:rPr lang="pl-PL" dirty="0">
              <a:latin typeface="Franklin Gothic Book" panose="020B0503020102020204" pitchFamily="34" charset="0"/>
            </a:rPr>
            <a:t> </a:t>
          </a:r>
          <a:r>
            <a:rPr lang="pl-PL" dirty="0" err="1">
              <a:latin typeface="Franklin Gothic Book" panose="020B0503020102020204" pitchFamily="34" charset="0"/>
            </a:rPr>
            <a:t>Kreditinstitute</a:t>
          </a:r>
          <a:endParaRPr lang="pl-PL" dirty="0">
            <a:latin typeface="Franklin Gothic Book" panose="020B0503020102020204" pitchFamily="34" charset="0"/>
          </a:endParaRPr>
        </a:p>
      </dsp:txBody>
      <dsp:txXfrm>
        <a:off x="368874" y="1379963"/>
        <a:ext cx="5742727" cy="738000"/>
      </dsp:txXfrm>
    </dsp:sp>
    <dsp:sp modelId="{3CFB7110-3F89-469E-960B-8FB3018AA4A6}">
      <dsp:nvSpPr>
        <dsp:cNvPr id="11" name="Prostokąt 10"/>
        <dsp:cNvSpPr/>
      </dsp:nvSpPr>
      <dsp:spPr bwMode="white">
        <a:xfrm>
          <a:off x="0" y="2882963"/>
          <a:ext cx="7377471" cy="6300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572573" tIns="520700" rIns="57257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882963"/>
        <a:ext cx="7377471" cy="630000"/>
      </dsp:txXfrm>
    </dsp:sp>
    <dsp:sp modelId="{759DDAB1-7FE3-4FB5-AB22-19663878651F}">
      <dsp:nvSpPr>
        <dsp:cNvPr id="10" name="Prostokąt zaokrąglony 9"/>
        <dsp:cNvSpPr/>
      </dsp:nvSpPr>
      <dsp:spPr bwMode="white">
        <a:xfrm>
          <a:off x="368874" y="2513963"/>
          <a:ext cx="5742004" cy="7380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95195" tIns="0" rIns="195195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dirty="0">
              <a:latin typeface="Franklin Gothic Book" panose="020B0503020102020204" pitchFamily="34" charset="0"/>
            </a:rPr>
            <a:t>Genossenschaftsbanken</a:t>
          </a:r>
          <a:endParaRPr lang="pl-PL" dirty="0">
            <a:latin typeface="Franklin Gothic Book" panose="020B0503020102020204" pitchFamily="34" charset="0"/>
          </a:endParaRPr>
        </a:p>
      </dsp:txBody>
      <dsp:txXfrm>
        <a:off x="368874" y="2513963"/>
        <a:ext cx="5742004" cy="738000"/>
      </dsp:txXfrm>
    </dsp:sp>
    <dsp:sp modelId="{D4CBE76E-0736-42D8-A435-F3B88087065C}">
      <dsp:nvSpPr>
        <dsp:cNvPr id="3" name="Prostokąt 2" hidden="1"/>
        <dsp:cNvSpPr/>
      </dsp:nvSpPr>
      <dsp:spPr>
        <a:xfrm>
          <a:off x="0" y="245963"/>
          <a:ext cx="368874" cy="738000"/>
        </a:xfrm>
        <a:prstGeom prst="rect">
          <a:avLst/>
        </a:prstGeom>
      </dsp:spPr>
      <dsp:txXfrm>
        <a:off x="0" y="245963"/>
        <a:ext cx="368874" cy="738000"/>
      </dsp:txXfrm>
    </dsp:sp>
    <dsp:sp modelId="{75AA2F3E-9A35-4193-B1CB-C178C9A8A73C}">
      <dsp:nvSpPr>
        <dsp:cNvPr id="6" name="Prostokąt 5" hidden="1"/>
        <dsp:cNvSpPr/>
      </dsp:nvSpPr>
      <dsp:spPr>
        <a:xfrm>
          <a:off x="0" y="1379963"/>
          <a:ext cx="368874" cy="738000"/>
        </a:xfrm>
        <a:prstGeom prst="rect">
          <a:avLst/>
        </a:prstGeom>
      </dsp:spPr>
      <dsp:txXfrm>
        <a:off x="0" y="1379963"/>
        <a:ext cx="368874" cy="738000"/>
      </dsp:txXfrm>
    </dsp:sp>
    <dsp:sp modelId="{D537FB20-8124-417F-AB1D-6C0605F07880}">
      <dsp:nvSpPr>
        <dsp:cNvPr id="9" name="Prostokąt 8" hidden="1"/>
        <dsp:cNvSpPr/>
      </dsp:nvSpPr>
      <dsp:spPr>
        <a:xfrm>
          <a:off x="0" y="2513963"/>
          <a:ext cx="368874" cy="738000"/>
        </a:xfrm>
        <a:prstGeom prst="rect">
          <a:avLst/>
        </a:prstGeom>
      </dsp:spPr>
      <dsp:txXfrm>
        <a:off x="0" y="2513963"/>
        <a:ext cx="368874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2308-AA5C-460F-AA70-694F05919489}" type="datetimeFigureOut">
              <a:rPr lang="pl-PL" smtClean="0"/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B3E6C-6757-4471-B84E-67D628F06845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53ED-701C-46AE-8879-DC254E304B2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EB483B-EB1E-44BB-8552-BCBE3C8ABA52}" type="datetimeFigureOut">
              <a:rPr lang="pl-PL" smtClean="0"/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F053ED-701C-46AE-8879-DC254E304B26}" type="slidenum">
              <a:rPr lang="pl-PL" smtClean="0"/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hyperlink" Target="https://pl.pons.com/t&#322;umaczenie" TargetMode="External"/><Relationship Id="rId2" Type="http://schemas.openxmlformats.org/officeDocument/2006/relationships/hyperlink" Target="https://de.statista.com/statistik/daten/studie/36315/umfrage/anzahl-der-kreditinstitute-in-deutschland-seit-2003/" TargetMode="Externa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5.png"/><Relationship Id="rId7" Type="http://schemas.openxmlformats.org/officeDocument/2006/relationships/image" Target="../media/image4.svg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de.statista.com/statistik/daten/studie/36315/umfrage/anzahl-der-kreditinstitute-in-deutschland-seit-2003/" TargetMode="Externa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latin typeface="Franklin Gothic Book" panose="020B0503020102020204" pitchFamily="34" charset="0"/>
              </a:rPr>
              <a:t>Das </a:t>
            </a:r>
            <a:r>
              <a:rPr lang="pl-PL" sz="7200" dirty="0" err="1">
                <a:latin typeface="Franklin Gothic Book" panose="020B0503020102020204" pitchFamily="34" charset="0"/>
              </a:rPr>
              <a:t>deutsche</a:t>
            </a:r>
            <a:r>
              <a:rPr lang="pl-PL" sz="7200" dirty="0">
                <a:latin typeface="Franklin Gothic Book" panose="020B0503020102020204" pitchFamily="34" charset="0"/>
              </a:rPr>
              <a:t> </a:t>
            </a:r>
            <a:r>
              <a:rPr lang="pl-PL" sz="7200" dirty="0" err="1">
                <a:latin typeface="Franklin Gothic Book" panose="020B0503020102020204" pitchFamily="34" charset="0"/>
              </a:rPr>
              <a:t>Bankensystem</a:t>
            </a:r>
            <a:br>
              <a:rPr lang="pl-PL" sz="4400" dirty="0"/>
            </a:b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lnSpc>
                <a:spcPct val="102000"/>
              </a:lnSpc>
              <a:spcBef>
                <a:spcPts val="0"/>
              </a:spcBef>
            </a:pPr>
            <a:r>
              <a:rPr lang="de-DE" dirty="0"/>
              <a:t>Bearbeitet von </a:t>
            </a:r>
            <a:r>
              <a:rPr lang="pl-PL" dirty="0"/>
              <a:t>Izabela Uram</a:t>
            </a:r>
            <a:endParaRPr lang="de-DE" dirty="0"/>
          </a:p>
          <a:p>
            <a:pPr algn="r">
              <a:lnSpc>
                <a:spcPct val="102000"/>
              </a:lnSpc>
              <a:spcBef>
                <a:spcPts val="0"/>
              </a:spcBef>
            </a:pPr>
            <a:r>
              <a:rPr lang="de-DE" dirty="0"/>
              <a:t>Studentin des 2. Studienjahres</a:t>
            </a:r>
            <a:endParaRPr lang="de-DE" dirty="0"/>
          </a:p>
          <a:p>
            <a:pPr algn="r">
              <a:lnSpc>
                <a:spcPct val="102000"/>
              </a:lnSpc>
              <a:spcBef>
                <a:spcPts val="0"/>
              </a:spcBef>
            </a:pPr>
            <a:r>
              <a:rPr lang="de-DE" dirty="0" err="1"/>
              <a:t>Rzeszower</a:t>
            </a:r>
            <a:r>
              <a:rPr lang="de-DE" dirty="0"/>
              <a:t> Universität</a:t>
            </a:r>
            <a:endParaRPr lang="de-DE" dirty="0"/>
          </a:p>
          <a:p>
            <a:pPr algn="r">
              <a:lnSpc>
                <a:spcPct val="102000"/>
              </a:lnSpc>
              <a:spcBef>
                <a:spcPts val="0"/>
              </a:spcBef>
            </a:pPr>
            <a:r>
              <a:rPr lang="de-DE" dirty="0"/>
              <a:t>Institut für Wirtschaftswissenschaften und Finanzwesen</a:t>
            </a:r>
            <a:endParaRPr lang="de-DE" dirty="0"/>
          </a:p>
          <a:p>
            <a:endParaRPr lang="pl-PL" dirty="0"/>
          </a:p>
        </p:txBody>
      </p:sp>
      <p:pic>
        <p:nvPicPr>
          <p:cNvPr id="4" name="Obraz 3" descr="Obraz zawierający symbol, Jaskrawoniebieski, logo, Grafika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2774" y="628444"/>
            <a:ext cx="1796946" cy="1718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Obraz zawierający Wielobarwność, sztuk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47"/>
          <a:stretch>
            <a:fillRect/>
          </a:stretch>
        </p:blipFill>
        <p:spPr>
          <a:xfrm>
            <a:off x="20" y="0"/>
            <a:ext cx="12191980" cy="62729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Franklin Gothic Book" panose="020B0503020102020204" pitchFamily="34" charset="0"/>
              </a:rPr>
              <a:t>Quiz</a:t>
            </a:r>
            <a:endParaRPr lang="pl-PL" dirty="0">
              <a:latin typeface="Franklin Gothic Book" panose="020B0503020102020204" pitchFamily="34" charset="0"/>
            </a:endParaRPr>
          </a:p>
        </p:txBody>
      </p:sp>
      <p:sp>
        <p:nvSpPr>
          <p:cNvPr id="4" name="Prostokąt: zaokrąglone rogi 3"/>
          <p:cNvSpPr/>
          <p:nvPr/>
        </p:nvSpPr>
        <p:spPr>
          <a:xfrm>
            <a:off x="1097280" y="2212258"/>
            <a:ext cx="7317166" cy="12167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/>
          <p:cNvSpPr/>
          <p:nvPr/>
        </p:nvSpPr>
        <p:spPr>
          <a:xfrm>
            <a:off x="2559337" y="3868993"/>
            <a:ext cx="7256206" cy="10495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/>
          <p:cNvSpPr/>
          <p:nvPr/>
        </p:nvSpPr>
        <p:spPr>
          <a:xfrm>
            <a:off x="2528857" y="3785419"/>
            <a:ext cx="7317166" cy="12167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19200" y="2379406"/>
            <a:ext cx="993648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Franklin Gothic Book" panose="020B0503020102020204" pitchFamily="34" charset="0"/>
              </a:rPr>
              <a:t>1. </a:t>
            </a:r>
            <a:r>
              <a:rPr lang="de-DE" sz="2000" dirty="0">
                <a:latin typeface="Franklin Gothic Book" panose="020B0503020102020204" pitchFamily="34" charset="0"/>
              </a:rPr>
              <a:t>Anzahl der Banken in Deutschland: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de-DE" sz="2000" dirty="0">
                <a:latin typeface="Franklin Gothic Book" panose="020B0503020102020204" pitchFamily="34" charset="0"/>
              </a:rPr>
              <a:t>wächst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pl-PL" altLang="de-DE" sz="2000" dirty="0">
                <a:latin typeface="Franklin Gothic Book" panose="020B0503020102020204" pitchFamily="34" charset="0"/>
              </a:rPr>
              <a:t>f</a:t>
            </a:r>
            <a:r>
              <a:rPr lang="de-DE" sz="2000" dirty="0">
                <a:latin typeface="Franklin Gothic Book" panose="020B0503020102020204" pitchFamily="34" charset="0"/>
              </a:rPr>
              <a:t>ällt</a:t>
            </a:r>
            <a:endParaRPr lang="pl-PL" sz="2000" dirty="0">
              <a:latin typeface="Franklin Gothic Book" panose="020B0503020102020204" pitchFamily="34" charset="0"/>
            </a:endParaRPr>
          </a:p>
          <a:p>
            <a:endParaRPr lang="pl-PL" sz="2000" dirty="0">
              <a:latin typeface="Franklin Gothic Book" panose="020B0503020102020204" pitchFamily="34" charset="0"/>
            </a:endParaRPr>
          </a:p>
          <a:p>
            <a:r>
              <a:rPr lang="pl-PL" sz="2000" dirty="0">
                <a:latin typeface="Franklin Gothic Book" panose="020B0503020102020204" pitchFamily="34" charset="0"/>
              </a:rPr>
              <a:t>			</a:t>
            </a:r>
            <a:endParaRPr lang="pl-PL" sz="2000" dirty="0">
              <a:latin typeface="Franklin Gothic Book" panose="020B0503020102020204" pitchFamily="34" charset="0"/>
            </a:endParaRPr>
          </a:p>
          <a:p>
            <a:r>
              <a:rPr lang="pl-PL" sz="2000" dirty="0">
                <a:latin typeface="Franklin Gothic Book" panose="020B0503020102020204" pitchFamily="34" charset="0"/>
              </a:rPr>
              <a:t>			2. Das </a:t>
            </a:r>
            <a:r>
              <a:rPr lang="pl-PL" sz="2000" dirty="0" err="1">
                <a:latin typeface="Franklin Gothic Book" panose="020B0503020102020204" pitchFamily="34" charset="0"/>
              </a:rPr>
              <a:t>deutsche</a:t>
            </a:r>
            <a:r>
              <a:rPr lang="pl-PL" sz="2000" dirty="0">
                <a:latin typeface="Franklin Gothic Book" panose="020B0503020102020204" pitchFamily="34" charset="0"/>
              </a:rPr>
              <a:t> </a:t>
            </a:r>
            <a:r>
              <a:rPr lang="pl-PL" sz="2000" dirty="0" err="1">
                <a:latin typeface="Franklin Gothic Book" panose="020B0503020102020204" pitchFamily="34" charset="0"/>
              </a:rPr>
              <a:t>Bankensystem</a:t>
            </a:r>
            <a:r>
              <a:rPr lang="pl-PL" sz="2000" dirty="0">
                <a:latin typeface="Franklin Gothic Book" panose="020B0503020102020204" pitchFamily="34" charset="0"/>
              </a:rPr>
              <a:t> </a:t>
            </a:r>
            <a:r>
              <a:rPr lang="pl-PL" sz="2000" dirty="0" err="1">
                <a:latin typeface="Franklin Gothic Book" panose="020B0503020102020204" pitchFamily="34" charset="0"/>
              </a:rPr>
              <a:t>besteht</a:t>
            </a:r>
            <a:r>
              <a:rPr lang="pl-PL" sz="2000" dirty="0">
                <a:latin typeface="Franklin Gothic Book" panose="020B0503020102020204" pitchFamily="34" charset="0"/>
              </a:rPr>
              <a:t> </a:t>
            </a:r>
            <a:r>
              <a:rPr lang="pl-PL" sz="2000" dirty="0" err="1">
                <a:latin typeface="Franklin Gothic Book" panose="020B0503020102020204" pitchFamily="34" charset="0"/>
              </a:rPr>
              <a:t>aus</a:t>
            </a:r>
            <a:r>
              <a:rPr lang="pl-PL" sz="2000" dirty="0">
                <a:latin typeface="Franklin Gothic Book" panose="020B0503020102020204" pitchFamily="34" charset="0"/>
              </a:rPr>
              <a:t>:</a:t>
            </a:r>
            <a:endParaRPr lang="pl-PL" sz="2000" b="0" i="0" dirty="0">
              <a:solidFill>
                <a:srgbClr val="353536"/>
              </a:solidFill>
              <a:effectLst/>
              <a:highlight>
                <a:srgbClr val="EDEEF0"/>
              </a:highlight>
              <a:latin typeface="Franklin Gothic Book" panose="020B0503020102020204" pitchFamily="34" charset="0"/>
            </a:endParaRPr>
          </a:p>
          <a:p>
            <a:pPr marL="1714500" lvl="3" indent="-342900">
              <a:buFont typeface="+mj-lt"/>
              <a:buAutoNum type="alphaUcPeriod"/>
            </a:pPr>
            <a:r>
              <a:rPr lang="de-DE" sz="20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Privatbanken, Kreditinstitute</a:t>
            </a:r>
            <a:r>
              <a:rPr lang="pl-PL" altLang="de-DE" sz="20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de-DE" sz="20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und Genossenschaftsbanken</a:t>
            </a:r>
            <a:endParaRPr lang="pl-PL" sz="20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buFont typeface="+mj-lt"/>
              <a:buAutoNum type="alphaUcPeriod"/>
            </a:pPr>
            <a:r>
              <a:rPr lang="pl-PL" sz="2000" dirty="0" err="1">
                <a:latin typeface="Franklin Gothic Book" panose="020B0503020102020204" pitchFamily="34" charset="0"/>
              </a:rPr>
              <a:t>U</a:t>
            </a:r>
            <a:r>
              <a:rPr lang="pl-PL" sz="2000" i="0" dirty="0" err="1">
                <a:effectLst/>
                <a:latin typeface="Franklin Gothic Book" panose="020B0503020102020204" pitchFamily="34" charset="0"/>
              </a:rPr>
              <a:t>niversalbanken,</a:t>
            </a:r>
            <a:r>
              <a:rPr lang="pl-PL" sz="200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sz="2000" i="0" dirty="0" err="1">
                <a:effectLst/>
                <a:latin typeface="Franklin Gothic Book" panose="020B0503020102020204" pitchFamily="34" charset="0"/>
              </a:rPr>
              <a:t>Sparkassen</a:t>
            </a:r>
            <a:r>
              <a:rPr lang="pl-PL" sz="200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sz="2000" i="0" dirty="0" err="1">
                <a:effectLst/>
                <a:latin typeface="Franklin Gothic Book" panose="020B0503020102020204" pitchFamily="34" charset="0"/>
              </a:rPr>
              <a:t>und</a:t>
            </a:r>
            <a:r>
              <a:rPr lang="pl-PL" sz="200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sz="2000" i="0" dirty="0" err="1">
                <a:effectLst/>
                <a:latin typeface="Franklin Gothic Book" panose="020B0503020102020204" pitchFamily="34" charset="0"/>
              </a:rPr>
              <a:t>Finanzinstituten</a:t>
            </a:r>
            <a:r>
              <a:rPr lang="pl-PL" sz="2000" i="0" dirty="0">
                <a:effectLst/>
                <a:latin typeface="Franklin Gothic Book" panose="020B0503020102020204" pitchFamily="34" charset="0"/>
              </a:rPr>
              <a:t> </a:t>
            </a:r>
            <a:endParaRPr lang="pl-PL" sz="2000" b="0" i="0" dirty="0">
              <a:solidFill>
                <a:srgbClr val="353536"/>
              </a:solidFill>
              <a:effectLst/>
              <a:highlight>
                <a:srgbClr val="EDEEF0"/>
              </a:highlight>
              <a:latin typeface="Franklin Gothic Book" panose="020B0503020102020204" pitchFamily="34" charset="0"/>
            </a:endParaRPr>
          </a:p>
          <a:p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endParaRPr lang="pl-PL" b="0" i="0" dirty="0">
              <a:solidFill>
                <a:srgbClr val="353536"/>
              </a:solidFill>
              <a:effectLst/>
              <a:highlight>
                <a:srgbClr val="EDEEF0"/>
              </a:highlight>
              <a:latin typeface="SeroWebPro"/>
            </a:endParaRPr>
          </a:p>
          <a:p>
            <a:endParaRPr lang="pl-PL" dirty="0"/>
          </a:p>
        </p:txBody>
      </p:sp>
      <p:pic>
        <p:nvPicPr>
          <p:cNvPr id="8" name="Grafika 7" descr="Znak zapytania z wypełnieniem pełny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51695">
            <a:off x="10177510" y="418167"/>
            <a:ext cx="1349770" cy="1349770"/>
          </a:xfrm>
          <a:prstGeom prst="rect">
            <a:avLst/>
          </a:prstGeom>
        </p:spPr>
      </p:pic>
      <p:pic>
        <p:nvPicPr>
          <p:cNvPr id="10" name="Grafika 9" descr="Znak zapytania z wypełnieniem pełny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44636">
            <a:off x="10214038" y="418168"/>
            <a:ext cx="1349770" cy="1349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braz zawierający Wielobarwność, sztuk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47"/>
          <a:stretch>
            <a:fillRect/>
          </a:stretch>
        </p:blipFill>
        <p:spPr>
          <a:xfrm>
            <a:off x="468793" y="0"/>
            <a:ext cx="11103774" cy="624587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07922" y="481780"/>
            <a:ext cx="10943303" cy="208216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WÖRTERBUCH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Bankensystem-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bankowy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untersche̱i̱den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wyróżniać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Hauptgruppe-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główna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Privatbank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prywatny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Kreditinstitut-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instytucja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kredytowa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Genossenschaftsbank-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spółdzielczy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zusammenhängt-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być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połączone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Sparkasse-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oszczędnościowa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verzeichnen-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zanotować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umfassen-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obejmować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Zweigstelle-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oddział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sonstig- inne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Aktiengesellschaft-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spółka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akcyjna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Geschäftsaktivität-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działalność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gospodarcza</a:t>
            </a: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Landesbank-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krajowy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Gemeinde-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gmina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begrenzt-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ograniczony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Förderung-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popieranie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promowanie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Vermögensbildung-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tworzenie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aktywów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Versorgung-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dostarczanie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Bevölkerung-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ludność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fungier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funkcjonować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Vermögensverwaltung-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rowanie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majątk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verfügen-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zarządzać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ländlich-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wiejski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Präsenz-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obecność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Auslandsgeschäft-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handel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międzynarodowy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Bankleistungen-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usługi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bankowe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Pfandbriefbank-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hipoteczny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Bausparkasse- 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 na potrzeby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towarzystw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budowlan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ych, finansuje budownictwo dla osób fizycznych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Sonderrolle-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szczególna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rola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KfW-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niemiecki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państwowy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rozwoju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Umweltschutz-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ochrona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środowiska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insbesondere- w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szczególności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Bundesanstalt für Finanzdienstleistungsaufsicht (BaFin)-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Federalny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Urząd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Nadzoru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Finansowego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Bankenaufsicht-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nadzór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bankowy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Ebene-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poziom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Pole tekstowe 1"/>
          <p:cNvSpPr txBox="1"/>
          <p:nvPr/>
        </p:nvSpPr>
        <p:spPr>
          <a:xfrm>
            <a:off x="1255395" y="927100"/>
            <a:ext cx="6096000" cy="4374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Landesbank-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krajowy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Gemeinde-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gmina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begrenzt-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ograniczony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Förderung-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popieranie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promowanie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Vermögensbildung-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tworzenie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aktywów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Versorgung-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dostarczanie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Bevölkerung-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ludność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fungier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en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funkcjonować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Vermögensverwaltung-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administ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rowanie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majątk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iem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verfügen-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zarządzać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ländlich-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wiejski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de-DE" altLang="en-US" sz="1600" kern="100" dirty="0" err="1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Pole tekstowe 1"/>
          <p:cNvSpPr txBox="1"/>
          <p:nvPr/>
        </p:nvSpPr>
        <p:spPr>
          <a:xfrm>
            <a:off x="1390650" y="890905"/>
            <a:ext cx="6096000" cy="453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Präsenz-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obecność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das Auslandsgeschäft-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handel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międzynarodowy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Bankleistungen-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usługi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bankowe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Pfandbriefbank-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hipoteczny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Bausparkasse- 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 na potrzeby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towarzystw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budowlan</a:t>
            </a:r>
            <a:r>
              <a:rPr lang="pl-PL" alt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ych, finansuje budownictwo dla osób fizycznych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Sonderrolle-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szczególna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rola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KfW-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niemiecki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państwowy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rozwoju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der Umweltschutz-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ochrona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środowiska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insbesondere- w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szczególności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Bundesanstalt für Finanzdienstleistungsaufsicht (BaFin)</a:t>
            </a:r>
            <a:r>
              <a:rPr lang="pl-PL" alt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Federalny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Urząd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Nadzoru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Finansowego</a:t>
            </a:r>
            <a:endParaRPr lang="pl-PL" sz="1600" kern="100" dirty="0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die Bankenaufsicht-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nadzór</a:t>
            </a:r>
            <a:r>
              <a:rPr lang="de-D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de-DE" sz="1600" kern="100" dirty="0" err="1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+mn-ea"/>
              </a:rPr>
              <a:t>bankowy</a:t>
            </a:r>
            <a:endParaRPr lang="de-DE" altLang="en-US" sz="1600" kern="100" dirty="0" err="1">
              <a:effectLst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Obraz zawierający Wielobarwność, sztuk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47"/>
          <a:stretch>
            <a:fillRect/>
          </a:stretch>
        </p:blipFill>
        <p:spPr>
          <a:xfrm>
            <a:off x="-3155" y="78668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629230"/>
            <a:ext cx="10058400" cy="1177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400" dirty="0" err="1">
                <a:latin typeface="Franklin Gothic Book" panose="020B0503020102020204" pitchFamily="34" charset="0"/>
              </a:rPr>
              <a:t>Quellen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156666" y="2356009"/>
            <a:ext cx="99990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https://www.jugend-und-finanzen.de/alle/finanzthemen/wirtschaft-und-banken/das-bankensystem-in-deutschland</a:t>
            </a:r>
            <a:endParaRPr lang="pl-PL" dirty="0"/>
          </a:p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https://de.statista.com/statistik/daten/studie/36315/umfrage/anzahl-der-kreditinstitute-in-deutschland-seit-2003/</a:t>
            </a:r>
            <a:r>
              <a:rPr lang="pl-PL" dirty="0"/>
              <a:t> 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https://pl.pons.com/tłumaczenie</a:t>
            </a:r>
            <a:r>
              <a:rPr lang="pl-PL" dirty="0"/>
              <a:t> </a:t>
            </a:r>
            <a:endParaRPr lang="pl-PL" dirty="0"/>
          </a:p>
        </p:txBody>
      </p:sp>
      <p:pic>
        <p:nvPicPr>
          <p:cNvPr id="7" name="Grafika 6" descr="Opowiadanie historii kontu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22720">
            <a:off x="8845165" y="4379086"/>
            <a:ext cx="2024381" cy="2024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Obraz zawierający Wielobarwność, sztuk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Danke für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Ihre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Aufmerksamkeit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71905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Präsentationsplan</a:t>
            </a:r>
            <a:br>
              <a:rPr lang="pl-PL" sz="1600" dirty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30477" y="1737360"/>
            <a:ext cx="7570839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deutsche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Bankensystem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Privatbanken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pl-PL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Sparkassen</a:t>
            </a:r>
            <a:endParaRPr lang="pl-PL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Genossenschaftsbanken</a:t>
            </a:r>
            <a:endParaRPr lang="pl-PL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pl-PL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Spezialbanken</a:t>
            </a:r>
            <a:endParaRPr lang="pl-PL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Deutsche Bundesbank</a:t>
            </a:r>
            <a:endParaRPr lang="pl-PL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Anzahl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Kreditinstitute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Deutschland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Wörterbuch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Quellen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i="0" dirty="0">
              <a:effectLst/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>
                <a:latin typeface="Franklin Gothic Book" panose="020B0503020102020204" pitchFamily="34" charset="0"/>
              </a:rPr>
              <a:t>Das </a:t>
            </a:r>
            <a:r>
              <a:rPr lang="pl-PL" sz="4800" dirty="0" err="1">
                <a:latin typeface="Franklin Gothic Book" panose="020B0503020102020204" pitchFamily="34" charset="0"/>
              </a:rPr>
              <a:t>deutsche</a:t>
            </a:r>
            <a:r>
              <a:rPr lang="pl-PL" sz="4800" dirty="0">
                <a:latin typeface="Franklin Gothic Book" panose="020B0503020102020204" pitchFamily="34" charset="0"/>
              </a:rPr>
              <a:t> </a:t>
            </a:r>
            <a:r>
              <a:rPr lang="pl-PL" sz="4800" dirty="0" err="1">
                <a:latin typeface="Franklin Gothic Book" panose="020B0503020102020204" pitchFamily="34" charset="0"/>
              </a:rPr>
              <a:t>Bankensystem</a:t>
            </a: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07264" y="2192594"/>
          <a:ext cx="7377471" cy="375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" name="Grafika 7" descr="Monety kontu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751" y="4651144"/>
            <a:ext cx="1755058" cy="1755058"/>
          </a:xfrm>
          <a:prstGeom prst="rect">
            <a:avLst/>
          </a:prstGeom>
        </p:spPr>
      </p:pic>
      <p:pic>
        <p:nvPicPr>
          <p:cNvPr id="10" name="Grafika 9" descr="Pieniądze kontu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100853">
            <a:off x="10332228" y="1661651"/>
            <a:ext cx="1280651" cy="1280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1684" y="1240925"/>
            <a:ext cx="5127171" cy="1450757"/>
          </a:xfrm>
        </p:spPr>
        <p:txBody>
          <a:bodyPr>
            <a:normAutofit/>
          </a:bodyPr>
          <a:lstStyle/>
          <a:p>
            <a:r>
              <a:rPr lang="pl-PL" dirty="0" err="1">
                <a:latin typeface="Franklin Gothic Book" panose="020B0503020102020204" pitchFamily="34" charset="0"/>
              </a:rPr>
              <a:t>die</a:t>
            </a:r>
            <a:r>
              <a:rPr lang="pl-PL" dirty="0">
                <a:latin typeface="Franklin Gothic Book" panose="020B0503020102020204" pitchFamily="34" charset="0"/>
              </a:rPr>
              <a:t> </a:t>
            </a:r>
            <a:r>
              <a:rPr lang="pl-PL" dirty="0" err="1">
                <a:latin typeface="Franklin Gothic Book" panose="020B0503020102020204" pitchFamily="34" charset="0"/>
              </a:rPr>
              <a:t>Privatbanken</a:t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 descr="Gigantyczne problemy Deutsche Bank. Akcje lecą w dół - Money.p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49499"/>
            <a:ext cx="5451627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1" cy="3670180"/>
          </a:xfrm>
        </p:spPr>
        <p:txBody>
          <a:bodyPr>
            <a:normAutofit/>
          </a:bodyPr>
          <a:lstStyle/>
          <a:p>
            <a:r>
              <a:rPr lang="de-DE" sz="2200" b="1" i="0" dirty="0">
                <a:effectLst/>
                <a:latin typeface="Franklin Gothic Book" panose="020B0503020102020204" pitchFamily="34" charset="0"/>
              </a:rPr>
              <a:t>Der Sektor der Privatbanken umfasst die Großbanken, die Zweigstellen ausländischer Banken sowie einige private Regionalbanken und sonstige Kreditbanken.</a:t>
            </a:r>
            <a:r>
              <a:rPr lang="de-DE" sz="2200" b="0" i="0" dirty="0">
                <a:effectLst/>
                <a:latin typeface="Franklin Gothic Book" panose="020B0503020102020204" pitchFamily="34" charset="0"/>
              </a:rPr>
              <a:t> </a:t>
            </a:r>
            <a:endParaRPr lang="de-DE" sz="2200" b="0" i="0" dirty="0">
              <a:effectLst/>
              <a:latin typeface="Franklin Gothic Book" panose="020B0503020102020204" pitchFamily="34" charset="0"/>
            </a:endParaRPr>
          </a:p>
          <a:p>
            <a:r>
              <a:rPr lang="de-DE" sz="2200" b="0" i="0" dirty="0">
                <a:effectLst/>
                <a:latin typeface="Franklin Gothic Book" panose="020B0503020102020204" pitchFamily="34" charset="0"/>
              </a:rPr>
              <a:t>Diese Großbanken sind in der Rechtsform einer </a:t>
            </a:r>
            <a:r>
              <a:rPr lang="de-DE" sz="2200" b="1" i="0" dirty="0">
                <a:effectLst/>
                <a:latin typeface="Franklin Gothic Book" panose="020B0503020102020204" pitchFamily="34" charset="0"/>
              </a:rPr>
              <a:t>Aktiengesellschaft</a:t>
            </a:r>
            <a:r>
              <a:rPr lang="de-DE" sz="2200" b="0" i="0" dirty="0">
                <a:effectLst/>
                <a:latin typeface="Franklin Gothic Book" panose="020B0503020102020204" pitchFamily="34" charset="0"/>
              </a:rPr>
              <a:t> organisiert und auch in anderen Ländern tätig.</a:t>
            </a:r>
            <a:endParaRPr lang="pl-PL" sz="2200" dirty="0">
              <a:latin typeface="Franklin Gothic Book" panose="020B0503020102020204" pitchFamily="34" charset="0"/>
            </a:endParaRPr>
          </a:p>
        </p:txBody>
      </p:sp>
      <p:sp>
        <p:nvSpPr>
          <p:cNvPr id="1050" name="Rectangle 10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51" name="Rectangle 10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l-PL" i="0" dirty="0" err="1">
                <a:effectLst/>
                <a:latin typeface="Franklin Gothic Book" panose="020B0503020102020204" pitchFamily="34" charset="0"/>
              </a:rPr>
              <a:t>die</a:t>
            </a:r>
            <a:r>
              <a:rPr lang="pl-PL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i="0" dirty="0" err="1">
                <a:effectLst/>
                <a:latin typeface="Franklin Gothic Book" panose="020B0503020102020204" pitchFamily="34" charset="0"/>
              </a:rPr>
              <a:t>Sparkassen</a:t>
            </a:r>
            <a:endParaRPr lang="pl-PL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Deka - Das Wertpapierhaus der Sparkasse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/>
          <a:stretch>
            <a:fillRect/>
          </a:stretch>
        </p:blipFill>
        <p:spPr bwMode="auto">
          <a:xfrm>
            <a:off x="643192" y="1172516"/>
            <a:ext cx="5451627" cy="41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de-DE" sz="2200" b="1" dirty="0"/>
              <a:t>Ihre Eigentümer sind</a:t>
            </a:r>
            <a:r>
              <a:rPr lang="de-DE" sz="2200" dirty="0"/>
              <a:t> öffentlich-rechtliche Träger, also </a:t>
            </a:r>
            <a:r>
              <a:rPr lang="de-DE" sz="2200" b="1" dirty="0"/>
              <a:t>Gemeinden, Kreise oder Länder</a:t>
            </a:r>
            <a:r>
              <a:rPr lang="de-DE" sz="2200" dirty="0"/>
              <a:t>. </a:t>
            </a:r>
            <a:endParaRPr lang="de-DE" sz="2200" dirty="0"/>
          </a:p>
          <a:p>
            <a:r>
              <a:rPr lang="de-DE" sz="2200" b="1" dirty="0"/>
              <a:t>Das jeweilige Geschäftsgebiet </a:t>
            </a:r>
            <a:r>
              <a:rPr lang="de-DE" sz="2200" dirty="0"/>
              <a:t>einer Sparkasse </a:t>
            </a:r>
            <a:r>
              <a:rPr lang="de-DE" sz="2200" b="1" dirty="0"/>
              <a:t>ist </a:t>
            </a:r>
            <a:r>
              <a:rPr lang="de-DE" sz="2200" dirty="0"/>
              <a:t>in der Regel </a:t>
            </a:r>
            <a:r>
              <a:rPr lang="de-DE" sz="2200" b="1" dirty="0"/>
              <a:t>auf das Gebiet ihres Trägers begrenzt,</a:t>
            </a:r>
            <a:r>
              <a:rPr lang="de-DE" sz="2200" dirty="0"/>
              <a:t> sodass sie rein </a:t>
            </a:r>
            <a:r>
              <a:rPr lang="de-DE" sz="2200" b="1" dirty="0"/>
              <a:t>regional tätig sind. </a:t>
            </a:r>
            <a:endParaRPr lang="pl-PL" sz="2200" b="1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53252" y="681673"/>
            <a:ext cx="5780315" cy="1450757"/>
          </a:xfrm>
        </p:spPr>
        <p:txBody>
          <a:bodyPr>
            <a:normAutofit/>
          </a:bodyPr>
          <a:lstStyle/>
          <a:p>
            <a:r>
              <a:rPr lang="pl-PL" sz="3700" dirty="0" err="1">
                <a:latin typeface="Franklin Gothic Book" panose="020B0503020102020204" pitchFamily="34" charset="0"/>
              </a:rPr>
              <a:t>d</a:t>
            </a:r>
            <a:r>
              <a:rPr lang="pl-PL" sz="3700" i="0" dirty="0" err="1">
                <a:effectLst/>
                <a:latin typeface="Franklin Gothic Book" panose="020B0503020102020204" pitchFamily="34" charset="0"/>
              </a:rPr>
              <a:t>ie</a:t>
            </a:r>
            <a:r>
              <a:rPr lang="pl-PL" sz="370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sz="3700" i="0" dirty="0" err="1">
                <a:effectLst/>
                <a:latin typeface="Franklin Gothic Book" panose="020B0503020102020204" pitchFamily="34" charset="0"/>
              </a:rPr>
              <a:t>Genossenschaftsbanken</a:t>
            </a:r>
            <a:endParaRPr lang="pl-PL" sz="3700" dirty="0">
              <a:latin typeface="Franklin Gothic Book" panose="020B0503020102020204" pitchFamily="34" charset="0"/>
            </a:endParaRPr>
          </a:p>
        </p:txBody>
      </p:sp>
      <p:pic>
        <p:nvPicPr>
          <p:cNvPr id="3074" name="Picture 2" descr="Niemieckie banki spółdzielcze szykują się do uruchomienia handlu  kryptowalutami - Bs.net.pl - Internetowy Serwis Bankowości Spółdzielczej!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49499"/>
            <a:ext cx="5451627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de-DE" sz="2200" b="1" i="0" dirty="0">
                <a:effectLst/>
                <a:latin typeface="Franklin Gothic Book" panose="020B0503020102020204" pitchFamily="34" charset="0"/>
              </a:rPr>
              <a:t>Die Genossenschaftsbanken sind regional ausgerichtet und verfügen mit ihrem dichten Zweigstellennetz in städtischen wie in ländlichen Regionen </a:t>
            </a:r>
            <a:r>
              <a:rPr lang="de-DE" sz="2200" b="0" i="0" dirty="0">
                <a:effectLst/>
                <a:latin typeface="Franklin Gothic Book" panose="020B0503020102020204" pitchFamily="34" charset="0"/>
              </a:rPr>
              <a:t>über eine hohe Präsenz. </a:t>
            </a:r>
            <a:endParaRPr lang="de-DE" sz="2200" b="0" i="0" dirty="0">
              <a:effectLst/>
              <a:latin typeface="Franklin Gothic Book" panose="020B0503020102020204" pitchFamily="34" charset="0"/>
            </a:endParaRPr>
          </a:p>
          <a:p>
            <a:r>
              <a:rPr lang="de-DE" sz="2200" b="1" i="0" dirty="0">
                <a:effectLst/>
                <a:latin typeface="Franklin Gothic Book" panose="020B0503020102020204" pitchFamily="34" charset="0"/>
              </a:rPr>
              <a:t>Das Hauptgeschäft der Genossenschaftsbanken liegt im Privatkunden- und </a:t>
            </a:r>
            <a:r>
              <a:rPr lang="de-DE" sz="2200" b="1" i="0" dirty="0" err="1">
                <a:effectLst/>
                <a:latin typeface="Franklin Gothic Book" panose="020B0503020102020204" pitchFamily="34" charset="0"/>
              </a:rPr>
              <a:t>Firmenkundengeschäf</a:t>
            </a:r>
            <a:r>
              <a:rPr lang="pl-PL" sz="2200" b="1" i="0" dirty="0">
                <a:effectLst/>
                <a:latin typeface="Franklin Gothic Book" panose="020B0503020102020204" pitchFamily="34" charset="0"/>
              </a:rPr>
              <a:t>t</a:t>
            </a:r>
            <a:r>
              <a:rPr lang="pl-PL" sz="2200" b="0" i="0" dirty="0">
                <a:effectLst/>
                <a:latin typeface="Franklin Gothic Book" panose="020B0503020102020204" pitchFamily="34" charset="0"/>
              </a:rPr>
              <a:t>. </a:t>
            </a:r>
            <a:endParaRPr lang="pl-PL" sz="2200" dirty="0"/>
          </a:p>
        </p:txBody>
      </p:sp>
      <p:sp>
        <p:nvSpPr>
          <p:cNvPr id="3083" name="Rectangle 30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85" name="Rectangle 308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l-PL" dirty="0" err="1">
                <a:latin typeface="Franklin Gothic Book" panose="020B0503020102020204" pitchFamily="34" charset="0"/>
              </a:rPr>
              <a:t>d</a:t>
            </a:r>
            <a:r>
              <a:rPr lang="pl-PL" i="0" dirty="0" err="1">
                <a:effectLst/>
                <a:latin typeface="Franklin Gothic Book" panose="020B0503020102020204" pitchFamily="34" charset="0"/>
              </a:rPr>
              <a:t>ie</a:t>
            </a:r>
            <a:r>
              <a:rPr lang="pl-PL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pl-PL" i="0" dirty="0" err="1">
                <a:effectLst/>
                <a:latin typeface="Franklin Gothic Book" panose="020B0503020102020204" pitchFamily="34" charset="0"/>
              </a:rPr>
              <a:t>Spezialbanken</a:t>
            </a:r>
            <a:endParaRPr lang="pl-PL" dirty="0">
              <a:latin typeface="Franklin Gothic Book" panose="020B0503020102020204" pitchFamily="34" charset="0"/>
            </a:endParaRPr>
          </a:p>
        </p:txBody>
      </p:sp>
      <p:pic>
        <p:nvPicPr>
          <p:cNvPr id="4098" name="Picture 2" descr="KfW-Darlehen Vergleichsrechner: Günstiger mit oder ohne KfW-Kredit? |  Stiftung Warentes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49499"/>
            <a:ext cx="5451627" cy="3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5" name="Straight Connector 410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Neben den Universalbanken in Deutschland gibt es Spezialbanken, die nur eine oder sehr spezielle Bankleistungen anbieten.</a:t>
            </a:r>
            <a:r>
              <a:rPr 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endParaRPr lang="de-DE" sz="2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Hierzu zählen </a:t>
            </a:r>
            <a:r>
              <a:rPr lang="de-DE" sz="2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die Pfandbriefbanken und Bausparkassen.</a:t>
            </a:r>
            <a:r>
              <a:rPr 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endParaRPr lang="de-DE" sz="2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Eine Sonderrolle übernehmen die Förderkreditinstitute des Bundes und der Länder.</a:t>
            </a:r>
            <a:endParaRPr lang="pl-PL" sz="2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07" name="Rectangle 4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109" name="Rectangle 4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l-PL" i="0" dirty="0">
                <a:effectLst/>
                <a:latin typeface="Franklin Gothic Book" panose="020B0503020102020204" pitchFamily="34" charset="0"/>
              </a:rPr>
              <a:t>Deutsche Bundesbank</a:t>
            </a:r>
            <a:endParaRPr lang="pl-PL" dirty="0">
              <a:latin typeface="Franklin Gothic Book" panose="020B0503020102020204" pitchFamily="34" charset="0"/>
            </a:endParaRPr>
          </a:p>
        </p:txBody>
      </p:sp>
      <p:pic>
        <p:nvPicPr>
          <p:cNvPr id="5122" name="Picture 2" descr="Deutsche Bundesbank - Central Bank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585790"/>
            <a:ext cx="5451627" cy="336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i="0" dirty="0">
                <a:effectLst/>
                <a:latin typeface="Franklin Gothic Book" panose="020B0503020102020204" pitchFamily="34" charset="0"/>
              </a:rPr>
              <a:t>Deutsche Bundesbank </a:t>
            </a:r>
            <a:r>
              <a:rPr lang="de-DE" b="1" dirty="0">
                <a:latin typeface="Franklin Gothic Book" panose="020B0503020102020204" pitchFamily="34" charset="0"/>
              </a:rPr>
              <a:t>ist die Zentralbank von Deutschland. </a:t>
            </a:r>
            <a:endParaRPr lang="de-DE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Franklin Gothic Book" panose="020B0503020102020204" pitchFamily="34" charset="0"/>
              </a:rPr>
              <a:t>Neben den Geschäftsbanken zählt auch die Deutsche Bundesbank zum deutschen Bankensystem. </a:t>
            </a:r>
            <a:endParaRPr lang="de-DE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de-DE" b="1" dirty="0">
                <a:latin typeface="Franklin Gothic Book" panose="020B0503020102020204" pitchFamily="34" charset="0"/>
              </a:rPr>
              <a:t>Seit 1998 ist sie Teil des Europäischen Systems der Zentralbanken und des Eurosystems.</a:t>
            </a:r>
            <a:r>
              <a:rPr lang="de-DE" dirty="0">
                <a:latin typeface="Franklin Gothic Book" panose="020B0503020102020204" pitchFamily="34" charset="0"/>
              </a:rPr>
              <a:t> </a:t>
            </a:r>
            <a:endParaRPr lang="pl-PL" dirty="0">
              <a:latin typeface="Franklin Gothic Book" panose="020B0503020102020204" pitchFamily="34" charset="0"/>
            </a:endParaRPr>
          </a:p>
        </p:txBody>
      </p:sp>
      <p:sp>
        <p:nvSpPr>
          <p:cNvPr id="5131" name="Rectangle 51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133" name="Rectangle 51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3652" y="639097"/>
            <a:ext cx="5309420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Anzahl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der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Kreditinstitute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in Deutschland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Symbol zastępczy zawartości 8" descr="Obraz zawierający tekst, zrzut ekranu, numer, Czcionka&#10;&#10;Opis wygenerowany automatyczni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2254" y="640081"/>
            <a:ext cx="4245491" cy="5054156"/>
          </a:xfrm>
          <a:prstGeom prst="rect">
            <a:avLst/>
          </a:prstGeom>
        </p:spPr>
      </p:pic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06617" y="6350581"/>
            <a:ext cx="11277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https://de.statista.com/statistik/daten/studie/36315/umfrage/anzahl-der-kreditinstitute-in-deutschland-seit-2003/</a:t>
            </a:r>
            <a:r>
              <a:rPr lang="pl-PL" dirty="0"/>
              <a:t> 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23C7E0-B077-42A5-B5DF-03B1102569C4}"/>
</file>

<file path=customXml/itemProps2.xml><?xml version="1.0" encoding="utf-8"?>
<ds:datastoreItem xmlns:ds="http://schemas.openxmlformats.org/officeDocument/2006/customXml" ds:itemID="{49708854-3926-4EE5-8111-1F4B94D88685}"/>
</file>

<file path=customXml/itemProps3.xml><?xml version="1.0" encoding="utf-8"?>
<ds:datastoreItem xmlns:ds="http://schemas.openxmlformats.org/officeDocument/2006/customXml" ds:itemID="{F0A342F7-63AF-4749-A568-3F3660E9D4F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4405</Words>
  <Application>WPS Presentation</Application>
  <PresentationFormat>Panoramiczny</PresentationFormat>
  <Paragraphs>167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Franklin Gothic Book</vt:lpstr>
      <vt:lpstr>Aptos</vt:lpstr>
      <vt:lpstr>Segoe Print</vt:lpstr>
      <vt:lpstr>Times New Roman</vt:lpstr>
      <vt:lpstr>SeroWebPro</vt:lpstr>
      <vt:lpstr>Calibri Light</vt:lpstr>
      <vt:lpstr>Microsoft YaHei</vt:lpstr>
      <vt:lpstr>Arial Unicode MS</vt:lpstr>
      <vt:lpstr>Retrospekcja</vt:lpstr>
      <vt:lpstr>Das deutsche Bankensystem </vt:lpstr>
      <vt:lpstr>Präsentationsplan </vt:lpstr>
      <vt:lpstr>Das deutsche Bankensystem</vt:lpstr>
      <vt:lpstr>die Privatbanken </vt:lpstr>
      <vt:lpstr>die Sparkassen</vt:lpstr>
      <vt:lpstr>die Genossenschaftsbanken</vt:lpstr>
      <vt:lpstr>die Spezialbanken</vt:lpstr>
      <vt:lpstr>Deutsche Bundesbank</vt:lpstr>
      <vt:lpstr>Anzahl der Kreditinstitute in Deutschland</vt:lpstr>
      <vt:lpstr>Quiz</vt:lpstr>
      <vt:lpstr>PowerPoint 演示文稿</vt:lpstr>
      <vt:lpstr>PowerPoint 演示文稿</vt:lpstr>
      <vt:lpstr>PowerPoint 演示文稿</vt:lpstr>
      <vt:lpstr>Quellen</vt:lpstr>
      <vt:lpstr>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deutsche Bankensystem </dc:title>
  <dc:creator>Izabela Uram</dc:creator>
  <cp:lastModifiedBy>Oem</cp:lastModifiedBy>
  <cp:revision>19</cp:revision>
  <dcterms:created xsi:type="dcterms:W3CDTF">2024-03-22T20:22:00Z</dcterms:created>
  <dcterms:modified xsi:type="dcterms:W3CDTF">2024-05-22T21:15:41Z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E4EDD8BE40E64B5D8C5B5C340F431118_12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