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6" r:id="rId9"/>
    <p:sldId id="267" r:id="rId10"/>
    <p:sldId id="262" r:id="rId11"/>
    <p:sldId id="263" r:id="rId12"/>
    <p:sldId id="264"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viewProps" Target="viewProps.xml"/><Relationship Id="rId20" Type="http://schemas.openxmlformats.org/officeDocument/2006/relationships/customXml" Target="../customXml/item3.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2.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13259" y="1300786"/>
            <a:ext cx="6517482"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hasCustomPrompt="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46" y="4289374"/>
            <a:ext cx="7773324"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31" y="609600"/>
            <a:ext cx="7773339"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hasCustomPrompt="1"/>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084659" y="872588"/>
            <a:ext cx="6977064" cy="2729915"/>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hasCustomPrompt="1"/>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4" name="Text Placeholder 3"/>
          <p:cNvSpPr>
            <a:spLocks noGrp="1"/>
          </p:cNvSpPr>
          <p:nvPr>
            <p:ph type="body" sz="half" idx="2" hasCustomPrompt="1"/>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31" y="2138722"/>
            <a:ext cx="7773339"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hasCustomPrompt="1"/>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hasCustomPrompt="1"/>
          </p:nvPr>
        </p:nvSpPr>
        <p:spPr>
          <a:xfrm>
            <a:off x="685331" y="609600"/>
            <a:ext cx="7773339" cy="1605094"/>
          </a:xfrm>
        </p:spPr>
        <p:txBody>
          <a:bodyPr/>
          <a:lstStyle/>
          <a:p>
            <a:r>
              <a:rPr lang="pl-PL"/>
              <a:t>Kliknij, aby edytować styl</a:t>
            </a:r>
            <a:endParaRPr lang="en-US" dirty="0"/>
          </a:p>
        </p:txBody>
      </p:sp>
      <p:sp>
        <p:nvSpPr>
          <p:cNvPr id="7" name="Text Placeholder 2"/>
          <p:cNvSpPr>
            <a:spLocks noGrp="1"/>
          </p:cNvSpPr>
          <p:nvPr>
            <p:ph type="body" idx="1" hasCustomPrompt="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8" name="Text Placeholder 3"/>
          <p:cNvSpPr>
            <a:spLocks noGrp="1"/>
          </p:cNvSpPr>
          <p:nvPr>
            <p:ph type="body" sz="half" idx="15" hasCustomPrompt="1"/>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9" name="Text Placeholder 4"/>
          <p:cNvSpPr>
            <a:spLocks noGrp="1"/>
          </p:cNvSpPr>
          <p:nvPr>
            <p:ph type="body" sz="quarter" idx="3" hasCustomPrompt="1"/>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10" name="Text Placeholder 3"/>
          <p:cNvSpPr>
            <a:spLocks noGrp="1"/>
          </p:cNvSpPr>
          <p:nvPr>
            <p:ph type="body" sz="half" idx="16" hasCustomPrompt="1"/>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11" name="Text Placeholder 4"/>
          <p:cNvSpPr>
            <a:spLocks noGrp="1"/>
          </p:cNvSpPr>
          <p:nvPr>
            <p:ph type="body" sz="quarter" idx="13" hasCustomPrompt="1"/>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12" name="Text Placeholder 3"/>
          <p:cNvSpPr>
            <a:spLocks noGrp="1"/>
          </p:cNvSpPr>
          <p:nvPr>
            <p:ph type="body" sz="half" idx="17" hasCustomPrompt="1"/>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hasCustomPrompt="1"/>
          </p:nvPr>
        </p:nvSpPr>
        <p:spPr>
          <a:xfrm>
            <a:off x="685331" y="610772"/>
            <a:ext cx="7773339" cy="1603922"/>
          </a:xfrm>
        </p:spPr>
        <p:txBody>
          <a:bodyPr/>
          <a:lstStyle/>
          <a:p>
            <a:r>
              <a:rPr lang="pl-PL"/>
              <a:t>Kliknij, aby edytować styl</a:t>
            </a:r>
            <a:endParaRPr lang="en-US" dirty="0"/>
          </a:p>
        </p:txBody>
      </p:sp>
      <p:sp>
        <p:nvSpPr>
          <p:cNvPr id="19" name="Text Placeholder 2"/>
          <p:cNvSpPr>
            <a:spLocks noGrp="1"/>
          </p:cNvSpPr>
          <p:nvPr>
            <p:ph type="body" idx="1" hasCustomPrompt="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20" name="Picture Placeholder 2"/>
          <p:cNvSpPr>
            <a:spLocks noGrp="1" noChangeAspect="1"/>
          </p:cNvSpPr>
          <p:nvPr>
            <p:ph type="pic" idx="15" hasCustomPrompt="1"/>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hasCustomPrompt="1"/>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22" name="Text Placeholder 4"/>
          <p:cNvSpPr>
            <a:spLocks noGrp="1"/>
          </p:cNvSpPr>
          <p:nvPr>
            <p:ph type="body" sz="quarter" idx="3" hasCustomPrompt="1"/>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23" name="Picture Placeholder 2"/>
          <p:cNvSpPr>
            <a:spLocks noGrp="1" noChangeAspect="1"/>
          </p:cNvSpPr>
          <p:nvPr>
            <p:ph type="pic" idx="21" hasCustomPrompt="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hasCustomPrompt="1"/>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25" name="Text Placeholder 4"/>
          <p:cNvSpPr>
            <a:spLocks noGrp="1"/>
          </p:cNvSpPr>
          <p:nvPr>
            <p:ph type="body" sz="quarter" idx="13" hasCustomPrompt="1"/>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26" name="Picture Placeholder 2"/>
          <p:cNvSpPr>
            <a:spLocks noGrp="1" noChangeAspect="1"/>
          </p:cNvSpPr>
          <p:nvPr>
            <p:ph type="pic" idx="22" hasCustomPrompt="1"/>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hasCustomPrompt="1"/>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endParaRPr lang="pl-PL"/>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hasCustomPrompt="1"/>
          </p:nvPr>
        </p:nvSpPr>
        <p:spPr>
          <a:xfrm>
            <a:off x="685331" y="2367094"/>
            <a:ext cx="7773339" cy="3424107"/>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hasCustomPrompt="1"/>
          </p:nvPr>
        </p:nvSpPr>
        <p:spPr>
          <a:xfrm>
            <a:off x="6543675" y="609602"/>
            <a:ext cx="1914995"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hasCustomPrompt="1"/>
          </p:nvPr>
        </p:nvSpPr>
        <p:spPr>
          <a:xfrm>
            <a:off x="685331" y="609602"/>
            <a:ext cx="5744043" cy="5181599"/>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Content Placeholder 3"/>
          <p:cNvSpPr>
            <a:spLocks noGrp="1"/>
          </p:cNvSpPr>
          <p:nvPr>
            <p:ph sz="half" idx="2" hasCustomPrompt="1"/>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p>
            <a:r>
              <a:rPr lang="pl-PL"/>
              <a:t>Kliknij, aby edytować styl</a:t>
            </a:r>
            <a:endParaRPr lang="en-US" dirty="0"/>
          </a:p>
        </p:txBody>
      </p:sp>
      <p:sp>
        <p:nvSpPr>
          <p:cNvPr id="12" name="Content Placeholder 2"/>
          <p:cNvSpPr>
            <a:spLocks noGrp="1"/>
          </p:cNvSpPr>
          <p:nvPr>
            <p:ph sz="quarter" idx="13" hasCustomPrompt="1"/>
          </p:nvPr>
        </p:nvSpPr>
        <p:spPr>
          <a:xfrm>
            <a:off x="685330" y="2367093"/>
            <a:ext cx="7772870" cy="342410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31" y="828564"/>
            <a:ext cx="7763814"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hasCustomPrompt="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endParaRPr lang="pl-PL"/>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hasCustomPrompt="1"/>
          </p:nvPr>
        </p:nvSpPr>
        <p:spPr>
          <a:xfrm>
            <a:off x="685332" y="618518"/>
            <a:ext cx="7773338" cy="1596177"/>
          </a:xfrm>
        </p:spPr>
        <p:txBody>
          <a:bodyPr/>
          <a:lstStyle/>
          <a:p>
            <a:r>
              <a:rPr lang="pl-PL"/>
              <a:t>Kliknij, aby edytować styl</a:t>
            </a:r>
            <a:endParaRPr lang="en-US" dirty="0"/>
          </a:p>
        </p:txBody>
      </p:sp>
      <p:sp>
        <p:nvSpPr>
          <p:cNvPr id="12" name="Content Placeholder 2"/>
          <p:cNvSpPr>
            <a:spLocks noGrp="1"/>
          </p:cNvSpPr>
          <p:nvPr>
            <p:ph sz="quarter" idx="13" hasCustomPrompt="1"/>
          </p:nvPr>
        </p:nvSpPr>
        <p:spPr>
          <a:xfrm>
            <a:off x="685330" y="2367093"/>
            <a:ext cx="3829520" cy="342410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13" name="Content Placeholder 3"/>
          <p:cNvSpPr>
            <a:spLocks noGrp="1"/>
          </p:cNvSpPr>
          <p:nvPr>
            <p:ph sz="quarter" idx="14" hasCustomPrompt="1"/>
          </p:nvPr>
        </p:nvSpPr>
        <p:spPr>
          <a:xfrm>
            <a:off x="4629150" y="2367093"/>
            <a:ext cx="3829050" cy="342410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hasCustomPrompt="1"/>
          </p:nvPr>
        </p:nvSpPr>
        <p:spPr>
          <a:xfrm>
            <a:off x="685332" y="618518"/>
            <a:ext cx="7773338" cy="1596177"/>
          </a:xfrm>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12" name="Content Placeholder 3"/>
          <p:cNvSpPr>
            <a:spLocks noGrp="1"/>
          </p:cNvSpPr>
          <p:nvPr>
            <p:ph sz="quarter" idx="13" hasCustomPrompt="1"/>
          </p:nvPr>
        </p:nvSpPr>
        <p:spPr>
          <a:xfrm>
            <a:off x="685331" y="3051013"/>
            <a:ext cx="3829520" cy="274018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Text Placeholder 4"/>
          <p:cNvSpPr>
            <a:spLocks noGrp="1"/>
          </p:cNvSpPr>
          <p:nvPr>
            <p:ph type="body" sz="quarter" idx="3" hasCustomPrompt="1"/>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13" name="Content Placeholder 5"/>
          <p:cNvSpPr>
            <a:spLocks noGrp="1"/>
          </p:cNvSpPr>
          <p:nvPr>
            <p:ph sz="quarter" idx="14" hasCustomPrompt="1"/>
          </p:nvPr>
        </p:nvSpPr>
        <p:spPr>
          <a:xfrm>
            <a:off x="4629150" y="3051013"/>
            <a:ext cx="3829051" cy="2740187"/>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31" y="609600"/>
            <a:ext cx="2951766"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hasCustomPrompt="1"/>
          </p:nvPr>
        </p:nvSpPr>
        <p:spPr>
          <a:xfrm>
            <a:off x="3808547" y="609601"/>
            <a:ext cx="4650122" cy="5181599"/>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Text Placeholder 3"/>
          <p:cNvSpPr>
            <a:spLocks noGrp="1"/>
          </p:cNvSpPr>
          <p:nvPr>
            <p:ph type="body" sz="half" idx="2" hasCustomPrompt="1"/>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332" y="609600"/>
            <a:ext cx="4129618"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wipe dir="d"/>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782" y="3285326"/>
            <a:ext cx="8496436" cy="1606965"/>
          </a:xfrm>
        </p:spPr>
        <p:txBody>
          <a:bodyPr>
            <a:noAutofit/>
          </a:bodyPr>
          <a:lstStyle/>
          <a:p>
            <a:r>
              <a:rPr lang="de-DE" sz="5000" i="1" dirty="0"/>
              <a:t>Internetmarketing und traditionelles Marketing</a:t>
            </a:r>
            <a:endParaRPr lang="pl-PL" sz="5000" i="1" dirty="0"/>
          </a:p>
        </p:txBody>
      </p:sp>
      <p:sp>
        <p:nvSpPr>
          <p:cNvPr id="3" name="Podtytuł 2"/>
          <p:cNvSpPr>
            <a:spLocks noGrp="1"/>
          </p:cNvSpPr>
          <p:nvPr>
            <p:ph type="subTitle" idx="1"/>
          </p:nvPr>
        </p:nvSpPr>
        <p:spPr>
          <a:xfrm>
            <a:off x="1109980" y="5013325"/>
            <a:ext cx="7381240" cy="1844040"/>
          </a:xfrm>
        </p:spPr>
        <p:txBody>
          <a:bodyPr>
            <a:noAutofit/>
          </a:bodyPr>
          <a:lstStyle/>
          <a:p>
            <a:r>
              <a:rPr lang="pl-PL" sz="2000" dirty="0">
                <a:solidFill>
                  <a:schemeClr val="tx1"/>
                </a:solidFill>
              </a:rPr>
              <a:t>Bearbeitet von Weronika Ślliwa</a:t>
            </a:r>
            <a:endParaRPr lang="pl-PL" sz="2000" dirty="0">
              <a:solidFill>
                <a:schemeClr val="tx1"/>
              </a:solidFill>
            </a:endParaRPr>
          </a:p>
          <a:p>
            <a:r>
              <a:rPr lang="pl-PL" sz="2000" dirty="0">
                <a:solidFill>
                  <a:schemeClr val="tx1"/>
                </a:solidFill>
              </a:rPr>
              <a:t>Studentin des 1. Studienjahres /Masterstudium</a:t>
            </a:r>
            <a:endParaRPr lang="pl-PL" sz="2000" dirty="0">
              <a:solidFill>
                <a:schemeClr val="tx1"/>
              </a:solidFill>
            </a:endParaRPr>
          </a:p>
          <a:p>
            <a:r>
              <a:rPr lang="pl-PL" sz="2000" dirty="0">
                <a:solidFill>
                  <a:schemeClr val="tx1"/>
                </a:solidFill>
              </a:rPr>
              <a:t>Institut f</a:t>
            </a:r>
            <a:r>
              <a:rPr lang="de-DE" sz="2000" dirty="0">
                <a:solidFill>
                  <a:schemeClr val="tx1"/>
                </a:solidFill>
                <a:latin typeface="Calibri" panose="020F0502020204030204" charset="0"/>
              </a:rPr>
              <a:t>ür rechnungs-und finanzwesen </a:t>
            </a:r>
            <a:endParaRPr lang="de-DE" sz="2000" dirty="0">
              <a:solidFill>
                <a:schemeClr val="tx1"/>
              </a:solidFill>
              <a:latin typeface="Calibri" panose="020F0502020204030204" charset="0"/>
            </a:endParaRPr>
          </a:p>
          <a:p>
            <a:r>
              <a:rPr lang="de-DE" sz="2000" dirty="0">
                <a:solidFill>
                  <a:schemeClr val="tx1"/>
                </a:solidFill>
                <a:latin typeface="Calibri" panose="020F0502020204030204" charset="0"/>
              </a:rPr>
              <a:t>rzeszower universität</a:t>
            </a:r>
            <a:endParaRPr lang="de-DE" sz="2000" dirty="0">
              <a:solidFill>
                <a:schemeClr val="tx1"/>
              </a:solidFill>
              <a:latin typeface="Calibri" panose="020F0502020204030204" charset="0"/>
            </a:endParaRPr>
          </a:p>
        </p:txBody>
      </p:sp>
      <p:pic>
        <p:nvPicPr>
          <p:cNvPr id="4" name="Obraz 3" descr="marketing-internetowy.jpg"/>
          <p:cNvPicPr>
            <a:picLocks noChangeAspect="1"/>
          </p:cNvPicPr>
          <p:nvPr/>
        </p:nvPicPr>
        <p:blipFill>
          <a:blip r:embed="rId1" cstate="print"/>
          <a:srcRect l="26900" t="14300" b="52100"/>
          <a:stretch>
            <a:fillRect/>
          </a:stretch>
        </p:blipFill>
        <p:spPr>
          <a:xfrm>
            <a:off x="2007998" y="260301"/>
            <a:ext cx="6765034" cy="3109480"/>
          </a:xfrm>
          <a:prstGeom prst="rect">
            <a:avLst/>
          </a:prstGeom>
        </p:spPr>
      </p:pic>
      <p:grpSp>
        <p:nvGrpSpPr>
          <p:cNvPr id="17" name="Group 17"/>
          <p:cNvGrpSpPr/>
          <p:nvPr/>
        </p:nvGrpSpPr>
        <p:grpSpPr>
          <a:xfrm>
            <a:off x="0" y="878"/>
            <a:ext cx="2306280" cy="2306280"/>
            <a:chOff x="0" y="0"/>
            <a:chExt cx="3075040" cy="3075040"/>
          </a:xfrm>
        </p:grpSpPr>
        <p:sp>
          <p:nvSpPr>
            <p:cNvPr id="18" name="Freeform 18"/>
            <p:cNvSpPr/>
            <p:nvPr/>
          </p:nvSpPr>
          <p:spPr>
            <a:xfrm>
              <a:off x="0" y="0"/>
              <a:ext cx="3075051" cy="3075051"/>
            </a:xfrm>
            <a:custGeom>
              <a:avLst/>
              <a:gdLst/>
              <a:ahLst/>
              <a:cxnLst/>
              <a:rect l="l" t="t" r="r" b="b"/>
              <a:pathLst>
                <a:path w="3075051" h="3075051">
                  <a:moveTo>
                    <a:pt x="0" y="0"/>
                  </a:moveTo>
                  <a:lnTo>
                    <a:pt x="3075051" y="0"/>
                  </a:lnTo>
                  <a:lnTo>
                    <a:pt x="3075051" y="3075051"/>
                  </a:lnTo>
                  <a:lnTo>
                    <a:pt x="0" y="3075051"/>
                  </a:lnTo>
                  <a:lnTo>
                    <a:pt x="0" y="0"/>
                  </a:lnTo>
                  <a:close/>
                </a:path>
              </a:pathLst>
            </a:custGeom>
            <a:blipFill>
              <a:blip r:embed="rId2"/>
              <a:stretch>
                <a:fillRect/>
              </a:stretch>
            </a:blipFill>
          </p:spPr>
          <p:txBody>
            <a:bodyPr/>
            <a:p>
              <a:endParaRPr lang="pl-PL"/>
            </a:p>
          </p:txBody>
        </p:sp>
      </p:grpSp>
      <p:sp>
        <p:nvSpPr>
          <p:cNvPr id="5" name="Pole tekstowe 4"/>
          <p:cNvSpPr txBox="1"/>
          <p:nvPr/>
        </p:nvSpPr>
        <p:spPr>
          <a:xfrm>
            <a:off x="8342630" y="5488940"/>
            <a:ext cx="3048000" cy="368300"/>
          </a:xfrm>
          <a:prstGeom prst="rect">
            <a:avLst/>
          </a:prstGeom>
          <a:noFill/>
        </p:spPr>
        <p:txBody>
          <a:bodyPr wrap="square" rtlCol="0">
            <a:spAutoFit/>
          </a:bodyPr>
          <a:p>
            <a:endParaRPr lang="pl-PL" altLang="en-US"/>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229600" cy="5073427"/>
          </a:xfrm>
        </p:spPr>
        <p:txBody>
          <a:bodyPr>
            <a:noAutofit/>
          </a:bodyPr>
          <a:lstStyle/>
          <a:p>
            <a:pPr marL="514350" lvl="0" indent="-514350">
              <a:buNone/>
            </a:pPr>
            <a:r>
              <a:rPr lang="de-DE" sz="1800" dirty="0"/>
              <a:t>1. Welche Marketingarten sind traditionelles Marketing?</a:t>
            </a:r>
            <a:endParaRPr lang="pl-PL" sz="1800" dirty="0"/>
          </a:p>
          <a:p>
            <a:pPr marL="914400" lvl="1" indent="-514350">
              <a:buNone/>
            </a:pPr>
            <a:r>
              <a:rPr lang="de-DE" dirty="0"/>
              <a:t>a) SE</a:t>
            </a:r>
            <a:r>
              <a:rPr lang="pl-PL" dirty="0"/>
              <a:t>O</a:t>
            </a:r>
            <a:r>
              <a:rPr lang="de-DE" dirty="0"/>
              <a:t> </a:t>
            </a:r>
            <a:endParaRPr lang="pl-PL" dirty="0"/>
          </a:p>
          <a:p>
            <a:pPr marL="914400" lvl="1" indent="-514350">
              <a:buNone/>
            </a:pPr>
            <a:r>
              <a:rPr lang="de-DE" dirty="0"/>
              <a:t>b) Networking</a:t>
            </a:r>
            <a:endParaRPr lang="pl-PL" dirty="0"/>
          </a:p>
          <a:p>
            <a:pPr marL="914400" lvl="1" indent="-514350">
              <a:buNone/>
            </a:pPr>
            <a:r>
              <a:rPr lang="de-DE" dirty="0"/>
              <a:t>c) PPC </a:t>
            </a:r>
            <a:endParaRPr lang="pl-PL" dirty="0"/>
          </a:p>
          <a:p>
            <a:pPr marL="514350" indent="-514350">
              <a:buNone/>
            </a:pPr>
            <a:r>
              <a:rPr lang="de-DE" sz="1800" dirty="0"/>
              <a:t>2. Welche Vorteile bietet Internet-Marketing? </a:t>
            </a:r>
            <a:endParaRPr lang="pl-PL" sz="1800" dirty="0"/>
          </a:p>
          <a:p>
            <a:pPr marL="914400" lvl="1" indent="-514350">
              <a:buNone/>
            </a:pPr>
            <a:r>
              <a:rPr lang="de-DE" dirty="0"/>
              <a:t>a) das lokale Publikum erreichen </a:t>
            </a:r>
            <a:endParaRPr lang="pl-PL" dirty="0"/>
          </a:p>
          <a:p>
            <a:pPr marL="914400" lvl="1" indent="-514350">
              <a:buNone/>
            </a:pPr>
            <a:r>
              <a:rPr lang="de-DE" dirty="0"/>
              <a:t>b) Gedruckte Informationen sind einfacher zu verarbeiten und zu speichern </a:t>
            </a:r>
            <a:endParaRPr lang="pl-PL" dirty="0"/>
          </a:p>
          <a:p>
            <a:pPr marL="914400" lvl="1" indent="-514350">
              <a:buNone/>
            </a:pPr>
            <a:r>
              <a:rPr lang="de-DE" dirty="0"/>
              <a:t>c) Interaktion mit Kunden </a:t>
            </a:r>
            <a:endParaRPr lang="pl-PL" dirty="0"/>
          </a:p>
          <a:p>
            <a:pPr marL="514350" indent="-514350">
              <a:buNone/>
            </a:pPr>
            <a:r>
              <a:rPr lang="de-DE" sz="1800" dirty="0"/>
              <a:t>3. Welche Tools sind im Internetmarketing enthalten? </a:t>
            </a:r>
            <a:endParaRPr lang="pl-PL" sz="1800" dirty="0"/>
          </a:p>
          <a:p>
            <a:pPr marL="914400" lvl="1" indent="-514350">
              <a:buNone/>
            </a:pPr>
            <a:r>
              <a:rPr lang="de-DE" dirty="0"/>
              <a:t>a) Flugblätter </a:t>
            </a:r>
            <a:endParaRPr lang="pl-PL" dirty="0"/>
          </a:p>
          <a:p>
            <a:pPr marL="914400" lvl="1" indent="-514350">
              <a:buNone/>
            </a:pPr>
            <a:r>
              <a:rPr lang="de-DE" dirty="0"/>
              <a:t>b) Blogs </a:t>
            </a:r>
            <a:endParaRPr lang="pl-PL" dirty="0"/>
          </a:p>
          <a:p>
            <a:pPr marL="914400" lvl="1" indent="-514350">
              <a:buNone/>
            </a:pPr>
            <a:r>
              <a:rPr lang="de-DE" dirty="0"/>
              <a:t>c) Werbetafeln</a:t>
            </a:r>
            <a:endParaRPr lang="pl-PL" dirty="0"/>
          </a:p>
          <a:p>
            <a:endParaRPr lang="pl-PL" sz="1800" dirty="0"/>
          </a:p>
        </p:txBody>
      </p:sp>
      <p:pic>
        <p:nvPicPr>
          <p:cNvPr id="4" name="Obraz 3" descr="4838856.png"/>
          <p:cNvPicPr>
            <a:picLocks noChangeAspect="1"/>
          </p:cNvPicPr>
          <p:nvPr/>
        </p:nvPicPr>
        <p:blipFill>
          <a:blip r:embed="rId1" cstate="print"/>
          <a:stretch>
            <a:fillRect/>
          </a:stretch>
        </p:blipFill>
        <p:spPr>
          <a:xfrm>
            <a:off x="6293161" y="4373002"/>
            <a:ext cx="2383295" cy="2383295"/>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331" y="320655"/>
            <a:ext cx="7773338" cy="1596177"/>
          </a:xfrm>
        </p:spPr>
        <p:txBody>
          <a:bodyPr>
            <a:normAutofit/>
          </a:bodyPr>
          <a:lstStyle/>
          <a:p>
            <a:r>
              <a:rPr lang="de-DE" sz="4000" i="1" dirty="0"/>
              <a:t>Wortschatz:</a:t>
            </a:r>
            <a:endParaRPr lang="pl-PL" sz="4000" i="1" dirty="0"/>
          </a:p>
        </p:txBody>
      </p:sp>
      <p:sp>
        <p:nvSpPr>
          <p:cNvPr id="4" name="Symbol zastępczy zawartości 3"/>
          <p:cNvSpPr>
            <a:spLocks noGrp="1"/>
          </p:cNvSpPr>
          <p:nvPr>
            <p:ph sz="half" idx="1"/>
          </p:nvPr>
        </p:nvSpPr>
        <p:spPr>
          <a:xfrm>
            <a:off x="179512" y="1916832"/>
            <a:ext cx="4248472" cy="4525963"/>
          </a:xfrm>
        </p:spPr>
        <p:txBody>
          <a:bodyPr>
            <a:normAutofit fontScale="57500" lnSpcReduction="20000"/>
          </a:bodyPr>
          <a:lstStyle/>
          <a:p>
            <a:r>
              <a:rPr lang="de-DE" sz="3200" dirty="0"/>
              <a:t>die Zielgruppe – </a:t>
            </a:r>
            <a:r>
              <a:rPr lang="de-DE" sz="3200" dirty="0" err="1"/>
              <a:t>grupa</a:t>
            </a:r>
            <a:r>
              <a:rPr lang="de-DE" sz="3200" dirty="0"/>
              <a:t> </a:t>
            </a:r>
            <a:r>
              <a:rPr lang="de-DE" sz="3200" dirty="0" err="1"/>
              <a:t>docelowa</a:t>
            </a:r>
            <a:endParaRPr lang="pl-PL" sz="3200" dirty="0"/>
          </a:p>
          <a:p>
            <a:r>
              <a:rPr lang="de-DE" sz="3200" dirty="0"/>
              <a:t>die Markenbekanntheit – </a:t>
            </a:r>
            <a:r>
              <a:rPr lang="de-DE" sz="3200" dirty="0" err="1"/>
              <a:t>świadomość</a:t>
            </a:r>
            <a:r>
              <a:rPr lang="de-DE" sz="3200" dirty="0"/>
              <a:t> </a:t>
            </a:r>
            <a:r>
              <a:rPr lang="de-DE" sz="3200" dirty="0" err="1"/>
              <a:t>marki</a:t>
            </a:r>
            <a:endParaRPr lang="pl-PL" sz="3200" dirty="0"/>
          </a:p>
          <a:p>
            <a:r>
              <a:rPr lang="de-DE" sz="3200" dirty="0"/>
              <a:t>die Markenwahrnehmung – </a:t>
            </a:r>
            <a:r>
              <a:rPr lang="de-DE" sz="3200" dirty="0" err="1"/>
              <a:t>postrzeganie</a:t>
            </a:r>
            <a:r>
              <a:rPr lang="de-DE" sz="3200" dirty="0"/>
              <a:t> </a:t>
            </a:r>
            <a:r>
              <a:rPr lang="de-DE" sz="3200" dirty="0" err="1"/>
              <a:t>marki</a:t>
            </a:r>
            <a:endParaRPr lang="pl-PL" sz="3200" dirty="0"/>
          </a:p>
          <a:p>
            <a:r>
              <a:rPr lang="de-DE" sz="3200" dirty="0"/>
              <a:t>Durchgeführt – </a:t>
            </a:r>
            <a:r>
              <a:rPr lang="de-DE" sz="3200" dirty="0" err="1"/>
              <a:t>prowadzone</a:t>
            </a:r>
            <a:endParaRPr lang="pl-PL" sz="3200" dirty="0"/>
          </a:p>
          <a:p>
            <a:r>
              <a:rPr lang="de-DE" sz="3200" dirty="0"/>
              <a:t>die Sichtbarkeit – </a:t>
            </a:r>
            <a:r>
              <a:rPr lang="de-DE" sz="3200" dirty="0" err="1"/>
              <a:t>widoczność</a:t>
            </a:r>
            <a:endParaRPr lang="pl-PL" sz="3200" dirty="0"/>
          </a:p>
          <a:p>
            <a:r>
              <a:rPr lang="de-DE" sz="3200" dirty="0"/>
              <a:t>Langfristige – </a:t>
            </a:r>
            <a:r>
              <a:rPr lang="de-DE" sz="3200" dirty="0" err="1"/>
              <a:t>długoterminowe</a:t>
            </a:r>
            <a:endParaRPr lang="pl-PL" sz="3200" dirty="0"/>
          </a:p>
          <a:p>
            <a:r>
              <a:rPr lang="de-DE" sz="3200" dirty="0"/>
              <a:t>die Werbebotschaften – </a:t>
            </a:r>
            <a:r>
              <a:rPr lang="de-DE" sz="3200" dirty="0" err="1"/>
              <a:t>Wiadomości</a:t>
            </a:r>
            <a:r>
              <a:rPr lang="de-DE" sz="3200" dirty="0"/>
              <a:t> </a:t>
            </a:r>
            <a:r>
              <a:rPr lang="de-DE" sz="3200" dirty="0" err="1"/>
              <a:t>reklamowe</a:t>
            </a:r>
            <a:endParaRPr lang="pl-PL" sz="3200" dirty="0"/>
          </a:p>
          <a:p>
            <a:r>
              <a:rPr lang="de-DE" sz="3200" dirty="0"/>
              <a:t>die Botschaft – </a:t>
            </a:r>
            <a:r>
              <a:rPr lang="de-DE" sz="3200" dirty="0" err="1"/>
              <a:t>komunikat</a:t>
            </a:r>
            <a:endParaRPr lang="pl-PL" sz="3200" dirty="0"/>
          </a:p>
          <a:p>
            <a:endParaRPr lang="pl-PL" dirty="0"/>
          </a:p>
        </p:txBody>
      </p:sp>
      <p:sp>
        <p:nvSpPr>
          <p:cNvPr id="5" name="Symbol zastępczy zawartości 4"/>
          <p:cNvSpPr>
            <a:spLocks noGrp="1"/>
          </p:cNvSpPr>
          <p:nvPr>
            <p:ph sz="half" idx="2"/>
          </p:nvPr>
        </p:nvSpPr>
        <p:spPr>
          <a:xfrm>
            <a:off x="4499992" y="1772816"/>
            <a:ext cx="4320480" cy="4525963"/>
          </a:xfrm>
        </p:spPr>
        <p:txBody>
          <a:bodyPr>
            <a:normAutofit fontScale="57500" lnSpcReduction="20000"/>
          </a:bodyPr>
          <a:lstStyle/>
          <a:p>
            <a:r>
              <a:rPr lang="de-DE" sz="3200" dirty="0"/>
              <a:t>Gepostet – </a:t>
            </a:r>
            <a:r>
              <a:rPr lang="de-DE" sz="3200" dirty="0" err="1"/>
              <a:t>wysłane</a:t>
            </a:r>
            <a:endParaRPr lang="pl-PL" sz="3200" dirty="0"/>
          </a:p>
          <a:p>
            <a:r>
              <a:rPr lang="de-DE" sz="3200" dirty="0"/>
              <a:t>Der Grad des Vertrauens – </a:t>
            </a:r>
            <a:r>
              <a:rPr lang="de-DE" sz="3200" dirty="0" err="1"/>
              <a:t>poziom</a:t>
            </a:r>
            <a:r>
              <a:rPr lang="de-DE" sz="3200" dirty="0"/>
              <a:t> </a:t>
            </a:r>
            <a:r>
              <a:rPr lang="de-DE" sz="3200" dirty="0" err="1"/>
              <a:t>zaufania</a:t>
            </a:r>
            <a:endParaRPr lang="pl-PL" sz="3200" dirty="0"/>
          </a:p>
          <a:p>
            <a:r>
              <a:rPr lang="de-DE" sz="3200" dirty="0"/>
              <a:t>die Auswirkungen - </a:t>
            </a:r>
            <a:r>
              <a:rPr lang="de-DE" sz="3200" dirty="0" err="1"/>
              <a:t>efekty</a:t>
            </a:r>
            <a:endParaRPr lang="pl-PL" sz="3200" dirty="0"/>
          </a:p>
          <a:p>
            <a:r>
              <a:rPr lang="de-DE" sz="3200" dirty="0"/>
              <a:t>Allerdings – </a:t>
            </a:r>
            <a:r>
              <a:rPr lang="de-DE" sz="3200" dirty="0" err="1"/>
              <a:t>jednakże</a:t>
            </a:r>
            <a:endParaRPr lang="pl-PL" sz="3200" dirty="0"/>
          </a:p>
          <a:p>
            <a:r>
              <a:rPr lang="de-DE" sz="3200" dirty="0"/>
              <a:t>Selbst – </a:t>
            </a:r>
            <a:r>
              <a:rPr lang="de-DE" sz="3200" dirty="0" err="1"/>
              <a:t>samego</a:t>
            </a:r>
            <a:r>
              <a:rPr lang="de-DE" sz="3200" dirty="0"/>
              <a:t> </a:t>
            </a:r>
            <a:r>
              <a:rPr lang="de-DE" sz="3200" dirty="0" err="1"/>
              <a:t>siebie</a:t>
            </a:r>
            <a:endParaRPr lang="pl-PL" sz="3200" dirty="0"/>
          </a:p>
          <a:p>
            <a:r>
              <a:rPr lang="de-DE" sz="3200" dirty="0"/>
              <a:t>die Ergebnisse - </a:t>
            </a:r>
            <a:r>
              <a:rPr lang="de-DE" sz="3200" dirty="0" err="1"/>
              <a:t>wyniki</a:t>
            </a:r>
            <a:endParaRPr lang="pl-PL" sz="3200" dirty="0"/>
          </a:p>
          <a:p>
            <a:r>
              <a:rPr lang="de-DE" sz="3200" dirty="0"/>
              <a:t>Allgemein – </a:t>
            </a:r>
            <a:r>
              <a:rPr lang="de-DE" sz="3200" dirty="0" err="1"/>
              <a:t>ogólnie</a:t>
            </a:r>
            <a:endParaRPr lang="pl-PL" sz="3200" dirty="0"/>
          </a:p>
          <a:p>
            <a:r>
              <a:rPr lang="de-DE" sz="3200" dirty="0"/>
              <a:t>die Kampagnenkosten – </a:t>
            </a:r>
            <a:r>
              <a:rPr lang="de-DE" sz="3200" dirty="0" err="1"/>
              <a:t>koszty</a:t>
            </a:r>
            <a:r>
              <a:rPr lang="de-DE" sz="3200" dirty="0"/>
              <a:t> </a:t>
            </a:r>
            <a:r>
              <a:rPr lang="de-DE" sz="3200" dirty="0" err="1"/>
              <a:t>kampanii</a:t>
            </a:r>
            <a:endParaRPr lang="pl-PL" sz="3200" dirty="0"/>
          </a:p>
          <a:p>
            <a:r>
              <a:rPr lang="de-DE" sz="3200" dirty="0"/>
              <a:t>die Flugblätter</a:t>
            </a:r>
            <a:r>
              <a:rPr lang="pl-PL" sz="3200" dirty="0"/>
              <a:t> – broszury</a:t>
            </a:r>
            <a:endParaRPr lang="pl-PL" sz="3200" dirty="0"/>
          </a:p>
          <a:p>
            <a:r>
              <a:rPr lang="de-DE" sz="3200" dirty="0"/>
              <a:t>die Werbetafeln</a:t>
            </a:r>
            <a:r>
              <a:rPr lang="pl-PL" sz="3200" dirty="0"/>
              <a:t> -  billboardy</a:t>
            </a:r>
            <a:endParaRPr lang="pl-PL" sz="3200" dirty="0"/>
          </a:p>
          <a:p>
            <a:pPr>
              <a:buNone/>
            </a:pPr>
            <a:endParaRPr lang="pl-PL" sz="18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a:xfrm>
            <a:off x="827584" y="2348880"/>
            <a:ext cx="7772400" cy="1470025"/>
          </a:xfrm>
        </p:spPr>
        <p:txBody>
          <a:bodyPr>
            <a:normAutofit/>
          </a:bodyPr>
          <a:lstStyle/>
          <a:p>
            <a:endParaRPr lang="pl-PL" dirty="0"/>
          </a:p>
        </p:txBody>
      </p:sp>
      <p:pic>
        <p:nvPicPr>
          <p:cNvPr id="7" name="Obraz 6" descr="360_F_543067825_niMH2NU0I2S0XXxiETfJidgsJOtI4IHK.jpg"/>
          <p:cNvPicPr>
            <a:picLocks noChangeAspect="1"/>
          </p:cNvPicPr>
          <p:nvPr/>
        </p:nvPicPr>
        <p:blipFill>
          <a:blip r:embed="rId1" cstate="print"/>
          <a:stretch>
            <a:fillRect/>
          </a:stretch>
        </p:blipFill>
        <p:spPr>
          <a:xfrm>
            <a:off x="989232" y="1570504"/>
            <a:ext cx="7165535" cy="3716992"/>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de-DE" sz="4000" i="1" dirty="0"/>
              <a:t>Präsentationsplan:</a:t>
            </a:r>
            <a:endParaRPr lang="pl-PL" sz="4000" i="1" dirty="0"/>
          </a:p>
        </p:txBody>
      </p:sp>
      <p:sp>
        <p:nvSpPr>
          <p:cNvPr id="3" name="Symbol zastępczy zawartości 2"/>
          <p:cNvSpPr>
            <a:spLocks noGrp="1"/>
          </p:cNvSpPr>
          <p:nvPr>
            <p:ph idx="1"/>
          </p:nvPr>
        </p:nvSpPr>
        <p:spPr/>
        <p:txBody>
          <a:bodyPr>
            <a:noAutofit/>
          </a:bodyPr>
          <a:lstStyle/>
          <a:p>
            <a:pPr marL="514350" indent="-514350" algn="just">
              <a:buFont typeface="+mj-lt"/>
              <a:buAutoNum type="arabicPeriod"/>
            </a:pPr>
            <a:r>
              <a:rPr lang="de-DE" dirty="0"/>
              <a:t>Definition von Internet-Marketing </a:t>
            </a:r>
            <a:endParaRPr lang="pl-PL" dirty="0"/>
          </a:p>
          <a:p>
            <a:pPr marL="514350" indent="-514350" algn="just">
              <a:buFont typeface="+mj-lt"/>
              <a:buAutoNum type="arabicPeriod"/>
            </a:pPr>
            <a:r>
              <a:rPr lang="de-DE" dirty="0"/>
              <a:t>Definition von traditionellem Marketing </a:t>
            </a:r>
            <a:endParaRPr lang="pl-PL" dirty="0"/>
          </a:p>
          <a:p>
            <a:pPr marL="514350" indent="-514350" algn="just">
              <a:buFont typeface="+mj-lt"/>
              <a:buAutoNum type="arabicPeriod"/>
            </a:pPr>
            <a:r>
              <a:rPr lang="de-DE" dirty="0"/>
              <a:t>Arten des Internetmarketings </a:t>
            </a:r>
            <a:endParaRPr lang="pl-PL" dirty="0"/>
          </a:p>
          <a:p>
            <a:pPr marL="514350" indent="-514350" algn="just">
              <a:buFont typeface="+mj-lt"/>
              <a:buAutoNum type="arabicPeriod"/>
            </a:pPr>
            <a:r>
              <a:rPr lang="de-DE" dirty="0"/>
              <a:t>Arten des traditionellen Marketings </a:t>
            </a:r>
            <a:endParaRPr lang="pl-PL" dirty="0"/>
          </a:p>
          <a:p>
            <a:pPr marL="514350" indent="-514350" algn="just">
              <a:buFont typeface="+mj-lt"/>
              <a:buAutoNum type="arabicPeriod"/>
            </a:pPr>
            <a:r>
              <a:rPr lang="de-DE" dirty="0"/>
              <a:t>Vor</a:t>
            </a:r>
            <a:r>
              <a:rPr lang="pl-PL" dirty="0" err="1"/>
              <a:t>teile</a:t>
            </a:r>
            <a:r>
              <a:rPr lang="de-DE" dirty="0"/>
              <a:t> und Nachteile des Internetmarketings</a:t>
            </a:r>
            <a:endParaRPr lang="pl-PL" dirty="0"/>
          </a:p>
          <a:p>
            <a:pPr marL="514350" indent="-514350" algn="just">
              <a:buFont typeface="+mj-lt"/>
              <a:buAutoNum type="arabicPeriod"/>
            </a:pPr>
            <a:r>
              <a:rPr lang="de-DE" dirty="0"/>
              <a:t>Vor</a:t>
            </a:r>
            <a:r>
              <a:rPr lang="pl-PL" dirty="0" err="1"/>
              <a:t>teile</a:t>
            </a:r>
            <a:r>
              <a:rPr lang="de-DE" dirty="0"/>
              <a:t> und Nachteile des traditionellen Marketings </a:t>
            </a:r>
            <a:endParaRPr lang="pl-PL" dirty="0"/>
          </a:p>
          <a:p>
            <a:pPr marL="514350" indent="-514350" algn="just">
              <a:buFont typeface="+mj-lt"/>
              <a:buAutoNum type="arabicPeriod"/>
            </a:pPr>
            <a:r>
              <a:rPr lang="de-DE" dirty="0"/>
              <a:t>Zusammenfassung</a:t>
            </a:r>
            <a:endParaRPr lang="pl-PL"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331" y="303688"/>
            <a:ext cx="7773338" cy="1596177"/>
          </a:xfrm>
        </p:spPr>
        <p:txBody>
          <a:bodyPr>
            <a:normAutofit/>
          </a:bodyPr>
          <a:lstStyle/>
          <a:p>
            <a:r>
              <a:rPr lang="de-DE" sz="4000" i="1" dirty="0"/>
              <a:t>Was ist Internet-Marketing beginnen? </a:t>
            </a:r>
            <a:endParaRPr lang="pl-PL" sz="4000" i="1" dirty="0"/>
          </a:p>
        </p:txBody>
      </p:sp>
      <p:sp>
        <p:nvSpPr>
          <p:cNvPr id="3" name="Symbol zastępczy zawartości 2"/>
          <p:cNvSpPr>
            <a:spLocks noGrp="1"/>
          </p:cNvSpPr>
          <p:nvPr>
            <p:ph idx="1"/>
          </p:nvPr>
        </p:nvSpPr>
        <p:spPr>
          <a:xfrm>
            <a:off x="323528" y="1628800"/>
            <a:ext cx="8229600" cy="4525963"/>
          </a:xfrm>
        </p:spPr>
        <p:txBody>
          <a:bodyPr>
            <a:normAutofit/>
          </a:bodyPr>
          <a:lstStyle/>
          <a:p>
            <a:pPr algn="just">
              <a:buNone/>
            </a:pPr>
            <a:r>
              <a:rPr lang="pl-PL" b="1" dirty="0"/>
              <a:t>	</a:t>
            </a:r>
            <a:r>
              <a:rPr lang="de-DE" altLang="pl-PL" b="1" dirty="0">
                <a:latin typeface="Calibri" panose="020F0502020204030204" charset="0"/>
              </a:rPr>
              <a:t>als </a:t>
            </a:r>
            <a:r>
              <a:rPr lang="de-DE" b="1" dirty="0"/>
              <a:t>Internetmarketing</a:t>
            </a:r>
            <a:r>
              <a:rPr lang="de-DE" dirty="0"/>
              <a:t> versteht man Kommunikations- und Werbeaktivitäten im Internet (Website, Blog, Google-Suchmaschine, </a:t>
            </a:r>
            <a:r>
              <a:rPr lang="de-DE" dirty="0" err="1"/>
              <a:t>Social</a:t>
            </a:r>
            <a:r>
              <a:rPr lang="de-DE" dirty="0"/>
              <a:t> Media, E-Mail), die darauf abzielen, die Zielgruppe mit einem Angebot zu erreichen, um Markenbekanntheit und Markenwahrnehmung. </a:t>
            </a:r>
            <a:endParaRPr lang="pl-PL" dirty="0"/>
          </a:p>
          <a:p>
            <a:pPr>
              <a:buNone/>
            </a:pPr>
            <a:endParaRPr lang="pl-PL" dirty="0"/>
          </a:p>
        </p:txBody>
      </p:sp>
      <p:pic>
        <p:nvPicPr>
          <p:cNvPr id="4" name="Obraz 3" descr="Online-Marketing.jpg"/>
          <p:cNvPicPr>
            <a:picLocks noChangeAspect="1"/>
          </p:cNvPicPr>
          <p:nvPr/>
        </p:nvPicPr>
        <p:blipFill>
          <a:blip r:embed="rId1" cstate="print"/>
          <a:stretch>
            <a:fillRect/>
          </a:stretch>
        </p:blipFill>
        <p:spPr>
          <a:xfrm>
            <a:off x="2177988" y="3861048"/>
            <a:ext cx="4788024" cy="2693264"/>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6617" y="150515"/>
            <a:ext cx="7773338" cy="1596177"/>
          </a:xfrm>
        </p:spPr>
        <p:txBody>
          <a:bodyPr>
            <a:normAutofit/>
          </a:bodyPr>
          <a:lstStyle/>
          <a:p>
            <a:pPr lvl="0"/>
            <a:r>
              <a:rPr lang="de-DE" sz="4000" i="1" dirty="0"/>
              <a:t>Was ist traditionelles Marketing? </a:t>
            </a:r>
            <a:endParaRPr lang="pl-PL" sz="4000" i="1" dirty="0"/>
          </a:p>
        </p:txBody>
      </p:sp>
      <p:sp>
        <p:nvSpPr>
          <p:cNvPr id="3" name="Symbol zastępczy zawartości 2"/>
          <p:cNvSpPr>
            <a:spLocks noGrp="1"/>
          </p:cNvSpPr>
          <p:nvPr>
            <p:ph idx="1"/>
          </p:nvPr>
        </p:nvSpPr>
        <p:spPr>
          <a:xfrm>
            <a:off x="685330" y="1596601"/>
            <a:ext cx="7773339" cy="3424107"/>
          </a:xfrm>
        </p:spPr>
        <p:txBody>
          <a:bodyPr>
            <a:normAutofit/>
          </a:bodyPr>
          <a:lstStyle/>
          <a:p>
            <a:pPr algn="just">
              <a:buNone/>
            </a:pPr>
            <a:r>
              <a:rPr lang="pl-PL" dirty="0"/>
              <a:t>	</a:t>
            </a:r>
            <a:r>
              <a:rPr lang="de-DE" altLang="pl-PL" dirty="0">
                <a:latin typeface="Calibri" panose="020F0502020204030204" charset="0"/>
              </a:rPr>
              <a:t>unter dem </a:t>
            </a:r>
            <a:r>
              <a:rPr lang="de-DE" b="1" dirty="0"/>
              <a:t>Traditionellen Marketing</a:t>
            </a:r>
            <a:r>
              <a:rPr lang="de-DE" dirty="0"/>
              <a:t> versteht man alle Aktivitäten, die offline durchgeführt werden. Verbreitungsort im klassischen Marketing sind alle Arten von Bannern und Plakaten, aber auch kleinere Formen wie Flugblätter, Broschüren und Presseanzeigen. Dazu gehören nicht nur Werbungen, die sich zum Beispiel im städtischen Raum befinden. Auch Fernseh- und Radiobotschaften sind klassische Werbung.</a:t>
            </a:r>
            <a:endParaRPr lang="pl-PL" dirty="0"/>
          </a:p>
          <a:p>
            <a:pPr>
              <a:buNone/>
            </a:pPr>
            <a:endParaRPr lang="pl-PL" dirty="0"/>
          </a:p>
        </p:txBody>
      </p:sp>
      <p:pic>
        <p:nvPicPr>
          <p:cNvPr id="1026" name="Picture 2"/>
          <p:cNvPicPr>
            <a:picLocks noChangeAspect="1" noChangeArrowheads="1"/>
          </p:cNvPicPr>
          <p:nvPr/>
        </p:nvPicPr>
        <p:blipFill>
          <a:blip r:embed="rId1" cstate="print"/>
          <a:srcRect/>
          <a:stretch>
            <a:fillRect/>
          </a:stretch>
        </p:blipFill>
        <p:spPr bwMode="auto">
          <a:xfrm>
            <a:off x="1176336" y="4628469"/>
            <a:ext cx="6791325" cy="18383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de-DE" sz="4000" i="1" dirty="0"/>
              <a:t>Arten des Internetmarketings</a:t>
            </a:r>
            <a:endParaRPr lang="pl-PL" sz="4000" i="1" dirty="0"/>
          </a:p>
        </p:txBody>
      </p:sp>
      <p:sp>
        <p:nvSpPr>
          <p:cNvPr id="3" name="Symbol zastępczy zawartości 2"/>
          <p:cNvSpPr>
            <a:spLocks noGrp="1"/>
          </p:cNvSpPr>
          <p:nvPr>
            <p:ph idx="1"/>
          </p:nvPr>
        </p:nvSpPr>
        <p:spPr/>
        <p:txBody>
          <a:bodyPr>
            <a:normAutofit/>
          </a:bodyPr>
          <a:lstStyle/>
          <a:p>
            <a:r>
              <a:rPr lang="de-DE" dirty="0"/>
              <a:t>SEM (</a:t>
            </a:r>
            <a:r>
              <a:rPr lang="de-DE" dirty="0" err="1"/>
              <a:t>Serch</a:t>
            </a:r>
            <a:r>
              <a:rPr lang="de-DE" dirty="0"/>
              <a:t> Engine Marketing</a:t>
            </a:r>
            <a:r>
              <a:rPr lang="pl-PL" dirty="0"/>
              <a:t>)</a:t>
            </a:r>
            <a:endParaRPr lang="pl-PL" dirty="0"/>
          </a:p>
          <a:p>
            <a:r>
              <a:rPr lang="de-DE" dirty="0"/>
              <a:t>SEO (</a:t>
            </a:r>
            <a:r>
              <a:rPr lang="en-US" dirty="0"/>
              <a:t>Search Engine Optimization)</a:t>
            </a:r>
            <a:endParaRPr lang="pl-PL" dirty="0"/>
          </a:p>
          <a:p>
            <a:r>
              <a:rPr lang="de-DE" dirty="0"/>
              <a:t>PPC (</a:t>
            </a:r>
            <a:r>
              <a:rPr lang="de-DE" dirty="0" err="1"/>
              <a:t>Paid</a:t>
            </a:r>
            <a:r>
              <a:rPr lang="de-DE" dirty="0"/>
              <a:t> per Click)</a:t>
            </a:r>
            <a:endParaRPr lang="pl-PL" dirty="0"/>
          </a:p>
          <a:p>
            <a:r>
              <a:rPr lang="de-DE" dirty="0" err="1"/>
              <a:t>Social</a:t>
            </a:r>
            <a:r>
              <a:rPr lang="de-DE" dirty="0"/>
              <a:t> Media Marketing</a:t>
            </a:r>
            <a:endParaRPr lang="pl-PL" dirty="0"/>
          </a:p>
          <a:p>
            <a:r>
              <a:rPr lang="de-DE" dirty="0"/>
              <a:t>E-Mail-Marketing</a:t>
            </a:r>
            <a:endParaRPr lang="pl-PL" dirty="0"/>
          </a:p>
          <a:p>
            <a:endParaRPr lang="pl-PL" dirty="0"/>
          </a:p>
        </p:txBody>
      </p:sp>
      <p:pic>
        <p:nvPicPr>
          <p:cNvPr id="4" name="Obraz 3" descr="marketing-internetowy.png"/>
          <p:cNvPicPr>
            <a:picLocks noChangeAspect="1"/>
          </p:cNvPicPr>
          <p:nvPr/>
        </p:nvPicPr>
        <p:blipFill>
          <a:blip r:embed="rId1" cstate="print"/>
          <a:stretch>
            <a:fillRect/>
          </a:stretch>
        </p:blipFill>
        <p:spPr>
          <a:xfrm>
            <a:off x="5234186" y="2948186"/>
            <a:ext cx="3909814" cy="3909814"/>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462" y="388453"/>
            <a:ext cx="7773338" cy="1596177"/>
          </a:xfrm>
        </p:spPr>
        <p:txBody>
          <a:bodyPr>
            <a:normAutofit/>
          </a:bodyPr>
          <a:lstStyle/>
          <a:p>
            <a:r>
              <a:rPr lang="de-DE" sz="4000" i="1" dirty="0"/>
              <a:t>Arten des traditionellen Marketings</a:t>
            </a:r>
            <a:endParaRPr lang="pl-PL" sz="4000" i="1" dirty="0"/>
          </a:p>
        </p:txBody>
      </p:sp>
      <p:sp>
        <p:nvSpPr>
          <p:cNvPr id="3" name="Symbol zastępczy zawartości 2"/>
          <p:cNvSpPr>
            <a:spLocks noGrp="1"/>
          </p:cNvSpPr>
          <p:nvPr>
            <p:ph idx="1"/>
          </p:nvPr>
        </p:nvSpPr>
        <p:spPr>
          <a:xfrm>
            <a:off x="899592" y="2564904"/>
            <a:ext cx="7787208" cy="3043106"/>
          </a:xfrm>
        </p:spPr>
        <p:txBody>
          <a:bodyPr>
            <a:normAutofit/>
          </a:bodyPr>
          <a:lstStyle/>
          <a:p>
            <a:r>
              <a:rPr lang="de-DE" dirty="0"/>
              <a:t>Das Fernsehen</a:t>
            </a:r>
            <a:endParaRPr lang="pl-PL" dirty="0"/>
          </a:p>
          <a:p>
            <a:r>
              <a:rPr lang="de-DE" dirty="0"/>
              <a:t>Radio</a:t>
            </a:r>
            <a:endParaRPr lang="pl-PL" dirty="0"/>
          </a:p>
          <a:p>
            <a:r>
              <a:rPr lang="de-DE" dirty="0"/>
              <a:t>Außenbanner</a:t>
            </a:r>
            <a:endParaRPr lang="pl-PL" dirty="0"/>
          </a:p>
          <a:p>
            <a:r>
              <a:rPr lang="de-DE" dirty="0"/>
              <a:t>Networking</a:t>
            </a:r>
            <a:endParaRPr lang="pl-PL" dirty="0"/>
          </a:p>
          <a:p>
            <a:endParaRPr lang="pl-PL" dirty="0"/>
          </a:p>
        </p:txBody>
      </p:sp>
      <p:pic>
        <p:nvPicPr>
          <p:cNvPr id="2050" name="Picture 2"/>
          <p:cNvPicPr>
            <a:picLocks noChangeAspect="1" noChangeArrowheads="1"/>
          </p:cNvPicPr>
          <p:nvPr/>
        </p:nvPicPr>
        <p:blipFill>
          <a:blip r:embed="rId1" cstate="print"/>
          <a:srcRect r="74767"/>
          <a:stretch>
            <a:fillRect/>
          </a:stretch>
        </p:blipFill>
        <p:spPr bwMode="auto">
          <a:xfrm>
            <a:off x="6084168" y="4293096"/>
            <a:ext cx="1835696" cy="1944597"/>
          </a:xfrm>
          <a:prstGeom prst="rect">
            <a:avLst/>
          </a:prstGeom>
          <a:noFill/>
          <a:ln w="9525">
            <a:noFill/>
            <a:miter lim="800000"/>
            <a:headEnd/>
            <a:tailEnd/>
          </a:ln>
        </p:spPr>
      </p:pic>
      <p:pic>
        <p:nvPicPr>
          <p:cNvPr id="2051" name="Picture 3"/>
          <p:cNvPicPr>
            <a:picLocks noChangeAspect="1" noChangeArrowheads="1"/>
          </p:cNvPicPr>
          <p:nvPr/>
        </p:nvPicPr>
        <p:blipFill>
          <a:blip r:embed="rId1" cstate="print"/>
          <a:srcRect l="25734" r="49511"/>
          <a:stretch>
            <a:fillRect/>
          </a:stretch>
        </p:blipFill>
        <p:spPr bwMode="auto">
          <a:xfrm>
            <a:off x="5508104" y="3140968"/>
            <a:ext cx="1290251" cy="1393195"/>
          </a:xfrm>
          <a:prstGeom prst="rect">
            <a:avLst/>
          </a:prstGeom>
          <a:noFill/>
          <a:ln w="9525">
            <a:noFill/>
            <a:miter lim="800000"/>
            <a:headEnd/>
            <a:tailEnd/>
          </a:ln>
        </p:spPr>
      </p:pic>
      <p:pic>
        <p:nvPicPr>
          <p:cNvPr id="2052" name="Picture 4"/>
          <p:cNvPicPr>
            <a:picLocks noChangeAspect="1" noChangeArrowheads="1"/>
          </p:cNvPicPr>
          <p:nvPr/>
        </p:nvPicPr>
        <p:blipFill>
          <a:blip r:embed="rId1" cstate="print"/>
          <a:srcRect l="51859" r="23455"/>
          <a:stretch>
            <a:fillRect/>
          </a:stretch>
        </p:blipFill>
        <p:spPr bwMode="auto">
          <a:xfrm>
            <a:off x="6876256" y="2780928"/>
            <a:ext cx="1556646" cy="1685528"/>
          </a:xfrm>
          <a:prstGeom prst="rect">
            <a:avLst/>
          </a:prstGeom>
          <a:noFill/>
          <a:ln w="9525">
            <a:noFill/>
            <a:miter lim="800000"/>
            <a:headEnd/>
            <a:tailEnd/>
          </a:ln>
        </p:spPr>
      </p:pic>
      <p:pic>
        <p:nvPicPr>
          <p:cNvPr id="2053" name="Picture 5"/>
          <p:cNvPicPr>
            <a:picLocks noChangeAspect="1" noChangeArrowheads="1"/>
          </p:cNvPicPr>
          <p:nvPr/>
        </p:nvPicPr>
        <p:blipFill>
          <a:blip r:embed="rId1" cstate="print"/>
          <a:srcRect l="79407"/>
          <a:stretch>
            <a:fillRect/>
          </a:stretch>
        </p:blipFill>
        <p:spPr bwMode="auto">
          <a:xfrm>
            <a:off x="4572000" y="4509120"/>
            <a:ext cx="1325719" cy="172082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331" y="317113"/>
            <a:ext cx="7773338" cy="1596177"/>
          </a:xfrm>
        </p:spPr>
        <p:txBody>
          <a:bodyPr>
            <a:normAutofit/>
          </a:bodyPr>
          <a:lstStyle/>
          <a:p>
            <a:r>
              <a:rPr lang="de-DE" sz="4000" i="1" dirty="0"/>
              <a:t>Vor</a:t>
            </a:r>
            <a:r>
              <a:rPr lang="pl-PL" sz="4000" i="1" dirty="0" err="1"/>
              <a:t>teile</a:t>
            </a:r>
            <a:r>
              <a:rPr lang="de-DE" sz="4000" i="1" dirty="0"/>
              <a:t> und Nachteile des Internetmarketings</a:t>
            </a:r>
            <a:endParaRPr lang="pl-PL" sz="4000" i="1" dirty="0"/>
          </a:p>
        </p:txBody>
      </p:sp>
      <p:sp>
        <p:nvSpPr>
          <p:cNvPr id="4" name="Symbol zastępczy zawartości 3"/>
          <p:cNvSpPr>
            <a:spLocks noGrp="1"/>
          </p:cNvSpPr>
          <p:nvPr>
            <p:ph sz="half" idx="1"/>
          </p:nvPr>
        </p:nvSpPr>
        <p:spPr>
          <a:xfrm>
            <a:off x="479947" y="1960240"/>
            <a:ext cx="4038600" cy="4021907"/>
          </a:xfrm>
        </p:spPr>
        <p:txBody>
          <a:bodyPr>
            <a:normAutofit/>
          </a:bodyPr>
          <a:lstStyle/>
          <a:p>
            <a:pPr>
              <a:buNone/>
            </a:pPr>
            <a:r>
              <a:rPr lang="pl-PL" sz="1700" b="1" i="1" dirty="0"/>
              <a:t>	</a:t>
            </a:r>
            <a:r>
              <a:rPr lang="de-DE" sz="1700" i="1" dirty="0"/>
              <a:t>Vorteile:</a:t>
            </a:r>
            <a:endParaRPr lang="pl-PL" sz="1700" i="1" dirty="0"/>
          </a:p>
          <a:p>
            <a:r>
              <a:rPr lang="pl-PL" sz="1700" dirty="0" err="1"/>
              <a:t>Interaktion</a:t>
            </a:r>
            <a:r>
              <a:rPr lang="pl-PL" sz="1700" dirty="0"/>
              <a:t> mit </a:t>
            </a:r>
            <a:r>
              <a:rPr lang="pl-PL" sz="1700" dirty="0" err="1"/>
              <a:t>Kunden</a:t>
            </a:r>
            <a:r>
              <a:rPr lang="pl-PL" sz="1700" dirty="0"/>
              <a:t>. </a:t>
            </a:r>
            <a:endParaRPr lang="pl-PL" sz="1700" dirty="0"/>
          </a:p>
          <a:p>
            <a:r>
              <a:rPr lang="de-DE" sz="1700" dirty="0"/>
              <a:t>Umfangreiches Wissen über den Klienten und sein Verhalten. </a:t>
            </a:r>
            <a:endParaRPr lang="pl-PL" sz="1700" dirty="0"/>
          </a:p>
          <a:p>
            <a:r>
              <a:rPr lang="de-DE" sz="1700" dirty="0"/>
              <a:t>Personalisierung. </a:t>
            </a:r>
            <a:endParaRPr lang="pl-PL" sz="1700" dirty="0"/>
          </a:p>
          <a:p>
            <a:r>
              <a:rPr lang="de-DE" sz="1700" dirty="0"/>
              <a:t>Unbegrenzter Zugriff auf Informationen. </a:t>
            </a:r>
            <a:endParaRPr lang="pl-PL" sz="1700" dirty="0"/>
          </a:p>
          <a:p>
            <a:endParaRPr lang="pl-PL" sz="1700" dirty="0"/>
          </a:p>
        </p:txBody>
      </p:sp>
      <p:sp>
        <p:nvSpPr>
          <p:cNvPr id="5" name="Symbol zastępczy zawartości 4"/>
          <p:cNvSpPr>
            <a:spLocks noGrp="1"/>
          </p:cNvSpPr>
          <p:nvPr>
            <p:ph sz="half" idx="2"/>
          </p:nvPr>
        </p:nvSpPr>
        <p:spPr>
          <a:xfrm>
            <a:off x="4625454" y="1988840"/>
            <a:ext cx="4038600" cy="3993307"/>
          </a:xfrm>
        </p:spPr>
        <p:txBody>
          <a:bodyPr>
            <a:normAutofit/>
          </a:bodyPr>
          <a:lstStyle/>
          <a:p>
            <a:pPr>
              <a:buNone/>
            </a:pPr>
            <a:r>
              <a:rPr lang="pl-PL" sz="1700" i="1" dirty="0"/>
              <a:t>	</a:t>
            </a:r>
            <a:r>
              <a:rPr lang="de-DE" sz="1700" i="1" dirty="0"/>
              <a:t>Nachteile:</a:t>
            </a:r>
            <a:endParaRPr lang="pl-PL" sz="1700" i="1" dirty="0"/>
          </a:p>
          <a:p>
            <a:r>
              <a:rPr lang="de-DE" sz="1700" dirty="0"/>
              <a:t>Das Vertrauen der Kunden in Informationen im Internet. </a:t>
            </a:r>
            <a:endParaRPr lang="pl-PL" sz="1700" dirty="0"/>
          </a:p>
          <a:p>
            <a:r>
              <a:rPr lang="de-DE" sz="1700" dirty="0"/>
              <a:t>Erreicht nur Internate. </a:t>
            </a:r>
            <a:endParaRPr lang="pl-PL" sz="1700" dirty="0"/>
          </a:p>
        </p:txBody>
      </p:sp>
      <p:pic>
        <p:nvPicPr>
          <p:cNvPr id="7" name="Obraz 6" descr="pros-cons.jpg"/>
          <p:cNvPicPr>
            <a:picLocks noChangeAspect="1"/>
          </p:cNvPicPr>
          <p:nvPr/>
        </p:nvPicPr>
        <p:blipFill>
          <a:blip r:embed="rId1" cstate="print"/>
          <a:stretch>
            <a:fillRect/>
          </a:stretch>
        </p:blipFill>
        <p:spPr>
          <a:xfrm>
            <a:off x="2471414" y="4548505"/>
            <a:ext cx="4308079" cy="1916832"/>
          </a:xfrm>
          <a:prstGeom prst="rect">
            <a:avLst/>
          </a:prstGeo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393994"/>
            <a:ext cx="8229600" cy="1143000"/>
          </a:xfrm>
        </p:spPr>
        <p:txBody>
          <a:bodyPr>
            <a:noAutofit/>
          </a:bodyPr>
          <a:lstStyle/>
          <a:p>
            <a:pPr lvl="0"/>
            <a:r>
              <a:rPr lang="de-DE" sz="4000" i="1" dirty="0"/>
              <a:t>Vor</a:t>
            </a:r>
            <a:r>
              <a:rPr lang="pl-PL" sz="4000" i="1" dirty="0" err="1"/>
              <a:t>teile</a:t>
            </a:r>
            <a:r>
              <a:rPr lang="de-DE" sz="4000" i="1" dirty="0"/>
              <a:t> und Nachteile</a:t>
            </a:r>
            <a:r>
              <a:rPr lang="pl-PL" sz="4000" i="1" dirty="0"/>
              <a:t> </a:t>
            </a:r>
            <a:r>
              <a:rPr lang="de-DE" sz="4000" i="1" dirty="0"/>
              <a:t>des traditionellen Marketings</a:t>
            </a:r>
            <a:endParaRPr lang="pl-PL" sz="4000" i="1" dirty="0"/>
          </a:p>
        </p:txBody>
      </p:sp>
      <p:sp>
        <p:nvSpPr>
          <p:cNvPr id="5" name="Symbol zastępczy zawartości 4"/>
          <p:cNvSpPr>
            <a:spLocks noGrp="1"/>
          </p:cNvSpPr>
          <p:nvPr>
            <p:ph sz="half" idx="1"/>
          </p:nvPr>
        </p:nvSpPr>
        <p:spPr>
          <a:xfrm>
            <a:off x="457200" y="1804113"/>
            <a:ext cx="4038600" cy="4137323"/>
          </a:xfrm>
        </p:spPr>
        <p:txBody>
          <a:bodyPr>
            <a:normAutofit/>
          </a:bodyPr>
          <a:lstStyle/>
          <a:p>
            <a:pPr>
              <a:buNone/>
            </a:pPr>
            <a:r>
              <a:rPr lang="pl-PL" sz="1700" dirty="0"/>
              <a:t>	</a:t>
            </a:r>
            <a:r>
              <a:rPr lang="de-DE" sz="1700" i="1" dirty="0"/>
              <a:t>Vorteile:</a:t>
            </a:r>
            <a:endParaRPr lang="pl-PL" sz="1700" i="1" dirty="0"/>
          </a:p>
          <a:p>
            <a:r>
              <a:rPr lang="de-DE" sz="1700" dirty="0"/>
              <a:t>Lokales Publikum erreichen. </a:t>
            </a:r>
            <a:endParaRPr lang="pl-PL" sz="1700" dirty="0"/>
          </a:p>
          <a:p>
            <a:r>
              <a:rPr lang="de-DE" sz="1700" dirty="0"/>
              <a:t>Materialien können mehrfach verwendet werden. </a:t>
            </a:r>
            <a:endParaRPr lang="pl-PL" sz="1700" dirty="0"/>
          </a:p>
          <a:p>
            <a:r>
              <a:rPr lang="de-DE" sz="1700" dirty="0"/>
              <a:t>Informationen in gedruckter Form sind für Menschen einfacher zu verarbeiten und zu speichern </a:t>
            </a:r>
            <a:endParaRPr lang="pl-PL" sz="1700" dirty="0"/>
          </a:p>
          <a:p>
            <a:endParaRPr lang="pl-PL" sz="1700" dirty="0"/>
          </a:p>
        </p:txBody>
      </p:sp>
      <p:sp>
        <p:nvSpPr>
          <p:cNvPr id="6" name="Symbol zastępczy zawartości 5"/>
          <p:cNvSpPr>
            <a:spLocks noGrp="1"/>
          </p:cNvSpPr>
          <p:nvPr>
            <p:ph sz="half" idx="2"/>
          </p:nvPr>
        </p:nvSpPr>
        <p:spPr>
          <a:xfrm>
            <a:off x="4648202" y="1804113"/>
            <a:ext cx="4038600" cy="4137323"/>
          </a:xfrm>
        </p:spPr>
        <p:txBody>
          <a:bodyPr>
            <a:normAutofit/>
          </a:bodyPr>
          <a:lstStyle/>
          <a:p>
            <a:pPr>
              <a:buNone/>
            </a:pPr>
            <a:r>
              <a:rPr lang="pl-PL" sz="1700" dirty="0"/>
              <a:t>	</a:t>
            </a:r>
            <a:r>
              <a:rPr lang="de-DE" sz="1700" i="1" dirty="0"/>
              <a:t>Nachteile:</a:t>
            </a:r>
            <a:endParaRPr lang="pl-PL" sz="1700" i="1" dirty="0"/>
          </a:p>
          <a:p>
            <a:r>
              <a:rPr lang="de-DE" sz="1700" dirty="0"/>
              <a:t>Hohe Kosten</a:t>
            </a:r>
            <a:endParaRPr lang="pl-PL" sz="1700" dirty="0"/>
          </a:p>
        </p:txBody>
      </p:sp>
      <p:pic>
        <p:nvPicPr>
          <p:cNvPr id="7" name="Obraz 6" descr="pros-cons.jpg"/>
          <p:cNvPicPr>
            <a:picLocks noChangeAspect="1"/>
          </p:cNvPicPr>
          <p:nvPr/>
        </p:nvPicPr>
        <p:blipFill>
          <a:blip r:embed="rId1" cstate="print"/>
          <a:stretch>
            <a:fillRect/>
          </a:stretch>
        </p:blipFill>
        <p:spPr>
          <a:xfrm>
            <a:off x="2177988" y="4558037"/>
            <a:ext cx="4788024" cy="2130378"/>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331" y="326655"/>
            <a:ext cx="7773338" cy="1596177"/>
          </a:xfrm>
        </p:spPr>
        <p:txBody>
          <a:bodyPr>
            <a:normAutofit/>
          </a:bodyPr>
          <a:lstStyle/>
          <a:p>
            <a:pPr lvl="0"/>
            <a:r>
              <a:rPr lang="de-DE" sz="4000" i="1" dirty="0"/>
              <a:t>Zusammenfassung </a:t>
            </a:r>
            <a:endParaRPr lang="pl-PL" sz="4000" i="1" dirty="0"/>
          </a:p>
        </p:txBody>
      </p:sp>
      <p:sp>
        <p:nvSpPr>
          <p:cNvPr id="3" name="Symbol zastępczy zawartości 2"/>
          <p:cNvSpPr>
            <a:spLocks noGrp="1"/>
          </p:cNvSpPr>
          <p:nvPr>
            <p:ph idx="1"/>
          </p:nvPr>
        </p:nvSpPr>
        <p:spPr>
          <a:xfrm>
            <a:off x="318057" y="1614500"/>
            <a:ext cx="4978896" cy="4781128"/>
          </a:xfrm>
        </p:spPr>
        <p:txBody>
          <a:bodyPr>
            <a:noAutofit/>
          </a:bodyPr>
          <a:lstStyle/>
          <a:p>
            <a:pPr algn="just">
              <a:buNone/>
            </a:pPr>
            <a:r>
              <a:rPr lang="pl-PL" sz="1900" dirty="0"/>
              <a:t>	</a:t>
            </a:r>
            <a:r>
              <a:rPr lang="de-DE" sz="1900" dirty="0"/>
              <a:t>Zusammenfassend lässt sich sagen, dass Internetmarketing gezielt den potenziellen Kunden erreicht, kostengünstiger und dynamischer ist, was auch dazu beitragen kann, dass der Verbraucher aktiv wird, und dass die Auswirkungen einer solchen Kampagne messbar sind. Allerdings ist es im traditionellen Marketing schwierig, die Auswirkungen zu messen, und selbst wenn die Ergebnisse nicht genau sind, ist die Werbung sehr allgemein gehalten und die Kampagnenkosten sind hoch.</a:t>
            </a:r>
            <a:endParaRPr lang="pl-PL" sz="1900" dirty="0"/>
          </a:p>
          <a:p>
            <a:pPr>
              <a:buNone/>
            </a:pPr>
            <a:endParaRPr lang="pl-PL" sz="1900" dirty="0"/>
          </a:p>
        </p:txBody>
      </p:sp>
      <p:pic>
        <p:nvPicPr>
          <p:cNvPr id="5" name="Obraz 4" descr="34246975-ikony-komunikacji-medialnej-płaskim-zestaw-internet-radio-telewizor-telefon-wyizolowanych-ilustracji.jpg"/>
          <p:cNvPicPr>
            <a:picLocks noChangeAspect="1"/>
          </p:cNvPicPr>
          <p:nvPr/>
        </p:nvPicPr>
        <p:blipFill>
          <a:blip r:embed="rId1" cstate="print"/>
          <a:stretch>
            <a:fillRect/>
          </a:stretch>
        </p:blipFill>
        <p:spPr>
          <a:xfrm>
            <a:off x="5369559" y="2276872"/>
            <a:ext cx="3456384" cy="3456384"/>
          </a:xfrm>
          <a:prstGeom prst="rect">
            <a:avLst/>
          </a:prstGeo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276428-D750-4F87-ABE5-B3F2F7FB311D}"/>
</file>

<file path=customXml/itemProps2.xml><?xml version="1.0" encoding="utf-8"?>
<ds:datastoreItem xmlns:ds="http://schemas.openxmlformats.org/officeDocument/2006/customXml" ds:itemID="{67EBBC74-F3DF-41F3-87AE-E65EA5FF30A7}"/>
</file>

<file path=customXml/itemProps3.xml><?xml version="1.0" encoding="utf-8"?>
<ds:datastoreItem xmlns:ds="http://schemas.openxmlformats.org/officeDocument/2006/customXml" ds:itemID="{FFEB0EB0-9F9F-4F0D-9A8B-32DBE51266FB}"/>
</file>

<file path=docProps/app.xml><?xml version="1.0" encoding="utf-8"?>
<Properties xmlns="http://schemas.openxmlformats.org/officeDocument/2006/extended-properties" xmlns:vt="http://schemas.openxmlformats.org/officeDocument/2006/docPropsVTypes">
  <TotalTime>0</TotalTime>
  <Words>3313</Words>
  <Application>WPS Presentation</Application>
  <PresentationFormat>Pokaz na ekranie (4:3)</PresentationFormat>
  <Paragraphs>111</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Tw Cen MT</vt:lpstr>
      <vt:lpstr>Microsoft YaHei</vt:lpstr>
      <vt:lpstr>Arial Unicode MS</vt:lpstr>
      <vt:lpstr>Calibri</vt:lpstr>
      <vt:lpstr>Kropla</vt:lpstr>
      <vt:lpstr>Internetmarketing und traditionelles Marketing</vt:lpstr>
      <vt:lpstr>Präsentationsplan:</vt:lpstr>
      <vt:lpstr>Was ist Internet-Marketing beginnen? </vt:lpstr>
      <vt:lpstr>Was ist traditionelles Marketing? </vt:lpstr>
      <vt:lpstr>Arten des Internetmarketings</vt:lpstr>
      <vt:lpstr>Arten des traditionellen Marketings</vt:lpstr>
      <vt:lpstr>Vorteile und Nachteile des Internetmarketings</vt:lpstr>
      <vt:lpstr>Vorteile und Nachteile des traditionellen Marketings</vt:lpstr>
      <vt:lpstr>Zusammenfassung </vt:lpstr>
      <vt:lpstr>PowerPoint 演示文稿</vt:lpstr>
      <vt:lpstr>Wortschatz:</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Internetmarketing und traditionelles Marketing</dc:title>
  <dc:creator>Admin</dc:creator>
  <cp:lastModifiedBy>Oem</cp:lastModifiedBy>
  <cp:revision>18</cp:revision>
  <dcterms:created xsi:type="dcterms:W3CDTF">2024-05-04T20:12:00Z</dcterms:created>
  <dcterms:modified xsi:type="dcterms:W3CDTF">2024-05-08T17:36:35Z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03AEFA6442D848368A4DD57D6BFF271E_12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