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66" r:id="rId8"/>
    <p:sldId id="267" r:id="rId9"/>
    <p:sldId id="268" r:id="rId10"/>
    <p:sldId id="258" r:id="rId11"/>
    <p:sldId id="259" r:id="rId12"/>
    <p:sldId id="261"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00B59-B5F6-4452-AF2A-E96D0DCDE00C}" type="doc">
      <dgm:prSet loTypeId="urn:microsoft.com/office/officeart/2005/8/layout/vProcess5" loCatId="process" qsTypeId="urn:microsoft.com/office/officeart/2005/8/quickstyle/simple1" qsCatId="simple" csTypeId="urn:microsoft.com/office/officeart/2005/8/colors/accent1_2" csCatId="accent1" phldr="1"/>
      <dgm:spPr/>
    </dgm:pt>
    <dgm:pt modelId="{F24A4A88-F5BA-4FE0-8230-ED50F7D8DADC}">
      <dgm:prSet phldrT="[Tekst]"/>
      <dgm:spPr/>
      <dgm:t>
        <a:bodyPr/>
        <a:lstStyle/>
        <a:p>
          <a:r>
            <a:rPr lang="pl-PL" dirty="0"/>
            <a:t>1668 - </a:t>
          </a:r>
          <a:r>
            <a:rPr lang="de-DE" b="0" i="0" dirty="0"/>
            <a:t>Gründung der </a:t>
          </a:r>
          <a:r>
            <a:rPr lang="de-DE" b="0" i="0" dirty="0" err="1"/>
            <a:t>Sveriges</a:t>
          </a:r>
          <a:r>
            <a:rPr lang="de-DE" b="0" i="0" dirty="0"/>
            <a:t> </a:t>
          </a:r>
          <a:r>
            <a:rPr lang="de-DE" b="0" i="0" dirty="0" err="1"/>
            <a:t>Riksbank</a:t>
          </a:r>
          <a:r>
            <a:rPr lang="de-DE" b="0" i="0" dirty="0"/>
            <a:t> in Schweden, die als erste Zentralbank der Welt gilt.</a:t>
          </a:r>
          <a:endParaRPr lang="pl-PL" dirty="0"/>
        </a:p>
      </dgm:t>
    </dgm:pt>
    <dgm:pt modelId="{CC9BB237-B2D6-4B0D-BB95-F66C15C78A71}" type="parTrans" cxnId="{3B61D5D5-AD93-4B3C-91D2-81AFAA98C99B}">
      <dgm:prSet/>
      <dgm:spPr/>
      <dgm:t>
        <a:bodyPr/>
        <a:lstStyle/>
        <a:p>
          <a:endParaRPr lang="pl-PL"/>
        </a:p>
      </dgm:t>
    </dgm:pt>
    <dgm:pt modelId="{FA7C520E-CF65-49D2-981F-B86FCEA9C865}" type="sibTrans" cxnId="{3B61D5D5-AD93-4B3C-91D2-81AFAA98C99B}">
      <dgm:prSet/>
      <dgm:spPr/>
      <dgm:t>
        <a:bodyPr/>
        <a:lstStyle/>
        <a:p>
          <a:endParaRPr lang="pl-PL"/>
        </a:p>
      </dgm:t>
    </dgm:pt>
    <dgm:pt modelId="{3DD67276-384F-4FE1-A033-225B16D99E85}">
      <dgm:prSet phldrT="[Tekst]"/>
      <dgm:spPr/>
      <dgm:t>
        <a:bodyPr/>
        <a:lstStyle/>
        <a:p>
          <a:r>
            <a:rPr lang="de-DE" b="0" i="0" dirty="0"/>
            <a:t>XIX Jahrhundert - Die Verbreitung von Zentralbankkonzepten in Europa.</a:t>
          </a:r>
          <a:endParaRPr lang="pl-PL" dirty="0"/>
        </a:p>
      </dgm:t>
    </dgm:pt>
    <dgm:pt modelId="{AEE42BEC-EB92-47EA-81CA-009090C6A7A8}" type="parTrans" cxnId="{B1E2D906-B7ED-424D-9DAA-E15BC330A867}">
      <dgm:prSet/>
      <dgm:spPr/>
      <dgm:t>
        <a:bodyPr/>
        <a:lstStyle/>
        <a:p>
          <a:endParaRPr lang="pl-PL"/>
        </a:p>
      </dgm:t>
    </dgm:pt>
    <dgm:pt modelId="{61E95398-4315-4016-8C7D-229CFE592157}" type="sibTrans" cxnId="{B1E2D906-B7ED-424D-9DAA-E15BC330A867}">
      <dgm:prSet/>
      <dgm:spPr/>
      <dgm:t>
        <a:bodyPr/>
        <a:lstStyle/>
        <a:p>
          <a:endParaRPr lang="pl-PL"/>
        </a:p>
      </dgm:t>
    </dgm:pt>
    <dgm:pt modelId="{97671EED-7A9C-4D56-8C93-3D81276DFE5C}">
      <dgm:prSet phldrT="[Tekst]"/>
      <dgm:spPr/>
      <dgm:t>
        <a:bodyPr/>
        <a:lstStyle/>
        <a:p>
          <a:r>
            <a:rPr lang="pl-PL" dirty="0" err="1"/>
            <a:t>Nach</a:t>
          </a:r>
          <a:r>
            <a:rPr lang="pl-PL" dirty="0"/>
            <a:t> </a:t>
          </a:r>
          <a:r>
            <a:rPr lang="pl-PL" dirty="0" err="1"/>
            <a:t>dem</a:t>
          </a:r>
          <a:r>
            <a:rPr lang="pl-PL" dirty="0"/>
            <a:t> </a:t>
          </a:r>
          <a:r>
            <a:rPr lang="pl-PL" dirty="0" err="1"/>
            <a:t>Zweiten</a:t>
          </a:r>
          <a:r>
            <a:rPr lang="pl-PL" dirty="0"/>
            <a:t> </a:t>
          </a:r>
          <a:r>
            <a:rPr lang="pl-PL" dirty="0" err="1"/>
            <a:t>Weltkrieg</a:t>
          </a:r>
          <a:r>
            <a:rPr lang="pl-PL" dirty="0"/>
            <a:t> - </a:t>
          </a:r>
          <a:r>
            <a:rPr lang="de-DE" b="0" i="0" dirty="0"/>
            <a:t>Zentralbanken werden zu den wichtigsten Instrumenten der makroökonomischen Regulierung.</a:t>
          </a:r>
          <a:endParaRPr lang="pl-PL" dirty="0"/>
        </a:p>
      </dgm:t>
    </dgm:pt>
    <dgm:pt modelId="{A374C1D8-D69A-4E07-A704-D0DC8B6AB588}" type="parTrans" cxnId="{C231263D-F736-49A5-B87C-1DB82CF36740}">
      <dgm:prSet/>
      <dgm:spPr/>
      <dgm:t>
        <a:bodyPr/>
        <a:lstStyle/>
        <a:p>
          <a:endParaRPr lang="pl-PL"/>
        </a:p>
      </dgm:t>
    </dgm:pt>
    <dgm:pt modelId="{9E6597F3-DF4F-49E6-BBEC-108A1CD8C96F}" type="sibTrans" cxnId="{C231263D-F736-49A5-B87C-1DB82CF36740}">
      <dgm:prSet/>
      <dgm:spPr/>
      <dgm:t>
        <a:bodyPr/>
        <a:lstStyle/>
        <a:p>
          <a:endParaRPr lang="pl-PL"/>
        </a:p>
      </dgm:t>
    </dgm:pt>
    <dgm:pt modelId="{57871098-A403-4A12-8596-D9970ECD901D}" type="pres">
      <dgm:prSet presAssocID="{35000B59-B5F6-4452-AF2A-E96D0DCDE00C}" presName="outerComposite" presStyleCnt="0">
        <dgm:presLayoutVars>
          <dgm:chMax val="5"/>
          <dgm:dir/>
          <dgm:resizeHandles val="exact"/>
        </dgm:presLayoutVars>
      </dgm:prSet>
      <dgm:spPr/>
    </dgm:pt>
    <dgm:pt modelId="{8324898C-F1FF-4DA2-8F13-37CB842DE870}" type="pres">
      <dgm:prSet presAssocID="{35000B59-B5F6-4452-AF2A-E96D0DCDE00C}" presName="dummyMaxCanvas" presStyleCnt="0">
        <dgm:presLayoutVars/>
      </dgm:prSet>
      <dgm:spPr/>
    </dgm:pt>
    <dgm:pt modelId="{202E41FE-767E-4695-9A91-11E1D7DF0E02}" type="pres">
      <dgm:prSet presAssocID="{35000B59-B5F6-4452-AF2A-E96D0DCDE00C}" presName="ThreeNodes_1" presStyleLbl="node1" presStyleIdx="0" presStyleCnt="3">
        <dgm:presLayoutVars>
          <dgm:bulletEnabled val="1"/>
        </dgm:presLayoutVars>
      </dgm:prSet>
      <dgm:spPr/>
    </dgm:pt>
    <dgm:pt modelId="{1E87417F-B73E-4984-BF48-D95E6C382666}" type="pres">
      <dgm:prSet presAssocID="{35000B59-B5F6-4452-AF2A-E96D0DCDE00C}" presName="ThreeNodes_2" presStyleLbl="node1" presStyleIdx="1" presStyleCnt="3">
        <dgm:presLayoutVars>
          <dgm:bulletEnabled val="1"/>
        </dgm:presLayoutVars>
      </dgm:prSet>
      <dgm:spPr/>
    </dgm:pt>
    <dgm:pt modelId="{9C5FA405-0FC6-484A-84DB-C45748E70A54}" type="pres">
      <dgm:prSet presAssocID="{35000B59-B5F6-4452-AF2A-E96D0DCDE00C}" presName="ThreeNodes_3" presStyleLbl="node1" presStyleIdx="2" presStyleCnt="3">
        <dgm:presLayoutVars>
          <dgm:bulletEnabled val="1"/>
        </dgm:presLayoutVars>
      </dgm:prSet>
      <dgm:spPr/>
    </dgm:pt>
    <dgm:pt modelId="{34FEAF89-8063-4D21-B4BC-1151A519294C}" type="pres">
      <dgm:prSet presAssocID="{35000B59-B5F6-4452-AF2A-E96D0DCDE00C}" presName="ThreeConn_1-2" presStyleLbl="fgAccFollowNode1" presStyleIdx="0" presStyleCnt="2">
        <dgm:presLayoutVars>
          <dgm:bulletEnabled val="1"/>
        </dgm:presLayoutVars>
      </dgm:prSet>
      <dgm:spPr/>
    </dgm:pt>
    <dgm:pt modelId="{0A794558-B5A8-4695-9D18-11C2E68A13C6}" type="pres">
      <dgm:prSet presAssocID="{35000B59-B5F6-4452-AF2A-E96D0DCDE00C}" presName="ThreeConn_2-3" presStyleLbl="fgAccFollowNode1" presStyleIdx="1" presStyleCnt="2">
        <dgm:presLayoutVars>
          <dgm:bulletEnabled val="1"/>
        </dgm:presLayoutVars>
      </dgm:prSet>
      <dgm:spPr/>
    </dgm:pt>
    <dgm:pt modelId="{873CC2A7-C1AF-417E-A439-3EC530F16AB2}" type="pres">
      <dgm:prSet presAssocID="{35000B59-B5F6-4452-AF2A-E96D0DCDE00C}" presName="ThreeNodes_1_text" presStyleLbl="node1" presStyleIdx="2" presStyleCnt="3">
        <dgm:presLayoutVars>
          <dgm:bulletEnabled val="1"/>
        </dgm:presLayoutVars>
      </dgm:prSet>
      <dgm:spPr/>
    </dgm:pt>
    <dgm:pt modelId="{8BE518D2-B54F-458F-95AE-4D585B148971}" type="pres">
      <dgm:prSet presAssocID="{35000B59-B5F6-4452-AF2A-E96D0DCDE00C}" presName="ThreeNodes_2_text" presStyleLbl="node1" presStyleIdx="2" presStyleCnt="3">
        <dgm:presLayoutVars>
          <dgm:bulletEnabled val="1"/>
        </dgm:presLayoutVars>
      </dgm:prSet>
      <dgm:spPr/>
    </dgm:pt>
    <dgm:pt modelId="{AD45048A-8392-42C3-A5FC-DE3053801FAD}" type="pres">
      <dgm:prSet presAssocID="{35000B59-B5F6-4452-AF2A-E96D0DCDE00C}" presName="ThreeNodes_3_text" presStyleLbl="node1" presStyleIdx="2" presStyleCnt="3">
        <dgm:presLayoutVars>
          <dgm:bulletEnabled val="1"/>
        </dgm:presLayoutVars>
      </dgm:prSet>
      <dgm:spPr/>
    </dgm:pt>
  </dgm:ptLst>
  <dgm:cxnLst>
    <dgm:cxn modelId="{B1E2D906-B7ED-424D-9DAA-E15BC330A867}" srcId="{35000B59-B5F6-4452-AF2A-E96D0DCDE00C}" destId="{3DD67276-384F-4FE1-A033-225B16D99E85}" srcOrd="1" destOrd="0" parTransId="{AEE42BEC-EB92-47EA-81CA-009090C6A7A8}" sibTransId="{61E95398-4315-4016-8C7D-229CFE592157}"/>
    <dgm:cxn modelId="{BD7D3A0F-A7B6-4B9F-A029-06DC41ED019D}" type="presOf" srcId="{FA7C520E-CF65-49D2-981F-B86FCEA9C865}" destId="{34FEAF89-8063-4D21-B4BC-1151A519294C}" srcOrd="0" destOrd="0" presId="urn:microsoft.com/office/officeart/2005/8/layout/vProcess5"/>
    <dgm:cxn modelId="{C231263D-F736-49A5-B87C-1DB82CF36740}" srcId="{35000B59-B5F6-4452-AF2A-E96D0DCDE00C}" destId="{97671EED-7A9C-4D56-8C93-3D81276DFE5C}" srcOrd="2" destOrd="0" parTransId="{A374C1D8-D69A-4E07-A704-D0DC8B6AB588}" sibTransId="{9E6597F3-DF4F-49E6-BBEC-108A1CD8C96F}"/>
    <dgm:cxn modelId="{EB8AD04A-4EAD-4AEC-A0DC-8DD46E4A335D}" type="presOf" srcId="{3DD67276-384F-4FE1-A033-225B16D99E85}" destId="{8BE518D2-B54F-458F-95AE-4D585B148971}" srcOrd="1" destOrd="0" presId="urn:microsoft.com/office/officeart/2005/8/layout/vProcess5"/>
    <dgm:cxn modelId="{4DAAAF50-A11A-4E4E-8AEB-CADC93C8C82A}" type="presOf" srcId="{F24A4A88-F5BA-4FE0-8230-ED50F7D8DADC}" destId="{202E41FE-767E-4695-9A91-11E1D7DF0E02}" srcOrd="0" destOrd="0" presId="urn:microsoft.com/office/officeart/2005/8/layout/vProcess5"/>
    <dgm:cxn modelId="{E4D88354-7D99-4EE7-A59E-FDC0FCDDD54D}" type="presOf" srcId="{97671EED-7A9C-4D56-8C93-3D81276DFE5C}" destId="{9C5FA405-0FC6-484A-84DB-C45748E70A54}" srcOrd="0" destOrd="0" presId="urn:microsoft.com/office/officeart/2005/8/layout/vProcess5"/>
    <dgm:cxn modelId="{418B3A95-C688-47D1-9BE2-ABB6B9D4EDF2}" type="presOf" srcId="{F24A4A88-F5BA-4FE0-8230-ED50F7D8DADC}" destId="{873CC2A7-C1AF-417E-A439-3EC530F16AB2}" srcOrd="1" destOrd="0" presId="urn:microsoft.com/office/officeart/2005/8/layout/vProcess5"/>
    <dgm:cxn modelId="{A79B489B-27ED-4F8B-91DE-BAD0B12101A3}" type="presOf" srcId="{3DD67276-384F-4FE1-A033-225B16D99E85}" destId="{1E87417F-B73E-4984-BF48-D95E6C382666}" srcOrd="0" destOrd="0" presId="urn:microsoft.com/office/officeart/2005/8/layout/vProcess5"/>
    <dgm:cxn modelId="{AF4E8DC6-45C6-4DE5-A266-D311B545547E}" type="presOf" srcId="{61E95398-4315-4016-8C7D-229CFE592157}" destId="{0A794558-B5A8-4695-9D18-11C2E68A13C6}" srcOrd="0" destOrd="0" presId="urn:microsoft.com/office/officeart/2005/8/layout/vProcess5"/>
    <dgm:cxn modelId="{5D1651C7-A00B-47FD-8F61-42855B36444A}" type="presOf" srcId="{35000B59-B5F6-4452-AF2A-E96D0DCDE00C}" destId="{57871098-A403-4A12-8596-D9970ECD901D}" srcOrd="0" destOrd="0" presId="urn:microsoft.com/office/officeart/2005/8/layout/vProcess5"/>
    <dgm:cxn modelId="{3B61D5D5-AD93-4B3C-91D2-81AFAA98C99B}" srcId="{35000B59-B5F6-4452-AF2A-E96D0DCDE00C}" destId="{F24A4A88-F5BA-4FE0-8230-ED50F7D8DADC}" srcOrd="0" destOrd="0" parTransId="{CC9BB237-B2D6-4B0D-BB95-F66C15C78A71}" sibTransId="{FA7C520E-CF65-49D2-981F-B86FCEA9C865}"/>
    <dgm:cxn modelId="{DA7785DD-F4EE-4DEA-83BA-3E73DE7EBD5A}" type="presOf" srcId="{97671EED-7A9C-4D56-8C93-3D81276DFE5C}" destId="{AD45048A-8392-42C3-A5FC-DE3053801FAD}" srcOrd="1" destOrd="0" presId="urn:microsoft.com/office/officeart/2005/8/layout/vProcess5"/>
    <dgm:cxn modelId="{FE010DE7-3703-4FED-8BE9-8162ABD214E2}" type="presParOf" srcId="{57871098-A403-4A12-8596-D9970ECD901D}" destId="{8324898C-F1FF-4DA2-8F13-37CB842DE870}" srcOrd="0" destOrd="0" presId="urn:microsoft.com/office/officeart/2005/8/layout/vProcess5"/>
    <dgm:cxn modelId="{F972137E-D44F-4C70-8176-C3254A8D4D98}" type="presParOf" srcId="{57871098-A403-4A12-8596-D9970ECD901D}" destId="{202E41FE-767E-4695-9A91-11E1D7DF0E02}" srcOrd="1" destOrd="0" presId="urn:microsoft.com/office/officeart/2005/8/layout/vProcess5"/>
    <dgm:cxn modelId="{2ED94ADF-C191-45D0-B8B8-868B424E947E}" type="presParOf" srcId="{57871098-A403-4A12-8596-D9970ECD901D}" destId="{1E87417F-B73E-4984-BF48-D95E6C382666}" srcOrd="2" destOrd="0" presId="urn:microsoft.com/office/officeart/2005/8/layout/vProcess5"/>
    <dgm:cxn modelId="{0CF6DBDA-C682-4EEE-9D36-09057A3AECB4}" type="presParOf" srcId="{57871098-A403-4A12-8596-D9970ECD901D}" destId="{9C5FA405-0FC6-484A-84DB-C45748E70A54}" srcOrd="3" destOrd="0" presId="urn:microsoft.com/office/officeart/2005/8/layout/vProcess5"/>
    <dgm:cxn modelId="{2C4A56C5-BE81-4EAD-AFF5-A38D6CB3A4E6}" type="presParOf" srcId="{57871098-A403-4A12-8596-D9970ECD901D}" destId="{34FEAF89-8063-4D21-B4BC-1151A519294C}" srcOrd="4" destOrd="0" presId="urn:microsoft.com/office/officeart/2005/8/layout/vProcess5"/>
    <dgm:cxn modelId="{42F88AB8-0007-40FC-B28B-F60B28D8E65B}" type="presParOf" srcId="{57871098-A403-4A12-8596-D9970ECD901D}" destId="{0A794558-B5A8-4695-9D18-11C2E68A13C6}" srcOrd="5" destOrd="0" presId="urn:microsoft.com/office/officeart/2005/8/layout/vProcess5"/>
    <dgm:cxn modelId="{D5803DC0-6125-4EBB-8AED-A17D9BBCACBD}" type="presParOf" srcId="{57871098-A403-4A12-8596-D9970ECD901D}" destId="{873CC2A7-C1AF-417E-A439-3EC530F16AB2}" srcOrd="6" destOrd="0" presId="urn:microsoft.com/office/officeart/2005/8/layout/vProcess5"/>
    <dgm:cxn modelId="{4742C662-C265-4F6A-BE36-E2B56D35DE46}" type="presParOf" srcId="{57871098-A403-4A12-8596-D9970ECD901D}" destId="{8BE518D2-B54F-458F-95AE-4D585B148971}" srcOrd="7" destOrd="0" presId="urn:microsoft.com/office/officeart/2005/8/layout/vProcess5"/>
    <dgm:cxn modelId="{91578F7D-BCB1-440F-9831-B84432A3884E}" type="presParOf" srcId="{57871098-A403-4A12-8596-D9970ECD901D}" destId="{AD45048A-8392-42C3-A5FC-DE3053801FA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7BABF-9A18-4949-A582-49C5952F9004}"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62ED4825-79D8-459D-93EF-C0998BF8EDCB}">
      <dgm:prSet/>
      <dgm:spPr/>
      <dgm:t>
        <a:bodyPr/>
        <a:lstStyle/>
        <a:p>
          <a:r>
            <a:rPr lang="pl-PL" dirty="0" err="1"/>
            <a:t>Eine</a:t>
          </a:r>
          <a:r>
            <a:rPr lang="pl-PL" dirty="0"/>
            <a:t> </a:t>
          </a:r>
          <a:r>
            <a:rPr lang="pl-PL" dirty="0" err="1"/>
            <a:t>Emissionsbank</a:t>
          </a:r>
          <a:endParaRPr lang="en-US" dirty="0"/>
        </a:p>
      </dgm:t>
    </dgm:pt>
    <dgm:pt modelId="{2F857170-4188-46E3-ADC8-27AAB9124D4C}" type="parTrans" cxnId="{64529680-423D-4C4D-BDE2-15E52E05059C}">
      <dgm:prSet/>
      <dgm:spPr/>
      <dgm:t>
        <a:bodyPr/>
        <a:lstStyle/>
        <a:p>
          <a:endParaRPr lang="en-US"/>
        </a:p>
      </dgm:t>
    </dgm:pt>
    <dgm:pt modelId="{CAE21D38-9F94-46B9-945C-910E08A57CCD}" type="sibTrans" cxnId="{64529680-423D-4C4D-BDE2-15E52E05059C}">
      <dgm:prSet/>
      <dgm:spPr/>
      <dgm:t>
        <a:bodyPr/>
        <a:lstStyle/>
        <a:p>
          <a:endParaRPr lang="en-US"/>
        </a:p>
      </dgm:t>
    </dgm:pt>
    <dgm:pt modelId="{98746DFE-C66A-4172-8041-1AF87E147645}">
      <dgm:prSet/>
      <dgm:spPr/>
      <dgm:t>
        <a:bodyPr/>
        <a:lstStyle/>
        <a:p>
          <a:r>
            <a:rPr lang="pl-PL" dirty="0" err="1"/>
            <a:t>Die</a:t>
          </a:r>
          <a:r>
            <a:rPr lang="pl-PL" dirty="0"/>
            <a:t> Bank der </a:t>
          </a:r>
          <a:r>
            <a:rPr lang="pl-PL" dirty="0" err="1"/>
            <a:t>Banken</a:t>
          </a:r>
          <a:endParaRPr lang="en-US" dirty="0"/>
        </a:p>
      </dgm:t>
    </dgm:pt>
    <dgm:pt modelId="{4A810564-2078-4D6D-9870-58CBFE78C031}" type="parTrans" cxnId="{3B294BB2-925C-419D-8517-879429AD2A4E}">
      <dgm:prSet/>
      <dgm:spPr/>
      <dgm:t>
        <a:bodyPr/>
        <a:lstStyle/>
        <a:p>
          <a:endParaRPr lang="en-US"/>
        </a:p>
      </dgm:t>
    </dgm:pt>
    <dgm:pt modelId="{B0D02319-D0D4-4C2F-A1DF-8559FB583304}" type="sibTrans" cxnId="{3B294BB2-925C-419D-8517-879429AD2A4E}">
      <dgm:prSet/>
      <dgm:spPr/>
      <dgm:t>
        <a:bodyPr/>
        <a:lstStyle/>
        <a:p>
          <a:endParaRPr lang="en-US"/>
        </a:p>
      </dgm:t>
    </dgm:pt>
    <dgm:pt modelId="{FC2CC403-B41F-43CE-9345-7246E01E16DC}">
      <dgm:prSet/>
      <dgm:spPr/>
      <dgm:t>
        <a:bodyPr/>
        <a:lstStyle/>
        <a:p>
          <a:r>
            <a:rPr lang="pl-PL" dirty="0" err="1"/>
            <a:t>Die</a:t>
          </a:r>
          <a:r>
            <a:rPr lang="pl-PL" dirty="0"/>
            <a:t> Bank des </a:t>
          </a:r>
          <a:r>
            <a:rPr lang="pl-PL" dirty="0" err="1"/>
            <a:t>Staates</a:t>
          </a:r>
          <a:endParaRPr lang="en-US" dirty="0"/>
        </a:p>
      </dgm:t>
    </dgm:pt>
    <dgm:pt modelId="{3D336094-52DB-4431-963B-89995F518F8C}" type="parTrans" cxnId="{D0A0500C-5B5F-4DD6-B9CD-FAC0E216C4D5}">
      <dgm:prSet/>
      <dgm:spPr/>
      <dgm:t>
        <a:bodyPr/>
        <a:lstStyle/>
        <a:p>
          <a:endParaRPr lang="en-US"/>
        </a:p>
      </dgm:t>
    </dgm:pt>
    <dgm:pt modelId="{01752215-88E6-4F64-9F1B-8A1E2E370C5F}" type="sibTrans" cxnId="{D0A0500C-5B5F-4DD6-B9CD-FAC0E216C4D5}">
      <dgm:prSet/>
      <dgm:spPr/>
      <dgm:t>
        <a:bodyPr/>
        <a:lstStyle/>
        <a:p>
          <a:endParaRPr lang="en-US"/>
        </a:p>
      </dgm:t>
    </dgm:pt>
    <dgm:pt modelId="{BDD1278F-E863-4C1A-BD45-6CFE6C532E22}" type="pres">
      <dgm:prSet presAssocID="{D0E7BABF-9A18-4949-A582-49C5952F9004}" presName="hierChild1" presStyleCnt="0">
        <dgm:presLayoutVars>
          <dgm:chPref val="1"/>
          <dgm:dir/>
          <dgm:animOne val="branch"/>
          <dgm:animLvl val="lvl"/>
          <dgm:resizeHandles/>
        </dgm:presLayoutVars>
      </dgm:prSet>
      <dgm:spPr/>
    </dgm:pt>
    <dgm:pt modelId="{6A3F5BAF-A819-494B-80CB-8FDEA576BC9C}" type="pres">
      <dgm:prSet presAssocID="{62ED4825-79D8-459D-93EF-C0998BF8EDCB}" presName="hierRoot1" presStyleCnt="0"/>
      <dgm:spPr/>
    </dgm:pt>
    <dgm:pt modelId="{3544F20A-49F6-4B70-B389-D6D9CF32A7F6}" type="pres">
      <dgm:prSet presAssocID="{62ED4825-79D8-459D-93EF-C0998BF8EDCB}" presName="composite" presStyleCnt="0"/>
      <dgm:spPr/>
    </dgm:pt>
    <dgm:pt modelId="{39F4FCA8-152E-4D7B-9FA5-377A9323CD08}" type="pres">
      <dgm:prSet presAssocID="{62ED4825-79D8-459D-93EF-C0998BF8EDCB}" presName="background" presStyleLbl="node0" presStyleIdx="0" presStyleCnt="3"/>
      <dgm:spPr/>
    </dgm:pt>
    <dgm:pt modelId="{222930D0-BA24-49C1-B3B1-B797F05B5271}" type="pres">
      <dgm:prSet presAssocID="{62ED4825-79D8-459D-93EF-C0998BF8EDCB}" presName="text" presStyleLbl="fgAcc0" presStyleIdx="0" presStyleCnt="3">
        <dgm:presLayoutVars>
          <dgm:chPref val="3"/>
        </dgm:presLayoutVars>
      </dgm:prSet>
      <dgm:spPr/>
    </dgm:pt>
    <dgm:pt modelId="{969DC47D-10AD-4A14-8AA3-9BBA67C82AE1}" type="pres">
      <dgm:prSet presAssocID="{62ED4825-79D8-459D-93EF-C0998BF8EDCB}" presName="hierChild2" presStyleCnt="0"/>
      <dgm:spPr/>
    </dgm:pt>
    <dgm:pt modelId="{C38C4BC9-D996-4593-87EC-0A0467092271}" type="pres">
      <dgm:prSet presAssocID="{98746DFE-C66A-4172-8041-1AF87E147645}" presName="hierRoot1" presStyleCnt="0"/>
      <dgm:spPr/>
    </dgm:pt>
    <dgm:pt modelId="{AD627C8C-3097-4EBC-98D4-52CEE7BF5FCA}" type="pres">
      <dgm:prSet presAssocID="{98746DFE-C66A-4172-8041-1AF87E147645}" presName="composite" presStyleCnt="0"/>
      <dgm:spPr/>
    </dgm:pt>
    <dgm:pt modelId="{AB6AC641-9952-4FB5-90F8-07018EDB2D9D}" type="pres">
      <dgm:prSet presAssocID="{98746DFE-C66A-4172-8041-1AF87E147645}" presName="background" presStyleLbl="node0" presStyleIdx="1" presStyleCnt="3"/>
      <dgm:spPr/>
    </dgm:pt>
    <dgm:pt modelId="{826DCA96-528E-4905-B812-87C7161D4CA8}" type="pres">
      <dgm:prSet presAssocID="{98746DFE-C66A-4172-8041-1AF87E147645}" presName="text" presStyleLbl="fgAcc0" presStyleIdx="1" presStyleCnt="3">
        <dgm:presLayoutVars>
          <dgm:chPref val="3"/>
        </dgm:presLayoutVars>
      </dgm:prSet>
      <dgm:spPr/>
    </dgm:pt>
    <dgm:pt modelId="{D5398F47-00DB-4774-B927-7E30225C470A}" type="pres">
      <dgm:prSet presAssocID="{98746DFE-C66A-4172-8041-1AF87E147645}" presName="hierChild2" presStyleCnt="0"/>
      <dgm:spPr/>
    </dgm:pt>
    <dgm:pt modelId="{C3CC8858-F7D6-4274-B069-75C745A25D4F}" type="pres">
      <dgm:prSet presAssocID="{FC2CC403-B41F-43CE-9345-7246E01E16DC}" presName="hierRoot1" presStyleCnt="0"/>
      <dgm:spPr/>
    </dgm:pt>
    <dgm:pt modelId="{A9AD236F-0B0E-41DA-841C-0E6E10E26503}" type="pres">
      <dgm:prSet presAssocID="{FC2CC403-B41F-43CE-9345-7246E01E16DC}" presName="composite" presStyleCnt="0"/>
      <dgm:spPr/>
    </dgm:pt>
    <dgm:pt modelId="{188F3CC3-FF19-4D01-9865-3F5ACE1F520E}" type="pres">
      <dgm:prSet presAssocID="{FC2CC403-B41F-43CE-9345-7246E01E16DC}" presName="background" presStyleLbl="node0" presStyleIdx="2" presStyleCnt="3"/>
      <dgm:spPr/>
    </dgm:pt>
    <dgm:pt modelId="{C47A164D-44E9-4449-93A3-C81A25F76698}" type="pres">
      <dgm:prSet presAssocID="{FC2CC403-B41F-43CE-9345-7246E01E16DC}" presName="text" presStyleLbl="fgAcc0" presStyleIdx="2" presStyleCnt="3">
        <dgm:presLayoutVars>
          <dgm:chPref val="3"/>
        </dgm:presLayoutVars>
      </dgm:prSet>
      <dgm:spPr/>
    </dgm:pt>
    <dgm:pt modelId="{FFF5A640-1099-48A7-9394-84C0B9D3A229}" type="pres">
      <dgm:prSet presAssocID="{FC2CC403-B41F-43CE-9345-7246E01E16DC}" presName="hierChild2" presStyleCnt="0"/>
      <dgm:spPr/>
    </dgm:pt>
  </dgm:ptLst>
  <dgm:cxnLst>
    <dgm:cxn modelId="{D0A0500C-5B5F-4DD6-B9CD-FAC0E216C4D5}" srcId="{D0E7BABF-9A18-4949-A582-49C5952F9004}" destId="{FC2CC403-B41F-43CE-9345-7246E01E16DC}" srcOrd="2" destOrd="0" parTransId="{3D336094-52DB-4431-963B-89995F518F8C}" sibTransId="{01752215-88E6-4F64-9F1B-8A1E2E370C5F}"/>
    <dgm:cxn modelId="{2D35C30F-47F8-4573-B332-AAAF4620FA52}" type="presOf" srcId="{FC2CC403-B41F-43CE-9345-7246E01E16DC}" destId="{C47A164D-44E9-4449-93A3-C81A25F76698}" srcOrd="0" destOrd="0" presId="urn:microsoft.com/office/officeart/2005/8/layout/hierarchy1"/>
    <dgm:cxn modelId="{FED58C1C-3D11-4763-9F75-52C3D95E7F20}" type="presOf" srcId="{D0E7BABF-9A18-4949-A582-49C5952F9004}" destId="{BDD1278F-E863-4C1A-BD45-6CFE6C532E22}" srcOrd="0" destOrd="0" presId="urn:microsoft.com/office/officeart/2005/8/layout/hierarchy1"/>
    <dgm:cxn modelId="{A9F9FD2C-00C9-441E-BE41-00FB5AC88EB8}" type="presOf" srcId="{98746DFE-C66A-4172-8041-1AF87E147645}" destId="{826DCA96-528E-4905-B812-87C7161D4CA8}" srcOrd="0" destOrd="0" presId="urn:microsoft.com/office/officeart/2005/8/layout/hierarchy1"/>
    <dgm:cxn modelId="{0264956C-3176-4454-B8B5-8C3A0940278B}" type="presOf" srcId="{62ED4825-79D8-459D-93EF-C0998BF8EDCB}" destId="{222930D0-BA24-49C1-B3B1-B797F05B5271}" srcOrd="0" destOrd="0" presId="urn:microsoft.com/office/officeart/2005/8/layout/hierarchy1"/>
    <dgm:cxn modelId="{64529680-423D-4C4D-BDE2-15E52E05059C}" srcId="{D0E7BABF-9A18-4949-A582-49C5952F9004}" destId="{62ED4825-79D8-459D-93EF-C0998BF8EDCB}" srcOrd="0" destOrd="0" parTransId="{2F857170-4188-46E3-ADC8-27AAB9124D4C}" sibTransId="{CAE21D38-9F94-46B9-945C-910E08A57CCD}"/>
    <dgm:cxn modelId="{3B294BB2-925C-419D-8517-879429AD2A4E}" srcId="{D0E7BABF-9A18-4949-A582-49C5952F9004}" destId="{98746DFE-C66A-4172-8041-1AF87E147645}" srcOrd="1" destOrd="0" parTransId="{4A810564-2078-4D6D-9870-58CBFE78C031}" sibTransId="{B0D02319-D0D4-4C2F-A1DF-8559FB583304}"/>
    <dgm:cxn modelId="{A626CC53-6E3D-4873-A07E-2860B6CC7A10}" type="presParOf" srcId="{BDD1278F-E863-4C1A-BD45-6CFE6C532E22}" destId="{6A3F5BAF-A819-494B-80CB-8FDEA576BC9C}" srcOrd="0" destOrd="0" presId="urn:microsoft.com/office/officeart/2005/8/layout/hierarchy1"/>
    <dgm:cxn modelId="{FB09B9C4-0B7D-4D7C-98C0-BC6EA86FC0CC}" type="presParOf" srcId="{6A3F5BAF-A819-494B-80CB-8FDEA576BC9C}" destId="{3544F20A-49F6-4B70-B389-D6D9CF32A7F6}" srcOrd="0" destOrd="0" presId="urn:microsoft.com/office/officeart/2005/8/layout/hierarchy1"/>
    <dgm:cxn modelId="{FF6255FF-16E8-4486-B087-64D16D990270}" type="presParOf" srcId="{3544F20A-49F6-4B70-B389-D6D9CF32A7F6}" destId="{39F4FCA8-152E-4D7B-9FA5-377A9323CD08}" srcOrd="0" destOrd="0" presId="urn:microsoft.com/office/officeart/2005/8/layout/hierarchy1"/>
    <dgm:cxn modelId="{4862C37B-02B1-457C-96B6-D1999AE6324F}" type="presParOf" srcId="{3544F20A-49F6-4B70-B389-D6D9CF32A7F6}" destId="{222930D0-BA24-49C1-B3B1-B797F05B5271}" srcOrd="1" destOrd="0" presId="urn:microsoft.com/office/officeart/2005/8/layout/hierarchy1"/>
    <dgm:cxn modelId="{060A7CD3-9909-427E-9E6A-8151B42348AC}" type="presParOf" srcId="{6A3F5BAF-A819-494B-80CB-8FDEA576BC9C}" destId="{969DC47D-10AD-4A14-8AA3-9BBA67C82AE1}" srcOrd="1" destOrd="0" presId="urn:microsoft.com/office/officeart/2005/8/layout/hierarchy1"/>
    <dgm:cxn modelId="{A53E80CF-8D03-4FEA-9176-BC39D8E3F3B9}" type="presParOf" srcId="{BDD1278F-E863-4C1A-BD45-6CFE6C532E22}" destId="{C38C4BC9-D996-4593-87EC-0A0467092271}" srcOrd="1" destOrd="0" presId="urn:microsoft.com/office/officeart/2005/8/layout/hierarchy1"/>
    <dgm:cxn modelId="{A3316493-340D-4281-B9F8-9C1D14F96068}" type="presParOf" srcId="{C38C4BC9-D996-4593-87EC-0A0467092271}" destId="{AD627C8C-3097-4EBC-98D4-52CEE7BF5FCA}" srcOrd="0" destOrd="0" presId="urn:microsoft.com/office/officeart/2005/8/layout/hierarchy1"/>
    <dgm:cxn modelId="{3E79B4D2-1AC1-4EB6-A6E8-78F3FE57DA94}" type="presParOf" srcId="{AD627C8C-3097-4EBC-98D4-52CEE7BF5FCA}" destId="{AB6AC641-9952-4FB5-90F8-07018EDB2D9D}" srcOrd="0" destOrd="0" presId="urn:microsoft.com/office/officeart/2005/8/layout/hierarchy1"/>
    <dgm:cxn modelId="{02D4BA45-4C69-4345-8235-255F1D603C32}" type="presParOf" srcId="{AD627C8C-3097-4EBC-98D4-52CEE7BF5FCA}" destId="{826DCA96-528E-4905-B812-87C7161D4CA8}" srcOrd="1" destOrd="0" presId="urn:microsoft.com/office/officeart/2005/8/layout/hierarchy1"/>
    <dgm:cxn modelId="{A7F3C72F-1FC1-4F75-BEA0-C1D5B586E325}" type="presParOf" srcId="{C38C4BC9-D996-4593-87EC-0A0467092271}" destId="{D5398F47-00DB-4774-B927-7E30225C470A}" srcOrd="1" destOrd="0" presId="urn:microsoft.com/office/officeart/2005/8/layout/hierarchy1"/>
    <dgm:cxn modelId="{379C4CD0-3EE2-4058-BE70-2DF317D5617A}" type="presParOf" srcId="{BDD1278F-E863-4C1A-BD45-6CFE6C532E22}" destId="{C3CC8858-F7D6-4274-B069-75C745A25D4F}" srcOrd="2" destOrd="0" presId="urn:microsoft.com/office/officeart/2005/8/layout/hierarchy1"/>
    <dgm:cxn modelId="{61A4B2F6-7746-4642-B9CB-33BA7D761DD4}" type="presParOf" srcId="{C3CC8858-F7D6-4274-B069-75C745A25D4F}" destId="{A9AD236F-0B0E-41DA-841C-0E6E10E26503}" srcOrd="0" destOrd="0" presId="urn:microsoft.com/office/officeart/2005/8/layout/hierarchy1"/>
    <dgm:cxn modelId="{9376EB81-098D-4739-87D9-E5FA73B443D6}" type="presParOf" srcId="{A9AD236F-0B0E-41DA-841C-0E6E10E26503}" destId="{188F3CC3-FF19-4D01-9865-3F5ACE1F520E}" srcOrd="0" destOrd="0" presId="urn:microsoft.com/office/officeart/2005/8/layout/hierarchy1"/>
    <dgm:cxn modelId="{950AF53E-7A91-45DE-86BA-8460C41920F0}" type="presParOf" srcId="{A9AD236F-0B0E-41DA-841C-0E6E10E26503}" destId="{C47A164D-44E9-4449-93A3-C81A25F76698}" srcOrd="1" destOrd="0" presId="urn:microsoft.com/office/officeart/2005/8/layout/hierarchy1"/>
    <dgm:cxn modelId="{7C15A60A-31E4-499B-8585-01DFA88BCF30}" type="presParOf" srcId="{C3CC8858-F7D6-4274-B069-75C745A25D4F}" destId="{FFF5A640-1099-48A7-9394-84C0B9D3A22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E41FE-767E-4695-9A91-11E1D7DF0E02}">
      <dsp:nvSpPr>
        <dsp:cNvPr id="0" name=""/>
        <dsp:cNvSpPr/>
      </dsp:nvSpPr>
      <dsp:spPr>
        <a:xfrm>
          <a:off x="0" y="0"/>
          <a:ext cx="8938260" cy="1081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a:t>1668 - </a:t>
          </a:r>
          <a:r>
            <a:rPr lang="de-DE" sz="2000" b="0" i="0" kern="1200" dirty="0"/>
            <a:t>Gründung der </a:t>
          </a:r>
          <a:r>
            <a:rPr lang="de-DE" sz="2000" b="0" i="0" kern="1200" dirty="0" err="1"/>
            <a:t>Sveriges</a:t>
          </a:r>
          <a:r>
            <a:rPr lang="de-DE" sz="2000" b="0" i="0" kern="1200" dirty="0"/>
            <a:t> </a:t>
          </a:r>
          <a:r>
            <a:rPr lang="de-DE" sz="2000" b="0" i="0" kern="1200" dirty="0" err="1"/>
            <a:t>Riksbank</a:t>
          </a:r>
          <a:r>
            <a:rPr lang="de-DE" sz="2000" b="0" i="0" kern="1200" dirty="0"/>
            <a:t> in Schweden, die als erste Zentralbank der Welt gilt.</a:t>
          </a:r>
          <a:endParaRPr lang="pl-PL" sz="2000" kern="1200" dirty="0"/>
        </a:p>
      </dsp:txBody>
      <dsp:txXfrm>
        <a:off x="31684" y="31684"/>
        <a:ext cx="7770942" cy="1018405"/>
      </dsp:txXfrm>
    </dsp:sp>
    <dsp:sp modelId="{1E87417F-B73E-4984-BF48-D95E6C382666}">
      <dsp:nvSpPr>
        <dsp:cNvPr id="0" name=""/>
        <dsp:cNvSpPr/>
      </dsp:nvSpPr>
      <dsp:spPr>
        <a:xfrm>
          <a:off x="788669" y="1262068"/>
          <a:ext cx="8938260" cy="1081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0" i="0" kern="1200" dirty="0"/>
            <a:t>XIX Jahrhundert - Die Verbreitung von Zentralbankkonzepten in Europa.</a:t>
          </a:r>
          <a:endParaRPr lang="pl-PL" sz="2000" kern="1200" dirty="0"/>
        </a:p>
      </dsp:txBody>
      <dsp:txXfrm>
        <a:off x="820353" y="1293752"/>
        <a:ext cx="7383069" cy="1018405"/>
      </dsp:txXfrm>
    </dsp:sp>
    <dsp:sp modelId="{9C5FA405-0FC6-484A-84DB-C45748E70A54}">
      <dsp:nvSpPr>
        <dsp:cNvPr id="0" name=""/>
        <dsp:cNvSpPr/>
      </dsp:nvSpPr>
      <dsp:spPr>
        <a:xfrm>
          <a:off x="1577339" y="2524137"/>
          <a:ext cx="8938260" cy="10817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l-PL" sz="2000" kern="1200" dirty="0" err="1"/>
            <a:t>Nach</a:t>
          </a:r>
          <a:r>
            <a:rPr lang="pl-PL" sz="2000" kern="1200" dirty="0"/>
            <a:t> </a:t>
          </a:r>
          <a:r>
            <a:rPr lang="pl-PL" sz="2000" kern="1200" dirty="0" err="1"/>
            <a:t>dem</a:t>
          </a:r>
          <a:r>
            <a:rPr lang="pl-PL" sz="2000" kern="1200" dirty="0"/>
            <a:t> </a:t>
          </a:r>
          <a:r>
            <a:rPr lang="pl-PL" sz="2000" kern="1200" dirty="0" err="1"/>
            <a:t>Zweiten</a:t>
          </a:r>
          <a:r>
            <a:rPr lang="pl-PL" sz="2000" kern="1200" dirty="0"/>
            <a:t> </a:t>
          </a:r>
          <a:r>
            <a:rPr lang="pl-PL" sz="2000" kern="1200" dirty="0" err="1"/>
            <a:t>Weltkrieg</a:t>
          </a:r>
          <a:r>
            <a:rPr lang="pl-PL" sz="2000" kern="1200" dirty="0"/>
            <a:t> - </a:t>
          </a:r>
          <a:r>
            <a:rPr lang="de-DE" sz="2000" b="0" i="0" kern="1200" dirty="0"/>
            <a:t>Zentralbanken werden zu den wichtigsten Instrumenten der makroökonomischen Regulierung.</a:t>
          </a:r>
          <a:endParaRPr lang="pl-PL" sz="2000" kern="1200" dirty="0"/>
        </a:p>
      </dsp:txBody>
      <dsp:txXfrm>
        <a:off x="1609023" y="2555821"/>
        <a:ext cx="7383069" cy="1018405"/>
      </dsp:txXfrm>
    </dsp:sp>
    <dsp:sp modelId="{34FEAF89-8063-4D21-B4BC-1151A519294C}">
      <dsp:nvSpPr>
        <dsp:cNvPr id="0" name=""/>
        <dsp:cNvSpPr/>
      </dsp:nvSpPr>
      <dsp:spPr>
        <a:xfrm>
          <a:off x="8235107" y="820344"/>
          <a:ext cx="703152" cy="70315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pl-PL" sz="3100" kern="1200"/>
        </a:p>
      </dsp:txBody>
      <dsp:txXfrm>
        <a:off x="8393316" y="820344"/>
        <a:ext cx="386734" cy="529122"/>
      </dsp:txXfrm>
    </dsp:sp>
    <dsp:sp modelId="{0A794558-B5A8-4695-9D18-11C2E68A13C6}">
      <dsp:nvSpPr>
        <dsp:cNvPr id="0" name=""/>
        <dsp:cNvSpPr/>
      </dsp:nvSpPr>
      <dsp:spPr>
        <a:xfrm>
          <a:off x="9023777" y="2075201"/>
          <a:ext cx="703152" cy="70315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pl-PL" sz="3100" kern="1200"/>
        </a:p>
      </dsp:txBody>
      <dsp:txXfrm>
        <a:off x="9181986" y="2075201"/>
        <a:ext cx="386734" cy="529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4FCA8-152E-4D7B-9FA5-377A9323CD08}">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2930D0-BA24-49C1-B3B1-B797F05B527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err="1"/>
            <a:t>Eine</a:t>
          </a:r>
          <a:r>
            <a:rPr lang="pl-PL" sz="3000" kern="1200" dirty="0"/>
            <a:t> </a:t>
          </a:r>
          <a:r>
            <a:rPr lang="pl-PL" sz="3000" kern="1200" dirty="0" err="1"/>
            <a:t>Emissionsbank</a:t>
          </a:r>
          <a:endParaRPr lang="en-US" sz="3000" kern="1200" dirty="0"/>
        </a:p>
      </dsp:txBody>
      <dsp:txXfrm>
        <a:off x="378614" y="886531"/>
        <a:ext cx="2810360" cy="1744948"/>
      </dsp:txXfrm>
    </dsp:sp>
    <dsp:sp modelId="{AB6AC641-9952-4FB5-90F8-07018EDB2D9D}">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DCA96-528E-4905-B812-87C7161D4CA8}">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err="1"/>
            <a:t>Die</a:t>
          </a:r>
          <a:r>
            <a:rPr lang="pl-PL" sz="3000" kern="1200" dirty="0"/>
            <a:t> Bank der </a:t>
          </a:r>
          <a:r>
            <a:rPr lang="pl-PL" sz="3000" kern="1200" dirty="0" err="1"/>
            <a:t>Banken</a:t>
          </a:r>
          <a:endParaRPr lang="en-US" sz="3000" kern="1200" dirty="0"/>
        </a:p>
      </dsp:txBody>
      <dsp:txXfrm>
        <a:off x="3946203" y="886531"/>
        <a:ext cx="2810360" cy="1744948"/>
      </dsp:txXfrm>
    </dsp:sp>
    <dsp:sp modelId="{188F3CC3-FF19-4D01-9865-3F5ACE1F520E}">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A164D-44E9-4449-93A3-C81A25F76698}">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err="1"/>
            <a:t>Die</a:t>
          </a:r>
          <a:r>
            <a:rPr lang="pl-PL" sz="3000" kern="1200" dirty="0"/>
            <a:t> Bank des </a:t>
          </a:r>
          <a:r>
            <a:rPr lang="pl-PL" sz="3000" kern="1200" dirty="0" err="1"/>
            <a:t>Staates</a:t>
          </a:r>
          <a:endParaRPr lang="en-US" sz="3000" kern="1200" dirty="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58F589-ABC7-0DB7-275F-DBBFD55E005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17DEC4D-98A5-ADDF-29A7-E22E36F21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4B58E24-8336-8960-9E2C-C269D8AA0F49}"/>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5" name="Symbol zastępczy stopki 4">
            <a:extLst>
              <a:ext uri="{FF2B5EF4-FFF2-40B4-BE49-F238E27FC236}">
                <a16:creationId xmlns:a16="http://schemas.microsoft.com/office/drawing/2014/main" id="{77D7A8B4-7A62-4860-A31D-915A38BE795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71F8815-EC28-3ED7-9E8B-56723998C971}"/>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302776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86A396-44B2-6465-3B4D-84272772B07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8C6A8D8-6FDE-002C-8E7A-7931F1A7D23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07FFAFA-B792-8052-371F-E4ABB47E805E}"/>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5" name="Symbol zastępczy stopki 4">
            <a:extLst>
              <a:ext uri="{FF2B5EF4-FFF2-40B4-BE49-F238E27FC236}">
                <a16:creationId xmlns:a16="http://schemas.microsoft.com/office/drawing/2014/main" id="{A8AB3235-5BC9-ECDA-5C30-971BAFCD1E7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CD46F2B-1B6E-EE03-2613-DACBF6187DF0}"/>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414277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734A48D-15D4-6FBC-FF80-38CC377EFDD3}"/>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27D95926-7154-5995-B159-A872ACE69E9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7A83897-7A9C-F2B9-F557-56891FA60675}"/>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5" name="Symbol zastępczy stopki 4">
            <a:extLst>
              <a:ext uri="{FF2B5EF4-FFF2-40B4-BE49-F238E27FC236}">
                <a16:creationId xmlns:a16="http://schemas.microsoft.com/office/drawing/2014/main" id="{A321FE4E-52B1-F2BF-44E5-D4425EDC10C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C8F2005-725B-ED7D-3E7F-DC00931BB0EA}"/>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394665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31022F-D800-E131-4135-DF9A09F1F84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9D10522-A489-4F39-9BB7-1EF4DF90EA65}"/>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1D52AF6-8144-6832-FBEE-64D728913460}"/>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5" name="Symbol zastępczy stopki 4">
            <a:extLst>
              <a:ext uri="{FF2B5EF4-FFF2-40B4-BE49-F238E27FC236}">
                <a16:creationId xmlns:a16="http://schemas.microsoft.com/office/drawing/2014/main" id="{C9CC4A93-9A1E-B9BF-2590-BA010BAB050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83348B1-93DD-DC37-8DC2-C1C2BC2B50A7}"/>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159027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B84048-84A4-16B2-2F94-E15E6A3ECF2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694367F-7221-BD7F-0AC4-CF0E1619E6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1ADC201-B328-24F3-0128-FF6DAE70B2A4}"/>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5" name="Symbol zastępczy stopki 4">
            <a:extLst>
              <a:ext uri="{FF2B5EF4-FFF2-40B4-BE49-F238E27FC236}">
                <a16:creationId xmlns:a16="http://schemas.microsoft.com/office/drawing/2014/main" id="{8CCBFB22-F3EE-BCA1-DAA6-6796A1B5592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2FD6016-3F29-4A1C-DFB4-804792DEDC8E}"/>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70331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419BC9-6B4E-CBC8-B9CB-8DC72FFE4D3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7B1493A-A604-6D6D-825B-15139D9C625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43FB248-3B48-5BE7-1A07-12915C1DEBB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BE8CD85-F2E3-7D81-5445-0C1BCDD341A9}"/>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6" name="Symbol zastępczy stopki 5">
            <a:extLst>
              <a:ext uri="{FF2B5EF4-FFF2-40B4-BE49-F238E27FC236}">
                <a16:creationId xmlns:a16="http://schemas.microsoft.com/office/drawing/2014/main" id="{4A227C59-2BAF-5C7F-EA3D-880F507FA46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D6C26BF-B7C6-41A5-D92B-25E4B64A9FA9}"/>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56023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6D51E8-867C-6907-64F6-ABC71DF1C72C}"/>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FEFE878C-1168-1B17-A620-D45BABFF0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C2BDB583-2C02-2137-C7C8-D2E082AE697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D5D336F-A36F-8F78-B5AC-9FB532D71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17F2952-382C-F5AC-C4BC-16D8642371D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9C3DBEA-82F3-41AE-B02C-715D634229EF}"/>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8" name="Symbol zastępczy stopki 7">
            <a:extLst>
              <a:ext uri="{FF2B5EF4-FFF2-40B4-BE49-F238E27FC236}">
                <a16:creationId xmlns:a16="http://schemas.microsoft.com/office/drawing/2014/main" id="{B8D9E17F-E8F4-9214-2F15-4CAA18D32E7A}"/>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F325B1C-F527-6C81-B3FB-56F8A61FEFF7}"/>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230248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EF8E9C-6AF2-C12E-28CB-C86B9EF1D9C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B04E344-0598-F617-650E-11764EDE806F}"/>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4" name="Symbol zastępczy stopki 3">
            <a:extLst>
              <a:ext uri="{FF2B5EF4-FFF2-40B4-BE49-F238E27FC236}">
                <a16:creationId xmlns:a16="http://schemas.microsoft.com/office/drawing/2014/main" id="{67DBE3D7-73C9-5019-122D-1EE3F1D2A7F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EB48BCF-1C52-ECFF-FBB2-D326505635F6}"/>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427318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4271008-B40A-FE05-50EC-BA88C8EFFDC3}"/>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3" name="Symbol zastępczy stopki 2">
            <a:extLst>
              <a:ext uri="{FF2B5EF4-FFF2-40B4-BE49-F238E27FC236}">
                <a16:creationId xmlns:a16="http://schemas.microsoft.com/office/drawing/2014/main" id="{D6F6FC88-8FF2-98AE-3CA3-D781C0CBD02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6C6F9BB-163B-A092-B40C-4EA432B89A4A}"/>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281869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A9D2FC-423D-A815-4E0B-CC944279050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D60781E-3FE0-26E0-DF45-BB5E40066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24B0C0EB-F056-30AC-BF26-F6FEE572D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A88DA02-70B7-7503-8CF8-2184918AD16D}"/>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6" name="Symbol zastępczy stopki 5">
            <a:extLst>
              <a:ext uri="{FF2B5EF4-FFF2-40B4-BE49-F238E27FC236}">
                <a16:creationId xmlns:a16="http://schemas.microsoft.com/office/drawing/2014/main" id="{7CFB7833-CADF-7FBF-A9E5-368AD449DEF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222D85A-9CF8-D25C-E128-63A084360B70}"/>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279665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F0D08A-7F0D-7725-5B87-C03DB809C7A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0A6065CC-186E-27F2-2D2A-75D2FE17D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39C14F8-9D9D-0F7A-395F-2561C05D0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9603D97-A02D-17DC-BEC7-84C063EA1A15}"/>
              </a:ext>
            </a:extLst>
          </p:cNvPr>
          <p:cNvSpPr>
            <a:spLocks noGrp="1"/>
          </p:cNvSpPr>
          <p:nvPr>
            <p:ph type="dt" sz="half" idx="10"/>
          </p:nvPr>
        </p:nvSpPr>
        <p:spPr/>
        <p:txBody>
          <a:bodyPr/>
          <a:lstStyle/>
          <a:p>
            <a:fld id="{4B898487-671B-495B-B154-233FB11AA022}" type="datetimeFigureOut">
              <a:rPr lang="pl-PL" smtClean="0"/>
              <a:t>08.05.2024</a:t>
            </a:fld>
            <a:endParaRPr lang="pl-PL"/>
          </a:p>
        </p:txBody>
      </p:sp>
      <p:sp>
        <p:nvSpPr>
          <p:cNvPr id="6" name="Symbol zastępczy stopki 5">
            <a:extLst>
              <a:ext uri="{FF2B5EF4-FFF2-40B4-BE49-F238E27FC236}">
                <a16:creationId xmlns:a16="http://schemas.microsoft.com/office/drawing/2014/main" id="{EB51AEE3-7E49-B9D8-5391-99634355647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BFB2A47-D60B-C978-93E0-5AC3F8945346}"/>
              </a:ext>
            </a:extLst>
          </p:cNvPr>
          <p:cNvSpPr>
            <a:spLocks noGrp="1"/>
          </p:cNvSpPr>
          <p:nvPr>
            <p:ph type="sldNum" sz="quarter" idx="12"/>
          </p:nvPr>
        </p:nvSpPr>
        <p:spPr/>
        <p:txBody>
          <a:bodyPr/>
          <a:lstStyle/>
          <a:p>
            <a:fld id="{9E3D0898-BFBF-47A0-AD15-E1236A3F6A3E}" type="slidenum">
              <a:rPr lang="pl-PL" smtClean="0"/>
              <a:t>‹#›</a:t>
            </a:fld>
            <a:endParaRPr lang="pl-PL"/>
          </a:p>
        </p:txBody>
      </p:sp>
    </p:spTree>
    <p:extLst>
      <p:ext uri="{BB962C8B-B14F-4D97-AF65-F5344CB8AC3E}">
        <p14:creationId xmlns:p14="http://schemas.microsoft.com/office/powerpoint/2010/main" val="242785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1A5D730-F62C-598C-59AE-756C7F9FC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C5451F99-122E-7704-A5CA-04D1F0062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8F55C26-AF27-6F20-2A63-53A6BA87E9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98487-671B-495B-B154-233FB11AA022}" type="datetimeFigureOut">
              <a:rPr lang="pl-PL" smtClean="0"/>
              <a:t>08.05.2024</a:t>
            </a:fld>
            <a:endParaRPr lang="pl-PL"/>
          </a:p>
        </p:txBody>
      </p:sp>
      <p:sp>
        <p:nvSpPr>
          <p:cNvPr id="5" name="Symbol zastępczy stopki 4">
            <a:extLst>
              <a:ext uri="{FF2B5EF4-FFF2-40B4-BE49-F238E27FC236}">
                <a16:creationId xmlns:a16="http://schemas.microsoft.com/office/drawing/2014/main" id="{2C6FFADA-918D-66D8-CF33-A7E03383B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7FA247EE-B2F7-5ABC-8027-C4C215C29E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3D0898-BFBF-47A0-AD15-E1236A3F6A3E}" type="slidenum">
              <a:rPr lang="pl-PL" smtClean="0"/>
              <a:t>‹#›</a:t>
            </a:fld>
            <a:endParaRPr lang="pl-PL"/>
          </a:p>
        </p:txBody>
      </p:sp>
    </p:spTree>
    <p:extLst>
      <p:ext uri="{BB962C8B-B14F-4D97-AF65-F5344CB8AC3E}">
        <p14:creationId xmlns:p14="http://schemas.microsoft.com/office/powerpoint/2010/main" val="122978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bp.pl/o-nbp/" TargetMode="External"/><Relationship Id="rId2" Type="http://schemas.openxmlformats.org/officeDocument/2006/relationships/hyperlink" Target="https://www.ecb.europa.eu/ecb/html/index.de.html" TargetMode="External"/><Relationship Id="rId1" Type="http://schemas.openxmlformats.org/officeDocument/2006/relationships/slideLayout" Target="../slideLayouts/slideLayout2.xml"/><Relationship Id="rId4" Type="http://schemas.openxmlformats.org/officeDocument/2006/relationships/hyperlink" Target="https://nbp.pl/o-nbp/funkcje-banku-centralnego/?fbclid=IwZXh0bgNhZW0CMTAAAR02XYt_mbZi74uIUBK70812UeWjiGhidDSSIyU82yhnwwa5w3R8L8I5D2s_aem_ARI8sQHjxVJKPNB9UO2bA_pw5h59RhMVIWaDE0SDMzQm-u8U4XWLNHoHDooIkW-wwojUg7zAJ57BKcteq55MEpy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1AF3228A-3946-F96B-1A3A-FC01877A16E4}"/>
              </a:ext>
            </a:extLst>
          </p:cNvPr>
          <p:cNvSpPr>
            <a:spLocks noGrp="1"/>
          </p:cNvSpPr>
          <p:nvPr>
            <p:ph type="ctrTitle"/>
          </p:nvPr>
        </p:nvSpPr>
        <p:spPr>
          <a:xfrm>
            <a:off x="1524000" y="1584683"/>
            <a:ext cx="9144000" cy="2551829"/>
          </a:xfrm>
        </p:spPr>
        <p:txBody>
          <a:bodyPr anchor="ctr">
            <a:normAutofit/>
          </a:bodyPr>
          <a:lstStyle/>
          <a:p>
            <a:r>
              <a:rPr lang="pl-PL" sz="6600" dirty="0" err="1"/>
              <a:t>die</a:t>
            </a:r>
            <a:r>
              <a:rPr lang="pl-PL" sz="6600"/>
              <a:t> Zentralbank</a:t>
            </a:r>
          </a:p>
        </p:txBody>
      </p:sp>
      <p:sp>
        <p:nvSpPr>
          <p:cNvPr id="3" name="Podtytuł 2">
            <a:extLst>
              <a:ext uri="{FF2B5EF4-FFF2-40B4-BE49-F238E27FC236}">
                <a16:creationId xmlns:a16="http://schemas.microsoft.com/office/drawing/2014/main" id="{418C2CAD-13DF-A637-44CF-9D88AF7B4DCA}"/>
              </a:ext>
            </a:extLst>
          </p:cNvPr>
          <p:cNvSpPr>
            <a:spLocks noGrp="1"/>
          </p:cNvSpPr>
          <p:nvPr>
            <p:ph type="subTitle" idx="1"/>
          </p:nvPr>
        </p:nvSpPr>
        <p:spPr>
          <a:xfrm>
            <a:off x="1524000" y="4545387"/>
            <a:ext cx="9144000" cy="1182135"/>
          </a:xfrm>
        </p:spPr>
        <p:txBody>
          <a:bodyPr anchor="ctr">
            <a:normAutofit fontScale="85000" lnSpcReduction="20000"/>
          </a:bodyPr>
          <a:lstStyle/>
          <a:p>
            <a:r>
              <a:rPr lang="pl-PL" sz="2800" dirty="0" err="1"/>
              <a:t>Bearbeitet</a:t>
            </a:r>
            <a:r>
              <a:rPr lang="pl-PL" sz="2800" dirty="0"/>
              <a:t> von Anita Cieśla </a:t>
            </a:r>
          </a:p>
          <a:p>
            <a:r>
              <a:rPr lang="pl-PL" sz="2800" dirty="0" err="1"/>
              <a:t>Wirtschaftswissenschaften</a:t>
            </a:r>
            <a:r>
              <a:rPr lang="pl-PL" sz="2800" dirty="0"/>
              <a:t> 2023/2024</a:t>
            </a:r>
          </a:p>
          <a:p>
            <a:r>
              <a:rPr lang="pl-PL" sz="2800" dirty="0" err="1"/>
              <a:t>Universitat</a:t>
            </a:r>
            <a:r>
              <a:rPr lang="pl-PL" sz="2800" dirty="0"/>
              <a:t> </a:t>
            </a:r>
            <a:r>
              <a:rPr lang="pl-PL" sz="2800" dirty="0" err="1"/>
              <a:t>Rzeszow</a:t>
            </a:r>
            <a:endParaRPr lang="pl-PL" sz="2800" dirty="0"/>
          </a:p>
        </p:txBody>
      </p:sp>
      <p:pic>
        <p:nvPicPr>
          <p:cNvPr id="5" name="Obraz 4" descr="Obraz zawierający logo, symbol, Grafika, Czcionka&#10;&#10;Opis wygenerowany automatycznie">
            <a:extLst>
              <a:ext uri="{FF2B5EF4-FFF2-40B4-BE49-F238E27FC236}">
                <a16:creationId xmlns:a16="http://schemas.microsoft.com/office/drawing/2014/main" id="{60829617-C4A7-A57D-5F03-67E0D3868599}"/>
              </a:ext>
            </a:extLst>
          </p:cNvPr>
          <p:cNvPicPr>
            <a:picLocks noChangeAspect="1"/>
          </p:cNvPicPr>
          <p:nvPr/>
        </p:nvPicPr>
        <p:blipFill rotWithShape="1">
          <a:blip r:embed="rId2">
            <a:extLst>
              <a:ext uri="{28A0092B-C50C-407E-A947-70E740481C1C}">
                <a14:useLocalDpi xmlns:a14="http://schemas.microsoft.com/office/drawing/2010/main" val="0"/>
              </a:ext>
            </a:extLst>
          </a:blip>
          <a:srcRect l="24720" t="22980" r="24804" b="24879"/>
          <a:stretch/>
        </p:blipFill>
        <p:spPr>
          <a:xfrm>
            <a:off x="57502" y="-71282"/>
            <a:ext cx="2166590" cy="2238022"/>
          </a:xfrm>
          <a:prstGeom prst="rect">
            <a:avLst/>
          </a:prstGeom>
        </p:spPr>
      </p:pic>
    </p:spTree>
    <p:extLst>
      <p:ext uri="{BB962C8B-B14F-4D97-AF65-F5344CB8AC3E}">
        <p14:creationId xmlns:p14="http://schemas.microsoft.com/office/powerpoint/2010/main" val="38227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4833F89-F986-28DC-BDA6-25FB40F79D58}"/>
              </a:ext>
            </a:extLst>
          </p:cNvPr>
          <p:cNvSpPr>
            <a:spLocks noGrp="1"/>
          </p:cNvSpPr>
          <p:nvPr>
            <p:ph type="title"/>
          </p:nvPr>
        </p:nvSpPr>
        <p:spPr>
          <a:xfrm>
            <a:off x="1043631" y="809898"/>
            <a:ext cx="9942716" cy="1554480"/>
          </a:xfrm>
        </p:spPr>
        <p:txBody>
          <a:bodyPr anchor="ctr">
            <a:normAutofit/>
          </a:bodyPr>
          <a:lstStyle/>
          <a:p>
            <a:r>
              <a:rPr lang="de-DE" sz="4800" dirty="0"/>
              <a:t>Wörterbuch</a:t>
            </a:r>
          </a:p>
        </p:txBody>
      </p:sp>
      <p:sp>
        <p:nvSpPr>
          <p:cNvPr id="3" name="Symbol zastępczy zawartości 2">
            <a:extLst>
              <a:ext uri="{FF2B5EF4-FFF2-40B4-BE49-F238E27FC236}">
                <a16:creationId xmlns:a16="http://schemas.microsoft.com/office/drawing/2014/main" id="{366A3AA6-3869-6139-3C4B-4A08D1666D86}"/>
              </a:ext>
            </a:extLst>
          </p:cNvPr>
          <p:cNvSpPr>
            <a:spLocks noGrp="1"/>
          </p:cNvSpPr>
          <p:nvPr>
            <p:ph idx="1"/>
          </p:nvPr>
        </p:nvSpPr>
        <p:spPr>
          <a:xfrm>
            <a:off x="1045028" y="2787602"/>
            <a:ext cx="9941319" cy="3124658"/>
          </a:xfrm>
        </p:spPr>
        <p:txBody>
          <a:bodyPr numCol="2" anchor="ctr">
            <a:noAutofit/>
          </a:bodyPr>
          <a:lstStyle/>
          <a:p>
            <a:pPr marL="0" indent="0">
              <a:lnSpc>
                <a:spcPct val="120000"/>
              </a:lnSpc>
              <a:spcBef>
                <a:spcPts val="100"/>
              </a:spcBef>
              <a:buNone/>
            </a:pPr>
            <a:r>
              <a:rPr lang="pl-PL" sz="1200" dirty="0" err="1"/>
              <a:t>die</a:t>
            </a:r>
            <a:r>
              <a:rPr lang="pl-PL" sz="1200" dirty="0"/>
              <a:t> </a:t>
            </a:r>
            <a:r>
              <a:rPr lang="pl-PL" sz="1200" dirty="0" err="1"/>
              <a:t>Zentralbank</a:t>
            </a:r>
            <a:r>
              <a:rPr lang="pl-PL" sz="1200" dirty="0"/>
              <a:t> - bank centralny</a:t>
            </a:r>
          </a:p>
          <a:p>
            <a:pPr marL="0" indent="0">
              <a:lnSpc>
                <a:spcPct val="120000"/>
              </a:lnSpc>
              <a:spcBef>
                <a:spcPts val="100"/>
              </a:spcBef>
              <a:buNone/>
            </a:pPr>
            <a:r>
              <a:rPr lang="pl-PL" sz="1200" dirty="0" err="1"/>
              <a:t>die</a:t>
            </a:r>
            <a:r>
              <a:rPr lang="pl-PL" sz="1200" dirty="0"/>
              <a:t> </a:t>
            </a:r>
            <a:r>
              <a:rPr lang="pl-PL" sz="1200" dirty="0" err="1"/>
              <a:t>öffentliche</a:t>
            </a:r>
            <a:r>
              <a:rPr lang="pl-PL" sz="1200" dirty="0"/>
              <a:t> </a:t>
            </a:r>
            <a:r>
              <a:rPr lang="pl-PL" sz="1200" dirty="0" err="1"/>
              <a:t>Institution</a:t>
            </a:r>
            <a:r>
              <a:rPr lang="pl-PL" sz="1200" dirty="0"/>
              <a:t> - publiczna instytucja</a:t>
            </a:r>
          </a:p>
          <a:p>
            <a:pPr marL="0" indent="0">
              <a:lnSpc>
                <a:spcPct val="120000"/>
              </a:lnSpc>
              <a:spcBef>
                <a:spcPts val="100"/>
              </a:spcBef>
              <a:buNone/>
            </a:pPr>
            <a:r>
              <a:rPr lang="pl-PL" sz="1200" dirty="0" err="1"/>
              <a:t>die</a:t>
            </a:r>
            <a:r>
              <a:rPr lang="pl-PL" sz="1200" dirty="0"/>
              <a:t> </a:t>
            </a:r>
            <a:r>
              <a:rPr lang="pl-PL" sz="1200" dirty="0" err="1"/>
              <a:t>Währung</a:t>
            </a:r>
            <a:r>
              <a:rPr lang="pl-PL" sz="1200" dirty="0"/>
              <a:t> - waluta</a:t>
            </a:r>
          </a:p>
          <a:p>
            <a:pPr marL="0" indent="0">
              <a:lnSpc>
                <a:spcPct val="120000"/>
              </a:lnSpc>
              <a:spcBef>
                <a:spcPts val="100"/>
              </a:spcBef>
              <a:buNone/>
            </a:pPr>
            <a:r>
              <a:rPr lang="pl-PL" sz="1200" dirty="0" err="1"/>
              <a:t>die</a:t>
            </a:r>
            <a:r>
              <a:rPr lang="pl-PL" sz="1200" dirty="0"/>
              <a:t> </a:t>
            </a:r>
            <a:r>
              <a:rPr lang="pl-PL" sz="1200" dirty="0" err="1"/>
              <a:t>Geldversorgung</a:t>
            </a:r>
            <a:r>
              <a:rPr lang="pl-PL" sz="1200" dirty="0"/>
              <a:t> - zaopatrzenie w pieniądz</a:t>
            </a:r>
          </a:p>
          <a:p>
            <a:pPr marL="0" indent="0">
              <a:lnSpc>
                <a:spcPct val="120000"/>
              </a:lnSpc>
              <a:spcBef>
                <a:spcPts val="100"/>
              </a:spcBef>
              <a:buNone/>
            </a:pPr>
            <a:r>
              <a:rPr lang="pl-PL" sz="1200" dirty="0" err="1"/>
              <a:t>die</a:t>
            </a:r>
            <a:r>
              <a:rPr lang="pl-PL" sz="1200" dirty="0"/>
              <a:t> </a:t>
            </a:r>
            <a:r>
              <a:rPr lang="pl-PL" sz="1200" dirty="0" err="1"/>
              <a:t>Geldmenge</a:t>
            </a:r>
            <a:r>
              <a:rPr lang="pl-PL" sz="1200" dirty="0"/>
              <a:t> - wartość pieniądza</a:t>
            </a:r>
          </a:p>
          <a:p>
            <a:pPr marL="0" indent="0">
              <a:lnSpc>
                <a:spcPct val="120000"/>
              </a:lnSpc>
              <a:spcBef>
                <a:spcPts val="100"/>
              </a:spcBef>
              <a:buNone/>
            </a:pPr>
            <a:r>
              <a:rPr lang="pl-PL" sz="1200" dirty="0" err="1"/>
              <a:t>die</a:t>
            </a:r>
            <a:r>
              <a:rPr lang="pl-PL" sz="1200" dirty="0"/>
              <a:t> </a:t>
            </a:r>
            <a:r>
              <a:rPr lang="pl-PL" sz="1200" dirty="0" err="1"/>
              <a:t>Preisstabilität</a:t>
            </a:r>
            <a:r>
              <a:rPr lang="pl-PL" sz="1200" dirty="0"/>
              <a:t> - stabilność cen</a:t>
            </a:r>
          </a:p>
          <a:p>
            <a:pPr marL="0" indent="0">
              <a:lnSpc>
                <a:spcPct val="120000"/>
              </a:lnSpc>
              <a:spcBef>
                <a:spcPts val="100"/>
              </a:spcBef>
              <a:buNone/>
            </a:pPr>
            <a:r>
              <a:rPr lang="pl-PL" sz="1200" dirty="0" err="1"/>
              <a:t>die</a:t>
            </a:r>
            <a:r>
              <a:rPr lang="pl-PL" sz="1200" dirty="0"/>
              <a:t> </a:t>
            </a:r>
            <a:r>
              <a:rPr lang="pl-PL" sz="1200" dirty="0" err="1"/>
              <a:t>Vollbeschäftigung</a:t>
            </a:r>
            <a:r>
              <a:rPr lang="pl-PL" sz="1200" dirty="0"/>
              <a:t> - pełne zatrudnienie</a:t>
            </a:r>
          </a:p>
          <a:p>
            <a:pPr marL="0" indent="0">
              <a:lnSpc>
                <a:spcPct val="120000"/>
              </a:lnSpc>
              <a:spcBef>
                <a:spcPts val="100"/>
              </a:spcBef>
              <a:buNone/>
            </a:pPr>
            <a:r>
              <a:rPr lang="pl-PL" sz="1200" dirty="0" err="1"/>
              <a:t>fördern</a:t>
            </a:r>
            <a:r>
              <a:rPr lang="pl-PL" sz="1200" dirty="0"/>
              <a:t> - wspierać, promować</a:t>
            </a:r>
          </a:p>
          <a:p>
            <a:pPr marL="0" indent="0">
              <a:lnSpc>
                <a:spcPct val="120000"/>
              </a:lnSpc>
              <a:spcBef>
                <a:spcPts val="100"/>
              </a:spcBef>
              <a:buNone/>
            </a:pPr>
            <a:r>
              <a:rPr lang="pl-PL" sz="1200" dirty="0" err="1"/>
              <a:t>die</a:t>
            </a:r>
            <a:r>
              <a:rPr lang="pl-PL" sz="1200" dirty="0"/>
              <a:t> </a:t>
            </a:r>
            <a:r>
              <a:rPr lang="pl-PL" sz="1200" dirty="0" err="1"/>
              <a:t>Geschichte</a:t>
            </a:r>
            <a:r>
              <a:rPr lang="pl-PL" sz="1200" dirty="0"/>
              <a:t> - historia</a:t>
            </a:r>
          </a:p>
          <a:p>
            <a:pPr marL="0" indent="0">
              <a:lnSpc>
                <a:spcPct val="120000"/>
              </a:lnSpc>
              <a:spcBef>
                <a:spcPts val="100"/>
              </a:spcBef>
              <a:buNone/>
            </a:pPr>
            <a:r>
              <a:rPr lang="pl-PL" sz="1200" dirty="0" err="1"/>
              <a:t>gegründet</a:t>
            </a:r>
            <a:r>
              <a:rPr lang="pl-PL" sz="1200" dirty="0"/>
              <a:t> - założony</a:t>
            </a:r>
          </a:p>
          <a:p>
            <a:pPr marL="0" indent="0">
              <a:lnSpc>
                <a:spcPct val="120000"/>
              </a:lnSpc>
              <a:spcBef>
                <a:spcPts val="100"/>
              </a:spcBef>
              <a:buNone/>
            </a:pPr>
            <a:r>
              <a:rPr lang="pl-PL" sz="1200" dirty="0" err="1"/>
              <a:t>die</a:t>
            </a:r>
            <a:r>
              <a:rPr lang="pl-PL" sz="1200" dirty="0"/>
              <a:t> </a:t>
            </a:r>
            <a:r>
              <a:rPr lang="pl-PL" sz="1200" dirty="0" err="1"/>
              <a:t>Initiative</a:t>
            </a:r>
            <a:r>
              <a:rPr lang="pl-PL" sz="1200" dirty="0"/>
              <a:t> - inicjatywa</a:t>
            </a:r>
          </a:p>
          <a:p>
            <a:pPr marL="0" indent="0">
              <a:lnSpc>
                <a:spcPct val="120000"/>
              </a:lnSpc>
              <a:spcBef>
                <a:spcPts val="100"/>
              </a:spcBef>
              <a:buNone/>
            </a:pPr>
            <a:r>
              <a:rPr lang="pl-PL" sz="1200" dirty="0" err="1"/>
              <a:t>stabilisieren</a:t>
            </a:r>
            <a:r>
              <a:rPr lang="pl-PL" sz="1200" dirty="0"/>
              <a:t> - stabilizować</a:t>
            </a:r>
          </a:p>
          <a:p>
            <a:pPr marL="0" indent="0">
              <a:lnSpc>
                <a:spcPct val="120000"/>
              </a:lnSpc>
              <a:spcBef>
                <a:spcPts val="100"/>
              </a:spcBef>
              <a:buNone/>
            </a:pPr>
            <a:r>
              <a:rPr lang="pl-PL" sz="1200" dirty="0" err="1"/>
              <a:t>kontrollieren</a:t>
            </a:r>
            <a:r>
              <a:rPr lang="pl-PL" sz="1200" dirty="0"/>
              <a:t> - kontrolować</a:t>
            </a:r>
          </a:p>
          <a:p>
            <a:pPr marL="0" indent="0">
              <a:lnSpc>
                <a:spcPct val="120000"/>
              </a:lnSpc>
              <a:spcBef>
                <a:spcPts val="100"/>
              </a:spcBef>
              <a:buNone/>
            </a:pPr>
            <a:r>
              <a:rPr lang="pl-PL" sz="1200" dirty="0" err="1"/>
              <a:t>die</a:t>
            </a:r>
            <a:r>
              <a:rPr lang="pl-PL" sz="1200" dirty="0"/>
              <a:t> </a:t>
            </a:r>
            <a:r>
              <a:rPr lang="pl-PL" sz="1200" dirty="0" err="1"/>
              <a:t>Funktionen</a:t>
            </a:r>
            <a:r>
              <a:rPr lang="pl-PL" sz="1200" dirty="0"/>
              <a:t> - funkcje</a:t>
            </a:r>
          </a:p>
          <a:p>
            <a:pPr marL="0" indent="0">
              <a:lnSpc>
                <a:spcPct val="120000"/>
              </a:lnSpc>
              <a:spcBef>
                <a:spcPts val="100"/>
              </a:spcBef>
              <a:buNone/>
            </a:pPr>
            <a:r>
              <a:rPr lang="pl-PL" sz="1200" dirty="0" err="1"/>
              <a:t>die</a:t>
            </a:r>
            <a:r>
              <a:rPr lang="pl-PL" sz="1200" dirty="0"/>
              <a:t> </a:t>
            </a:r>
            <a:r>
              <a:rPr lang="pl-PL" sz="1200" dirty="0" err="1"/>
              <a:t>Emissionsbank</a:t>
            </a:r>
            <a:r>
              <a:rPr lang="pl-PL" sz="1200" dirty="0"/>
              <a:t> - bank emisyjny</a:t>
            </a:r>
          </a:p>
          <a:p>
            <a:pPr marL="0" indent="0">
              <a:lnSpc>
                <a:spcPct val="120000"/>
              </a:lnSpc>
              <a:spcBef>
                <a:spcPts val="100"/>
              </a:spcBef>
              <a:buNone/>
            </a:pPr>
            <a:r>
              <a:rPr lang="pl-PL" sz="1200" dirty="0" err="1"/>
              <a:t>die</a:t>
            </a:r>
            <a:r>
              <a:rPr lang="pl-PL" sz="1200" dirty="0"/>
              <a:t> Bank der </a:t>
            </a:r>
            <a:r>
              <a:rPr lang="pl-PL" sz="1200" dirty="0" err="1"/>
              <a:t>Banken</a:t>
            </a:r>
            <a:r>
              <a:rPr lang="pl-PL" sz="1200" dirty="0"/>
              <a:t> - bank banków</a:t>
            </a:r>
          </a:p>
          <a:p>
            <a:pPr marL="0" indent="0">
              <a:lnSpc>
                <a:spcPct val="120000"/>
              </a:lnSpc>
              <a:spcBef>
                <a:spcPts val="100"/>
              </a:spcBef>
              <a:buNone/>
            </a:pPr>
            <a:r>
              <a:rPr lang="pl-PL" sz="1200" dirty="0" err="1"/>
              <a:t>die</a:t>
            </a:r>
            <a:r>
              <a:rPr lang="pl-PL" sz="1200" dirty="0"/>
              <a:t> Bank des </a:t>
            </a:r>
            <a:r>
              <a:rPr lang="pl-PL" sz="1200" dirty="0" err="1"/>
              <a:t>Staates</a:t>
            </a:r>
            <a:r>
              <a:rPr lang="pl-PL" sz="1200" dirty="0"/>
              <a:t> - bank państwa</a:t>
            </a:r>
          </a:p>
          <a:p>
            <a:pPr marL="0" indent="0">
              <a:lnSpc>
                <a:spcPct val="120000"/>
              </a:lnSpc>
              <a:spcBef>
                <a:spcPts val="100"/>
              </a:spcBef>
              <a:buNone/>
            </a:pPr>
            <a:r>
              <a:rPr lang="pl-PL" sz="1200" dirty="0" err="1"/>
              <a:t>die</a:t>
            </a:r>
            <a:r>
              <a:rPr lang="pl-PL" sz="1200" dirty="0"/>
              <a:t> </a:t>
            </a:r>
            <a:r>
              <a:rPr lang="pl-PL" sz="1200" dirty="0" err="1"/>
              <a:t>Geldpolitik</a:t>
            </a:r>
            <a:r>
              <a:rPr lang="pl-PL" sz="1200" dirty="0"/>
              <a:t> - polityka pieniężna</a:t>
            </a:r>
          </a:p>
          <a:p>
            <a:pPr marL="0" indent="0">
              <a:lnSpc>
                <a:spcPct val="120000"/>
              </a:lnSpc>
              <a:spcBef>
                <a:spcPts val="100"/>
              </a:spcBef>
              <a:buNone/>
            </a:pPr>
            <a:r>
              <a:rPr lang="pl-PL" sz="1200" dirty="0" err="1"/>
              <a:t>die</a:t>
            </a:r>
            <a:r>
              <a:rPr lang="pl-PL" sz="1200" dirty="0"/>
              <a:t> </a:t>
            </a:r>
            <a:r>
              <a:rPr lang="pl-PL" sz="1200" dirty="0" err="1"/>
              <a:t>Offenmarktgeschäfte</a:t>
            </a:r>
            <a:r>
              <a:rPr lang="pl-PL" sz="1200" dirty="0"/>
              <a:t> - operacje otwartego rynku</a:t>
            </a:r>
          </a:p>
          <a:p>
            <a:pPr marL="0" indent="0">
              <a:lnSpc>
                <a:spcPct val="120000"/>
              </a:lnSpc>
              <a:spcBef>
                <a:spcPts val="100"/>
              </a:spcBef>
              <a:buNone/>
            </a:pPr>
            <a:r>
              <a:rPr lang="pl-PL" sz="1200" dirty="0"/>
              <a:t>der </a:t>
            </a:r>
            <a:r>
              <a:rPr lang="pl-PL" sz="1200" dirty="0" err="1"/>
              <a:t>Mindestreservesatz</a:t>
            </a:r>
            <a:r>
              <a:rPr lang="pl-PL" sz="1200" dirty="0"/>
              <a:t> - stopa rezerw obowiązkowych</a:t>
            </a:r>
          </a:p>
          <a:p>
            <a:pPr marL="0" indent="0">
              <a:lnSpc>
                <a:spcPct val="120000"/>
              </a:lnSpc>
              <a:spcBef>
                <a:spcPts val="100"/>
              </a:spcBef>
              <a:buNone/>
            </a:pPr>
            <a:r>
              <a:rPr lang="pl-PL" sz="1200" dirty="0"/>
              <a:t>der </a:t>
            </a:r>
            <a:r>
              <a:rPr lang="pl-PL" sz="1200" dirty="0" err="1"/>
              <a:t>Abzinsungssatz</a:t>
            </a:r>
            <a:r>
              <a:rPr lang="pl-PL" sz="1200" dirty="0"/>
              <a:t>/der </a:t>
            </a:r>
            <a:r>
              <a:rPr lang="pl-PL" sz="1200" dirty="0" err="1"/>
              <a:t>Zinssatz</a:t>
            </a:r>
            <a:r>
              <a:rPr lang="pl-PL" sz="1200" dirty="0"/>
              <a:t> - stopa dyskontowa/stopa procentowa</a:t>
            </a:r>
          </a:p>
          <a:p>
            <a:pPr marL="0" indent="0">
              <a:lnSpc>
                <a:spcPct val="120000"/>
              </a:lnSpc>
              <a:spcBef>
                <a:spcPts val="100"/>
              </a:spcBef>
              <a:buNone/>
            </a:pPr>
            <a:r>
              <a:rPr lang="pl-PL" sz="1200" dirty="0" err="1"/>
              <a:t>die</a:t>
            </a:r>
            <a:r>
              <a:rPr lang="pl-PL" sz="1200" dirty="0"/>
              <a:t> </a:t>
            </a:r>
            <a:r>
              <a:rPr lang="pl-PL" sz="1200" dirty="0" err="1"/>
              <a:t>Inflation</a:t>
            </a:r>
            <a:r>
              <a:rPr lang="pl-PL" sz="1200" dirty="0"/>
              <a:t> - inflacja</a:t>
            </a:r>
          </a:p>
          <a:p>
            <a:pPr marL="0" indent="0">
              <a:lnSpc>
                <a:spcPct val="120000"/>
              </a:lnSpc>
              <a:spcBef>
                <a:spcPts val="100"/>
              </a:spcBef>
              <a:buNone/>
            </a:pPr>
            <a:r>
              <a:rPr lang="pl-PL" sz="1200" dirty="0" err="1"/>
              <a:t>die</a:t>
            </a:r>
            <a:r>
              <a:rPr lang="pl-PL" sz="1200" dirty="0"/>
              <a:t> </a:t>
            </a:r>
            <a:r>
              <a:rPr lang="pl-PL" sz="1200" dirty="0" err="1"/>
              <a:t>Wechselkurse</a:t>
            </a:r>
            <a:r>
              <a:rPr lang="pl-PL" sz="1200" dirty="0"/>
              <a:t> - kursy walutowe</a:t>
            </a:r>
          </a:p>
          <a:p>
            <a:pPr marL="0" indent="0">
              <a:lnSpc>
                <a:spcPct val="120000"/>
              </a:lnSpc>
              <a:spcBef>
                <a:spcPts val="100"/>
              </a:spcBef>
              <a:buNone/>
            </a:pPr>
            <a:r>
              <a:rPr lang="pl-PL" sz="1200" dirty="0" err="1"/>
              <a:t>die</a:t>
            </a:r>
            <a:r>
              <a:rPr lang="pl-PL" sz="1200" dirty="0"/>
              <a:t> </a:t>
            </a:r>
            <a:r>
              <a:rPr lang="pl-PL" sz="1200" dirty="0" err="1"/>
              <a:t>Zinssätze</a:t>
            </a:r>
            <a:r>
              <a:rPr lang="pl-PL" sz="1200" dirty="0"/>
              <a:t> - stopy procentowe</a:t>
            </a:r>
          </a:p>
          <a:p>
            <a:pPr marL="0" indent="0">
              <a:lnSpc>
                <a:spcPct val="120000"/>
              </a:lnSpc>
              <a:spcBef>
                <a:spcPts val="100"/>
              </a:spcBef>
              <a:buNone/>
            </a:pPr>
            <a:r>
              <a:rPr lang="pl-PL" sz="1200" dirty="0" err="1"/>
              <a:t>die</a:t>
            </a:r>
            <a:r>
              <a:rPr lang="pl-PL" sz="1200" dirty="0"/>
              <a:t> </a:t>
            </a:r>
            <a:r>
              <a:rPr lang="pl-PL" sz="1200" dirty="0" err="1"/>
              <a:t>Kreditvergabe</a:t>
            </a:r>
            <a:r>
              <a:rPr lang="pl-PL" sz="1200" dirty="0"/>
              <a:t> - udzielanie kredytów</a:t>
            </a:r>
          </a:p>
          <a:p>
            <a:pPr marL="0" indent="0">
              <a:lnSpc>
                <a:spcPct val="120000"/>
              </a:lnSpc>
              <a:spcBef>
                <a:spcPts val="100"/>
              </a:spcBef>
              <a:buNone/>
            </a:pPr>
            <a:r>
              <a:rPr lang="pl-PL" sz="1200" dirty="0" err="1"/>
              <a:t>die</a:t>
            </a:r>
            <a:r>
              <a:rPr lang="pl-PL" sz="1200" dirty="0"/>
              <a:t> </a:t>
            </a:r>
            <a:r>
              <a:rPr lang="pl-PL" sz="1200" dirty="0" err="1"/>
              <a:t>National</a:t>
            </a:r>
            <a:r>
              <a:rPr lang="pl-PL" sz="1200" dirty="0"/>
              <a:t> Bank of Poland (NBP) - Narodowy Bank Polski (NBP)</a:t>
            </a:r>
          </a:p>
          <a:p>
            <a:pPr marL="0" indent="0">
              <a:lnSpc>
                <a:spcPct val="120000"/>
              </a:lnSpc>
              <a:spcBef>
                <a:spcPts val="100"/>
              </a:spcBef>
              <a:buNone/>
            </a:pPr>
            <a:r>
              <a:rPr lang="pl-PL" sz="1200" dirty="0" err="1"/>
              <a:t>die</a:t>
            </a:r>
            <a:r>
              <a:rPr lang="pl-PL" sz="1200" dirty="0"/>
              <a:t> </a:t>
            </a:r>
            <a:r>
              <a:rPr lang="pl-PL" sz="1200" dirty="0" err="1"/>
              <a:t>Verfassung</a:t>
            </a:r>
            <a:r>
              <a:rPr lang="pl-PL" sz="1200" dirty="0"/>
              <a:t> - konstytucja</a:t>
            </a:r>
          </a:p>
          <a:p>
            <a:pPr marL="0" indent="0">
              <a:lnSpc>
                <a:spcPct val="120000"/>
              </a:lnSpc>
              <a:spcBef>
                <a:spcPts val="100"/>
              </a:spcBef>
              <a:buNone/>
            </a:pPr>
            <a:r>
              <a:rPr lang="pl-PL" sz="1200" dirty="0" err="1"/>
              <a:t>das</a:t>
            </a:r>
            <a:r>
              <a:rPr lang="pl-PL" sz="1200" dirty="0"/>
              <a:t> </a:t>
            </a:r>
            <a:r>
              <a:rPr lang="pl-PL" sz="1200" dirty="0" err="1"/>
              <a:t>Gesetz</a:t>
            </a:r>
            <a:r>
              <a:rPr lang="pl-PL" sz="1200" dirty="0"/>
              <a:t> - ustawa</a:t>
            </a:r>
          </a:p>
          <a:p>
            <a:pPr marL="0" indent="0">
              <a:lnSpc>
                <a:spcPct val="120000"/>
              </a:lnSpc>
              <a:spcBef>
                <a:spcPts val="100"/>
              </a:spcBef>
              <a:buNone/>
            </a:pPr>
            <a:r>
              <a:rPr lang="pl-PL" sz="1200" dirty="0" err="1"/>
              <a:t>die</a:t>
            </a:r>
            <a:r>
              <a:rPr lang="pl-PL" sz="1200" dirty="0"/>
              <a:t> </a:t>
            </a:r>
            <a:r>
              <a:rPr lang="pl-PL" sz="1200" dirty="0" err="1"/>
              <a:t>Unabhängigkeit</a:t>
            </a:r>
            <a:r>
              <a:rPr lang="pl-PL" sz="1200" dirty="0"/>
              <a:t> - niezależność</a:t>
            </a:r>
          </a:p>
          <a:p>
            <a:pPr marL="0" indent="0">
              <a:lnSpc>
                <a:spcPct val="120000"/>
              </a:lnSpc>
              <a:spcBef>
                <a:spcPts val="100"/>
              </a:spcBef>
              <a:buNone/>
            </a:pPr>
            <a:r>
              <a:rPr lang="pl-PL" sz="1200" dirty="0" err="1"/>
              <a:t>die</a:t>
            </a:r>
            <a:r>
              <a:rPr lang="pl-PL" sz="1200" dirty="0"/>
              <a:t> </a:t>
            </a:r>
            <a:r>
              <a:rPr lang="pl-PL" sz="1200" dirty="0" err="1"/>
              <a:t>Organe</a:t>
            </a:r>
            <a:r>
              <a:rPr lang="pl-PL" sz="1200" dirty="0"/>
              <a:t> - organy</a:t>
            </a:r>
          </a:p>
          <a:p>
            <a:pPr marL="0" indent="0">
              <a:lnSpc>
                <a:spcPct val="120000"/>
              </a:lnSpc>
              <a:spcBef>
                <a:spcPts val="100"/>
              </a:spcBef>
              <a:buNone/>
            </a:pPr>
            <a:r>
              <a:rPr lang="pl-PL" sz="1200" dirty="0"/>
              <a:t>der </a:t>
            </a:r>
            <a:r>
              <a:rPr lang="pl-PL" sz="1200" dirty="0" err="1"/>
              <a:t>Präsident</a:t>
            </a:r>
            <a:r>
              <a:rPr lang="pl-PL" sz="1200" dirty="0"/>
              <a:t> - prezes</a:t>
            </a:r>
          </a:p>
          <a:p>
            <a:pPr marL="0" indent="0">
              <a:lnSpc>
                <a:spcPct val="120000"/>
              </a:lnSpc>
              <a:spcBef>
                <a:spcPts val="100"/>
              </a:spcBef>
              <a:buNone/>
            </a:pPr>
            <a:r>
              <a:rPr lang="pl-PL" sz="1200" dirty="0"/>
              <a:t>der </a:t>
            </a:r>
            <a:r>
              <a:rPr lang="pl-PL" sz="1200" dirty="0" err="1"/>
              <a:t>Währungspolitische</a:t>
            </a:r>
            <a:r>
              <a:rPr lang="pl-PL" sz="1200" dirty="0"/>
              <a:t> Rat - Rada Polityki Pieniężnej</a:t>
            </a:r>
          </a:p>
          <a:p>
            <a:pPr marL="0" indent="0">
              <a:lnSpc>
                <a:spcPct val="120000"/>
              </a:lnSpc>
              <a:spcBef>
                <a:spcPts val="100"/>
              </a:spcBef>
              <a:buNone/>
            </a:pPr>
            <a:r>
              <a:rPr lang="pl-PL" sz="1200" dirty="0"/>
              <a:t>der </a:t>
            </a:r>
            <a:r>
              <a:rPr lang="pl-PL" sz="1200" dirty="0" err="1"/>
              <a:t>Verwaltungsrat</a:t>
            </a:r>
            <a:r>
              <a:rPr lang="pl-PL" sz="1200" dirty="0"/>
              <a:t> - rada nadzorcza</a:t>
            </a:r>
          </a:p>
          <a:p>
            <a:pPr marL="0" indent="0">
              <a:lnSpc>
                <a:spcPct val="120000"/>
              </a:lnSpc>
              <a:spcBef>
                <a:spcPts val="100"/>
              </a:spcBef>
              <a:buNone/>
            </a:pPr>
            <a:r>
              <a:rPr lang="pl-PL" sz="1200" dirty="0" err="1"/>
              <a:t>die</a:t>
            </a:r>
            <a:r>
              <a:rPr lang="pl-PL" sz="1200" dirty="0"/>
              <a:t> </a:t>
            </a:r>
            <a:r>
              <a:rPr lang="pl-PL" sz="1200" dirty="0" err="1"/>
              <a:t>Europäische</a:t>
            </a:r>
            <a:r>
              <a:rPr lang="pl-PL" sz="1200" dirty="0"/>
              <a:t> </a:t>
            </a:r>
            <a:r>
              <a:rPr lang="pl-PL" sz="1200" dirty="0" err="1"/>
              <a:t>Zentralbank</a:t>
            </a:r>
            <a:r>
              <a:rPr lang="pl-PL" sz="1200" dirty="0"/>
              <a:t> (EZB) - Europejski Bank Centralny (EBC)</a:t>
            </a:r>
          </a:p>
          <a:p>
            <a:pPr marL="0" indent="0">
              <a:lnSpc>
                <a:spcPct val="120000"/>
              </a:lnSpc>
              <a:spcBef>
                <a:spcPts val="100"/>
              </a:spcBef>
              <a:buNone/>
            </a:pPr>
            <a:endParaRPr lang="pl-PL" sz="1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34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56B2AB9-ADC8-F983-ECBC-BCDA31F48842}"/>
              </a:ext>
            </a:extLst>
          </p:cNvPr>
          <p:cNvSpPr>
            <a:spLocks noGrp="1"/>
          </p:cNvSpPr>
          <p:nvPr>
            <p:ph type="title"/>
          </p:nvPr>
        </p:nvSpPr>
        <p:spPr>
          <a:xfrm>
            <a:off x="1043631" y="809898"/>
            <a:ext cx="9942716" cy="1554480"/>
          </a:xfrm>
        </p:spPr>
        <p:txBody>
          <a:bodyPr anchor="ctr">
            <a:normAutofit/>
          </a:bodyPr>
          <a:lstStyle/>
          <a:p>
            <a:r>
              <a:rPr lang="pl-PL" sz="4800" dirty="0" err="1"/>
              <a:t>Quellen</a:t>
            </a:r>
            <a:endParaRPr lang="pl-PL" sz="4800" dirty="0"/>
          </a:p>
        </p:txBody>
      </p:sp>
      <p:sp>
        <p:nvSpPr>
          <p:cNvPr id="3" name="Symbol zastępczy zawartości 2">
            <a:extLst>
              <a:ext uri="{FF2B5EF4-FFF2-40B4-BE49-F238E27FC236}">
                <a16:creationId xmlns:a16="http://schemas.microsoft.com/office/drawing/2014/main" id="{A39AA705-3DFC-00B2-0A7F-A89277C4787C}"/>
              </a:ext>
            </a:extLst>
          </p:cNvPr>
          <p:cNvSpPr>
            <a:spLocks noGrp="1"/>
          </p:cNvSpPr>
          <p:nvPr>
            <p:ph idx="1"/>
          </p:nvPr>
        </p:nvSpPr>
        <p:spPr>
          <a:xfrm>
            <a:off x="1045028" y="2508070"/>
            <a:ext cx="9941319" cy="3124658"/>
          </a:xfrm>
        </p:spPr>
        <p:txBody>
          <a:bodyPr anchor="ctr">
            <a:normAutofit/>
          </a:bodyPr>
          <a:lstStyle/>
          <a:p>
            <a:pPr marL="0" indent="0">
              <a:buNone/>
            </a:pPr>
            <a:r>
              <a:rPr lang="pl-PL" sz="2400" dirty="0">
                <a:hlinkClick r:id="rId2"/>
              </a:rPr>
              <a:t>https://www.ecb.europa.eu/ecb/html/index.de.html</a:t>
            </a:r>
            <a:endParaRPr lang="pl-PL" sz="2400" dirty="0"/>
          </a:p>
          <a:p>
            <a:pPr marL="0" indent="0">
              <a:buNone/>
            </a:pPr>
            <a:r>
              <a:rPr lang="pl-PL" sz="2400" dirty="0">
                <a:hlinkClick r:id="rId3"/>
              </a:rPr>
              <a:t>https://nbp.pl/o-nbp/</a:t>
            </a:r>
            <a:endParaRPr lang="pl-PL" sz="2400" dirty="0"/>
          </a:p>
          <a:p>
            <a:pPr marL="0" indent="0">
              <a:buNone/>
            </a:pPr>
            <a:r>
              <a:rPr lang="pl-PL" sz="2400" b="0" i="0" u="sng" dirty="0">
                <a:effectLst/>
                <a:highlight>
                  <a:srgbClr val="FFFFFF"/>
                </a:highlight>
                <a:latin typeface="+mj-lt"/>
                <a:hlinkClick r:id="rId4"/>
              </a:rPr>
              <a:t>https://nbp.pl/o-nbp/funkcje-banku-centralnego/</a:t>
            </a:r>
            <a:endParaRPr lang="pl-PL" sz="2400" dirty="0">
              <a:latin typeface="+mj-lt"/>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35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9A42DE5-2C21-2161-DB51-1857C07D81B1}"/>
              </a:ext>
            </a:extLst>
          </p:cNvPr>
          <p:cNvSpPr>
            <a:spLocks noGrp="1"/>
          </p:cNvSpPr>
          <p:nvPr>
            <p:ph type="ctrTitle"/>
          </p:nvPr>
        </p:nvSpPr>
        <p:spPr>
          <a:xfrm>
            <a:off x="1524000" y="1293338"/>
            <a:ext cx="9144000" cy="3274592"/>
          </a:xfrm>
        </p:spPr>
        <p:txBody>
          <a:bodyPr anchor="ctr">
            <a:normAutofit/>
          </a:bodyPr>
          <a:lstStyle/>
          <a:p>
            <a:r>
              <a:rPr lang="pl-PL" sz="7200" dirty="0" err="1"/>
              <a:t>Danke</a:t>
            </a:r>
            <a:r>
              <a:rPr lang="pl-PL" sz="7200" dirty="0"/>
              <a:t> </a:t>
            </a:r>
            <a:r>
              <a:rPr lang="de-DE" sz="7200" dirty="0"/>
              <a:t>für</a:t>
            </a:r>
            <a:r>
              <a:rPr lang="pl-PL" sz="7200" dirty="0"/>
              <a:t> </a:t>
            </a:r>
            <a:r>
              <a:rPr lang="pl-PL" sz="7200" dirty="0" err="1"/>
              <a:t>Ihre</a:t>
            </a:r>
            <a:r>
              <a:rPr lang="pl-PL" sz="7200" dirty="0"/>
              <a:t> </a:t>
            </a:r>
            <a:r>
              <a:rPr lang="pl-PL" sz="7200" dirty="0" err="1"/>
              <a:t>Aufmerksamkeit</a:t>
            </a:r>
            <a:r>
              <a:rPr lang="pl-PL" sz="7200" dirty="0"/>
              <a:t>!</a:t>
            </a:r>
          </a:p>
        </p:txBody>
      </p:sp>
      <p:sp>
        <p:nvSpPr>
          <p:cNvPr id="3" name="Podtytuł 2">
            <a:extLst>
              <a:ext uri="{FF2B5EF4-FFF2-40B4-BE49-F238E27FC236}">
                <a16:creationId xmlns:a16="http://schemas.microsoft.com/office/drawing/2014/main" id="{BB4CD1AE-64CB-7706-685B-7F6880850EDA}"/>
              </a:ext>
            </a:extLst>
          </p:cNvPr>
          <p:cNvSpPr>
            <a:spLocks noGrp="1"/>
          </p:cNvSpPr>
          <p:nvPr>
            <p:ph type="subTitle" idx="1"/>
          </p:nvPr>
        </p:nvSpPr>
        <p:spPr>
          <a:xfrm>
            <a:off x="1524000" y="5514052"/>
            <a:ext cx="9144000" cy="651910"/>
          </a:xfrm>
        </p:spPr>
        <p:txBody>
          <a:bodyPr anchor="ctr">
            <a:normAutofit/>
          </a:bodyPr>
          <a:lstStyle/>
          <a:p>
            <a:endParaRPr lang="pl-PL"/>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683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CD0D2EA-A4E9-D153-9F4A-1B652BD3A663}"/>
              </a:ext>
            </a:extLst>
          </p:cNvPr>
          <p:cNvSpPr>
            <a:spLocks noGrp="1"/>
          </p:cNvSpPr>
          <p:nvPr>
            <p:ph type="title"/>
          </p:nvPr>
        </p:nvSpPr>
        <p:spPr>
          <a:xfrm>
            <a:off x="808638" y="386930"/>
            <a:ext cx="9236700" cy="1188950"/>
          </a:xfrm>
        </p:spPr>
        <p:txBody>
          <a:bodyPr anchor="b">
            <a:normAutofit/>
          </a:bodyPr>
          <a:lstStyle/>
          <a:p>
            <a:r>
              <a:rPr lang="pl-PL" sz="5400" dirty="0"/>
              <a:t>Agenda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79704AE-9359-CC68-52F7-9ED2BAFB9DE3}"/>
              </a:ext>
            </a:extLst>
          </p:cNvPr>
          <p:cNvSpPr>
            <a:spLocks noGrp="1"/>
          </p:cNvSpPr>
          <p:nvPr>
            <p:ph idx="1"/>
          </p:nvPr>
        </p:nvSpPr>
        <p:spPr>
          <a:xfrm>
            <a:off x="793660" y="2599509"/>
            <a:ext cx="10143668" cy="3435531"/>
          </a:xfrm>
        </p:spPr>
        <p:txBody>
          <a:bodyPr anchor="ctr">
            <a:normAutofit lnSpcReduction="10000"/>
          </a:bodyPr>
          <a:lstStyle/>
          <a:p>
            <a:pPr marL="457200" indent="-457200">
              <a:buAutoNum type="arabicPeriod"/>
            </a:pPr>
            <a:r>
              <a:rPr lang="pl-PL" sz="2400" dirty="0" err="1"/>
              <a:t>Die</a:t>
            </a:r>
            <a:r>
              <a:rPr lang="pl-PL" sz="2400" dirty="0"/>
              <a:t> Definition der </a:t>
            </a:r>
            <a:r>
              <a:rPr lang="pl-PL" sz="2400" dirty="0" err="1"/>
              <a:t>Zentralbank</a:t>
            </a:r>
            <a:r>
              <a:rPr lang="pl-PL" sz="2400" dirty="0"/>
              <a:t>.</a:t>
            </a:r>
          </a:p>
          <a:p>
            <a:pPr marL="457200" indent="-457200">
              <a:buAutoNum type="arabicPeriod"/>
            </a:pPr>
            <a:r>
              <a:rPr lang="pl-PL" sz="2400" dirty="0" err="1"/>
              <a:t>Eine</a:t>
            </a:r>
            <a:r>
              <a:rPr lang="pl-PL" sz="2400" dirty="0"/>
              <a:t> kurze </a:t>
            </a:r>
            <a:r>
              <a:rPr lang="pl-PL" sz="2400" dirty="0" err="1"/>
              <a:t>Geschichte</a:t>
            </a:r>
            <a:r>
              <a:rPr lang="pl-PL" sz="2400" dirty="0"/>
              <a:t> der </a:t>
            </a:r>
            <a:r>
              <a:rPr lang="de-DE" sz="2400" dirty="0"/>
              <a:t>Schöpfung</a:t>
            </a:r>
            <a:r>
              <a:rPr lang="pl-PL" sz="2400" dirty="0"/>
              <a:t> </a:t>
            </a:r>
            <a:r>
              <a:rPr lang="pl-PL" sz="2400" dirty="0" err="1"/>
              <a:t>und</a:t>
            </a:r>
            <a:r>
              <a:rPr lang="pl-PL" sz="2400" dirty="0"/>
              <a:t> </a:t>
            </a:r>
            <a:r>
              <a:rPr lang="pl-PL" sz="2400" dirty="0" err="1"/>
              <a:t>Evolution</a:t>
            </a:r>
            <a:r>
              <a:rPr lang="pl-PL" sz="2400" dirty="0"/>
              <a:t>.</a:t>
            </a:r>
          </a:p>
          <a:p>
            <a:pPr marL="457200" indent="-457200">
              <a:buAutoNum type="arabicPeriod"/>
            </a:pPr>
            <a:r>
              <a:rPr lang="pl-PL" sz="2400" dirty="0" err="1"/>
              <a:t>Grundlegende</a:t>
            </a:r>
            <a:r>
              <a:rPr lang="pl-PL" sz="2400" dirty="0"/>
              <a:t> </a:t>
            </a:r>
            <a:r>
              <a:rPr lang="pl-PL" sz="2400" dirty="0" err="1"/>
              <a:t>Funktionen</a:t>
            </a:r>
            <a:r>
              <a:rPr lang="pl-PL" sz="2400" dirty="0"/>
              <a:t> </a:t>
            </a:r>
            <a:r>
              <a:rPr lang="pl-PL" sz="2400" dirty="0" err="1"/>
              <a:t>und</a:t>
            </a:r>
            <a:r>
              <a:rPr lang="pl-PL" sz="2400" dirty="0"/>
              <a:t> </a:t>
            </a:r>
            <a:r>
              <a:rPr lang="pl-PL" sz="2400" dirty="0" err="1"/>
              <a:t>Rolle</a:t>
            </a:r>
            <a:r>
              <a:rPr lang="pl-PL" sz="2400" dirty="0"/>
              <a:t>.</a:t>
            </a:r>
          </a:p>
          <a:p>
            <a:pPr marL="457200" indent="-457200">
              <a:buAutoNum type="arabicPeriod"/>
            </a:pPr>
            <a:r>
              <a:rPr lang="pl-PL" sz="2400" dirty="0" err="1"/>
              <a:t>Die</a:t>
            </a:r>
            <a:r>
              <a:rPr lang="pl-PL" sz="2400" dirty="0"/>
              <a:t> </a:t>
            </a:r>
            <a:r>
              <a:rPr lang="pl-PL" sz="2400" dirty="0" err="1"/>
              <a:t>Geldpolitik</a:t>
            </a:r>
            <a:r>
              <a:rPr lang="pl-PL" sz="2400" dirty="0"/>
              <a:t> </a:t>
            </a:r>
            <a:r>
              <a:rPr lang="pl-PL" sz="2400" dirty="0" err="1"/>
              <a:t>und</a:t>
            </a:r>
            <a:r>
              <a:rPr lang="pl-PL" sz="2400" dirty="0"/>
              <a:t> </a:t>
            </a:r>
            <a:r>
              <a:rPr lang="pl-PL" sz="2400" dirty="0" err="1"/>
              <a:t>ihre</a:t>
            </a:r>
            <a:r>
              <a:rPr lang="pl-PL" sz="2400" dirty="0"/>
              <a:t> </a:t>
            </a:r>
            <a:r>
              <a:rPr lang="pl-PL" sz="2400" dirty="0" err="1"/>
              <a:t>Instrumente</a:t>
            </a:r>
            <a:r>
              <a:rPr lang="pl-PL" sz="2400" dirty="0"/>
              <a:t>.</a:t>
            </a:r>
          </a:p>
          <a:p>
            <a:pPr marL="457200" indent="-457200">
              <a:buAutoNum type="arabicPeriod"/>
            </a:pPr>
            <a:r>
              <a:rPr lang="de-DE" sz="2400" dirty="0"/>
              <a:t>Die Auswirkungen der Zentralbank auf die Wirtschaft.</a:t>
            </a:r>
            <a:endParaRPr lang="pl-PL" sz="2400" dirty="0"/>
          </a:p>
          <a:p>
            <a:pPr marL="457200" indent="-457200">
              <a:buAutoNum type="arabicPeriod"/>
            </a:pPr>
            <a:r>
              <a:rPr lang="pl-PL" sz="2400" dirty="0" err="1"/>
              <a:t>Die</a:t>
            </a:r>
            <a:r>
              <a:rPr lang="pl-PL" sz="2400" dirty="0"/>
              <a:t> </a:t>
            </a:r>
            <a:r>
              <a:rPr lang="pl-PL" sz="2400" dirty="0" err="1"/>
              <a:t>Zentralbank</a:t>
            </a:r>
            <a:r>
              <a:rPr lang="pl-PL" sz="2400" dirty="0"/>
              <a:t> in Polen </a:t>
            </a:r>
            <a:r>
              <a:rPr lang="pl-PL" sz="2400" dirty="0" err="1"/>
              <a:t>und</a:t>
            </a:r>
            <a:r>
              <a:rPr lang="pl-PL" sz="2400" dirty="0"/>
              <a:t> EU.</a:t>
            </a:r>
          </a:p>
          <a:p>
            <a:pPr marL="457200" indent="-457200">
              <a:buAutoNum type="arabicPeriod"/>
            </a:pPr>
            <a:r>
              <a:rPr lang="de-DE" sz="2400" dirty="0"/>
              <a:t>Wörterbuch</a:t>
            </a:r>
            <a:r>
              <a:rPr lang="pl-PL" sz="2400" dirty="0"/>
              <a:t>.</a:t>
            </a:r>
          </a:p>
          <a:p>
            <a:pPr marL="457200" indent="-457200">
              <a:buAutoNum type="arabicPeriod"/>
            </a:pPr>
            <a:r>
              <a:rPr lang="pl-PL" sz="2400" dirty="0" err="1"/>
              <a:t>Quellen</a:t>
            </a:r>
            <a:endParaRPr lang="pl-PL" sz="2400" dirty="0"/>
          </a:p>
          <a:p>
            <a:pPr marL="457200" indent="-457200">
              <a:buAutoNum type="arabicPeriod"/>
            </a:pPr>
            <a:endParaRPr lang="pl-PL" sz="2400" dirty="0"/>
          </a:p>
        </p:txBody>
      </p:sp>
    </p:spTree>
    <p:extLst>
      <p:ext uri="{BB962C8B-B14F-4D97-AF65-F5344CB8AC3E}">
        <p14:creationId xmlns:p14="http://schemas.microsoft.com/office/powerpoint/2010/main" val="56179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A90C6C0-F721-3941-88A9-774E7E740233}"/>
              </a:ext>
            </a:extLst>
          </p:cNvPr>
          <p:cNvSpPr>
            <a:spLocks noGrp="1"/>
          </p:cNvSpPr>
          <p:nvPr>
            <p:ph type="title"/>
          </p:nvPr>
        </p:nvSpPr>
        <p:spPr>
          <a:xfrm>
            <a:off x="494492" y="856180"/>
            <a:ext cx="5045329" cy="1128068"/>
          </a:xfrm>
        </p:spPr>
        <p:txBody>
          <a:bodyPr anchor="ctr">
            <a:normAutofit/>
          </a:bodyPr>
          <a:lstStyle/>
          <a:p>
            <a:r>
              <a:rPr lang="pl-PL" sz="3700" dirty="0"/>
              <a:t>Was </a:t>
            </a:r>
            <a:r>
              <a:rPr lang="pl-PL" sz="3700" dirty="0" err="1"/>
              <a:t>ist</a:t>
            </a:r>
            <a:r>
              <a:rPr lang="pl-PL" sz="3700" dirty="0"/>
              <a:t> </a:t>
            </a:r>
            <a:r>
              <a:rPr lang="pl-PL" sz="3700" dirty="0" err="1"/>
              <a:t>eine</a:t>
            </a:r>
            <a:r>
              <a:rPr lang="pl-PL" sz="3700" dirty="0"/>
              <a:t> </a:t>
            </a:r>
            <a:r>
              <a:rPr lang="pl-PL" sz="3700" dirty="0" err="1"/>
              <a:t>Zentralbank</a:t>
            </a:r>
            <a:r>
              <a:rPr lang="pl-PL" sz="3700" dirty="0"/>
              <a:t>?</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066E544A-B3F7-3FC9-5DEA-BA8EDAE74D11}"/>
              </a:ext>
            </a:extLst>
          </p:cNvPr>
          <p:cNvSpPr>
            <a:spLocks noGrp="1"/>
          </p:cNvSpPr>
          <p:nvPr>
            <p:ph idx="1"/>
          </p:nvPr>
        </p:nvSpPr>
        <p:spPr>
          <a:xfrm>
            <a:off x="590719" y="2330505"/>
            <a:ext cx="4559425" cy="4052007"/>
          </a:xfrm>
        </p:spPr>
        <p:txBody>
          <a:bodyPr anchor="ctr">
            <a:normAutofit/>
          </a:bodyPr>
          <a:lstStyle/>
          <a:p>
            <a:pPr marL="0" indent="0" algn="just">
              <a:buNone/>
            </a:pPr>
            <a:r>
              <a:rPr lang="de-DE" sz="2000" dirty="0"/>
              <a:t>Eine Zentralbank ist eine öffentliche Institution, die für die Währung eines Landes oder einer Gruppe von Ländern zuständig ist und die Geldversorgung – das heißt im wörtlichen Sinne die im Umlauf befindliche Geldmenge – kontrolliert. Das Hauptziel vieler Zentralbanken ist Preisstabilität. In manchen Ländern ist die Zentralbank gesetzlich verpflichtet, die Vollbeschäftigung zu fördern.</a:t>
            </a:r>
            <a:endParaRPr lang="pl-PL" sz="20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Grafik auf Dokument mit Stift">
            <a:extLst>
              <a:ext uri="{FF2B5EF4-FFF2-40B4-BE49-F238E27FC236}">
                <a16:creationId xmlns:a16="http://schemas.microsoft.com/office/drawing/2014/main" id="{67672222-C3A2-CA37-48BF-23C5F92B6FC5}"/>
              </a:ext>
            </a:extLst>
          </p:cNvPr>
          <p:cNvPicPr>
            <a:picLocks noChangeAspect="1"/>
          </p:cNvPicPr>
          <p:nvPr/>
        </p:nvPicPr>
        <p:blipFill rotWithShape="1">
          <a:blip r:embed="rId2"/>
          <a:srcRect l="22347" r="8795" b="1"/>
          <a:stretch/>
        </p:blipFill>
        <p:spPr>
          <a:xfrm>
            <a:off x="5977788" y="799352"/>
            <a:ext cx="5425410" cy="5259296"/>
          </a:xfrm>
          <a:prstGeom prst="rect">
            <a:avLst/>
          </a:prstGeom>
        </p:spPr>
      </p:pic>
    </p:spTree>
    <p:extLst>
      <p:ext uri="{BB962C8B-B14F-4D97-AF65-F5344CB8AC3E}">
        <p14:creationId xmlns:p14="http://schemas.microsoft.com/office/powerpoint/2010/main" val="239360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CD34C3-0129-173B-019D-F517B471BB66}"/>
              </a:ext>
            </a:extLst>
          </p:cNvPr>
          <p:cNvSpPr>
            <a:spLocks noGrp="1"/>
          </p:cNvSpPr>
          <p:nvPr>
            <p:ph type="title"/>
          </p:nvPr>
        </p:nvSpPr>
        <p:spPr/>
        <p:txBody>
          <a:bodyPr/>
          <a:lstStyle/>
          <a:p>
            <a:r>
              <a:rPr lang="pl-PL" dirty="0" err="1"/>
              <a:t>Geschichte</a:t>
            </a:r>
            <a:r>
              <a:rPr lang="pl-PL" dirty="0"/>
              <a:t> der </a:t>
            </a:r>
            <a:r>
              <a:rPr lang="pl-PL" dirty="0" err="1"/>
              <a:t>Zentralbank</a:t>
            </a:r>
            <a:endParaRPr lang="pl-PL" dirty="0"/>
          </a:p>
        </p:txBody>
      </p:sp>
      <p:graphicFrame>
        <p:nvGraphicFramePr>
          <p:cNvPr id="4" name="Symbol zastępczy zawartości 3">
            <a:extLst>
              <a:ext uri="{FF2B5EF4-FFF2-40B4-BE49-F238E27FC236}">
                <a16:creationId xmlns:a16="http://schemas.microsoft.com/office/drawing/2014/main" id="{DA702121-E84C-4C89-1239-529CD613A82E}"/>
              </a:ext>
            </a:extLst>
          </p:cNvPr>
          <p:cNvGraphicFramePr>
            <a:graphicFrameLocks noGrp="1"/>
          </p:cNvGraphicFramePr>
          <p:nvPr>
            <p:ph idx="1"/>
            <p:extLst>
              <p:ext uri="{D42A27DB-BD31-4B8C-83A1-F6EECF244321}">
                <p14:modId xmlns:p14="http://schemas.microsoft.com/office/powerpoint/2010/main" val="1246366499"/>
              </p:ext>
            </p:extLst>
          </p:nvPr>
        </p:nvGraphicFramePr>
        <p:xfrm>
          <a:off x="838200" y="1825625"/>
          <a:ext cx="10515600" cy="3605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36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9B47F56-893E-2933-2F99-B2042EC777B5}"/>
              </a:ext>
            </a:extLst>
          </p:cNvPr>
          <p:cNvSpPr>
            <a:spLocks noGrp="1"/>
          </p:cNvSpPr>
          <p:nvPr>
            <p:ph type="title"/>
          </p:nvPr>
        </p:nvSpPr>
        <p:spPr>
          <a:xfrm>
            <a:off x="1043631" y="809898"/>
            <a:ext cx="10173010" cy="1554480"/>
          </a:xfrm>
        </p:spPr>
        <p:txBody>
          <a:bodyPr anchor="ctr">
            <a:normAutofit/>
          </a:bodyPr>
          <a:lstStyle/>
          <a:p>
            <a:r>
              <a:rPr lang="de-DE" sz="4800" dirty="0"/>
              <a:t>Es wird </a:t>
            </a:r>
            <a:r>
              <a:rPr lang="pl-PL" sz="4800" dirty="0" err="1"/>
              <a:t>angenommen</a:t>
            </a:r>
            <a:r>
              <a:rPr lang="pl-PL" sz="4800" dirty="0"/>
              <a:t>, </a:t>
            </a:r>
            <a:r>
              <a:rPr lang="pl-PL" sz="4800" dirty="0" err="1"/>
              <a:t>dass</a:t>
            </a:r>
            <a:r>
              <a:rPr lang="pl-PL" sz="4800" dirty="0"/>
              <a:t> się </a:t>
            </a:r>
            <a:r>
              <a:rPr lang="pl-PL" sz="4800" dirty="0" err="1"/>
              <a:t>Zentralbank</a:t>
            </a:r>
            <a:r>
              <a:rPr lang="pl-PL" sz="4800" dirty="0"/>
              <a:t> </a:t>
            </a:r>
            <a:r>
              <a:rPr lang="pl-PL" sz="4800" dirty="0" err="1"/>
              <a:t>folgende</a:t>
            </a:r>
            <a:r>
              <a:rPr lang="pl-PL" sz="4800" dirty="0"/>
              <a:t> </a:t>
            </a:r>
            <a:r>
              <a:rPr lang="pl-PL" sz="4800" dirty="0" err="1"/>
              <a:t>Funktionen</a:t>
            </a:r>
            <a:r>
              <a:rPr lang="pl-PL" sz="4800" dirty="0"/>
              <a:t> </a:t>
            </a:r>
            <a:r>
              <a:rPr lang="pl-PL" sz="4800" dirty="0" err="1"/>
              <a:t>hat</a:t>
            </a:r>
            <a:r>
              <a:rPr lang="de-DE" sz="4800" dirty="0"/>
              <a:t>:</a:t>
            </a:r>
            <a:endParaRPr lang="pl-PL"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ymbol zastępczy zawartości 2">
            <a:extLst>
              <a:ext uri="{FF2B5EF4-FFF2-40B4-BE49-F238E27FC236}">
                <a16:creationId xmlns:a16="http://schemas.microsoft.com/office/drawing/2014/main" id="{262340BB-5FE8-28CF-B910-B41DEC0F412C}"/>
              </a:ext>
            </a:extLst>
          </p:cNvPr>
          <p:cNvGraphicFramePr>
            <a:graphicFrameLocks noGrp="1"/>
          </p:cNvGraphicFramePr>
          <p:nvPr>
            <p:ph idx="1"/>
            <p:extLst>
              <p:ext uri="{D42A27DB-BD31-4B8C-83A1-F6EECF244321}">
                <p14:modId xmlns:p14="http://schemas.microsoft.com/office/powerpoint/2010/main" val="15166044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41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DB94C37-0250-7608-CB19-6CBC1926D6A5}"/>
              </a:ext>
            </a:extLst>
          </p:cNvPr>
          <p:cNvSpPr>
            <a:spLocks noGrp="1"/>
          </p:cNvSpPr>
          <p:nvPr>
            <p:ph type="title"/>
          </p:nvPr>
        </p:nvSpPr>
        <p:spPr>
          <a:xfrm>
            <a:off x="793662" y="386930"/>
            <a:ext cx="10066122" cy="1298448"/>
          </a:xfrm>
        </p:spPr>
        <p:txBody>
          <a:bodyPr anchor="b">
            <a:normAutofit/>
          </a:bodyPr>
          <a:lstStyle/>
          <a:p>
            <a:r>
              <a:rPr lang="pl-PL" sz="4800" dirty="0" err="1"/>
              <a:t>Die</a:t>
            </a:r>
            <a:r>
              <a:rPr lang="pl-PL" sz="4800" dirty="0"/>
              <a:t> </a:t>
            </a:r>
            <a:r>
              <a:rPr lang="pl-PL" sz="4800" dirty="0" err="1"/>
              <a:t>Geldpolitik</a:t>
            </a:r>
            <a:r>
              <a:rPr lang="pl-PL" sz="4800" dirty="0"/>
              <a:t> </a:t>
            </a:r>
            <a:r>
              <a:rPr lang="pl-PL" sz="4800" dirty="0" err="1"/>
              <a:t>und</a:t>
            </a:r>
            <a:r>
              <a:rPr lang="pl-PL" sz="4800" dirty="0"/>
              <a:t> </a:t>
            </a:r>
            <a:r>
              <a:rPr lang="pl-PL" sz="4800" dirty="0" err="1"/>
              <a:t>ihre</a:t>
            </a:r>
            <a:r>
              <a:rPr lang="pl-PL" sz="4800" dirty="0"/>
              <a:t> </a:t>
            </a:r>
            <a:r>
              <a:rPr lang="pl-PL" sz="4800" dirty="0" err="1"/>
              <a:t>Instrumente</a:t>
            </a:r>
            <a:r>
              <a:rPr lang="pl-PL" sz="4800" dirty="0"/>
              <a:t>.</a:t>
            </a:r>
          </a:p>
        </p:txBody>
      </p:sp>
      <p:sp>
        <p:nvSpPr>
          <p:cNvPr id="31"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061583F-6F7F-3486-1D17-3D6C9903344C}"/>
              </a:ext>
            </a:extLst>
          </p:cNvPr>
          <p:cNvSpPr>
            <a:spLocks noGrp="1"/>
          </p:cNvSpPr>
          <p:nvPr>
            <p:ph idx="1"/>
          </p:nvPr>
        </p:nvSpPr>
        <p:spPr>
          <a:xfrm>
            <a:off x="793661" y="2599509"/>
            <a:ext cx="4530898" cy="3639450"/>
          </a:xfrm>
        </p:spPr>
        <p:txBody>
          <a:bodyPr anchor="ctr">
            <a:normAutofit/>
          </a:bodyPr>
          <a:lstStyle/>
          <a:p>
            <a:pPr marL="0" indent="0" algn="just">
              <a:buNone/>
            </a:pPr>
            <a:r>
              <a:rPr lang="de-DE" sz="2000" b="1" dirty="0"/>
              <a:t>Die Geldpolitik </a:t>
            </a:r>
            <a:r>
              <a:rPr lang="de-DE" sz="2000" dirty="0"/>
              <a:t>ist ein wichtiges Werkzeug,</a:t>
            </a:r>
            <a:r>
              <a:rPr lang="pl-PL" sz="2000" dirty="0"/>
              <a:t> </a:t>
            </a:r>
            <a:r>
              <a:rPr lang="de-DE" sz="2000" dirty="0"/>
              <a:t>das die Zentralbank verwendet, um die Wirtschaft zu beeinflussen.</a:t>
            </a:r>
            <a:r>
              <a:rPr lang="pl-PL" sz="2000" dirty="0"/>
              <a:t> </a:t>
            </a:r>
            <a:r>
              <a:rPr lang="de-DE" sz="2000" dirty="0"/>
              <a:t>Das Hauptziel der Geldpolitik ist die Aufrechterhaltung stabiler Preise, was dazu beiträgt, den Wert des Geldes zu erhalten.</a:t>
            </a:r>
            <a:r>
              <a:rPr lang="pl-PL" sz="2000" dirty="0"/>
              <a:t> </a:t>
            </a:r>
          </a:p>
          <a:p>
            <a:pPr marL="0" indent="0">
              <a:buNone/>
            </a:pPr>
            <a:r>
              <a:rPr lang="pl-PL" sz="2000" b="1" dirty="0" err="1"/>
              <a:t>Geldpolitische</a:t>
            </a:r>
            <a:r>
              <a:rPr lang="pl-PL" sz="2000" b="1" dirty="0"/>
              <a:t> </a:t>
            </a:r>
            <a:r>
              <a:rPr lang="pl-PL" sz="2000" b="1" dirty="0" err="1"/>
              <a:t>Instrumente</a:t>
            </a:r>
            <a:r>
              <a:rPr lang="pl-PL" sz="2000" dirty="0"/>
              <a:t>: </a:t>
            </a:r>
          </a:p>
          <a:p>
            <a:pPr>
              <a:buFont typeface="Wingdings" panose="05000000000000000000" pitchFamily="2" charset="2"/>
              <a:buChar char="Ø"/>
            </a:pPr>
            <a:r>
              <a:rPr lang="de-DE" sz="2000" dirty="0"/>
              <a:t>Offenmarktgeschäfte</a:t>
            </a:r>
            <a:r>
              <a:rPr lang="pl-PL" sz="2000" dirty="0"/>
              <a:t>,</a:t>
            </a:r>
          </a:p>
          <a:p>
            <a:pPr>
              <a:buFont typeface="Wingdings" panose="05000000000000000000" pitchFamily="2" charset="2"/>
              <a:buChar char="Ø"/>
            </a:pPr>
            <a:r>
              <a:rPr lang="pl-PL" sz="2000" dirty="0" err="1"/>
              <a:t>Mindestreservesatz</a:t>
            </a:r>
            <a:r>
              <a:rPr lang="pl-PL" sz="2000" dirty="0"/>
              <a:t>,</a:t>
            </a:r>
          </a:p>
          <a:p>
            <a:pPr>
              <a:buFont typeface="Wingdings" panose="05000000000000000000" pitchFamily="2" charset="2"/>
              <a:buChar char="Ø"/>
            </a:pPr>
            <a:r>
              <a:rPr lang="pl-PL" sz="2000" dirty="0" err="1"/>
              <a:t>Abzinsungssatz</a:t>
            </a:r>
            <a:r>
              <a:rPr lang="pl-PL" sz="2000" dirty="0"/>
              <a:t>/</a:t>
            </a:r>
            <a:r>
              <a:rPr lang="pl-PL" sz="2000" dirty="0" err="1"/>
              <a:t>Zinssatz</a:t>
            </a:r>
            <a:r>
              <a:rPr lang="pl-PL" sz="2000" dirty="0"/>
              <a:t>.</a:t>
            </a:r>
          </a:p>
          <a:p>
            <a:pPr>
              <a:buFont typeface="Wingdings" panose="05000000000000000000" pitchFamily="2" charset="2"/>
              <a:buChar char="Ø"/>
            </a:pPr>
            <a:endParaRPr lang="pl-PL" sz="2000" dirty="0"/>
          </a:p>
          <a:p>
            <a:pPr>
              <a:buFont typeface="Wingdings" panose="05000000000000000000" pitchFamily="2" charset="2"/>
              <a:buChar char="Ø"/>
            </a:pPr>
            <a:endParaRPr lang="pl-PL" sz="2000" dirty="0"/>
          </a:p>
        </p:txBody>
      </p:sp>
      <p:pic>
        <p:nvPicPr>
          <p:cNvPr id="5" name="Obraz 4" descr="Słoje monet">
            <a:extLst>
              <a:ext uri="{FF2B5EF4-FFF2-40B4-BE49-F238E27FC236}">
                <a16:creationId xmlns:a16="http://schemas.microsoft.com/office/drawing/2014/main" id="{B4A3A6E9-AE24-F3DC-0E5E-28A33C11D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622472"/>
            <a:ext cx="5150277" cy="3437810"/>
          </a:xfrm>
          <a:prstGeom prst="rect">
            <a:avLst/>
          </a:prstGeom>
        </p:spPr>
      </p:pic>
      <p:sp>
        <p:nvSpPr>
          <p:cNvPr id="33" name="Rectangle 2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23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F6346D3-FF29-F55B-3B79-40F5073D70F8}"/>
              </a:ext>
            </a:extLst>
          </p:cNvPr>
          <p:cNvSpPr>
            <a:spLocks noGrp="1"/>
          </p:cNvSpPr>
          <p:nvPr>
            <p:ph type="title"/>
          </p:nvPr>
        </p:nvSpPr>
        <p:spPr>
          <a:xfrm>
            <a:off x="1043631" y="809898"/>
            <a:ext cx="9942716" cy="1554480"/>
          </a:xfrm>
        </p:spPr>
        <p:txBody>
          <a:bodyPr anchor="ctr">
            <a:normAutofit/>
          </a:bodyPr>
          <a:lstStyle/>
          <a:p>
            <a:r>
              <a:rPr lang="de-DE" sz="4800" dirty="0"/>
              <a:t>Die Auswirkungen der Zentralbank auf die Wirtschaft.</a:t>
            </a:r>
            <a:endParaRPr lang="pl-PL" sz="4800" dirty="0"/>
          </a:p>
        </p:txBody>
      </p:sp>
      <p:sp>
        <p:nvSpPr>
          <p:cNvPr id="3" name="Symbol zastępczy zawartości 2">
            <a:extLst>
              <a:ext uri="{FF2B5EF4-FFF2-40B4-BE49-F238E27FC236}">
                <a16:creationId xmlns:a16="http://schemas.microsoft.com/office/drawing/2014/main" id="{DD309C06-12C7-A327-3A09-BB771700BAB2}"/>
              </a:ext>
            </a:extLst>
          </p:cNvPr>
          <p:cNvSpPr>
            <a:spLocks noGrp="1"/>
          </p:cNvSpPr>
          <p:nvPr>
            <p:ph idx="1"/>
          </p:nvPr>
        </p:nvSpPr>
        <p:spPr>
          <a:xfrm>
            <a:off x="1045028" y="3017522"/>
            <a:ext cx="9941319" cy="3124658"/>
          </a:xfrm>
        </p:spPr>
        <p:txBody>
          <a:bodyPr anchor="ctr">
            <a:normAutofit/>
          </a:bodyPr>
          <a:lstStyle/>
          <a:p>
            <a:pPr algn="just"/>
            <a:r>
              <a:rPr lang="pl-PL" sz="2000" b="1" dirty="0" err="1"/>
              <a:t>Inflationkontrolle</a:t>
            </a:r>
            <a:r>
              <a:rPr lang="pl-PL" sz="2000" dirty="0"/>
              <a:t> - </a:t>
            </a:r>
            <a:r>
              <a:rPr lang="de-DE" sz="2000" dirty="0"/>
              <a:t>Mit Hilfe geldpolitischer Instrumente wie Zinsregulierung und Offenmarktoperationen kann die Zentralbank die Gesamtnachfrage in der Wirtschaft beeinflussen und das Preisniveau stabilisieren.</a:t>
            </a:r>
            <a:endParaRPr lang="pl-PL" sz="2000" dirty="0"/>
          </a:p>
          <a:p>
            <a:pPr algn="just"/>
            <a:r>
              <a:rPr lang="pl-PL" sz="2000" b="1" dirty="0" err="1"/>
              <a:t>Auswirkungen</a:t>
            </a:r>
            <a:r>
              <a:rPr lang="pl-PL" sz="2000" b="1" dirty="0"/>
              <a:t> </a:t>
            </a:r>
            <a:r>
              <a:rPr lang="pl-PL" sz="2000" b="1" dirty="0" err="1"/>
              <a:t>auf</a:t>
            </a:r>
            <a:r>
              <a:rPr lang="pl-PL" sz="2000" b="1" dirty="0"/>
              <a:t> </a:t>
            </a:r>
            <a:r>
              <a:rPr lang="pl-PL" sz="2000" b="1" dirty="0" err="1"/>
              <a:t>die</a:t>
            </a:r>
            <a:r>
              <a:rPr lang="pl-PL" sz="2000" b="1" dirty="0"/>
              <a:t> </a:t>
            </a:r>
            <a:r>
              <a:rPr lang="pl-PL" sz="2000" b="1" dirty="0" err="1"/>
              <a:t>Wechselkurse</a:t>
            </a:r>
            <a:r>
              <a:rPr lang="pl-PL" sz="2000" dirty="0"/>
              <a:t> - </a:t>
            </a:r>
            <a:r>
              <a:rPr lang="de-DE" sz="2000" dirty="0"/>
              <a:t>Höhere Zinsen können ausländische Investoren anziehen, die nach höheren Renditen suchen, was die Nachfrage nach der Landeswährung erhöht und zu ihrer Stärkung führen kann.</a:t>
            </a:r>
            <a:endParaRPr lang="pl-PL" sz="2000" dirty="0"/>
          </a:p>
          <a:p>
            <a:pPr algn="just"/>
            <a:r>
              <a:rPr lang="pl-PL" sz="2000" b="1" dirty="0" err="1"/>
              <a:t>Auswirkungen</a:t>
            </a:r>
            <a:r>
              <a:rPr lang="pl-PL" sz="2000" b="1" dirty="0"/>
              <a:t> </a:t>
            </a:r>
            <a:r>
              <a:rPr lang="pl-PL" sz="2000" b="1" dirty="0" err="1"/>
              <a:t>auf</a:t>
            </a:r>
            <a:r>
              <a:rPr lang="pl-PL" sz="2000" b="1" dirty="0"/>
              <a:t> </a:t>
            </a:r>
            <a:r>
              <a:rPr lang="pl-PL" sz="2000" b="1" dirty="0" err="1"/>
              <a:t>Zinss</a:t>
            </a:r>
            <a:r>
              <a:rPr lang="de-DE" sz="2000" b="1" dirty="0"/>
              <a:t>ä</a:t>
            </a:r>
            <a:r>
              <a:rPr lang="pl-PL" sz="2000" b="1" dirty="0" err="1"/>
              <a:t>tze</a:t>
            </a:r>
            <a:r>
              <a:rPr lang="pl-PL" sz="2000" b="1" dirty="0"/>
              <a:t> </a:t>
            </a:r>
            <a:r>
              <a:rPr lang="pl-PL" sz="2000" b="1" dirty="0" err="1"/>
              <a:t>und</a:t>
            </a:r>
            <a:r>
              <a:rPr lang="pl-PL" sz="2000" b="1" dirty="0"/>
              <a:t> </a:t>
            </a:r>
            <a:r>
              <a:rPr lang="pl-PL" sz="2000" b="1" dirty="0" err="1"/>
              <a:t>Kreditvergabe</a:t>
            </a:r>
            <a:r>
              <a:rPr lang="pl-PL" sz="2000" b="1" dirty="0"/>
              <a:t> </a:t>
            </a:r>
            <a:r>
              <a:rPr lang="pl-PL" sz="2000" dirty="0"/>
              <a:t>- </a:t>
            </a:r>
            <a:r>
              <a:rPr lang="de-DE" sz="2000" dirty="0"/>
              <a:t>Die Zinssätze, die von der Zentralbank festgelegt werden, sind sehr wichtig. Sie beeinflussen alle anderen Zinssätze in der Wirtschaft, zum Beispiel bei Hypotheken, Verbraucherkrediten und anderen Finanzierungsarten.</a:t>
            </a:r>
          </a:p>
          <a:p>
            <a:endParaRPr lang="pl-PL"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33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 name="Rectangle 12">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D1C26AC-FD74-0618-3213-46C5E169FF59}"/>
              </a:ext>
            </a:extLst>
          </p:cNvPr>
          <p:cNvSpPr>
            <a:spLocks noGrp="1"/>
          </p:cNvSpPr>
          <p:nvPr>
            <p:ph type="title"/>
          </p:nvPr>
        </p:nvSpPr>
        <p:spPr>
          <a:xfrm>
            <a:off x="1099425" y="1238081"/>
            <a:ext cx="4709345" cy="962953"/>
          </a:xfrm>
        </p:spPr>
        <p:txBody>
          <a:bodyPr anchor="b">
            <a:normAutofit fontScale="90000"/>
          </a:bodyPr>
          <a:lstStyle/>
          <a:p>
            <a:r>
              <a:rPr lang="pl-PL" sz="3600" dirty="0" err="1"/>
              <a:t>Die</a:t>
            </a:r>
            <a:r>
              <a:rPr lang="pl-PL" sz="3600" dirty="0"/>
              <a:t> </a:t>
            </a:r>
            <a:r>
              <a:rPr lang="pl-PL" sz="3600" dirty="0" err="1"/>
              <a:t>Zentralbank</a:t>
            </a:r>
            <a:r>
              <a:rPr lang="pl-PL" sz="3600" dirty="0"/>
              <a:t> in Polen</a:t>
            </a:r>
            <a:r>
              <a:rPr lang="pl-PL" sz="3500" dirty="0"/>
              <a:t>.</a:t>
            </a:r>
          </a:p>
        </p:txBody>
      </p:sp>
      <p:sp>
        <p:nvSpPr>
          <p:cNvPr id="18" name="Rectangle 1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56F447C-A649-6F70-24D7-65A3CE1863DD}"/>
              </a:ext>
            </a:extLst>
          </p:cNvPr>
          <p:cNvSpPr>
            <a:spLocks noGrp="1"/>
          </p:cNvSpPr>
          <p:nvPr>
            <p:ph idx="1"/>
          </p:nvPr>
        </p:nvSpPr>
        <p:spPr>
          <a:xfrm>
            <a:off x="1100736" y="2508105"/>
            <a:ext cx="4709345" cy="3632493"/>
          </a:xfrm>
        </p:spPr>
        <p:txBody>
          <a:bodyPr anchor="ctr">
            <a:normAutofit/>
          </a:bodyPr>
          <a:lstStyle/>
          <a:p>
            <a:pPr marL="0" indent="0" algn="just">
              <a:buNone/>
            </a:pPr>
            <a:r>
              <a:rPr lang="de-DE" sz="2000" b="1" dirty="0"/>
              <a:t>Die National Bank </a:t>
            </a:r>
            <a:r>
              <a:rPr lang="de-DE" sz="2000" b="1" dirty="0" err="1"/>
              <a:t>of</a:t>
            </a:r>
            <a:r>
              <a:rPr lang="de-DE" sz="2000" b="1" dirty="0"/>
              <a:t> </a:t>
            </a:r>
            <a:r>
              <a:rPr lang="de-DE" sz="2000" b="1" dirty="0" err="1"/>
              <a:t>Poland</a:t>
            </a:r>
            <a:r>
              <a:rPr lang="de-DE" sz="2000" b="1" dirty="0"/>
              <a:t> </a:t>
            </a:r>
            <a:r>
              <a:rPr lang="de-DE" sz="2000" dirty="0"/>
              <a:t>(NBP) ist die Zentralbank der Republik Polen. Er erfüllt die in der Verfassung der Republik Polen, dem Gesetz über die Nationalbank von Polen und dem Bankengesetz festgelegten Aufgaben. Diese Rechtsakte garantieren die Unabhängigkeit des NBP von anderen staatlichen Behörden.</a:t>
            </a:r>
            <a:endParaRPr lang="pl-PL" sz="2000" dirty="0"/>
          </a:p>
          <a:p>
            <a:pPr marL="0" indent="0" algn="just">
              <a:buNone/>
            </a:pPr>
            <a:r>
              <a:rPr lang="de-DE" sz="2000" b="1" dirty="0"/>
              <a:t>Die Organe der Nationalbank von Polen </a:t>
            </a:r>
            <a:r>
              <a:rPr lang="de-DE" sz="2000" dirty="0"/>
              <a:t>sind der Präsident des NBP, der Währungspolitische Rat und der Verwaltungsrat des NBP.</a:t>
            </a:r>
            <a:endParaRPr lang="pl-PL" sz="2000" dirty="0"/>
          </a:p>
          <a:p>
            <a:pPr marL="0" indent="0">
              <a:buNone/>
            </a:pPr>
            <a:endParaRPr lang="pl-PL" sz="2000" dirty="0"/>
          </a:p>
        </p:txBody>
      </p:sp>
      <p:pic>
        <p:nvPicPr>
          <p:cNvPr id="6" name="Obraz 5" descr="Obraz zawierający tekst, Czcionka, zrzut ekranu, logo&#10;&#10;Opis wygenerowany automatycznie">
            <a:extLst>
              <a:ext uri="{FF2B5EF4-FFF2-40B4-BE49-F238E27FC236}">
                <a16:creationId xmlns:a16="http://schemas.microsoft.com/office/drawing/2014/main" id="{A0B7B9BE-C61E-B740-32B5-BFF13FA2B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83" y="1544376"/>
            <a:ext cx="3609781" cy="3768611"/>
          </a:xfrm>
          <a:prstGeom prst="rect">
            <a:avLst/>
          </a:prstGeom>
        </p:spPr>
      </p:pic>
    </p:spTree>
    <p:extLst>
      <p:ext uri="{BB962C8B-B14F-4D97-AF65-F5344CB8AC3E}">
        <p14:creationId xmlns:p14="http://schemas.microsoft.com/office/powerpoint/2010/main" val="169841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B90B641-C8C6-8869-FCEE-61E54B17DAEA}"/>
              </a:ext>
            </a:extLst>
          </p:cNvPr>
          <p:cNvSpPr>
            <a:spLocks noGrp="1"/>
          </p:cNvSpPr>
          <p:nvPr>
            <p:ph type="title"/>
          </p:nvPr>
        </p:nvSpPr>
        <p:spPr>
          <a:xfrm>
            <a:off x="795528" y="386930"/>
            <a:ext cx="10141799" cy="1300554"/>
          </a:xfrm>
        </p:spPr>
        <p:txBody>
          <a:bodyPr anchor="b">
            <a:normAutofit/>
          </a:bodyPr>
          <a:lstStyle/>
          <a:p>
            <a:r>
              <a:rPr lang="pl-PL" sz="4800" dirty="0" err="1"/>
              <a:t>Die</a:t>
            </a:r>
            <a:r>
              <a:rPr lang="pl-PL" sz="4800" dirty="0"/>
              <a:t> </a:t>
            </a:r>
            <a:r>
              <a:rPr lang="pl-PL" sz="4800" dirty="0" err="1"/>
              <a:t>Zentralbank</a:t>
            </a:r>
            <a:r>
              <a:rPr lang="pl-PL" sz="4800" dirty="0"/>
              <a:t> in EU.</a:t>
            </a:r>
          </a:p>
        </p:txBody>
      </p:sp>
      <p:sp>
        <p:nvSpPr>
          <p:cNvPr id="25" name="Rectangle 2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na wolnym powietrzu, niebo, chmura, dzień&#10;&#10;Opis wygenerowany automatycznie">
            <a:extLst>
              <a:ext uri="{FF2B5EF4-FFF2-40B4-BE49-F238E27FC236}">
                <a16:creationId xmlns:a16="http://schemas.microsoft.com/office/drawing/2014/main" id="{67833DFD-3FD5-5C13-53E2-4B8F38DADFB0}"/>
              </a:ext>
            </a:extLst>
          </p:cNvPr>
          <p:cNvPicPr>
            <a:picLocks noChangeAspect="1"/>
          </p:cNvPicPr>
          <p:nvPr/>
        </p:nvPicPr>
        <p:blipFill rotWithShape="1">
          <a:blip r:embed="rId2">
            <a:extLst>
              <a:ext uri="{28A0092B-C50C-407E-A947-70E740481C1C}">
                <a14:useLocalDpi xmlns:a14="http://schemas.microsoft.com/office/drawing/2010/main" val="0"/>
              </a:ext>
            </a:extLst>
          </a:blip>
          <a:srcRect r="7442"/>
          <a:stretch/>
        </p:blipFill>
        <p:spPr>
          <a:xfrm>
            <a:off x="635295" y="2524715"/>
            <a:ext cx="5150277" cy="3714244"/>
          </a:xfrm>
          <a:prstGeom prst="rect">
            <a:avLst/>
          </a:prstGeom>
        </p:spPr>
      </p:pic>
      <p:sp>
        <p:nvSpPr>
          <p:cNvPr id="3" name="Symbol zastępczy zawartości 2">
            <a:extLst>
              <a:ext uri="{FF2B5EF4-FFF2-40B4-BE49-F238E27FC236}">
                <a16:creationId xmlns:a16="http://schemas.microsoft.com/office/drawing/2014/main" id="{6DA239ED-1D5B-78A7-D032-C1A726735315}"/>
              </a:ext>
            </a:extLst>
          </p:cNvPr>
          <p:cNvSpPr>
            <a:spLocks noGrp="1"/>
          </p:cNvSpPr>
          <p:nvPr>
            <p:ph idx="1"/>
          </p:nvPr>
        </p:nvSpPr>
        <p:spPr>
          <a:xfrm>
            <a:off x="6406429" y="2599509"/>
            <a:ext cx="4530898" cy="3639450"/>
          </a:xfrm>
        </p:spPr>
        <p:txBody>
          <a:bodyPr anchor="ctr">
            <a:normAutofit/>
          </a:bodyPr>
          <a:lstStyle/>
          <a:p>
            <a:pPr marL="0" indent="0" algn="just">
              <a:buNone/>
            </a:pPr>
            <a:r>
              <a:rPr lang="de-DE" sz="2000" b="1" dirty="0"/>
              <a:t>Die Europäische Zentralbank (EZB) </a:t>
            </a:r>
            <a:r>
              <a:rPr lang="de-DE" sz="2000" dirty="0"/>
              <a:t>ist ein wichtiges Finanzinstitut der Europäischen Union, das für die Geldpolitik des Euroraums verantwortlich ist, zu dem 19 der 27 EU-Mitgliedstaaten gehören.</a:t>
            </a:r>
            <a:endParaRPr lang="pl-PL" sz="2000" dirty="0"/>
          </a:p>
        </p:txBody>
      </p:sp>
      <p:sp>
        <p:nvSpPr>
          <p:cNvPr id="29" name="Rectangle 28">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08598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358275-415E-4645-B30D-128018BC3DD2}"/>
</file>

<file path=customXml/itemProps2.xml><?xml version="1.0" encoding="utf-8"?>
<ds:datastoreItem xmlns:ds="http://schemas.openxmlformats.org/officeDocument/2006/customXml" ds:itemID="{C7FD287B-3EEF-4325-81F4-F78F6F41B807}"/>
</file>

<file path=customXml/itemProps3.xml><?xml version="1.0" encoding="utf-8"?>
<ds:datastoreItem xmlns:ds="http://schemas.openxmlformats.org/officeDocument/2006/customXml" ds:itemID="{2831F66B-FB9F-4182-BB20-FD3C3A503F23}"/>
</file>

<file path=docProps/app.xml><?xml version="1.0" encoding="utf-8"?>
<Properties xmlns="http://schemas.openxmlformats.org/officeDocument/2006/extended-properties" xmlns:vt="http://schemas.openxmlformats.org/officeDocument/2006/docPropsVTypes">
  <TotalTime>162</TotalTime>
  <Words>687</Words>
  <Application>Microsoft Office PowerPoint</Application>
  <PresentationFormat>Panoramiczny</PresentationFormat>
  <Paragraphs>78</Paragraphs>
  <Slides>12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Aptos</vt:lpstr>
      <vt:lpstr>Aptos Display</vt:lpstr>
      <vt:lpstr>Arial</vt:lpstr>
      <vt:lpstr>Wingdings</vt:lpstr>
      <vt:lpstr>Motyw pakietu Office</vt:lpstr>
      <vt:lpstr>die Zentralbank</vt:lpstr>
      <vt:lpstr>Agenda</vt:lpstr>
      <vt:lpstr>Was ist eine Zentralbank?</vt:lpstr>
      <vt:lpstr>Geschichte der Zentralbank</vt:lpstr>
      <vt:lpstr>Es wird angenommen, dass się Zentralbank folgende Funktionen hat:</vt:lpstr>
      <vt:lpstr>Die Geldpolitik und ihre Instrumente.</vt:lpstr>
      <vt:lpstr>Die Auswirkungen der Zentralbank auf die Wirtschaft.</vt:lpstr>
      <vt:lpstr>Die Zentralbank in Polen.</vt:lpstr>
      <vt:lpstr>Die Zentralbank in EU.</vt:lpstr>
      <vt:lpstr>Wörterbuch</vt:lpstr>
      <vt:lpstr>Quellen</vt:lpstr>
      <vt:lpstr>Danke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Zentralbank</dc:title>
  <dc:creator>Agnieszka Cieśla</dc:creator>
  <cp:lastModifiedBy>Agnieszka Cieśla</cp:lastModifiedBy>
  <cp:revision>10</cp:revision>
  <dcterms:created xsi:type="dcterms:W3CDTF">2024-05-07T20:26:59Z</dcterms:created>
  <dcterms:modified xsi:type="dcterms:W3CDTF">2024-05-08T15:03:59Z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0x0101000F032860FE59B94DB7E8C59EF37275DE</vt:lpwstr>
  </property>
</Properties>
</file>