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73" r:id="rId10"/>
    <p:sldId id="270" r:id="rId11"/>
    <p:sldId id="274" r:id="rId12"/>
    <p:sldId id="264" r:id="rId13"/>
  </p:sldIdLst>
  <p:sldSz cx="18288000" cy="10287000"/>
  <p:notesSz cx="6858000" cy="9144000"/>
  <p:embeddedFontLst>
    <p:embeddedFont>
      <p:font typeface="Arimo Bold" panose="020B0604020202020204" charset="0"/>
      <p:regular r:id="rId15"/>
    </p:embeddedFont>
    <p:embeddedFont>
      <p:font typeface="Poppins" panose="00000500000000000000" pitchFamily="2" charset="-18"/>
      <p:regular r:id="rId16"/>
      <p:bold r:id="rId17"/>
      <p:italic r:id="rId18"/>
      <p:boldItalic r:id="rId19"/>
    </p:embeddedFont>
    <p:embeddedFont>
      <p:font typeface="Times New Roman Bold" panose="020B0604020202020204" charset="-18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5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956A64-175F-46DA-A110-870F4F6099F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59D06DC-3F79-4277-B752-F0A08B0AA8D7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Implementierung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eines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AI-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gesteuerten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Chatbots für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Kundenanfragen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B4FB52-8798-48F6-B56A-8CD2A810F852}" type="parTrans" cxnId="{AB331B06-766D-44D6-A1D6-057155838A3D}">
      <dgm:prSet/>
      <dgm:spPr/>
      <dgm:t>
        <a:bodyPr/>
        <a:lstStyle/>
        <a:p>
          <a:endParaRPr lang="en-US"/>
        </a:p>
      </dgm:t>
    </dgm:pt>
    <dgm:pt modelId="{4513377B-EBF5-471B-912A-2415E5BB58F9}" type="sibTrans" cxnId="{AB331B06-766D-44D6-A1D6-057155838A3D}">
      <dgm:prSet/>
      <dgm:spPr/>
      <dgm:t>
        <a:bodyPr/>
        <a:lstStyle/>
        <a:p>
          <a:endParaRPr lang="en-US"/>
        </a:p>
      </dgm:t>
    </dgm:pt>
    <dgm:pt modelId="{9DB2A8D2-2DD2-42CB-AE41-1872471DC2DB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Einführung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einer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App, die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personalisierte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Finanzberatung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bietet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E304A1BF-E26D-41F9-BDC7-E14F530A646C}" type="parTrans" cxnId="{6A7311EC-619F-43F1-93A2-ABB30BFB1D52}">
      <dgm:prSet/>
      <dgm:spPr/>
      <dgm:t>
        <a:bodyPr/>
        <a:lstStyle/>
        <a:p>
          <a:endParaRPr lang="en-US"/>
        </a:p>
      </dgm:t>
    </dgm:pt>
    <dgm:pt modelId="{209CA019-8471-41E5-A6CE-5D7555E528E4}" type="sibTrans" cxnId="{6A7311EC-619F-43F1-93A2-ABB30BFB1D52}">
      <dgm:prSet/>
      <dgm:spPr/>
      <dgm:t>
        <a:bodyPr/>
        <a:lstStyle/>
        <a:p>
          <a:endParaRPr lang="en-US"/>
        </a:p>
      </dgm:t>
    </dgm:pt>
    <dgm:pt modelId="{BAE7EB61-6CCC-4294-B177-E8E5869138FA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Entwicklung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eines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Blockchain-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basierten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Systems für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sichere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Transaktionen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A7A8D6A0-AF2A-4559-BF77-20F42A48E8A9}" type="parTrans" cxnId="{66166E3F-D88A-41E5-8674-ACB61C3684EB}">
      <dgm:prSet/>
      <dgm:spPr/>
      <dgm:t>
        <a:bodyPr/>
        <a:lstStyle/>
        <a:p>
          <a:endParaRPr lang="en-US"/>
        </a:p>
      </dgm:t>
    </dgm:pt>
    <dgm:pt modelId="{2F21423B-71D9-46B2-9691-FF04F6D4D4C8}" type="sibTrans" cxnId="{66166E3F-D88A-41E5-8674-ACB61C3684EB}">
      <dgm:prSet/>
      <dgm:spPr/>
      <dgm:t>
        <a:bodyPr/>
        <a:lstStyle/>
        <a:p>
          <a:endParaRPr lang="en-US"/>
        </a:p>
      </dgm:t>
    </dgm:pt>
    <dgm:pt modelId="{5ED03F59-74AC-4339-AB7A-8333E50342D6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Automatisierung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interner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Prozesse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wie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Kreditgenehmigungen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durch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KI.</a:t>
          </a:r>
        </a:p>
      </dgm:t>
    </dgm:pt>
    <dgm:pt modelId="{789EAFCB-BF41-4F8D-AEDC-FCC409508A5E}" type="parTrans" cxnId="{D004AF3C-AAC8-49A6-8510-D0433E4B8B18}">
      <dgm:prSet/>
      <dgm:spPr/>
      <dgm:t>
        <a:bodyPr/>
        <a:lstStyle/>
        <a:p>
          <a:endParaRPr lang="en-US"/>
        </a:p>
      </dgm:t>
    </dgm:pt>
    <dgm:pt modelId="{913A600C-3C1B-4D12-A340-24447534A1AF}" type="sibTrans" cxnId="{D004AF3C-AAC8-49A6-8510-D0433E4B8B18}">
      <dgm:prSet/>
      <dgm:spPr/>
      <dgm:t>
        <a:bodyPr/>
        <a:lstStyle/>
        <a:p>
          <a:endParaRPr lang="en-US"/>
        </a:p>
      </dgm:t>
    </dgm:pt>
    <dgm:pt modelId="{96E2853C-C37C-481C-8A47-1A3C32D714A3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Nutzung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von Big Data-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Analysen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zur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Risikobewertung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und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Produktentwicklung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C5491A11-DF63-4D48-8B63-6DEC08FD5A9F}" type="parTrans" cxnId="{C54F1612-0D2F-4F96-8162-F8430C07D4B6}">
      <dgm:prSet/>
      <dgm:spPr/>
      <dgm:t>
        <a:bodyPr/>
        <a:lstStyle/>
        <a:p>
          <a:endParaRPr lang="en-US"/>
        </a:p>
      </dgm:t>
    </dgm:pt>
    <dgm:pt modelId="{05EBE861-16E3-4C9E-87BC-5B44606A6AB8}" type="sibTrans" cxnId="{C54F1612-0D2F-4F96-8162-F8430C07D4B6}">
      <dgm:prSet/>
      <dgm:spPr/>
      <dgm:t>
        <a:bodyPr/>
        <a:lstStyle/>
        <a:p>
          <a:endParaRPr lang="en-US"/>
        </a:p>
      </dgm:t>
    </dgm:pt>
    <dgm:pt modelId="{815CA88F-86F3-4B15-B355-B58A47759088}" type="pres">
      <dgm:prSet presAssocID="{C0956A64-175F-46DA-A110-870F4F6099FC}" presName="vert0" presStyleCnt="0">
        <dgm:presLayoutVars>
          <dgm:dir/>
          <dgm:animOne val="branch"/>
          <dgm:animLvl val="lvl"/>
        </dgm:presLayoutVars>
      </dgm:prSet>
      <dgm:spPr/>
    </dgm:pt>
    <dgm:pt modelId="{60697233-1F41-41F3-8C07-47507F0CC31D}" type="pres">
      <dgm:prSet presAssocID="{C59D06DC-3F79-4277-B752-F0A08B0AA8D7}" presName="thickLine" presStyleLbl="alignNode1" presStyleIdx="0" presStyleCnt="5"/>
      <dgm:spPr/>
    </dgm:pt>
    <dgm:pt modelId="{9531F04F-5639-4A46-8970-DD565BB8E189}" type="pres">
      <dgm:prSet presAssocID="{C59D06DC-3F79-4277-B752-F0A08B0AA8D7}" presName="horz1" presStyleCnt="0"/>
      <dgm:spPr/>
    </dgm:pt>
    <dgm:pt modelId="{05444B8D-A018-4275-BFD9-C9DF3B4B8F25}" type="pres">
      <dgm:prSet presAssocID="{C59D06DC-3F79-4277-B752-F0A08B0AA8D7}" presName="tx1" presStyleLbl="revTx" presStyleIdx="0" presStyleCnt="5"/>
      <dgm:spPr/>
    </dgm:pt>
    <dgm:pt modelId="{82115501-76F6-4FFC-A403-DB3BF8EB04BA}" type="pres">
      <dgm:prSet presAssocID="{C59D06DC-3F79-4277-B752-F0A08B0AA8D7}" presName="vert1" presStyleCnt="0"/>
      <dgm:spPr/>
    </dgm:pt>
    <dgm:pt modelId="{6E6CB28E-C5EE-4CD9-B45C-A297FF390702}" type="pres">
      <dgm:prSet presAssocID="{9DB2A8D2-2DD2-42CB-AE41-1872471DC2DB}" presName="thickLine" presStyleLbl="alignNode1" presStyleIdx="1" presStyleCnt="5"/>
      <dgm:spPr/>
    </dgm:pt>
    <dgm:pt modelId="{7D2E6754-39FE-4357-95BA-9501807D5115}" type="pres">
      <dgm:prSet presAssocID="{9DB2A8D2-2DD2-42CB-AE41-1872471DC2DB}" presName="horz1" presStyleCnt="0"/>
      <dgm:spPr/>
    </dgm:pt>
    <dgm:pt modelId="{019FC31C-071C-4015-AC9F-6803B67AE594}" type="pres">
      <dgm:prSet presAssocID="{9DB2A8D2-2DD2-42CB-AE41-1872471DC2DB}" presName="tx1" presStyleLbl="revTx" presStyleIdx="1" presStyleCnt="5"/>
      <dgm:spPr/>
    </dgm:pt>
    <dgm:pt modelId="{9F7FBB8F-C0F0-46CB-8D7C-DF6F829EAE74}" type="pres">
      <dgm:prSet presAssocID="{9DB2A8D2-2DD2-42CB-AE41-1872471DC2DB}" presName="vert1" presStyleCnt="0"/>
      <dgm:spPr/>
    </dgm:pt>
    <dgm:pt modelId="{0B0C587E-FD46-4593-96F0-2F3B25D4E5C7}" type="pres">
      <dgm:prSet presAssocID="{BAE7EB61-6CCC-4294-B177-E8E5869138FA}" presName="thickLine" presStyleLbl="alignNode1" presStyleIdx="2" presStyleCnt="5"/>
      <dgm:spPr/>
    </dgm:pt>
    <dgm:pt modelId="{C57DD3B6-A92E-4082-8466-A1380D3431A2}" type="pres">
      <dgm:prSet presAssocID="{BAE7EB61-6CCC-4294-B177-E8E5869138FA}" presName="horz1" presStyleCnt="0"/>
      <dgm:spPr/>
    </dgm:pt>
    <dgm:pt modelId="{C52AC182-3451-4F4B-91DE-8D6EE383BA93}" type="pres">
      <dgm:prSet presAssocID="{BAE7EB61-6CCC-4294-B177-E8E5869138FA}" presName="tx1" presStyleLbl="revTx" presStyleIdx="2" presStyleCnt="5"/>
      <dgm:spPr/>
    </dgm:pt>
    <dgm:pt modelId="{27000440-5B29-4761-87FB-7FEE0FF6BD42}" type="pres">
      <dgm:prSet presAssocID="{BAE7EB61-6CCC-4294-B177-E8E5869138FA}" presName="vert1" presStyleCnt="0"/>
      <dgm:spPr/>
    </dgm:pt>
    <dgm:pt modelId="{B7D3F75C-CE72-4412-8011-E202F953879A}" type="pres">
      <dgm:prSet presAssocID="{5ED03F59-74AC-4339-AB7A-8333E50342D6}" presName="thickLine" presStyleLbl="alignNode1" presStyleIdx="3" presStyleCnt="5"/>
      <dgm:spPr/>
    </dgm:pt>
    <dgm:pt modelId="{BA1E0EA0-5B47-4670-8014-9F66D1C177BC}" type="pres">
      <dgm:prSet presAssocID="{5ED03F59-74AC-4339-AB7A-8333E50342D6}" presName="horz1" presStyleCnt="0"/>
      <dgm:spPr/>
    </dgm:pt>
    <dgm:pt modelId="{D5BEAD6C-3CB5-4D12-AB7C-95B4CE7AEFA0}" type="pres">
      <dgm:prSet presAssocID="{5ED03F59-74AC-4339-AB7A-8333E50342D6}" presName="tx1" presStyleLbl="revTx" presStyleIdx="3" presStyleCnt="5"/>
      <dgm:spPr/>
    </dgm:pt>
    <dgm:pt modelId="{15D1E4BF-EB14-4C18-810F-D36056EE2789}" type="pres">
      <dgm:prSet presAssocID="{5ED03F59-74AC-4339-AB7A-8333E50342D6}" presName="vert1" presStyleCnt="0"/>
      <dgm:spPr/>
    </dgm:pt>
    <dgm:pt modelId="{5D147593-E1C0-4AE6-8490-0133610CF15A}" type="pres">
      <dgm:prSet presAssocID="{96E2853C-C37C-481C-8A47-1A3C32D714A3}" presName="thickLine" presStyleLbl="alignNode1" presStyleIdx="4" presStyleCnt="5"/>
      <dgm:spPr/>
    </dgm:pt>
    <dgm:pt modelId="{1E79118F-DACA-40C6-85C0-DBFEE6EC0804}" type="pres">
      <dgm:prSet presAssocID="{96E2853C-C37C-481C-8A47-1A3C32D714A3}" presName="horz1" presStyleCnt="0"/>
      <dgm:spPr/>
    </dgm:pt>
    <dgm:pt modelId="{4DC3442C-19F0-4020-BD67-00145FE4F198}" type="pres">
      <dgm:prSet presAssocID="{96E2853C-C37C-481C-8A47-1A3C32D714A3}" presName="tx1" presStyleLbl="revTx" presStyleIdx="4" presStyleCnt="5"/>
      <dgm:spPr/>
    </dgm:pt>
    <dgm:pt modelId="{521C00D1-54C8-40D4-AA5D-25DE99076E7E}" type="pres">
      <dgm:prSet presAssocID="{96E2853C-C37C-481C-8A47-1A3C32D714A3}" presName="vert1" presStyleCnt="0"/>
      <dgm:spPr/>
    </dgm:pt>
  </dgm:ptLst>
  <dgm:cxnLst>
    <dgm:cxn modelId="{AB331B06-766D-44D6-A1D6-057155838A3D}" srcId="{C0956A64-175F-46DA-A110-870F4F6099FC}" destId="{C59D06DC-3F79-4277-B752-F0A08B0AA8D7}" srcOrd="0" destOrd="0" parTransId="{4FB4FB52-8798-48F6-B56A-8CD2A810F852}" sibTransId="{4513377B-EBF5-471B-912A-2415E5BB58F9}"/>
    <dgm:cxn modelId="{C54F1612-0D2F-4F96-8162-F8430C07D4B6}" srcId="{C0956A64-175F-46DA-A110-870F4F6099FC}" destId="{96E2853C-C37C-481C-8A47-1A3C32D714A3}" srcOrd="4" destOrd="0" parTransId="{C5491A11-DF63-4D48-8B63-6DEC08FD5A9F}" sibTransId="{05EBE861-16E3-4C9E-87BC-5B44606A6AB8}"/>
    <dgm:cxn modelId="{16CE8F2E-5A83-4FCF-9C58-874C0642A653}" type="presOf" srcId="{96E2853C-C37C-481C-8A47-1A3C32D714A3}" destId="{4DC3442C-19F0-4020-BD67-00145FE4F198}" srcOrd="0" destOrd="0" presId="urn:microsoft.com/office/officeart/2008/layout/LinedList"/>
    <dgm:cxn modelId="{D004AF3C-AAC8-49A6-8510-D0433E4B8B18}" srcId="{C0956A64-175F-46DA-A110-870F4F6099FC}" destId="{5ED03F59-74AC-4339-AB7A-8333E50342D6}" srcOrd="3" destOrd="0" parTransId="{789EAFCB-BF41-4F8D-AEDC-FCC409508A5E}" sibTransId="{913A600C-3C1B-4D12-A340-24447534A1AF}"/>
    <dgm:cxn modelId="{66166E3F-D88A-41E5-8674-ACB61C3684EB}" srcId="{C0956A64-175F-46DA-A110-870F4F6099FC}" destId="{BAE7EB61-6CCC-4294-B177-E8E5869138FA}" srcOrd="2" destOrd="0" parTransId="{A7A8D6A0-AF2A-4559-BF77-20F42A48E8A9}" sibTransId="{2F21423B-71D9-46B2-9691-FF04F6D4D4C8}"/>
    <dgm:cxn modelId="{ABAA4485-562D-4D24-A567-1820306EDD0A}" type="presOf" srcId="{C59D06DC-3F79-4277-B752-F0A08B0AA8D7}" destId="{05444B8D-A018-4275-BFD9-C9DF3B4B8F25}" srcOrd="0" destOrd="0" presId="urn:microsoft.com/office/officeart/2008/layout/LinedList"/>
    <dgm:cxn modelId="{020F6DAE-A922-4FA6-BBA0-D26AE1A4E161}" type="presOf" srcId="{BAE7EB61-6CCC-4294-B177-E8E5869138FA}" destId="{C52AC182-3451-4F4B-91DE-8D6EE383BA93}" srcOrd="0" destOrd="0" presId="urn:microsoft.com/office/officeart/2008/layout/LinedList"/>
    <dgm:cxn modelId="{17F30EB2-BE18-40D6-857E-BD51C6974787}" type="presOf" srcId="{9DB2A8D2-2DD2-42CB-AE41-1872471DC2DB}" destId="{019FC31C-071C-4015-AC9F-6803B67AE594}" srcOrd="0" destOrd="0" presId="urn:microsoft.com/office/officeart/2008/layout/LinedList"/>
    <dgm:cxn modelId="{DBD857D7-11F6-497B-9426-45ABE508B96E}" type="presOf" srcId="{5ED03F59-74AC-4339-AB7A-8333E50342D6}" destId="{D5BEAD6C-3CB5-4D12-AB7C-95B4CE7AEFA0}" srcOrd="0" destOrd="0" presId="urn:microsoft.com/office/officeart/2008/layout/LinedList"/>
    <dgm:cxn modelId="{6A7311EC-619F-43F1-93A2-ABB30BFB1D52}" srcId="{C0956A64-175F-46DA-A110-870F4F6099FC}" destId="{9DB2A8D2-2DD2-42CB-AE41-1872471DC2DB}" srcOrd="1" destOrd="0" parTransId="{E304A1BF-E26D-41F9-BDC7-E14F530A646C}" sibTransId="{209CA019-8471-41E5-A6CE-5D7555E528E4}"/>
    <dgm:cxn modelId="{1773F2FE-9530-49F1-B778-433842F72D04}" type="presOf" srcId="{C0956A64-175F-46DA-A110-870F4F6099FC}" destId="{815CA88F-86F3-4B15-B355-B58A47759088}" srcOrd="0" destOrd="0" presId="urn:microsoft.com/office/officeart/2008/layout/LinedList"/>
    <dgm:cxn modelId="{2305240E-E259-4F77-8A01-981C2004BB40}" type="presParOf" srcId="{815CA88F-86F3-4B15-B355-B58A47759088}" destId="{60697233-1F41-41F3-8C07-47507F0CC31D}" srcOrd="0" destOrd="0" presId="urn:microsoft.com/office/officeart/2008/layout/LinedList"/>
    <dgm:cxn modelId="{6805C7AD-D4E0-4E57-8CD6-37DEE9337E30}" type="presParOf" srcId="{815CA88F-86F3-4B15-B355-B58A47759088}" destId="{9531F04F-5639-4A46-8970-DD565BB8E189}" srcOrd="1" destOrd="0" presId="urn:microsoft.com/office/officeart/2008/layout/LinedList"/>
    <dgm:cxn modelId="{140C065B-8B01-4302-B508-D5C8B7E383B1}" type="presParOf" srcId="{9531F04F-5639-4A46-8970-DD565BB8E189}" destId="{05444B8D-A018-4275-BFD9-C9DF3B4B8F25}" srcOrd="0" destOrd="0" presId="urn:microsoft.com/office/officeart/2008/layout/LinedList"/>
    <dgm:cxn modelId="{EBDE6820-EBB4-423B-9449-D0389E1C6B11}" type="presParOf" srcId="{9531F04F-5639-4A46-8970-DD565BB8E189}" destId="{82115501-76F6-4FFC-A403-DB3BF8EB04BA}" srcOrd="1" destOrd="0" presId="urn:microsoft.com/office/officeart/2008/layout/LinedList"/>
    <dgm:cxn modelId="{8AB4E950-2E33-49B5-A435-27B2C96EA6E8}" type="presParOf" srcId="{815CA88F-86F3-4B15-B355-B58A47759088}" destId="{6E6CB28E-C5EE-4CD9-B45C-A297FF390702}" srcOrd="2" destOrd="0" presId="urn:microsoft.com/office/officeart/2008/layout/LinedList"/>
    <dgm:cxn modelId="{5FF0C566-5E36-4997-874F-358A3219577F}" type="presParOf" srcId="{815CA88F-86F3-4B15-B355-B58A47759088}" destId="{7D2E6754-39FE-4357-95BA-9501807D5115}" srcOrd="3" destOrd="0" presId="urn:microsoft.com/office/officeart/2008/layout/LinedList"/>
    <dgm:cxn modelId="{9FD03F02-55F8-4F26-A780-A65C0F16D8F0}" type="presParOf" srcId="{7D2E6754-39FE-4357-95BA-9501807D5115}" destId="{019FC31C-071C-4015-AC9F-6803B67AE594}" srcOrd="0" destOrd="0" presId="urn:microsoft.com/office/officeart/2008/layout/LinedList"/>
    <dgm:cxn modelId="{DDDB8133-604A-4B9E-BC82-37572F204970}" type="presParOf" srcId="{7D2E6754-39FE-4357-95BA-9501807D5115}" destId="{9F7FBB8F-C0F0-46CB-8D7C-DF6F829EAE74}" srcOrd="1" destOrd="0" presId="urn:microsoft.com/office/officeart/2008/layout/LinedList"/>
    <dgm:cxn modelId="{0F5B08FD-337E-4CA8-8E8F-D46E37C23EB8}" type="presParOf" srcId="{815CA88F-86F3-4B15-B355-B58A47759088}" destId="{0B0C587E-FD46-4593-96F0-2F3B25D4E5C7}" srcOrd="4" destOrd="0" presId="urn:microsoft.com/office/officeart/2008/layout/LinedList"/>
    <dgm:cxn modelId="{111116E6-A141-4B82-94CD-25CD2D8065E9}" type="presParOf" srcId="{815CA88F-86F3-4B15-B355-B58A47759088}" destId="{C57DD3B6-A92E-4082-8466-A1380D3431A2}" srcOrd="5" destOrd="0" presId="urn:microsoft.com/office/officeart/2008/layout/LinedList"/>
    <dgm:cxn modelId="{8EA81156-9688-4015-A647-CCC7B284B500}" type="presParOf" srcId="{C57DD3B6-A92E-4082-8466-A1380D3431A2}" destId="{C52AC182-3451-4F4B-91DE-8D6EE383BA93}" srcOrd="0" destOrd="0" presId="urn:microsoft.com/office/officeart/2008/layout/LinedList"/>
    <dgm:cxn modelId="{D4949AE2-6CFD-4C71-9500-11E5A2C354E9}" type="presParOf" srcId="{C57DD3B6-A92E-4082-8466-A1380D3431A2}" destId="{27000440-5B29-4761-87FB-7FEE0FF6BD42}" srcOrd="1" destOrd="0" presId="urn:microsoft.com/office/officeart/2008/layout/LinedList"/>
    <dgm:cxn modelId="{D5DE5B61-49C4-466B-AF7D-4C53DEBA60BB}" type="presParOf" srcId="{815CA88F-86F3-4B15-B355-B58A47759088}" destId="{B7D3F75C-CE72-4412-8011-E202F953879A}" srcOrd="6" destOrd="0" presId="urn:microsoft.com/office/officeart/2008/layout/LinedList"/>
    <dgm:cxn modelId="{2E73C6F8-26BF-481B-BF54-A97278C7EC3E}" type="presParOf" srcId="{815CA88F-86F3-4B15-B355-B58A47759088}" destId="{BA1E0EA0-5B47-4670-8014-9F66D1C177BC}" srcOrd="7" destOrd="0" presId="urn:microsoft.com/office/officeart/2008/layout/LinedList"/>
    <dgm:cxn modelId="{D335031D-A27C-4AE7-B15F-2D176A748440}" type="presParOf" srcId="{BA1E0EA0-5B47-4670-8014-9F66D1C177BC}" destId="{D5BEAD6C-3CB5-4D12-AB7C-95B4CE7AEFA0}" srcOrd="0" destOrd="0" presId="urn:microsoft.com/office/officeart/2008/layout/LinedList"/>
    <dgm:cxn modelId="{D3B8B361-784E-4130-AC53-3657D8A50D87}" type="presParOf" srcId="{BA1E0EA0-5B47-4670-8014-9F66D1C177BC}" destId="{15D1E4BF-EB14-4C18-810F-D36056EE2789}" srcOrd="1" destOrd="0" presId="urn:microsoft.com/office/officeart/2008/layout/LinedList"/>
    <dgm:cxn modelId="{79D7E349-1B1F-44C4-A2EB-39F5B8B09340}" type="presParOf" srcId="{815CA88F-86F3-4B15-B355-B58A47759088}" destId="{5D147593-E1C0-4AE6-8490-0133610CF15A}" srcOrd="8" destOrd="0" presId="urn:microsoft.com/office/officeart/2008/layout/LinedList"/>
    <dgm:cxn modelId="{978180B5-C461-427E-8436-6A8296E146E4}" type="presParOf" srcId="{815CA88F-86F3-4B15-B355-B58A47759088}" destId="{1E79118F-DACA-40C6-85C0-DBFEE6EC0804}" srcOrd="9" destOrd="0" presId="urn:microsoft.com/office/officeart/2008/layout/LinedList"/>
    <dgm:cxn modelId="{AC39632A-24CE-48BB-9BE4-120495BD1253}" type="presParOf" srcId="{1E79118F-DACA-40C6-85C0-DBFEE6EC0804}" destId="{4DC3442C-19F0-4020-BD67-00145FE4F198}" srcOrd="0" destOrd="0" presId="urn:microsoft.com/office/officeart/2008/layout/LinedList"/>
    <dgm:cxn modelId="{FCAC8133-995B-463C-BF4E-F723B393E372}" type="presParOf" srcId="{1E79118F-DACA-40C6-85C0-DBFEE6EC0804}" destId="{521C00D1-54C8-40D4-AA5D-25DE99076E7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97233-1F41-41F3-8C07-47507F0CC31D}">
      <dsp:nvSpPr>
        <dsp:cNvPr id="0" name=""/>
        <dsp:cNvSpPr/>
      </dsp:nvSpPr>
      <dsp:spPr>
        <a:xfrm>
          <a:off x="0" y="867"/>
          <a:ext cx="8303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44B8D-A018-4275-BFD9-C9DF3B4B8F25}">
      <dsp:nvSpPr>
        <dsp:cNvPr id="0" name=""/>
        <dsp:cNvSpPr/>
      </dsp:nvSpPr>
      <dsp:spPr>
        <a:xfrm>
          <a:off x="0" y="867"/>
          <a:ext cx="8303213" cy="1420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Implementierung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eines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AI-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gesteuerten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Chatbots für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Kundenanfragen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67"/>
        <a:ext cx="8303213" cy="1420638"/>
      </dsp:txXfrm>
    </dsp:sp>
    <dsp:sp modelId="{6E6CB28E-C5EE-4CD9-B45C-A297FF390702}">
      <dsp:nvSpPr>
        <dsp:cNvPr id="0" name=""/>
        <dsp:cNvSpPr/>
      </dsp:nvSpPr>
      <dsp:spPr>
        <a:xfrm>
          <a:off x="0" y="1421506"/>
          <a:ext cx="8303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FC31C-071C-4015-AC9F-6803B67AE594}">
      <dsp:nvSpPr>
        <dsp:cNvPr id="0" name=""/>
        <dsp:cNvSpPr/>
      </dsp:nvSpPr>
      <dsp:spPr>
        <a:xfrm>
          <a:off x="0" y="1421506"/>
          <a:ext cx="8303213" cy="1420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Einführung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einer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App, die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personalisierte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Finanzberatung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bietet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0" y="1421506"/>
        <a:ext cx="8303213" cy="1420638"/>
      </dsp:txXfrm>
    </dsp:sp>
    <dsp:sp modelId="{0B0C587E-FD46-4593-96F0-2F3B25D4E5C7}">
      <dsp:nvSpPr>
        <dsp:cNvPr id="0" name=""/>
        <dsp:cNvSpPr/>
      </dsp:nvSpPr>
      <dsp:spPr>
        <a:xfrm>
          <a:off x="0" y="2842145"/>
          <a:ext cx="8303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AC182-3451-4F4B-91DE-8D6EE383BA93}">
      <dsp:nvSpPr>
        <dsp:cNvPr id="0" name=""/>
        <dsp:cNvSpPr/>
      </dsp:nvSpPr>
      <dsp:spPr>
        <a:xfrm>
          <a:off x="0" y="2842145"/>
          <a:ext cx="8303213" cy="1420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Entwicklung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eines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Blockchain-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basierten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Systems für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sichere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Transaktionen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0" y="2842145"/>
        <a:ext cx="8303213" cy="1420638"/>
      </dsp:txXfrm>
    </dsp:sp>
    <dsp:sp modelId="{B7D3F75C-CE72-4412-8011-E202F953879A}">
      <dsp:nvSpPr>
        <dsp:cNvPr id="0" name=""/>
        <dsp:cNvSpPr/>
      </dsp:nvSpPr>
      <dsp:spPr>
        <a:xfrm>
          <a:off x="0" y="4262783"/>
          <a:ext cx="8303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EAD6C-3CB5-4D12-AB7C-95B4CE7AEFA0}">
      <dsp:nvSpPr>
        <dsp:cNvPr id="0" name=""/>
        <dsp:cNvSpPr/>
      </dsp:nvSpPr>
      <dsp:spPr>
        <a:xfrm>
          <a:off x="0" y="4262783"/>
          <a:ext cx="8303213" cy="1420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Automatisierung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interner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Prozesse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wie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Kreditgenehmigungen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durch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KI.</a:t>
          </a:r>
        </a:p>
      </dsp:txBody>
      <dsp:txXfrm>
        <a:off x="0" y="4262783"/>
        <a:ext cx="8303213" cy="1420638"/>
      </dsp:txXfrm>
    </dsp:sp>
    <dsp:sp modelId="{5D147593-E1C0-4AE6-8490-0133610CF15A}">
      <dsp:nvSpPr>
        <dsp:cNvPr id="0" name=""/>
        <dsp:cNvSpPr/>
      </dsp:nvSpPr>
      <dsp:spPr>
        <a:xfrm>
          <a:off x="0" y="5683422"/>
          <a:ext cx="8303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3442C-19F0-4020-BD67-00145FE4F198}">
      <dsp:nvSpPr>
        <dsp:cNvPr id="0" name=""/>
        <dsp:cNvSpPr/>
      </dsp:nvSpPr>
      <dsp:spPr>
        <a:xfrm>
          <a:off x="0" y="5683422"/>
          <a:ext cx="8303213" cy="1420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Nutzung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von Big Data-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Analysen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zur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Risikobewertung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und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Produktentwicklung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0" y="5683422"/>
        <a:ext cx="8303213" cy="1420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8A91-FC01-441C-9DE1-29DFD31B498C}" type="datetimeFigureOut">
              <a:rPr lang="pl-PL" smtClean="0"/>
              <a:t>08.05.2024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D09C-0F58-4E5F-B47A-0F26C8EB51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263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D09C-0F58-4E5F-B47A-0F26C8EB5198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444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eissenberg-group.de/bankenbranche-viele-herausforderungen-wenige-loesungen/" TargetMode="External"/><Relationship Id="rId3" Type="http://schemas.openxmlformats.org/officeDocument/2006/relationships/image" Target="../media/image15.svg"/><Relationship Id="rId7" Type="http://schemas.openxmlformats.org/officeDocument/2006/relationships/hyperlink" Target="https://fastercapital.com/de/startup-thema/Technologie-auf-das-Unternehmertum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gi.com/de/de/blog/banken-und-kapitalmaerkte/wie-banken-mit-generativer-ki-neue-ertragsquellen-erschliessen" TargetMode="External"/><Relationship Id="rId5" Type="http://schemas.openxmlformats.org/officeDocument/2006/relationships/hyperlink" Target="https://digit.cologne/ki-fuer-banken-5-einfache-anwendungsfaelle/" TargetMode="External"/><Relationship Id="rId4" Type="http://schemas.openxmlformats.org/officeDocument/2006/relationships/hyperlink" Target="https://mathiasdiwo.com/digitalisierung/branchen/banke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25.png"/><Relationship Id="rId4" Type="http://schemas.openxmlformats.org/officeDocument/2006/relationships/image" Target="../media/image21.sv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30.sv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4.sv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5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sv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97502" y="5590237"/>
            <a:ext cx="14099416" cy="14099416"/>
          </a:xfrm>
          <a:custGeom>
            <a:avLst/>
            <a:gdLst/>
            <a:ahLst/>
            <a:cxnLst/>
            <a:rect l="l" t="t" r="r" b="b"/>
            <a:pathLst>
              <a:path w="14099416" h="14099416">
                <a:moveTo>
                  <a:pt x="0" y="0"/>
                </a:moveTo>
                <a:lnTo>
                  <a:pt x="14099416" y="0"/>
                </a:lnTo>
                <a:lnTo>
                  <a:pt x="14099416" y="14099416"/>
                </a:lnTo>
                <a:lnTo>
                  <a:pt x="0" y="140994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TextBox 3"/>
          <p:cNvSpPr txBox="1"/>
          <p:nvPr/>
        </p:nvSpPr>
        <p:spPr>
          <a:xfrm>
            <a:off x="1272700" y="2888702"/>
            <a:ext cx="7392943" cy="4239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78"/>
              </a:lnSpc>
            </a:pPr>
            <a:r>
              <a:rPr lang="en-US" sz="8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Digitalisierung</a:t>
            </a:r>
            <a:r>
              <a:rPr lang="en-US" sz="8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US" sz="8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Banken</a:t>
            </a:r>
            <a:endParaRPr lang="en-US" sz="8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0999"/>
              </a:lnSpc>
            </a:pPr>
            <a:endParaRPr lang="en-US" sz="8800" dirty="0">
              <a:solidFill>
                <a:srgbClr val="000000"/>
              </a:solidFill>
              <a:latin typeface="Times New Roman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4231446" y="-3906386"/>
            <a:ext cx="8113106" cy="8113106"/>
          </a:xfrm>
          <a:custGeom>
            <a:avLst/>
            <a:gdLst/>
            <a:ahLst/>
            <a:cxnLst/>
            <a:rect l="l" t="t" r="r" b="b"/>
            <a:pathLst>
              <a:path w="8113106" h="8113106">
                <a:moveTo>
                  <a:pt x="0" y="0"/>
                </a:moveTo>
                <a:lnTo>
                  <a:pt x="8113107" y="0"/>
                </a:lnTo>
                <a:lnTo>
                  <a:pt x="8113107" y="8113107"/>
                </a:lnTo>
                <a:lnTo>
                  <a:pt x="0" y="81131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5" name="Group 5"/>
          <p:cNvGrpSpPr/>
          <p:nvPr/>
        </p:nvGrpSpPr>
        <p:grpSpPr>
          <a:xfrm>
            <a:off x="8757394" y="7522582"/>
            <a:ext cx="8779632" cy="1733977"/>
            <a:chOff x="0" y="0"/>
            <a:chExt cx="11706176" cy="231196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706225" cy="2311908"/>
            </a:xfrm>
            <a:custGeom>
              <a:avLst/>
              <a:gdLst/>
              <a:ahLst/>
              <a:cxnLst/>
              <a:rect l="l" t="t" r="r" b="b"/>
              <a:pathLst>
                <a:path w="11706225" h="2311908">
                  <a:moveTo>
                    <a:pt x="0" y="0"/>
                  </a:moveTo>
                  <a:lnTo>
                    <a:pt x="11706225" y="0"/>
                  </a:lnTo>
                  <a:lnTo>
                    <a:pt x="11706225" y="2311908"/>
                  </a:lnTo>
                  <a:lnTo>
                    <a:pt x="0" y="2311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08" b="-11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68442" y="5920772"/>
            <a:ext cx="7366063" cy="3088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5"/>
              </a:lnSpc>
            </a:pPr>
            <a:r>
              <a:rPr lang="en-US" sz="2752" spc="-54" dirty="0" err="1">
                <a:solidFill>
                  <a:srgbClr val="051D40"/>
                </a:solidFill>
                <a:latin typeface="Times New Roman"/>
              </a:rPr>
              <a:t>Bearbeitet</a:t>
            </a:r>
            <a:r>
              <a:rPr lang="en-US" sz="2752" spc="-54" dirty="0">
                <a:solidFill>
                  <a:srgbClr val="051D40"/>
                </a:solidFill>
                <a:latin typeface="Times New Roman"/>
              </a:rPr>
              <a:t> von: </a:t>
            </a:r>
          </a:p>
          <a:p>
            <a:pPr algn="l">
              <a:lnSpc>
                <a:spcPts val="3855"/>
              </a:lnSpc>
            </a:pPr>
            <a:r>
              <a:rPr lang="en-US" sz="2752" spc="-54" dirty="0">
                <a:solidFill>
                  <a:srgbClr val="051D40"/>
                </a:solidFill>
                <a:latin typeface="Times New Roman"/>
              </a:rPr>
              <a:t>Aleksandra Kędzior</a:t>
            </a:r>
          </a:p>
          <a:p>
            <a:pPr algn="l">
              <a:lnSpc>
                <a:spcPts val="3855"/>
              </a:lnSpc>
            </a:pPr>
            <a:r>
              <a:rPr lang="en-US" sz="2752" spc="-54" dirty="0" err="1">
                <a:solidFill>
                  <a:srgbClr val="051D40"/>
                </a:solidFill>
                <a:latin typeface="Times New Roman"/>
              </a:rPr>
              <a:t>Studentin</a:t>
            </a:r>
            <a:r>
              <a:rPr lang="en-US" sz="2752" spc="-54" dirty="0">
                <a:solidFill>
                  <a:srgbClr val="051D40"/>
                </a:solidFill>
                <a:latin typeface="Times New Roman"/>
              </a:rPr>
              <a:t> des 4. </a:t>
            </a:r>
            <a:r>
              <a:rPr lang="en-US" sz="2752" spc="-54" dirty="0" err="1">
                <a:solidFill>
                  <a:srgbClr val="051D40"/>
                </a:solidFill>
                <a:latin typeface="Times New Roman"/>
              </a:rPr>
              <a:t>Studienjahres</a:t>
            </a:r>
            <a:r>
              <a:rPr lang="en-US" sz="2752" spc="-54" dirty="0">
                <a:solidFill>
                  <a:srgbClr val="051D40"/>
                </a:solidFill>
                <a:latin typeface="Times New Roman"/>
              </a:rPr>
              <a:t> (2023/2024)</a:t>
            </a:r>
          </a:p>
          <a:p>
            <a:pPr algn="l">
              <a:lnSpc>
                <a:spcPts val="3855"/>
              </a:lnSpc>
            </a:pPr>
            <a:r>
              <a:rPr lang="en-US" sz="2752" spc="-54" dirty="0" err="1">
                <a:solidFill>
                  <a:srgbClr val="051D40"/>
                </a:solidFill>
                <a:latin typeface="Times New Roman"/>
              </a:rPr>
              <a:t>Institut</a:t>
            </a:r>
            <a:r>
              <a:rPr lang="en-US" sz="2752" spc="-54" dirty="0">
                <a:solidFill>
                  <a:srgbClr val="051D40"/>
                </a:solidFill>
                <a:latin typeface="Times New Roman"/>
              </a:rPr>
              <a:t> für </a:t>
            </a:r>
            <a:r>
              <a:rPr lang="en-US" sz="2752" spc="-54" dirty="0" err="1">
                <a:solidFill>
                  <a:srgbClr val="051D40"/>
                </a:solidFill>
                <a:latin typeface="Times New Roman"/>
              </a:rPr>
              <a:t>Rechnung</a:t>
            </a:r>
            <a:r>
              <a:rPr lang="en-US" sz="2752" spc="-54" dirty="0">
                <a:solidFill>
                  <a:srgbClr val="051D40"/>
                </a:solidFill>
                <a:latin typeface="Times New Roman"/>
              </a:rPr>
              <a:t> und </a:t>
            </a:r>
            <a:r>
              <a:rPr lang="en-US" sz="2752" spc="-54" dirty="0" err="1">
                <a:solidFill>
                  <a:srgbClr val="051D40"/>
                </a:solidFill>
                <a:latin typeface="Times New Roman"/>
              </a:rPr>
              <a:t>Finanzwesen</a:t>
            </a:r>
            <a:endParaRPr lang="en-US" sz="2752" spc="-54" dirty="0">
              <a:solidFill>
                <a:srgbClr val="051D40"/>
              </a:solidFill>
              <a:latin typeface="Times New Roman"/>
            </a:endParaRPr>
          </a:p>
          <a:p>
            <a:pPr algn="l">
              <a:lnSpc>
                <a:spcPts val="3855"/>
              </a:lnSpc>
            </a:pPr>
            <a:r>
              <a:rPr lang="en-US" sz="2752" spc="-54" dirty="0" err="1">
                <a:solidFill>
                  <a:srgbClr val="051D40"/>
                </a:solidFill>
                <a:latin typeface="Times New Roman"/>
              </a:rPr>
              <a:t>Rzeszower</a:t>
            </a:r>
            <a:r>
              <a:rPr lang="en-US" sz="2752" spc="-54" dirty="0">
                <a:solidFill>
                  <a:srgbClr val="051D40"/>
                </a:solidFill>
                <a:latin typeface="Times New Roman"/>
              </a:rPr>
              <a:t> Universität</a:t>
            </a:r>
          </a:p>
          <a:p>
            <a:pPr algn="l">
              <a:lnSpc>
                <a:spcPts val="3855"/>
              </a:lnSpc>
            </a:pPr>
            <a:endParaRPr lang="en-US" sz="2752" spc="-54" dirty="0">
              <a:solidFill>
                <a:srgbClr val="051D40"/>
              </a:solidFill>
              <a:latin typeface="Times New Roman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9451466" y="3167941"/>
            <a:ext cx="7392943" cy="4958220"/>
            <a:chOff x="0" y="0"/>
            <a:chExt cx="9857257" cy="66109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857232" cy="6610985"/>
            </a:xfrm>
            <a:custGeom>
              <a:avLst/>
              <a:gdLst/>
              <a:ahLst/>
              <a:cxnLst/>
              <a:rect l="l" t="t" r="r" b="b"/>
              <a:pathLst>
                <a:path w="9857232" h="6610985">
                  <a:moveTo>
                    <a:pt x="9509887" y="0"/>
                  </a:moveTo>
                  <a:lnTo>
                    <a:pt x="345440" y="0"/>
                  </a:lnTo>
                  <a:cubicBezTo>
                    <a:pt x="155194" y="0"/>
                    <a:pt x="0" y="155194"/>
                    <a:pt x="0" y="345440"/>
                  </a:cubicBezTo>
                  <a:lnTo>
                    <a:pt x="0" y="6610985"/>
                  </a:lnTo>
                  <a:lnTo>
                    <a:pt x="9857232" y="6610985"/>
                  </a:lnTo>
                  <a:lnTo>
                    <a:pt x="9857232" y="345440"/>
                  </a:lnTo>
                  <a:cubicBezTo>
                    <a:pt x="9855327" y="155194"/>
                    <a:pt x="9700133" y="0"/>
                    <a:pt x="9509887" y="0"/>
                  </a:cubicBezTo>
                  <a:close/>
                  <a:moveTo>
                    <a:pt x="9552559" y="6178296"/>
                  </a:moveTo>
                  <a:lnTo>
                    <a:pt x="300736" y="6178296"/>
                  </a:lnTo>
                  <a:lnTo>
                    <a:pt x="300736" y="390017"/>
                  </a:lnTo>
                  <a:lnTo>
                    <a:pt x="9552559" y="390017"/>
                  </a:lnTo>
                  <a:lnTo>
                    <a:pt x="9552559" y="6178296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0" name="Freeform 10"/>
          <p:cNvSpPr/>
          <p:nvPr/>
        </p:nvSpPr>
        <p:spPr>
          <a:xfrm>
            <a:off x="8573918" y="3143201"/>
            <a:ext cx="9146584" cy="5205621"/>
          </a:xfrm>
          <a:custGeom>
            <a:avLst/>
            <a:gdLst/>
            <a:ahLst/>
            <a:cxnLst/>
            <a:rect l="l" t="t" r="r" b="b"/>
            <a:pathLst>
              <a:path w="9146584" h="5205621">
                <a:moveTo>
                  <a:pt x="0" y="0"/>
                </a:moveTo>
                <a:lnTo>
                  <a:pt x="9146584" y="0"/>
                </a:lnTo>
                <a:lnTo>
                  <a:pt x="9146584" y="5205621"/>
                </a:lnTo>
                <a:lnTo>
                  <a:pt x="0" y="52056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1" name="Group 11"/>
          <p:cNvGrpSpPr/>
          <p:nvPr/>
        </p:nvGrpSpPr>
        <p:grpSpPr>
          <a:xfrm>
            <a:off x="12539621" y="8127616"/>
            <a:ext cx="1213723" cy="110603"/>
            <a:chOff x="0" y="0"/>
            <a:chExt cx="1618298" cy="14747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18361" cy="147447"/>
            </a:xfrm>
            <a:custGeom>
              <a:avLst/>
              <a:gdLst/>
              <a:ahLst/>
              <a:cxnLst/>
              <a:rect l="l" t="t" r="r" b="b"/>
              <a:pathLst>
                <a:path w="1618361" h="147447">
                  <a:moveTo>
                    <a:pt x="147447" y="147447"/>
                  </a:moveTo>
                  <a:lnTo>
                    <a:pt x="1472819" y="147447"/>
                  </a:lnTo>
                  <a:cubicBezTo>
                    <a:pt x="1554353" y="147447"/>
                    <a:pt x="1618361" y="81534"/>
                    <a:pt x="1618361" y="1905"/>
                  </a:cubicBezTo>
                  <a:lnTo>
                    <a:pt x="1618361" y="0"/>
                  </a:lnTo>
                  <a:lnTo>
                    <a:pt x="0" y="0"/>
                  </a:lnTo>
                  <a:lnTo>
                    <a:pt x="0" y="1905"/>
                  </a:lnTo>
                  <a:cubicBezTo>
                    <a:pt x="0" y="81534"/>
                    <a:pt x="65913" y="147447"/>
                    <a:pt x="147447" y="147447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761652" y="8348822"/>
            <a:ext cx="8771116" cy="40749"/>
            <a:chOff x="0" y="0"/>
            <a:chExt cx="11694821" cy="5433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694922" cy="54356"/>
            </a:xfrm>
            <a:custGeom>
              <a:avLst/>
              <a:gdLst/>
              <a:ahLst/>
              <a:cxnLst/>
              <a:rect l="l" t="t" r="r" b="b"/>
              <a:pathLst>
                <a:path w="11694922" h="54356">
                  <a:moveTo>
                    <a:pt x="0" y="0"/>
                  </a:moveTo>
                  <a:cubicBezTo>
                    <a:pt x="0" y="30988"/>
                    <a:pt x="25273" y="54356"/>
                    <a:pt x="54356" y="54356"/>
                  </a:cubicBezTo>
                  <a:lnTo>
                    <a:pt x="11640566" y="54356"/>
                  </a:lnTo>
                  <a:cubicBezTo>
                    <a:pt x="11671553" y="54356"/>
                    <a:pt x="11694922" y="29083"/>
                    <a:pt x="11694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677038" y="3460457"/>
            <a:ext cx="6938888" cy="4342626"/>
            <a:chOff x="0" y="0"/>
            <a:chExt cx="9251851" cy="579016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251823" cy="5790184"/>
            </a:xfrm>
            <a:custGeom>
              <a:avLst/>
              <a:gdLst/>
              <a:ahLst/>
              <a:cxnLst/>
              <a:rect l="l" t="t" r="r" b="b"/>
              <a:pathLst>
                <a:path w="9251823" h="5790184">
                  <a:moveTo>
                    <a:pt x="0" y="0"/>
                  </a:moveTo>
                  <a:lnTo>
                    <a:pt x="9251823" y="0"/>
                  </a:lnTo>
                  <a:lnTo>
                    <a:pt x="9251823" y="5790184"/>
                  </a:lnTo>
                  <a:lnTo>
                    <a:pt x="0" y="5790184"/>
                  </a:lnTo>
                  <a:close/>
                </a:path>
              </a:pathLst>
            </a:custGeom>
            <a:blipFill>
              <a:blip r:embed="rId9"/>
              <a:stretch>
                <a:fillRect l="-5572" r="-5573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0" y="878"/>
            <a:ext cx="2306280" cy="2306280"/>
            <a:chOff x="0" y="0"/>
            <a:chExt cx="3075040" cy="30750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075051" cy="3075051"/>
            </a:xfrm>
            <a:custGeom>
              <a:avLst/>
              <a:gdLst/>
              <a:ahLst/>
              <a:cxnLst/>
              <a:rect l="l" t="t" r="r" b="b"/>
              <a:pathLst>
                <a:path w="3075051" h="3075051">
                  <a:moveTo>
                    <a:pt x="0" y="0"/>
                  </a:moveTo>
                  <a:lnTo>
                    <a:pt x="3075051" y="0"/>
                  </a:lnTo>
                  <a:lnTo>
                    <a:pt x="3075051" y="3075051"/>
                  </a:lnTo>
                  <a:lnTo>
                    <a:pt x="0" y="3075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A410F53-CDFC-5F56-6431-8E4339A09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005354"/>
              </p:ext>
            </p:extLst>
          </p:nvPr>
        </p:nvGraphicFramePr>
        <p:xfrm>
          <a:off x="228600" y="185510"/>
          <a:ext cx="17830800" cy="99159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3346929905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641257796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718539353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3414041485"/>
                    </a:ext>
                  </a:extLst>
                </a:gridCol>
              </a:tblGrid>
              <a:tr h="535238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spc="-57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Wörterbuch</a:t>
                      </a:r>
                      <a:endParaRPr lang="pl-PL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567563"/>
                  </a:ext>
                </a:extLst>
              </a:tr>
              <a:tr h="338045">
                <a:tc>
                  <a:txBody>
                    <a:bodyPr/>
                    <a:lstStyle/>
                    <a:p>
                      <a:r>
                        <a:rPr lang="pl-PL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Digitalisierung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cyfryzacja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außerdem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poza tym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das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Gewand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szata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Zugangsbarriere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bariera dostępu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865733"/>
                  </a:ext>
                </a:extLst>
              </a:tr>
              <a:tr h="338045"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Umstellung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przejście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bestimmt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sprawiać, kształtować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bequem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wygodny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das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Vertrauen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zaufanie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476290"/>
                  </a:ext>
                </a:extLst>
              </a:tr>
              <a:tr h="338045">
                <a:tc>
                  <a:txBody>
                    <a:bodyPr/>
                    <a:lstStyle/>
                    <a:p>
                      <a:r>
                        <a:rPr lang="pl-PL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ermöglichen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umożliwiać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einfach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łatwy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effizienter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wydajny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gewinnen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pozyskiwać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628657"/>
                  </a:ext>
                </a:extLst>
              </a:tr>
              <a:tr h="338045"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zu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anmelden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zalogować się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schnell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szybki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Unterschrift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podpis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bewahren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zachować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821743"/>
                  </a:ext>
                </a:extLst>
              </a:tr>
              <a:tr h="338045">
                <a:tc>
                  <a:txBody>
                    <a:bodyPr/>
                    <a:lstStyle/>
                    <a:p>
                      <a:r>
                        <a:rPr lang="pl-PL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Änderung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zmiana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verbessern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poprawiać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Anwendung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aplikacja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Betrug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oszustwo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893694"/>
                  </a:ext>
                </a:extLst>
              </a:tr>
              <a:tr h="591578"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Unterstützung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wsparcie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das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Kundenerlebnis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jakość obsługi klienta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abwickeln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realizowane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angreifen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napadać, atakować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605064"/>
                  </a:ext>
                </a:extLst>
              </a:tr>
              <a:tr h="338045">
                <a:tc>
                  <a:txBody>
                    <a:bodyPr/>
                    <a:lstStyle/>
                    <a:p>
                      <a:r>
                        <a:rPr lang="pl-PL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erforderlich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niezbędny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Kundentreue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lojalność klienta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spürbar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odczuwalny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Cyberbedrohungen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zagrożenia cybernetyczne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251504"/>
                  </a:ext>
                </a:extLst>
              </a:tr>
              <a:tr h="591578"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Anleitung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instrukcja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Implementierung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wdrożenie, implementacja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Verbraucher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konsument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schwierig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trudny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665836"/>
                  </a:ext>
                </a:extLst>
              </a:tr>
              <a:tr h="591578"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Einführung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wprowadzenie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Finanzberatung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doradztwo finansowe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beschleunigen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przyspieszać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Anforderung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wymaganie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815631"/>
                  </a:ext>
                </a:extLst>
              </a:tr>
              <a:tr h="591578"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Einführungsinformationen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informacje wprowadzające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bieten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oferować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vereinfachen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upraszczać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erfüllen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spełniać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29120"/>
                  </a:ext>
                </a:extLst>
              </a:tr>
              <a:tr h="338045">
                <a:tc>
                  <a:txBody>
                    <a:bodyPr/>
                    <a:lstStyle/>
                    <a:p>
                      <a:r>
                        <a:rPr lang="pl-PL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erhalten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otrzymywać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Entwicklung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rozwój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das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Zeitalter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epoka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zunehmend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rosnący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785813"/>
                  </a:ext>
                </a:extLst>
              </a:tr>
              <a:tr h="591578"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Kreditentscheidung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decyzje kredytowe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sicher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bezpieczny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zwingen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zu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zmuszać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Vorschrift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przepis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345058"/>
                  </a:ext>
                </a:extLst>
              </a:tr>
              <a:tr h="338045">
                <a:tc>
                  <a:txBody>
                    <a:bodyPr/>
                    <a:lstStyle/>
                    <a:p>
                      <a:r>
                        <a:rPr lang="pl-PL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überweisen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przelać, przekazać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 - wewnętrzny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aufsuchen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odwiedzać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einhalten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przestrzegać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789019"/>
                  </a:ext>
                </a:extLst>
              </a:tr>
              <a:tr h="591578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Einsatz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wykorzystanie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Genehmigung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zezwolenie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durchführen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przeprowadzać, realizować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Aufrechterhaltung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utrzymanie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249318"/>
                  </a:ext>
                </a:extLst>
              </a:tr>
              <a:tr h="591578"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Prozessdigitalisierung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cyfryzacja procesów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Nutzung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użycie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Herausforderung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wyzwanie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erfordern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wymagać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545404"/>
                  </a:ext>
                </a:extLst>
              </a:tr>
              <a:tr h="338045"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Sammlung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gromadzenie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Risikobewertung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ocena ryzyka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Arbeitsweise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metoda pracy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eintreten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wystąpić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192705"/>
                  </a:ext>
                </a:extLst>
              </a:tr>
              <a:tr h="591578"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Verwaltung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zarządzanie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Produktentwicklung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rozwój produktu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gewöhnen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przyzwyczajać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Fingerspitze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czubek palca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670744"/>
                  </a:ext>
                </a:extLst>
              </a:tr>
              <a:tr h="338045"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Kundendaten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dane klienta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das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Erlebnis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doświadczenie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bevorzugen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preferować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zweifelsohne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niewątpliwie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145694"/>
                  </a:ext>
                </a:extLst>
              </a:tr>
              <a:tr h="338045">
                <a:tc>
                  <a:txBody>
                    <a:bodyPr/>
                    <a:lstStyle/>
                    <a:p>
                      <a:r>
                        <a:rPr lang="pl-PL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anbieten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oferować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das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Bankgeschäft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operacja bankowa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vollständig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kompletnie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sorgfältig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staranny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459534"/>
                  </a:ext>
                </a:extLst>
              </a:tr>
              <a:tr h="338045"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erkennen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rozpoznawać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strahlen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błyszczeć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bestimmt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określony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Aufmerksamkeit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uwaga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01298"/>
                  </a:ext>
                </a:extLst>
              </a:tr>
              <a:tr h="591578"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Lösung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rozwiązanie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benutzerfreundlich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przyjazny dla użytkownika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Zielgruppe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grupa docelowa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 </a:t>
                      </a:r>
                      <a:r>
                        <a:rPr lang="pl-PL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Weg</a:t>
                      </a:r>
                      <a:r>
                        <a:rPr lang="pl-PL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droga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750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28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-76874" y="-242253"/>
            <a:ext cx="18476217" cy="1173361"/>
          </a:xfrm>
          <a:custGeom>
            <a:avLst/>
            <a:gdLst/>
            <a:ahLst/>
            <a:cxnLst/>
            <a:rect l="l" t="t" r="r" b="b"/>
            <a:pathLst>
              <a:path w="18476217" h="1173361">
                <a:moveTo>
                  <a:pt x="0" y="0"/>
                </a:moveTo>
                <a:lnTo>
                  <a:pt x="18476217" y="0"/>
                </a:lnTo>
                <a:lnTo>
                  <a:pt x="18476217" y="1173361"/>
                </a:lnTo>
                <a:lnTo>
                  <a:pt x="0" y="11733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Freeform 15"/>
          <p:cNvSpPr/>
          <p:nvPr/>
        </p:nvSpPr>
        <p:spPr>
          <a:xfrm>
            <a:off x="-98101" y="9334500"/>
            <a:ext cx="18476217" cy="1173361"/>
          </a:xfrm>
          <a:custGeom>
            <a:avLst/>
            <a:gdLst/>
            <a:ahLst/>
            <a:cxnLst/>
            <a:rect l="l" t="t" r="r" b="b"/>
            <a:pathLst>
              <a:path w="18476217" h="1173361">
                <a:moveTo>
                  <a:pt x="0" y="0"/>
                </a:moveTo>
                <a:lnTo>
                  <a:pt x="18476217" y="0"/>
                </a:lnTo>
                <a:lnTo>
                  <a:pt x="18476217" y="1173361"/>
                </a:lnTo>
                <a:lnTo>
                  <a:pt x="0" y="11733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5" name="TextBox 25"/>
          <p:cNvSpPr txBox="1"/>
          <p:nvPr/>
        </p:nvSpPr>
        <p:spPr>
          <a:xfrm>
            <a:off x="1028700" y="1438626"/>
            <a:ext cx="1622261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pl-PL" sz="6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QUELLEN</a:t>
            </a:r>
            <a:endParaRPr lang="en-US" sz="6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C0AEAD06-6DB5-8015-EF4F-FCCC6D9D121D}"/>
              </a:ext>
            </a:extLst>
          </p:cNvPr>
          <p:cNvSpPr txBox="1"/>
          <p:nvPr/>
        </p:nvSpPr>
        <p:spPr>
          <a:xfrm>
            <a:off x="2590800" y="2933594"/>
            <a:ext cx="142033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https://mathiasdiwo.com/digitalisierung/branchen/banken/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https://digit.cologne/ki-fuer-banken-5-einfache-anwendungsfaelle/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https://www.cgi.com/de/de/blog/banken-und-kapitalmaerkte/wie-banken-mit-generativer-ki-neue-ertragsquellen-erschliessen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https://fastercapital.com/de/startup-thema/Technologie-auf-das-Unternehmertum.html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https://weissenberg-group.de/bankenbranche-viele-herausforderungen-wenige-loesungen/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5235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52600" y="2927508"/>
            <a:ext cx="100584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pl-PL" sz="9600" b="1" dirty="0">
                <a:solidFill>
                  <a:srgbClr val="051D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de-DE" sz="9600" b="1" dirty="0" err="1">
                <a:solidFill>
                  <a:srgbClr val="051D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ielen</a:t>
            </a:r>
            <a:r>
              <a:rPr lang="de-DE" sz="9600" b="1" dirty="0">
                <a:solidFill>
                  <a:srgbClr val="051D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Dank für Ihre Aufmerksamkeit</a:t>
            </a:r>
            <a:r>
              <a:rPr lang="pl-PL" sz="9600" b="1" dirty="0">
                <a:solidFill>
                  <a:srgbClr val="051D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9600" b="1" dirty="0">
              <a:solidFill>
                <a:srgbClr val="051D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artoon Clapping Hands Grafika Wektorowa, Clipartów i Ilustracji - 123RF">
            <a:extLst>
              <a:ext uri="{FF2B5EF4-FFF2-40B4-BE49-F238E27FC236}">
                <a16:creationId xmlns:a16="http://schemas.microsoft.com/office/drawing/2014/main" id="{759526D5-316C-CCCA-7583-133F05CE7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401" y="1866900"/>
            <a:ext cx="6324600" cy="68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reeform 15">
            <a:extLst>
              <a:ext uri="{FF2B5EF4-FFF2-40B4-BE49-F238E27FC236}">
                <a16:creationId xmlns:a16="http://schemas.microsoft.com/office/drawing/2014/main" id="{6E0DF35A-EE75-9389-0AED-84FE9E74BAAC}"/>
              </a:ext>
            </a:extLst>
          </p:cNvPr>
          <p:cNvSpPr/>
          <p:nvPr/>
        </p:nvSpPr>
        <p:spPr>
          <a:xfrm>
            <a:off x="12398912" y="9384151"/>
            <a:ext cx="5889088" cy="901620"/>
          </a:xfrm>
          <a:custGeom>
            <a:avLst/>
            <a:gdLst/>
            <a:ahLst/>
            <a:cxnLst/>
            <a:rect l="l" t="t" r="r" b="b"/>
            <a:pathLst>
              <a:path w="18476217" h="1173361">
                <a:moveTo>
                  <a:pt x="0" y="0"/>
                </a:moveTo>
                <a:lnTo>
                  <a:pt x="18476217" y="0"/>
                </a:lnTo>
                <a:lnTo>
                  <a:pt x="18476217" y="1173361"/>
                </a:lnTo>
                <a:lnTo>
                  <a:pt x="0" y="11733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3" name="Freeform 15">
            <a:extLst>
              <a:ext uri="{FF2B5EF4-FFF2-40B4-BE49-F238E27FC236}">
                <a16:creationId xmlns:a16="http://schemas.microsoft.com/office/drawing/2014/main" id="{5628E615-8916-E833-F7E8-FD11FE55F4EA}"/>
              </a:ext>
            </a:extLst>
          </p:cNvPr>
          <p:cNvSpPr/>
          <p:nvPr/>
        </p:nvSpPr>
        <p:spPr>
          <a:xfrm>
            <a:off x="12398912" y="-114300"/>
            <a:ext cx="5889088" cy="901620"/>
          </a:xfrm>
          <a:custGeom>
            <a:avLst/>
            <a:gdLst/>
            <a:ahLst/>
            <a:cxnLst/>
            <a:rect l="l" t="t" r="r" b="b"/>
            <a:pathLst>
              <a:path w="18476217" h="1173361">
                <a:moveTo>
                  <a:pt x="0" y="0"/>
                </a:moveTo>
                <a:lnTo>
                  <a:pt x="18476217" y="0"/>
                </a:lnTo>
                <a:lnTo>
                  <a:pt x="18476217" y="1173361"/>
                </a:lnTo>
                <a:lnTo>
                  <a:pt x="0" y="11733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17814" y="-460065"/>
            <a:ext cx="3964281" cy="11062470"/>
          </a:xfrm>
          <a:custGeom>
            <a:avLst/>
            <a:gdLst/>
            <a:ahLst/>
            <a:cxnLst/>
            <a:rect l="l" t="t" r="r" b="b"/>
            <a:pathLst>
              <a:path w="3964281" h="11062470">
                <a:moveTo>
                  <a:pt x="0" y="0"/>
                </a:moveTo>
                <a:lnTo>
                  <a:pt x="3964281" y="0"/>
                </a:lnTo>
                <a:lnTo>
                  <a:pt x="3964281" y="11062470"/>
                </a:lnTo>
                <a:lnTo>
                  <a:pt x="0" y="11062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3014119" y="2743718"/>
            <a:ext cx="510937" cy="453341"/>
            <a:chOff x="0" y="0"/>
            <a:chExt cx="681249" cy="6044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81228" cy="604393"/>
            </a:xfrm>
            <a:custGeom>
              <a:avLst/>
              <a:gdLst/>
              <a:ahLst/>
              <a:cxnLst/>
              <a:rect l="l" t="t" r="r" b="b"/>
              <a:pathLst>
                <a:path w="681228" h="604393">
                  <a:moveTo>
                    <a:pt x="0" y="0"/>
                  </a:moveTo>
                  <a:lnTo>
                    <a:pt x="681228" y="0"/>
                  </a:lnTo>
                  <a:lnTo>
                    <a:pt x="681228" y="604393"/>
                  </a:lnTo>
                  <a:lnTo>
                    <a:pt x="0" y="60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91" r="-3" b="-10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3014118" y="3407325"/>
            <a:ext cx="510937" cy="453341"/>
            <a:chOff x="0" y="0"/>
            <a:chExt cx="681249" cy="60445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81228" cy="604393"/>
            </a:xfrm>
            <a:custGeom>
              <a:avLst/>
              <a:gdLst/>
              <a:ahLst/>
              <a:cxnLst/>
              <a:rect l="l" t="t" r="r" b="b"/>
              <a:pathLst>
                <a:path w="681228" h="604393">
                  <a:moveTo>
                    <a:pt x="0" y="0"/>
                  </a:moveTo>
                  <a:lnTo>
                    <a:pt x="681228" y="0"/>
                  </a:lnTo>
                  <a:lnTo>
                    <a:pt x="681228" y="604393"/>
                  </a:lnTo>
                  <a:lnTo>
                    <a:pt x="0" y="60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91" r="-3" b="-10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7" name="Group 7"/>
          <p:cNvGrpSpPr/>
          <p:nvPr/>
        </p:nvGrpSpPr>
        <p:grpSpPr>
          <a:xfrm rot="5400000">
            <a:off x="3014118" y="4032563"/>
            <a:ext cx="510937" cy="453341"/>
            <a:chOff x="0" y="0"/>
            <a:chExt cx="681249" cy="60445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81228" cy="604393"/>
            </a:xfrm>
            <a:custGeom>
              <a:avLst/>
              <a:gdLst/>
              <a:ahLst/>
              <a:cxnLst/>
              <a:rect l="l" t="t" r="r" b="b"/>
              <a:pathLst>
                <a:path w="681228" h="604393">
                  <a:moveTo>
                    <a:pt x="0" y="0"/>
                  </a:moveTo>
                  <a:lnTo>
                    <a:pt x="681228" y="0"/>
                  </a:lnTo>
                  <a:lnTo>
                    <a:pt x="681228" y="604393"/>
                  </a:lnTo>
                  <a:lnTo>
                    <a:pt x="0" y="60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91" r="-3" b="-10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3014118" y="5080436"/>
            <a:ext cx="510937" cy="453341"/>
            <a:chOff x="0" y="0"/>
            <a:chExt cx="681249" cy="6044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1228" cy="604393"/>
            </a:xfrm>
            <a:custGeom>
              <a:avLst/>
              <a:gdLst/>
              <a:ahLst/>
              <a:cxnLst/>
              <a:rect l="l" t="t" r="r" b="b"/>
              <a:pathLst>
                <a:path w="681228" h="604393">
                  <a:moveTo>
                    <a:pt x="0" y="0"/>
                  </a:moveTo>
                  <a:lnTo>
                    <a:pt x="681228" y="0"/>
                  </a:lnTo>
                  <a:lnTo>
                    <a:pt x="681228" y="604393"/>
                  </a:lnTo>
                  <a:lnTo>
                    <a:pt x="0" y="60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91" r="-3" b="-10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1" name="Group 11"/>
          <p:cNvGrpSpPr/>
          <p:nvPr/>
        </p:nvGrpSpPr>
        <p:grpSpPr>
          <a:xfrm rot="5400000">
            <a:off x="3014118" y="5801097"/>
            <a:ext cx="510937" cy="453341"/>
            <a:chOff x="0" y="0"/>
            <a:chExt cx="681249" cy="60445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81228" cy="604393"/>
            </a:xfrm>
            <a:custGeom>
              <a:avLst/>
              <a:gdLst/>
              <a:ahLst/>
              <a:cxnLst/>
              <a:rect l="l" t="t" r="r" b="b"/>
              <a:pathLst>
                <a:path w="681228" h="604393">
                  <a:moveTo>
                    <a:pt x="0" y="0"/>
                  </a:moveTo>
                  <a:lnTo>
                    <a:pt x="681228" y="0"/>
                  </a:lnTo>
                  <a:lnTo>
                    <a:pt x="681228" y="604393"/>
                  </a:lnTo>
                  <a:lnTo>
                    <a:pt x="0" y="60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91" r="-3" b="-10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3" name="Group 13"/>
          <p:cNvGrpSpPr/>
          <p:nvPr/>
        </p:nvGrpSpPr>
        <p:grpSpPr>
          <a:xfrm rot="5400000">
            <a:off x="3036921" y="6854431"/>
            <a:ext cx="510937" cy="453341"/>
            <a:chOff x="0" y="0"/>
            <a:chExt cx="681249" cy="60445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81228" cy="604393"/>
            </a:xfrm>
            <a:custGeom>
              <a:avLst/>
              <a:gdLst/>
              <a:ahLst/>
              <a:cxnLst/>
              <a:rect l="l" t="t" r="r" b="b"/>
              <a:pathLst>
                <a:path w="681228" h="604393">
                  <a:moveTo>
                    <a:pt x="0" y="0"/>
                  </a:moveTo>
                  <a:lnTo>
                    <a:pt x="681228" y="0"/>
                  </a:lnTo>
                  <a:lnTo>
                    <a:pt x="681228" y="604393"/>
                  </a:lnTo>
                  <a:lnTo>
                    <a:pt x="0" y="60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91" r="-3" b="-10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5" name="Group 15"/>
          <p:cNvGrpSpPr/>
          <p:nvPr/>
        </p:nvGrpSpPr>
        <p:grpSpPr>
          <a:xfrm rot="5400000">
            <a:off x="3036921" y="7524488"/>
            <a:ext cx="510937" cy="453341"/>
            <a:chOff x="0" y="0"/>
            <a:chExt cx="681249" cy="60445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81228" cy="604393"/>
            </a:xfrm>
            <a:custGeom>
              <a:avLst/>
              <a:gdLst/>
              <a:ahLst/>
              <a:cxnLst/>
              <a:rect l="l" t="t" r="r" b="b"/>
              <a:pathLst>
                <a:path w="681228" h="604393">
                  <a:moveTo>
                    <a:pt x="0" y="0"/>
                  </a:moveTo>
                  <a:lnTo>
                    <a:pt x="681228" y="0"/>
                  </a:lnTo>
                  <a:lnTo>
                    <a:pt x="681228" y="604393"/>
                  </a:lnTo>
                  <a:lnTo>
                    <a:pt x="0" y="60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91" r="-3" b="-10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3036921" y="8136108"/>
            <a:ext cx="510937" cy="453341"/>
            <a:chOff x="0" y="0"/>
            <a:chExt cx="681249" cy="60445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81228" cy="604393"/>
            </a:xfrm>
            <a:custGeom>
              <a:avLst/>
              <a:gdLst/>
              <a:ahLst/>
              <a:cxnLst/>
              <a:rect l="l" t="t" r="r" b="b"/>
              <a:pathLst>
                <a:path w="681228" h="604393">
                  <a:moveTo>
                    <a:pt x="0" y="0"/>
                  </a:moveTo>
                  <a:lnTo>
                    <a:pt x="681228" y="0"/>
                  </a:lnTo>
                  <a:lnTo>
                    <a:pt x="681228" y="604393"/>
                  </a:lnTo>
                  <a:lnTo>
                    <a:pt x="0" y="60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91" r="-3" b="-10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842506" y="447246"/>
            <a:ext cx="6867269" cy="9392508"/>
            <a:chOff x="0" y="0"/>
            <a:chExt cx="9156359" cy="1252334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156319" cy="12523343"/>
            </a:xfrm>
            <a:custGeom>
              <a:avLst/>
              <a:gdLst/>
              <a:ahLst/>
              <a:cxnLst/>
              <a:rect l="l" t="t" r="r" b="b"/>
              <a:pathLst>
                <a:path w="9156319" h="12523343">
                  <a:moveTo>
                    <a:pt x="0" y="0"/>
                  </a:moveTo>
                  <a:lnTo>
                    <a:pt x="9156319" y="0"/>
                  </a:lnTo>
                  <a:lnTo>
                    <a:pt x="9156319" y="12523343"/>
                  </a:lnTo>
                  <a:lnTo>
                    <a:pt x="0" y="12523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2502" r="-52502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663160" y="695212"/>
            <a:ext cx="6760246" cy="1221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48"/>
              </a:lnSpc>
            </a:pPr>
            <a:r>
              <a:rPr lang="pl-PL" sz="8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  <a:endParaRPr lang="en-US" sz="8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764844" y="2592293"/>
            <a:ext cx="3773019" cy="55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</a:pPr>
            <a:r>
              <a:rPr lang="en-US" sz="3200" spc="-57" dirty="0">
                <a:solidFill>
                  <a:srgbClr val="051D40"/>
                </a:solidFill>
                <a:latin typeface="Times New Roman"/>
              </a:rPr>
              <a:t>Definition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584832" y="2594958"/>
            <a:ext cx="660851" cy="55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95"/>
              </a:lnSpc>
            </a:pPr>
            <a:r>
              <a:rPr lang="en-US" sz="3200" spc="-57">
                <a:solidFill>
                  <a:srgbClr val="051D40"/>
                </a:solidFill>
                <a:latin typeface="Times New Roman"/>
              </a:rPr>
              <a:t>01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764844" y="3217665"/>
            <a:ext cx="4143021" cy="55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</a:pPr>
            <a:r>
              <a:rPr lang="en-US" sz="3200" spc="-57" dirty="0" err="1">
                <a:solidFill>
                  <a:srgbClr val="051D40"/>
                </a:solidFill>
                <a:latin typeface="Times New Roman"/>
              </a:rPr>
              <a:t>Beispiele</a:t>
            </a:r>
            <a:endParaRPr lang="en-US" sz="3200" spc="-57" dirty="0">
              <a:solidFill>
                <a:srgbClr val="051D40"/>
              </a:solidFill>
              <a:latin typeface="Times New Roman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8584832" y="3217799"/>
            <a:ext cx="660851" cy="55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95"/>
              </a:lnSpc>
            </a:pPr>
            <a:r>
              <a:rPr lang="en-US" sz="3200" spc="-57" dirty="0">
                <a:solidFill>
                  <a:srgbClr val="051D40"/>
                </a:solidFill>
                <a:latin typeface="Times New Roman"/>
              </a:rPr>
              <a:t>02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584832" y="3843037"/>
            <a:ext cx="660851" cy="55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95"/>
              </a:lnSpc>
            </a:pPr>
            <a:r>
              <a:rPr lang="en-US" sz="3200" spc="-57">
                <a:solidFill>
                  <a:srgbClr val="051D40"/>
                </a:solidFill>
                <a:latin typeface="Times New Roman"/>
              </a:rPr>
              <a:t>03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761531" y="3843037"/>
            <a:ext cx="4397771" cy="1070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</a:pPr>
            <a:r>
              <a:rPr lang="en-US" sz="3200" spc="-57">
                <a:solidFill>
                  <a:srgbClr val="051D40"/>
                </a:solidFill>
                <a:latin typeface="Times New Roman"/>
              </a:rPr>
              <a:t>Digitalisierung für die Bankenbranche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584832" y="4986431"/>
            <a:ext cx="660851" cy="55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95"/>
              </a:lnSpc>
            </a:pPr>
            <a:r>
              <a:rPr lang="en-US" sz="3200" spc="-57">
                <a:solidFill>
                  <a:srgbClr val="051D40"/>
                </a:solidFill>
                <a:latin typeface="Times New Roman"/>
              </a:rPr>
              <a:t>04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761530" y="4983549"/>
            <a:ext cx="4397771" cy="55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</a:pPr>
            <a:r>
              <a:rPr lang="en-US" sz="3200" spc="-57">
                <a:solidFill>
                  <a:srgbClr val="051D40"/>
                </a:solidFill>
                <a:latin typeface="Times New Roman"/>
              </a:rPr>
              <a:t>Die wichtigsten Vorteile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584831" y="5651632"/>
            <a:ext cx="660851" cy="55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95"/>
              </a:lnSpc>
            </a:pPr>
            <a:r>
              <a:rPr lang="en-US" sz="3200" spc="-57">
                <a:solidFill>
                  <a:srgbClr val="051D40"/>
                </a:solidFill>
                <a:latin typeface="Times New Roman"/>
              </a:rPr>
              <a:t>05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761530" y="5606742"/>
            <a:ext cx="4143021" cy="1070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</a:pPr>
            <a:r>
              <a:rPr lang="en-US" sz="3200" spc="-57" dirty="0" err="1">
                <a:solidFill>
                  <a:srgbClr val="051D40"/>
                </a:solidFill>
                <a:latin typeface="Times New Roman"/>
              </a:rPr>
              <a:t>Risiken</a:t>
            </a:r>
            <a:r>
              <a:rPr lang="en-US" sz="3200" spc="-57" dirty="0">
                <a:solidFill>
                  <a:srgbClr val="051D40"/>
                </a:solidFill>
                <a:latin typeface="Times New Roman"/>
              </a:rPr>
              <a:t> und </a:t>
            </a:r>
            <a:r>
              <a:rPr lang="en-US" sz="3200" spc="-57" dirty="0" err="1">
                <a:solidFill>
                  <a:srgbClr val="051D40"/>
                </a:solidFill>
                <a:latin typeface="Times New Roman"/>
              </a:rPr>
              <a:t>Herausforderungen</a:t>
            </a:r>
            <a:r>
              <a:rPr lang="en-US" sz="3200" spc="-57" dirty="0">
                <a:solidFill>
                  <a:srgbClr val="051D40"/>
                </a:solidFill>
                <a:latin typeface="Times New Roman"/>
              </a:rPr>
              <a:t>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761529" y="6749433"/>
            <a:ext cx="4397771" cy="55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</a:pPr>
            <a:r>
              <a:rPr lang="en-US" sz="3200" spc="-57">
                <a:solidFill>
                  <a:srgbClr val="051D40"/>
                </a:solidFill>
                <a:latin typeface="Times New Roman"/>
              </a:rPr>
              <a:t>Zusammenfassung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589167" y="6749432"/>
            <a:ext cx="660851" cy="55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95"/>
              </a:lnSpc>
            </a:pPr>
            <a:r>
              <a:rPr lang="en-US" sz="3200" spc="-57">
                <a:solidFill>
                  <a:srgbClr val="051D40"/>
                </a:solidFill>
                <a:latin typeface="Times New Roman"/>
              </a:rPr>
              <a:t>06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771468" y="7374805"/>
            <a:ext cx="4397771" cy="480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</a:pPr>
            <a:r>
              <a:rPr lang="en-US" sz="3200" spc="-57" dirty="0" err="1">
                <a:solidFill>
                  <a:srgbClr val="051D40"/>
                </a:solidFill>
                <a:latin typeface="Times New Roman"/>
              </a:rPr>
              <a:t>Wörterbuch</a:t>
            </a:r>
            <a:endParaRPr lang="en-US" sz="3200" spc="-57" dirty="0">
              <a:solidFill>
                <a:srgbClr val="051D40"/>
              </a:solidFill>
              <a:latin typeface="Times New Roman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8584831" y="7370293"/>
            <a:ext cx="660851" cy="55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95"/>
              </a:lnSpc>
            </a:pPr>
            <a:r>
              <a:rPr lang="en-US" sz="3200" spc="-57">
                <a:solidFill>
                  <a:srgbClr val="051D40"/>
                </a:solidFill>
                <a:latin typeface="Times New Roman"/>
              </a:rPr>
              <a:t>07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761529" y="8000177"/>
            <a:ext cx="4397771" cy="55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</a:pPr>
            <a:r>
              <a:rPr lang="en-US" sz="3200" spc="-57">
                <a:solidFill>
                  <a:srgbClr val="051D40"/>
                </a:solidFill>
                <a:latin typeface="Times New Roman"/>
              </a:rPr>
              <a:t>Quellen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578400" y="8000176"/>
            <a:ext cx="660851" cy="55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95"/>
              </a:lnSpc>
            </a:pPr>
            <a:r>
              <a:rPr lang="en-US" sz="3200" spc="-57">
                <a:solidFill>
                  <a:srgbClr val="051D40"/>
                </a:solidFill>
                <a:latin typeface="Times New Roman"/>
              </a:rPr>
              <a:t>08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8217" y="9113639"/>
            <a:ext cx="18476217" cy="1173361"/>
          </a:xfrm>
          <a:custGeom>
            <a:avLst/>
            <a:gdLst/>
            <a:ahLst/>
            <a:cxnLst/>
            <a:rect l="l" t="t" r="r" b="b"/>
            <a:pathLst>
              <a:path w="18476217" h="1173361">
                <a:moveTo>
                  <a:pt x="0" y="0"/>
                </a:moveTo>
                <a:lnTo>
                  <a:pt x="18476217" y="0"/>
                </a:lnTo>
                <a:lnTo>
                  <a:pt x="18476217" y="1173361"/>
                </a:lnTo>
                <a:lnTo>
                  <a:pt x="0" y="11733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-163439" y="-156765"/>
            <a:ext cx="18614879" cy="5181633"/>
            <a:chOff x="0" y="0"/>
            <a:chExt cx="24819839" cy="69088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819863" cy="6908800"/>
            </a:xfrm>
            <a:custGeom>
              <a:avLst/>
              <a:gdLst/>
              <a:ahLst/>
              <a:cxnLst/>
              <a:rect l="l" t="t" r="r" b="b"/>
              <a:pathLst>
                <a:path w="24819863" h="6908800">
                  <a:moveTo>
                    <a:pt x="0" y="0"/>
                  </a:moveTo>
                  <a:lnTo>
                    <a:pt x="24819863" y="0"/>
                  </a:lnTo>
                  <a:lnTo>
                    <a:pt x="24819863" y="6908800"/>
                  </a:lnTo>
                  <a:lnTo>
                    <a:pt x="0" y="6908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9812" b="-39812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5" name="Freeform 5"/>
          <p:cNvSpPr/>
          <p:nvPr/>
        </p:nvSpPr>
        <p:spPr>
          <a:xfrm>
            <a:off x="2571034" y="2445895"/>
            <a:ext cx="13671298" cy="6267387"/>
          </a:xfrm>
          <a:custGeom>
            <a:avLst/>
            <a:gdLst/>
            <a:ahLst/>
            <a:cxnLst/>
            <a:rect l="l" t="t" r="r" b="b"/>
            <a:pathLst>
              <a:path w="13671298" h="6267387">
                <a:moveTo>
                  <a:pt x="0" y="0"/>
                </a:moveTo>
                <a:lnTo>
                  <a:pt x="13671298" y="0"/>
                </a:lnTo>
                <a:lnTo>
                  <a:pt x="13671298" y="6267387"/>
                </a:lnTo>
                <a:lnTo>
                  <a:pt x="0" y="62673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6"/>
          <p:cNvSpPr txBox="1"/>
          <p:nvPr/>
        </p:nvSpPr>
        <p:spPr>
          <a:xfrm>
            <a:off x="3644476" y="2822961"/>
            <a:ext cx="10810831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4"/>
              </a:lnSpc>
            </a:pPr>
            <a:r>
              <a:rPr lang="en-US" sz="5400" b="1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IST DIE DIGITALISIERUNG VON BANKEN?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82440" y="4439709"/>
            <a:ext cx="12934902" cy="4650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51690" lvl="2" indent="-571500" algn="ctr">
              <a:lnSpc>
                <a:spcPts val="3708"/>
              </a:lnSpc>
              <a:buFont typeface="Arial" panose="020B0604020202020204" pitchFamily="34" charset="0"/>
              <a:buChar char="•"/>
            </a:pPr>
            <a:r>
              <a:rPr lang="en-US" sz="3600" spc="-52" dirty="0">
                <a:solidFill>
                  <a:srgbClr val="FDFDFD"/>
                </a:solidFill>
                <a:latin typeface="Times New Roman"/>
              </a:rPr>
              <a:t>Die </a:t>
            </a:r>
            <a:r>
              <a:rPr lang="en-US" sz="3600" spc="-52" dirty="0" err="1">
                <a:solidFill>
                  <a:srgbClr val="FDFDFD"/>
                </a:solidFill>
                <a:latin typeface="Times New Roman"/>
              </a:rPr>
              <a:t>Digitalisierung</a:t>
            </a:r>
            <a:r>
              <a:rPr lang="en-US" sz="3600" spc="-52" dirty="0">
                <a:solidFill>
                  <a:srgbClr val="FDFDFD"/>
                </a:solidFill>
                <a:latin typeface="Times New Roman"/>
              </a:rPr>
              <a:t> von </a:t>
            </a:r>
            <a:r>
              <a:rPr lang="en-US" sz="3600" spc="-52" dirty="0" err="1">
                <a:solidFill>
                  <a:srgbClr val="FDFDFD"/>
                </a:solidFill>
                <a:latin typeface="Times New Roman"/>
              </a:rPr>
              <a:t>Banken</a:t>
            </a:r>
            <a:r>
              <a:rPr lang="en-US" sz="3600" spc="-52" dirty="0">
                <a:solidFill>
                  <a:srgbClr val="FDFDFD"/>
                </a:solidFill>
                <a:latin typeface="Times New Roman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/>
              </a:rPr>
              <a:t>bedeutet</a:t>
            </a:r>
            <a:r>
              <a:rPr lang="en-US" sz="3600" spc="-52" dirty="0">
                <a:solidFill>
                  <a:srgbClr val="FDFDFD"/>
                </a:solidFill>
                <a:latin typeface="Times New Roman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/>
              </a:rPr>
              <a:t>vor</a:t>
            </a:r>
            <a:r>
              <a:rPr lang="en-US" sz="3600" spc="-52" dirty="0">
                <a:solidFill>
                  <a:srgbClr val="FDFDFD"/>
                </a:solidFill>
                <a:latin typeface="Times New Roman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/>
              </a:rPr>
              <a:t>allem</a:t>
            </a:r>
            <a:r>
              <a:rPr lang="en-US" sz="3600" spc="-52" dirty="0">
                <a:solidFill>
                  <a:srgbClr val="FDFDFD"/>
                </a:solidFill>
                <a:latin typeface="Times New Roman"/>
              </a:rPr>
              <a:t> die </a:t>
            </a:r>
            <a:r>
              <a:rPr lang="en-US" sz="3600" spc="-52" dirty="0" err="1">
                <a:solidFill>
                  <a:srgbClr val="FDFDFD"/>
                </a:solidFill>
                <a:latin typeface="Times New Roman"/>
              </a:rPr>
              <a:t>Umstellung</a:t>
            </a:r>
            <a:r>
              <a:rPr lang="en-US" sz="3600" spc="-52" dirty="0">
                <a:solidFill>
                  <a:srgbClr val="FDFDFD"/>
                </a:solidFill>
                <a:latin typeface="Times New Roman"/>
              </a:rPr>
              <a:t> auf Online - und </a:t>
            </a:r>
            <a:r>
              <a:rPr lang="en-US" sz="3600" spc="-52" dirty="0" err="1">
                <a:solidFill>
                  <a:srgbClr val="FDFDFD"/>
                </a:solidFill>
                <a:latin typeface="Times New Roman"/>
              </a:rPr>
              <a:t>digitale</a:t>
            </a:r>
            <a:r>
              <a:rPr lang="en-US" sz="3600" spc="-52" dirty="0">
                <a:solidFill>
                  <a:srgbClr val="FDFDFD"/>
                </a:solidFill>
                <a:latin typeface="Times New Roman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/>
              </a:rPr>
              <a:t>Dienstleistungen</a:t>
            </a:r>
            <a:r>
              <a:rPr lang="en-US" sz="3600" spc="-52" dirty="0">
                <a:solidFill>
                  <a:srgbClr val="FDFDFD"/>
                </a:solidFill>
                <a:latin typeface="Times New Roman"/>
              </a:rPr>
              <a:t>.</a:t>
            </a:r>
          </a:p>
          <a:p>
            <a:pPr marL="720285" lvl="2" indent="-240095" algn="ctr">
              <a:lnSpc>
                <a:spcPts val="3708"/>
              </a:lnSpc>
            </a:pPr>
            <a:endParaRPr lang="en-US" sz="3600" spc="-52" dirty="0">
              <a:solidFill>
                <a:srgbClr val="FDFDFD"/>
              </a:solidFill>
              <a:latin typeface="Times New Roman"/>
            </a:endParaRPr>
          </a:p>
          <a:p>
            <a:pPr marL="1051690" lvl="2" indent="-571500" algn="ctr">
              <a:lnSpc>
                <a:spcPts val="3708"/>
              </a:lnSpc>
              <a:buFont typeface="Arial" panose="020B0604020202020204" pitchFamily="34" charset="0"/>
              <a:buChar char="•"/>
            </a:pPr>
            <a:r>
              <a:rPr lang="en-US" sz="3600" spc="-52" dirty="0">
                <a:solidFill>
                  <a:srgbClr val="FDFDFD"/>
                </a:solidFill>
                <a:latin typeface="Times New Roman"/>
              </a:rPr>
              <a:t>Eine </a:t>
            </a:r>
            <a:r>
              <a:rPr lang="en-US" sz="3600" spc="-52" dirty="0" err="1">
                <a:solidFill>
                  <a:srgbClr val="FDFDFD"/>
                </a:solidFill>
                <a:latin typeface="Times New Roman"/>
              </a:rPr>
              <a:t>digitalisierte</a:t>
            </a:r>
            <a:r>
              <a:rPr lang="en-US" sz="3600" spc="-52" dirty="0">
                <a:solidFill>
                  <a:srgbClr val="FDFDFD"/>
                </a:solidFill>
                <a:latin typeface="Times New Roman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/>
              </a:rPr>
              <a:t>Kundenreise</a:t>
            </a:r>
            <a:r>
              <a:rPr lang="en-US" sz="3600" spc="-52" dirty="0">
                <a:solidFill>
                  <a:srgbClr val="FDFDFD"/>
                </a:solidFill>
                <a:latin typeface="Times New Roman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/>
              </a:rPr>
              <a:t>ermöglicht</a:t>
            </a:r>
            <a:r>
              <a:rPr lang="en-US" sz="3600" spc="-52" dirty="0">
                <a:solidFill>
                  <a:srgbClr val="FDFDFD"/>
                </a:solidFill>
                <a:latin typeface="Times New Roman"/>
              </a:rPr>
              <a:t> es </a:t>
            </a:r>
            <a:r>
              <a:rPr lang="en-US" sz="3600" spc="-52" dirty="0" err="1">
                <a:solidFill>
                  <a:srgbClr val="FDFDFD"/>
                </a:solidFill>
                <a:latin typeface="Times New Roman"/>
              </a:rPr>
              <a:t>einem</a:t>
            </a:r>
            <a:r>
              <a:rPr lang="en-US" sz="3600" spc="-52" dirty="0">
                <a:solidFill>
                  <a:srgbClr val="FDFDFD"/>
                </a:solidFill>
                <a:latin typeface="Times New Roman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/>
              </a:rPr>
              <a:t>Kunden</a:t>
            </a:r>
            <a:r>
              <a:rPr lang="en-US" sz="3600" spc="-52" dirty="0">
                <a:solidFill>
                  <a:srgbClr val="FDFDFD"/>
                </a:solidFill>
                <a:latin typeface="Times New Roman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/>
              </a:rPr>
              <a:t>zum</a:t>
            </a:r>
            <a:r>
              <a:rPr lang="en-US" sz="3600" spc="-52" dirty="0">
                <a:solidFill>
                  <a:srgbClr val="FDFDFD"/>
                </a:solidFill>
                <a:latin typeface="Times New Roman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/>
              </a:rPr>
              <a:t>Beispiel</a:t>
            </a:r>
            <a:r>
              <a:rPr lang="en-US" sz="3600" spc="-52" dirty="0">
                <a:solidFill>
                  <a:srgbClr val="FDFDFD"/>
                </a:solidFill>
                <a:latin typeface="Times New Roman"/>
              </a:rPr>
              <a:t>, </a:t>
            </a:r>
            <a:r>
              <a:rPr lang="en-US" sz="3600" spc="-52" dirty="0" err="1">
                <a:solidFill>
                  <a:srgbClr val="FDFDFD"/>
                </a:solidFill>
                <a:latin typeface="Times New Roman"/>
              </a:rPr>
              <a:t>sich</a:t>
            </a:r>
            <a:r>
              <a:rPr lang="en-US" sz="3600" spc="-52" dirty="0">
                <a:solidFill>
                  <a:srgbClr val="FDFDFD"/>
                </a:solidFill>
                <a:latin typeface="Times New Roman"/>
              </a:rPr>
              <a:t> online für </a:t>
            </a:r>
            <a:r>
              <a:rPr lang="en-US" sz="3600" spc="-52" dirty="0" err="1">
                <a:solidFill>
                  <a:srgbClr val="FDFDFD"/>
                </a:solidFill>
                <a:latin typeface="Times New Roman"/>
              </a:rPr>
              <a:t>ein</a:t>
            </a:r>
            <a:r>
              <a:rPr lang="en-US" sz="3600" spc="-52" dirty="0">
                <a:solidFill>
                  <a:srgbClr val="FDFDFD"/>
                </a:solidFill>
                <a:latin typeface="Times New Roman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/>
              </a:rPr>
              <a:t>Konto</a:t>
            </a:r>
            <a:r>
              <a:rPr lang="en-US" sz="3600" spc="-52" dirty="0">
                <a:solidFill>
                  <a:srgbClr val="FDFDFD"/>
                </a:solidFill>
                <a:latin typeface="Times New Roman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/>
              </a:rPr>
              <a:t>anzumelden</a:t>
            </a:r>
            <a:r>
              <a:rPr lang="en-US" sz="3600" spc="-52" dirty="0">
                <a:solidFill>
                  <a:srgbClr val="FDFDFD"/>
                </a:solidFill>
                <a:latin typeface="Times New Roman"/>
              </a:rPr>
              <a:t>, </a:t>
            </a:r>
            <a:r>
              <a:rPr lang="en-US" sz="3600" spc="-52" dirty="0" err="1">
                <a:solidFill>
                  <a:srgbClr val="FDFDFD"/>
                </a:solidFill>
                <a:latin typeface="Times New Roman"/>
              </a:rPr>
              <a:t>über</a:t>
            </a:r>
            <a:r>
              <a:rPr lang="en-US" sz="3600" spc="-52" dirty="0">
                <a:solidFill>
                  <a:srgbClr val="FDFDFD"/>
                </a:solidFill>
                <a:latin typeface="Times New Roman"/>
              </a:rPr>
              <a:t> seine App </a:t>
            </a:r>
            <a:r>
              <a:rPr lang="en-US" sz="3600" spc="-52" dirty="0" err="1">
                <a:solidFill>
                  <a:srgbClr val="FDFDFD"/>
                </a:solidFill>
                <a:latin typeface="Times New Roman"/>
              </a:rPr>
              <a:t>Anleitungen</a:t>
            </a:r>
            <a:r>
              <a:rPr lang="en-US" sz="3600" spc="-52" dirty="0">
                <a:solidFill>
                  <a:srgbClr val="FDFDFD"/>
                </a:solidFill>
                <a:latin typeface="Times New Roman"/>
              </a:rPr>
              <a:t> und </a:t>
            </a:r>
            <a:r>
              <a:rPr lang="en-US" sz="3600" spc="-52" dirty="0" err="1">
                <a:solidFill>
                  <a:srgbClr val="FDFDFD"/>
                </a:solidFill>
                <a:latin typeface="Times New Roman"/>
              </a:rPr>
              <a:t>Einführungsinformationen</a:t>
            </a:r>
            <a:r>
              <a:rPr lang="en-US" sz="3600" spc="-52" dirty="0">
                <a:solidFill>
                  <a:srgbClr val="FDFDFD"/>
                </a:solidFill>
                <a:latin typeface="Times New Roman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/>
              </a:rPr>
              <a:t>zu</a:t>
            </a:r>
            <a:r>
              <a:rPr lang="en-US" sz="3600" spc="-52" dirty="0">
                <a:solidFill>
                  <a:srgbClr val="FDFDFD"/>
                </a:solidFill>
                <a:latin typeface="Times New Roman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/>
              </a:rPr>
              <a:t>erhalten</a:t>
            </a:r>
            <a:r>
              <a:rPr lang="en-US" sz="3600" spc="-52" dirty="0">
                <a:solidFill>
                  <a:srgbClr val="FDFDFD"/>
                </a:solidFill>
                <a:latin typeface="Times New Roman"/>
              </a:rPr>
              <a:t>, </a:t>
            </a:r>
            <a:r>
              <a:rPr lang="en-US" sz="3600" spc="-52" dirty="0" err="1">
                <a:solidFill>
                  <a:srgbClr val="FDFDFD"/>
                </a:solidFill>
                <a:latin typeface="Times New Roman"/>
              </a:rPr>
              <a:t>automatisierte</a:t>
            </a:r>
            <a:r>
              <a:rPr lang="en-US" sz="3600" spc="-52" dirty="0">
                <a:solidFill>
                  <a:srgbClr val="FDFDFD"/>
                </a:solidFill>
                <a:latin typeface="Times New Roman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/>
              </a:rPr>
              <a:t>Kreditentscheidungen</a:t>
            </a:r>
            <a:r>
              <a:rPr lang="en-US" sz="3600" spc="-52" dirty="0">
                <a:solidFill>
                  <a:srgbClr val="FDFDFD"/>
                </a:solidFill>
                <a:latin typeface="Times New Roman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/>
              </a:rPr>
              <a:t>zu</a:t>
            </a:r>
            <a:r>
              <a:rPr lang="en-US" sz="3600" spc="-52" dirty="0">
                <a:solidFill>
                  <a:srgbClr val="FDFDFD"/>
                </a:solidFill>
                <a:latin typeface="Times New Roman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/>
              </a:rPr>
              <a:t>erhalten</a:t>
            </a:r>
            <a:r>
              <a:rPr lang="en-US" sz="3600" spc="-52" dirty="0">
                <a:solidFill>
                  <a:srgbClr val="FDFDFD"/>
                </a:solidFill>
                <a:latin typeface="Times New Roman"/>
              </a:rPr>
              <a:t> und </a:t>
            </a:r>
            <a:r>
              <a:rPr lang="en-US" sz="3600" spc="-52" dirty="0" err="1">
                <a:solidFill>
                  <a:srgbClr val="FDFDFD"/>
                </a:solidFill>
                <a:latin typeface="Times New Roman"/>
              </a:rPr>
              <a:t>Rechnungen</a:t>
            </a:r>
            <a:r>
              <a:rPr lang="en-US" sz="3600" spc="-52" dirty="0">
                <a:solidFill>
                  <a:srgbClr val="FDFDFD"/>
                </a:solidFill>
                <a:latin typeface="Times New Roman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/>
              </a:rPr>
              <a:t>zu</a:t>
            </a:r>
            <a:r>
              <a:rPr lang="en-US" sz="3600" spc="-52" dirty="0">
                <a:solidFill>
                  <a:srgbClr val="FDFDFD"/>
                </a:solidFill>
                <a:latin typeface="Times New Roman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/>
              </a:rPr>
              <a:t>bezahlen</a:t>
            </a:r>
            <a:r>
              <a:rPr lang="en-US" sz="3600" spc="-52" dirty="0">
                <a:solidFill>
                  <a:srgbClr val="FDFDFD"/>
                </a:solidFill>
                <a:latin typeface="Times New Roman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/>
              </a:rPr>
              <a:t>oder</a:t>
            </a:r>
            <a:r>
              <a:rPr lang="en-US" sz="3600" spc="-52" dirty="0">
                <a:solidFill>
                  <a:srgbClr val="FDFDFD"/>
                </a:solidFill>
                <a:latin typeface="Times New Roman"/>
              </a:rPr>
              <a:t> Geld online </a:t>
            </a:r>
            <a:r>
              <a:rPr lang="en-US" sz="3600" spc="-52" dirty="0" err="1">
                <a:solidFill>
                  <a:srgbClr val="FDFDFD"/>
                </a:solidFill>
                <a:latin typeface="Times New Roman"/>
              </a:rPr>
              <a:t>zu</a:t>
            </a:r>
            <a:r>
              <a:rPr lang="en-US" sz="3600" spc="-52" dirty="0">
                <a:solidFill>
                  <a:srgbClr val="FDFDFD"/>
                </a:solidFill>
                <a:latin typeface="Times New Roman"/>
              </a:rPr>
              <a:t> </a:t>
            </a:r>
            <a:r>
              <a:rPr lang="en-US" sz="3600" spc="-52" dirty="0" err="1">
                <a:solidFill>
                  <a:srgbClr val="FDFDFD"/>
                </a:solidFill>
                <a:latin typeface="Times New Roman"/>
              </a:rPr>
              <a:t>überweisen</a:t>
            </a:r>
            <a:r>
              <a:rPr lang="en-US" sz="3600" spc="-52" dirty="0">
                <a:solidFill>
                  <a:srgbClr val="FDFDFD"/>
                </a:solidFill>
                <a:latin typeface="Times New Roman"/>
              </a:rPr>
              <a:t>.</a:t>
            </a:r>
          </a:p>
          <a:p>
            <a:pPr marL="720285" lvl="2" indent="-240095" algn="ctr">
              <a:lnSpc>
                <a:spcPts val="3288"/>
              </a:lnSpc>
            </a:pPr>
            <a:endParaRPr lang="en-US" sz="3600" spc="-52" dirty="0">
              <a:solidFill>
                <a:srgbClr val="FDFDFD"/>
              </a:solidFill>
              <a:latin typeface="Times New Roman"/>
            </a:endParaRPr>
          </a:p>
          <a:p>
            <a:pPr marL="720285" lvl="2" indent="-240095" algn="ctr">
              <a:lnSpc>
                <a:spcPts val="3288"/>
              </a:lnSpc>
            </a:pPr>
            <a:endParaRPr lang="en-US" sz="3600" spc="-52" dirty="0">
              <a:solidFill>
                <a:srgbClr val="FDFDFD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3207" y="4232142"/>
            <a:ext cx="3731350" cy="4338488"/>
            <a:chOff x="0" y="0"/>
            <a:chExt cx="4975133" cy="57846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5098" cy="5784596"/>
            </a:xfrm>
            <a:custGeom>
              <a:avLst/>
              <a:gdLst/>
              <a:ahLst/>
              <a:cxnLst/>
              <a:rect l="l" t="t" r="r" b="b"/>
              <a:pathLst>
                <a:path w="4975098" h="5784596">
                  <a:moveTo>
                    <a:pt x="0" y="0"/>
                  </a:moveTo>
                  <a:lnTo>
                    <a:pt x="4975098" y="0"/>
                  </a:lnTo>
                  <a:lnTo>
                    <a:pt x="4975098" y="5784596"/>
                  </a:lnTo>
                  <a:lnTo>
                    <a:pt x="0" y="57845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72" r="-672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Freeform 4"/>
          <p:cNvSpPr/>
          <p:nvPr/>
        </p:nvSpPr>
        <p:spPr>
          <a:xfrm>
            <a:off x="1293207" y="7344662"/>
            <a:ext cx="3731586" cy="1225968"/>
          </a:xfrm>
          <a:custGeom>
            <a:avLst/>
            <a:gdLst/>
            <a:ahLst/>
            <a:cxnLst/>
            <a:rect l="l" t="t" r="r" b="b"/>
            <a:pathLst>
              <a:path w="3731586" h="1225968">
                <a:moveTo>
                  <a:pt x="0" y="0"/>
                </a:moveTo>
                <a:lnTo>
                  <a:pt x="3731586" y="0"/>
                </a:lnTo>
                <a:lnTo>
                  <a:pt x="3731586" y="1225968"/>
                </a:lnTo>
                <a:lnTo>
                  <a:pt x="0" y="12259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5" name="Group 5"/>
          <p:cNvGrpSpPr/>
          <p:nvPr/>
        </p:nvGrpSpPr>
        <p:grpSpPr>
          <a:xfrm>
            <a:off x="5218661" y="4461422"/>
            <a:ext cx="3748471" cy="4109209"/>
            <a:chOff x="0" y="0"/>
            <a:chExt cx="4997961" cy="54789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97958" cy="5478907"/>
            </a:xfrm>
            <a:custGeom>
              <a:avLst/>
              <a:gdLst/>
              <a:ahLst/>
              <a:cxnLst/>
              <a:rect l="l" t="t" r="r" b="b"/>
              <a:pathLst>
                <a:path w="4997958" h="5478907">
                  <a:moveTo>
                    <a:pt x="0" y="0"/>
                  </a:moveTo>
                  <a:lnTo>
                    <a:pt x="4997958" y="0"/>
                  </a:lnTo>
                  <a:lnTo>
                    <a:pt x="4997958" y="5478907"/>
                  </a:lnTo>
                  <a:lnTo>
                    <a:pt x="0" y="54789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280" b="-228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7" name="Freeform 7"/>
          <p:cNvSpPr/>
          <p:nvPr/>
        </p:nvSpPr>
        <p:spPr>
          <a:xfrm>
            <a:off x="5218661" y="7344662"/>
            <a:ext cx="3731586" cy="1225968"/>
          </a:xfrm>
          <a:custGeom>
            <a:avLst/>
            <a:gdLst/>
            <a:ahLst/>
            <a:cxnLst/>
            <a:rect l="l" t="t" r="r" b="b"/>
            <a:pathLst>
              <a:path w="3731586" h="1225968">
                <a:moveTo>
                  <a:pt x="0" y="0"/>
                </a:moveTo>
                <a:lnTo>
                  <a:pt x="3731586" y="0"/>
                </a:lnTo>
                <a:lnTo>
                  <a:pt x="3731586" y="1225968"/>
                </a:lnTo>
                <a:lnTo>
                  <a:pt x="0" y="12259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8" name="Group 8"/>
          <p:cNvGrpSpPr/>
          <p:nvPr/>
        </p:nvGrpSpPr>
        <p:grpSpPr>
          <a:xfrm>
            <a:off x="9161235" y="4261588"/>
            <a:ext cx="3730189" cy="4279597"/>
            <a:chOff x="0" y="0"/>
            <a:chExt cx="4973585" cy="570612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973574" cy="5706110"/>
            </a:xfrm>
            <a:custGeom>
              <a:avLst/>
              <a:gdLst/>
              <a:ahLst/>
              <a:cxnLst/>
              <a:rect l="l" t="t" r="r" b="b"/>
              <a:pathLst>
                <a:path w="4973574" h="5706110">
                  <a:moveTo>
                    <a:pt x="0" y="0"/>
                  </a:moveTo>
                  <a:lnTo>
                    <a:pt x="4973574" y="0"/>
                  </a:lnTo>
                  <a:lnTo>
                    <a:pt x="4973574" y="5706110"/>
                  </a:lnTo>
                  <a:lnTo>
                    <a:pt x="0" y="5706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5" r="-46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0" name="Freeform 10"/>
          <p:cNvSpPr/>
          <p:nvPr/>
        </p:nvSpPr>
        <p:spPr>
          <a:xfrm>
            <a:off x="9142953" y="7344662"/>
            <a:ext cx="3731586" cy="1225968"/>
          </a:xfrm>
          <a:custGeom>
            <a:avLst/>
            <a:gdLst/>
            <a:ahLst/>
            <a:cxnLst/>
            <a:rect l="l" t="t" r="r" b="b"/>
            <a:pathLst>
              <a:path w="3731586" h="1225968">
                <a:moveTo>
                  <a:pt x="0" y="0"/>
                </a:moveTo>
                <a:lnTo>
                  <a:pt x="3731586" y="0"/>
                </a:lnTo>
                <a:lnTo>
                  <a:pt x="3731586" y="1225968"/>
                </a:lnTo>
                <a:lnTo>
                  <a:pt x="0" y="12259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1" name="Group 11"/>
          <p:cNvGrpSpPr/>
          <p:nvPr/>
        </p:nvGrpSpPr>
        <p:grpSpPr>
          <a:xfrm>
            <a:off x="13076387" y="4461422"/>
            <a:ext cx="3730189" cy="4079763"/>
            <a:chOff x="0" y="0"/>
            <a:chExt cx="4973585" cy="543968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973574" cy="5439664"/>
            </a:xfrm>
            <a:custGeom>
              <a:avLst/>
              <a:gdLst/>
              <a:ahLst/>
              <a:cxnLst/>
              <a:rect l="l" t="t" r="r" b="b"/>
              <a:pathLst>
                <a:path w="4973574" h="5439664">
                  <a:moveTo>
                    <a:pt x="0" y="0"/>
                  </a:moveTo>
                  <a:lnTo>
                    <a:pt x="4973574" y="0"/>
                  </a:lnTo>
                  <a:lnTo>
                    <a:pt x="4973574" y="5439664"/>
                  </a:lnTo>
                  <a:lnTo>
                    <a:pt x="0" y="5439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401" b="-240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3067246" y="7344662"/>
            <a:ext cx="3731586" cy="1225968"/>
          </a:xfrm>
          <a:custGeom>
            <a:avLst/>
            <a:gdLst/>
            <a:ahLst/>
            <a:cxnLst/>
            <a:rect l="l" t="t" r="r" b="b"/>
            <a:pathLst>
              <a:path w="3731586" h="1225968">
                <a:moveTo>
                  <a:pt x="0" y="0"/>
                </a:moveTo>
                <a:lnTo>
                  <a:pt x="3731586" y="0"/>
                </a:lnTo>
                <a:lnTo>
                  <a:pt x="3731586" y="1225968"/>
                </a:lnTo>
                <a:lnTo>
                  <a:pt x="0" y="12259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/>
          <p:cNvSpPr/>
          <p:nvPr/>
        </p:nvSpPr>
        <p:spPr>
          <a:xfrm>
            <a:off x="-98101" y="-196341"/>
            <a:ext cx="18476217" cy="1173361"/>
          </a:xfrm>
          <a:custGeom>
            <a:avLst/>
            <a:gdLst/>
            <a:ahLst/>
            <a:cxnLst/>
            <a:rect l="l" t="t" r="r" b="b"/>
            <a:pathLst>
              <a:path w="18476217" h="1173361">
                <a:moveTo>
                  <a:pt x="0" y="0"/>
                </a:moveTo>
                <a:lnTo>
                  <a:pt x="18476217" y="0"/>
                </a:lnTo>
                <a:lnTo>
                  <a:pt x="18476217" y="1173361"/>
                </a:lnTo>
                <a:lnTo>
                  <a:pt x="0" y="117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Freeform 15"/>
          <p:cNvSpPr/>
          <p:nvPr/>
        </p:nvSpPr>
        <p:spPr>
          <a:xfrm>
            <a:off x="-73520" y="9262652"/>
            <a:ext cx="18476217" cy="1173361"/>
          </a:xfrm>
          <a:custGeom>
            <a:avLst/>
            <a:gdLst/>
            <a:ahLst/>
            <a:cxnLst/>
            <a:rect l="l" t="t" r="r" b="b"/>
            <a:pathLst>
              <a:path w="18476217" h="1173361">
                <a:moveTo>
                  <a:pt x="0" y="0"/>
                </a:moveTo>
                <a:lnTo>
                  <a:pt x="18476217" y="0"/>
                </a:lnTo>
                <a:lnTo>
                  <a:pt x="18476217" y="1173361"/>
                </a:lnTo>
                <a:lnTo>
                  <a:pt x="0" y="117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6" name="Group 16"/>
          <p:cNvGrpSpPr/>
          <p:nvPr/>
        </p:nvGrpSpPr>
        <p:grpSpPr>
          <a:xfrm>
            <a:off x="1428857" y="3769123"/>
            <a:ext cx="3595936" cy="3595936"/>
            <a:chOff x="0" y="0"/>
            <a:chExt cx="4794581" cy="479458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794631" cy="4794631"/>
            </a:xfrm>
            <a:custGeom>
              <a:avLst/>
              <a:gdLst/>
              <a:ahLst/>
              <a:cxnLst/>
              <a:rect l="l" t="t" r="r" b="b"/>
              <a:pathLst>
                <a:path w="4794631" h="4794631">
                  <a:moveTo>
                    <a:pt x="0" y="0"/>
                  </a:moveTo>
                  <a:lnTo>
                    <a:pt x="4794631" y="0"/>
                  </a:lnTo>
                  <a:lnTo>
                    <a:pt x="4794631" y="4794631"/>
                  </a:lnTo>
                  <a:lnTo>
                    <a:pt x="0" y="4794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1" b="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295046" y="3769359"/>
            <a:ext cx="3595700" cy="3595700"/>
            <a:chOff x="0" y="0"/>
            <a:chExt cx="4794267" cy="479426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794250" cy="4794250"/>
            </a:xfrm>
            <a:custGeom>
              <a:avLst/>
              <a:gdLst/>
              <a:ahLst/>
              <a:cxnLst/>
              <a:rect l="l" t="t" r="r" b="b"/>
              <a:pathLst>
                <a:path w="4794250" h="4794250">
                  <a:moveTo>
                    <a:pt x="0" y="0"/>
                  </a:moveTo>
                  <a:lnTo>
                    <a:pt x="4794250" y="0"/>
                  </a:lnTo>
                  <a:lnTo>
                    <a:pt x="4794250" y="4794250"/>
                  </a:lnTo>
                  <a:lnTo>
                    <a:pt x="0" y="4794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142953" y="3709858"/>
            <a:ext cx="3655201" cy="3655201"/>
            <a:chOff x="0" y="0"/>
            <a:chExt cx="4873601" cy="487360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873625" cy="4873625"/>
            </a:xfrm>
            <a:custGeom>
              <a:avLst/>
              <a:gdLst/>
              <a:ahLst/>
              <a:cxnLst/>
              <a:rect l="l" t="t" r="r" b="b"/>
              <a:pathLst>
                <a:path w="4873625" h="4873625">
                  <a:moveTo>
                    <a:pt x="0" y="0"/>
                  </a:moveTo>
                  <a:lnTo>
                    <a:pt x="4873625" y="0"/>
                  </a:lnTo>
                  <a:lnTo>
                    <a:pt x="4873625" y="4873625"/>
                  </a:lnTo>
                  <a:lnTo>
                    <a:pt x="0" y="4873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063961" y="3680175"/>
            <a:ext cx="3693393" cy="3684883"/>
            <a:chOff x="0" y="0"/>
            <a:chExt cx="4924524" cy="491317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924552" cy="4913122"/>
            </a:xfrm>
            <a:custGeom>
              <a:avLst/>
              <a:gdLst/>
              <a:ahLst/>
              <a:cxnLst/>
              <a:rect l="l" t="t" r="r" b="b"/>
              <a:pathLst>
                <a:path w="4924552" h="4913122">
                  <a:moveTo>
                    <a:pt x="0" y="0"/>
                  </a:moveTo>
                  <a:lnTo>
                    <a:pt x="4924552" y="0"/>
                  </a:lnTo>
                  <a:lnTo>
                    <a:pt x="4924552" y="4913122"/>
                  </a:lnTo>
                  <a:lnTo>
                    <a:pt x="0" y="491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b="-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3114839" y="7513567"/>
            <a:ext cx="3691737" cy="1395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7"/>
              </a:lnSpc>
            </a:pPr>
            <a:r>
              <a:rPr lang="en-US" sz="2400" spc="36" dirty="0">
                <a:solidFill>
                  <a:srgbClr val="FDFDFD"/>
                </a:solidFill>
                <a:latin typeface="Times New Roman"/>
              </a:rPr>
              <a:t>Die </a:t>
            </a:r>
            <a:r>
              <a:rPr lang="en-US" sz="2400" spc="36" dirty="0" err="1">
                <a:solidFill>
                  <a:srgbClr val="FDFDFD"/>
                </a:solidFill>
                <a:latin typeface="Times New Roman"/>
              </a:rPr>
              <a:t>Sammlung</a:t>
            </a:r>
            <a:r>
              <a:rPr lang="en-US" sz="2400" spc="36" dirty="0">
                <a:solidFill>
                  <a:srgbClr val="FDFDFD"/>
                </a:solidFill>
                <a:latin typeface="Times New Roman"/>
              </a:rPr>
              <a:t>, </a:t>
            </a:r>
            <a:r>
              <a:rPr lang="en-US" sz="2400" spc="36" dirty="0" err="1">
                <a:solidFill>
                  <a:srgbClr val="FDFDFD"/>
                </a:solidFill>
                <a:latin typeface="Times New Roman"/>
              </a:rPr>
              <a:t>Verwaltung</a:t>
            </a:r>
            <a:r>
              <a:rPr lang="en-US" sz="2400" spc="36" dirty="0">
                <a:solidFill>
                  <a:srgbClr val="FDFDFD"/>
                </a:solidFill>
                <a:latin typeface="Times New Roman"/>
              </a:rPr>
              <a:t> und </a:t>
            </a:r>
            <a:r>
              <a:rPr lang="en-US" sz="2400" spc="36" dirty="0" err="1">
                <a:solidFill>
                  <a:srgbClr val="FDFDFD"/>
                </a:solidFill>
                <a:latin typeface="Times New Roman"/>
              </a:rPr>
              <a:t>Analyse</a:t>
            </a:r>
            <a:r>
              <a:rPr lang="en-US" sz="2400" spc="36" dirty="0">
                <a:solidFill>
                  <a:srgbClr val="FDFDFD"/>
                </a:solidFill>
                <a:latin typeface="Times New Roman"/>
              </a:rPr>
              <a:t> von </a:t>
            </a:r>
            <a:r>
              <a:rPr lang="en-US" sz="2400" spc="36" dirty="0" err="1">
                <a:solidFill>
                  <a:srgbClr val="FDFDFD"/>
                </a:solidFill>
                <a:latin typeface="Times New Roman"/>
              </a:rPr>
              <a:t>Kundendaten</a:t>
            </a:r>
            <a:endParaRPr lang="en-US" sz="2400" spc="36" dirty="0">
              <a:solidFill>
                <a:srgbClr val="FDFDFD"/>
              </a:solidFill>
              <a:latin typeface="Times New Roman"/>
            </a:endParaRPr>
          </a:p>
          <a:p>
            <a:pPr algn="ctr">
              <a:lnSpc>
                <a:spcPts val="2677"/>
              </a:lnSpc>
            </a:pPr>
            <a:endParaRPr lang="en-US" sz="2400" spc="36" dirty="0">
              <a:solidFill>
                <a:srgbClr val="FDFDFD"/>
              </a:solidFill>
              <a:latin typeface="Times New Roman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28700" y="1438626"/>
            <a:ext cx="16222616" cy="197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6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BEISPIELE FÜR DIE DIGITALISIERUNG VON BANKEN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63767" y="7573236"/>
            <a:ext cx="2994149" cy="1049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5"/>
              </a:lnSpc>
            </a:pPr>
            <a:r>
              <a:rPr lang="en-US" sz="2400" spc="36" dirty="0">
                <a:solidFill>
                  <a:srgbClr val="FDFDFD"/>
                </a:solidFill>
                <a:latin typeface="Times New Roman"/>
              </a:rPr>
              <a:t>Die Blockchain-</a:t>
            </a:r>
            <a:r>
              <a:rPr lang="en-US" sz="2400" spc="36" dirty="0" err="1">
                <a:solidFill>
                  <a:srgbClr val="FDFDFD"/>
                </a:solidFill>
                <a:latin typeface="Times New Roman"/>
              </a:rPr>
              <a:t>Technologie</a:t>
            </a:r>
            <a:endParaRPr lang="en-US" sz="2400" spc="36" dirty="0">
              <a:solidFill>
                <a:srgbClr val="FDFDFD"/>
              </a:solidFill>
              <a:latin typeface="Times New Roman"/>
            </a:endParaRPr>
          </a:p>
          <a:p>
            <a:pPr algn="ctr">
              <a:lnSpc>
                <a:spcPts val="2675"/>
              </a:lnSpc>
            </a:pPr>
            <a:endParaRPr lang="en-US" sz="2400" spc="36" dirty="0">
              <a:solidFill>
                <a:srgbClr val="FDFDFD"/>
              </a:solidFill>
              <a:latin typeface="Times New Roman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588640" y="7513567"/>
            <a:ext cx="2990466" cy="1395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5"/>
              </a:lnSpc>
            </a:pPr>
            <a:r>
              <a:rPr lang="en-US" sz="2400" spc="36" dirty="0">
                <a:solidFill>
                  <a:srgbClr val="FDFDFD"/>
                </a:solidFill>
                <a:latin typeface="Times New Roman"/>
              </a:rPr>
              <a:t>Der </a:t>
            </a:r>
            <a:r>
              <a:rPr lang="en-US" sz="2400" spc="36" dirty="0" err="1">
                <a:solidFill>
                  <a:srgbClr val="FDFDFD"/>
                </a:solidFill>
                <a:latin typeface="Times New Roman"/>
              </a:rPr>
              <a:t>Einsatz</a:t>
            </a:r>
            <a:r>
              <a:rPr lang="en-US" sz="2400" spc="36" dirty="0">
                <a:solidFill>
                  <a:srgbClr val="FDFDFD"/>
                </a:solidFill>
                <a:latin typeface="Times New Roman"/>
              </a:rPr>
              <a:t> von </a:t>
            </a:r>
            <a:r>
              <a:rPr lang="en-US" sz="2400" spc="36" dirty="0" err="1">
                <a:solidFill>
                  <a:srgbClr val="FDFDFD"/>
                </a:solidFill>
                <a:latin typeface="Times New Roman"/>
              </a:rPr>
              <a:t>Künstlicher</a:t>
            </a:r>
            <a:r>
              <a:rPr lang="en-US" sz="2400" spc="36" dirty="0">
                <a:solidFill>
                  <a:srgbClr val="FDFDFD"/>
                </a:solidFill>
                <a:latin typeface="Times New Roman"/>
              </a:rPr>
              <a:t> </a:t>
            </a:r>
            <a:r>
              <a:rPr lang="en-US" sz="2400" spc="36" dirty="0" err="1">
                <a:solidFill>
                  <a:srgbClr val="FDFDFD"/>
                </a:solidFill>
                <a:latin typeface="Times New Roman"/>
              </a:rPr>
              <a:t>Intelligenz</a:t>
            </a:r>
            <a:r>
              <a:rPr lang="en-US" sz="2400" spc="36" dirty="0">
                <a:solidFill>
                  <a:srgbClr val="FDFDFD"/>
                </a:solidFill>
                <a:latin typeface="Times New Roman"/>
              </a:rPr>
              <a:t> (KI)</a:t>
            </a:r>
          </a:p>
          <a:p>
            <a:pPr algn="ctr">
              <a:lnSpc>
                <a:spcPts val="2675"/>
              </a:lnSpc>
            </a:pPr>
            <a:endParaRPr lang="en-US" sz="2400" spc="36" dirty="0">
              <a:solidFill>
                <a:srgbClr val="FDFDFD"/>
              </a:solidFill>
              <a:latin typeface="Times New Roman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8967131" y="7738597"/>
            <a:ext cx="3924293" cy="374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5"/>
              </a:lnSpc>
            </a:pPr>
            <a:r>
              <a:rPr lang="en-US" sz="2400" spc="36">
                <a:solidFill>
                  <a:srgbClr val="FDFDFD"/>
                </a:solidFill>
                <a:latin typeface="Times New Roman"/>
              </a:rPr>
              <a:t>Prozessdigitalisierung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66830" y="-144661"/>
            <a:ext cx="5021170" cy="10431661"/>
          </a:xfrm>
          <a:custGeom>
            <a:avLst/>
            <a:gdLst/>
            <a:ahLst/>
            <a:cxnLst/>
            <a:rect l="l" t="t" r="r" b="b"/>
            <a:pathLst>
              <a:path w="5021170" h="10431661">
                <a:moveTo>
                  <a:pt x="0" y="0"/>
                </a:moveTo>
                <a:lnTo>
                  <a:pt x="5021170" y="0"/>
                </a:lnTo>
                <a:lnTo>
                  <a:pt x="5021170" y="10431661"/>
                </a:lnTo>
                <a:lnTo>
                  <a:pt x="0" y="1043166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/>
          <a:p>
            <a:endParaRPr lang="pl-PL"/>
          </a:p>
        </p:txBody>
      </p:sp>
      <p:pic>
        <p:nvPicPr>
          <p:cNvPr id="1026" name="Picture 2" descr="Wie Künstliche Intelligenz das Bankgeschäft verändert">
            <a:extLst>
              <a:ext uri="{FF2B5EF4-FFF2-40B4-BE49-F238E27FC236}">
                <a16:creationId xmlns:a16="http://schemas.microsoft.com/office/drawing/2014/main" id="{6A2A1F62-0C26-5405-787E-11C3FCC54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3" t="-822" b="-3351"/>
          <a:stretch/>
        </p:blipFill>
        <p:spPr bwMode="auto">
          <a:xfrm>
            <a:off x="9487653" y="314643"/>
            <a:ext cx="8506401" cy="965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7"/>
          <p:cNvGrpSpPr/>
          <p:nvPr/>
        </p:nvGrpSpPr>
        <p:grpSpPr>
          <a:xfrm>
            <a:off x="577763" y="8070489"/>
            <a:ext cx="12689067" cy="791645"/>
            <a:chOff x="0" y="0"/>
            <a:chExt cx="16918756" cy="105552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918812" cy="1055497"/>
            </a:xfrm>
            <a:custGeom>
              <a:avLst/>
              <a:gdLst/>
              <a:ahLst/>
              <a:cxnLst/>
              <a:rect l="l" t="t" r="r" b="b"/>
              <a:pathLst>
                <a:path w="16918812" h="1055497">
                  <a:moveTo>
                    <a:pt x="0" y="0"/>
                  </a:moveTo>
                  <a:lnTo>
                    <a:pt x="16918812" y="0"/>
                  </a:lnTo>
                  <a:lnTo>
                    <a:pt x="16918812" y="1055497"/>
                  </a:lnTo>
                  <a:lnTo>
                    <a:pt x="0" y="10554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08628" b="-10863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9" name="Freeform 9"/>
          <p:cNvSpPr/>
          <p:nvPr/>
        </p:nvSpPr>
        <p:spPr>
          <a:xfrm>
            <a:off x="1008629" y="1087253"/>
            <a:ext cx="10060610" cy="7003786"/>
          </a:xfrm>
          <a:custGeom>
            <a:avLst/>
            <a:gdLst/>
            <a:ahLst/>
            <a:cxnLst/>
            <a:rect l="l" t="t" r="r" b="b"/>
            <a:pathLst>
              <a:path w="12202241" h="3689844">
                <a:moveTo>
                  <a:pt x="0" y="0"/>
                </a:moveTo>
                <a:lnTo>
                  <a:pt x="12202241" y="0"/>
                </a:lnTo>
                <a:lnTo>
                  <a:pt x="12202241" y="3689844"/>
                </a:lnTo>
                <a:lnTo>
                  <a:pt x="0" y="36898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1757321" y="4221836"/>
            <a:ext cx="2970586" cy="734621"/>
          </a:xfrm>
          <a:custGeom>
            <a:avLst/>
            <a:gdLst/>
            <a:ahLst/>
            <a:cxnLst/>
            <a:rect l="l" t="t" r="r" b="b"/>
            <a:pathLst>
              <a:path w="2970586" h="734621">
                <a:moveTo>
                  <a:pt x="0" y="0"/>
                </a:moveTo>
                <a:lnTo>
                  <a:pt x="2970586" y="0"/>
                </a:lnTo>
                <a:lnTo>
                  <a:pt x="2970586" y="734621"/>
                </a:lnTo>
                <a:lnTo>
                  <a:pt x="0" y="7346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5675869" y="4221836"/>
            <a:ext cx="2970586" cy="734621"/>
          </a:xfrm>
          <a:custGeom>
            <a:avLst/>
            <a:gdLst/>
            <a:ahLst/>
            <a:cxnLst/>
            <a:rect l="l" t="t" r="r" b="b"/>
            <a:pathLst>
              <a:path w="2970586" h="734621">
                <a:moveTo>
                  <a:pt x="0" y="0"/>
                </a:moveTo>
                <a:lnTo>
                  <a:pt x="2970586" y="0"/>
                </a:lnTo>
                <a:lnTo>
                  <a:pt x="2970586" y="734621"/>
                </a:lnTo>
                <a:lnTo>
                  <a:pt x="0" y="7346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/>
          <p:cNvSpPr/>
          <p:nvPr/>
        </p:nvSpPr>
        <p:spPr>
          <a:xfrm>
            <a:off x="9594418" y="4221836"/>
            <a:ext cx="2861275" cy="734621"/>
          </a:xfrm>
          <a:custGeom>
            <a:avLst/>
            <a:gdLst/>
            <a:ahLst/>
            <a:cxnLst/>
            <a:rect l="l" t="t" r="r" b="b"/>
            <a:pathLst>
              <a:path w="2861275" h="734621">
                <a:moveTo>
                  <a:pt x="0" y="0"/>
                </a:moveTo>
                <a:lnTo>
                  <a:pt x="2861275" y="0"/>
                </a:lnTo>
                <a:lnTo>
                  <a:pt x="2861275" y="734621"/>
                </a:lnTo>
                <a:lnTo>
                  <a:pt x="0" y="7346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32C8E947-B220-9F4E-1467-36B35184E5FF}"/>
              </a:ext>
            </a:extLst>
          </p:cNvPr>
          <p:cNvSpPr txBox="1"/>
          <p:nvPr/>
        </p:nvSpPr>
        <p:spPr>
          <a:xfrm>
            <a:off x="861743" y="1691143"/>
            <a:ext cx="9967180" cy="6593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51690" lvl="2" indent="-571500">
              <a:lnSpc>
                <a:spcPts val="3708"/>
              </a:lnSpc>
              <a:buFont typeface="Arial" panose="020B0604020202020204" pitchFamily="34" charset="0"/>
              <a:buChar char="•"/>
            </a:pPr>
            <a:r>
              <a:rPr lang="de-DE" sz="3600" spc="-52" dirty="0">
                <a:solidFill>
                  <a:srgbClr val="FDFDFD"/>
                </a:solidFill>
                <a:latin typeface="Times New Roman"/>
              </a:rPr>
              <a:t>Je mehr digitale Dienstleistungen Banken anbieten, desto mehr Daten haben sie</a:t>
            </a:r>
            <a:r>
              <a:rPr lang="en-US" sz="3600" spc="-52" dirty="0">
                <a:solidFill>
                  <a:srgbClr val="FDFDFD"/>
                </a:solidFill>
                <a:latin typeface="Times New Roman"/>
              </a:rPr>
              <a:t>.</a:t>
            </a:r>
          </a:p>
          <a:p>
            <a:pPr marL="720285" lvl="2" indent="-240095" algn="ctr">
              <a:lnSpc>
                <a:spcPts val="3708"/>
              </a:lnSpc>
            </a:pPr>
            <a:endParaRPr lang="en-US" sz="3600" spc="-52" dirty="0">
              <a:solidFill>
                <a:srgbClr val="FDFDFD"/>
              </a:solidFill>
              <a:latin typeface="Times New Roman"/>
            </a:endParaRPr>
          </a:p>
          <a:p>
            <a:pPr marL="1051690" lvl="2" indent="-571500">
              <a:lnSpc>
                <a:spcPts val="3708"/>
              </a:lnSpc>
              <a:buFont typeface="Arial" panose="020B0604020202020204" pitchFamily="34" charset="0"/>
              <a:buChar char="•"/>
            </a:pPr>
            <a:r>
              <a:rPr lang="de-DE" sz="3600" spc="-52" dirty="0">
                <a:solidFill>
                  <a:srgbClr val="FDFDFD"/>
                </a:solidFill>
                <a:latin typeface="Times New Roman"/>
              </a:rPr>
              <a:t>Mit diesen Daten können die Banken Chancen erkennen, Produkte und Dienstleistungen optimieren und Lösungen automatisieren</a:t>
            </a:r>
            <a:r>
              <a:rPr lang="pl-PL" sz="3600" spc="-52" dirty="0">
                <a:solidFill>
                  <a:srgbClr val="FDFDFD"/>
                </a:solidFill>
                <a:latin typeface="Times New Roman"/>
              </a:rPr>
              <a:t>.</a:t>
            </a:r>
          </a:p>
          <a:p>
            <a:pPr marL="1051690" lvl="2" indent="-571500" algn="ctr">
              <a:lnSpc>
                <a:spcPts val="3708"/>
              </a:lnSpc>
              <a:buFont typeface="Arial" panose="020B0604020202020204" pitchFamily="34" charset="0"/>
              <a:buChar char="•"/>
            </a:pPr>
            <a:endParaRPr lang="pl-PL" sz="3600" spc="-52" dirty="0">
              <a:solidFill>
                <a:srgbClr val="FDFDFD"/>
              </a:solidFill>
              <a:latin typeface="Times New Roman"/>
            </a:endParaRPr>
          </a:p>
          <a:p>
            <a:pPr marL="1051690" lvl="2" indent="-571500">
              <a:lnSpc>
                <a:spcPts val="3708"/>
              </a:lnSpc>
              <a:buFont typeface="Arial" panose="020B0604020202020204" pitchFamily="34" charset="0"/>
              <a:buChar char="•"/>
            </a:pPr>
            <a:r>
              <a:rPr lang="de-DE" sz="3600" spc="-52" dirty="0">
                <a:solidFill>
                  <a:srgbClr val="FDFDFD"/>
                </a:solidFill>
                <a:latin typeface="Times New Roman"/>
              </a:rPr>
              <a:t>Außerdem können Technologien wie KI und Blockchain bestimmte Prozesse für die Kunden einfacher und schneller machen.</a:t>
            </a:r>
            <a:endParaRPr lang="pl-PL" sz="3600" spc="-52" dirty="0">
              <a:solidFill>
                <a:srgbClr val="FDFDFD"/>
              </a:solidFill>
              <a:latin typeface="Times New Roman"/>
            </a:endParaRPr>
          </a:p>
          <a:p>
            <a:pPr marL="1051690" lvl="2" indent="-571500" algn="ctr">
              <a:lnSpc>
                <a:spcPts val="3708"/>
              </a:lnSpc>
              <a:buFont typeface="Arial" panose="020B0604020202020204" pitchFamily="34" charset="0"/>
              <a:buChar char="•"/>
            </a:pPr>
            <a:endParaRPr lang="pl-PL" sz="3600" spc="-52" dirty="0">
              <a:solidFill>
                <a:srgbClr val="FDFDFD"/>
              </a:solidFill>
              <a:latin typeface="Times New Roman"/>
            </a:endParaRPr>
          </a:p>
          <a:p>
            <a:pPr marL="1051690" lvl="2" indent="-571500">
              <a:lnSpc>
                <a:spcPts val="3708"/>
              </a:lnSpc>
              <a:buFont typeface="Arial" panose="020B0604020202020204" pitchFamily="34" charset="0"/>
              <a:buChar char="•"/>
            </a:pPr>
            <a:r>
              <a:rPr lang="de-DE" sz="3600" spc="-52" dirty="0">
                <a:solidFill>
                  <a:srgbClr val="FDFDFD"/>
                </a:solidFill>
                <a:latin typeface="Times New Roman"/>
              </a:rPr>
              <a:t>Das verbessert das Kundenerlebnis und stärkt die Kundentreue.</a:t>
            </a:r>
            <a:endParaRPr lang="en-US" sz="3600" spc="-52" dirty="0">
              <a:solidFill>
                <a:srgbClr val="FDFDFD"/>
              </a:solidFill>
              <a:latin typeface="Times New Roman"/>
            </a:endParaRPr>
          </a:p>
          <a:p>
            <a:pPr marL="720285" lvl="2" indent="-240095" algn="ctr">
              <a:lnSpc>
                <a:spcPts val="3288"/>
              </a:lnSpc>
            </a:pPr>
            <a:endParaRPr lang="en-US" sz="3600" spc="-52" dirty="0">
              <a:solidFill>
                <a:srgbClr val="FDFDFD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39603" y="1122782"/>
            <a:ext cx="7019697" cy="9164218"/>
          </a:xfrm>
          <a:custGeom>
            <a:avLst/>
            <a:gdLst/>
            <a:ahLst/>
            <a:cxnLst/>
            <a:rect l="l" t="t" r="r" b="b"/>
            <a:pathLst>
              <a:path w="7019697" h="10556306">
                <a:moveTo>
                  <a:pt x="0" y="0"/>
                </a:moveTo>
                <a:lnTo>
                  <a:pt x="7019697" y="0"/>
                </a:lnTo>
                <a:lnTo>
                  <a:pt x="7019697" y="10556306"/>
                </a:lnTo>
                <a:lnTo>
                  <a:pt x="0" y="105563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0618779" y="1464284"/>
            <a:ext cx="6261345" cy="6261345"/>
            <a:chOff x="0" y="0"/>
            <a:chExt cx="8348460" cy="83484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348472" cy="8348472"/>
            </a:xfrm>
            <a:custGeom>
              <a:avLst/>
              <a:gdLst/>
              <a:ahLst/>
              <a:cxnLst/>
              <a:rect l="l" t="t" r="r" b="b"/>
              <a:pathLst>
                <a:path w="8348472" h="8348472">
                  <a:moveTo>
                    <a:pt x="4173601" y="8348472"/>
                  </a:moveTo>
                  <a:cubicBezTo>
                    <a:pt x="1873123" y="8348472"/>
                    <a:pt x="0" y="6475349"/>
                    <a:pt x="0" y="4173601"/>
                  </a:cubicBezTo>
                  <a:cubicBezTo>
                    <a:pt x="0" y="1871853"/>
                    <a:pt x="1873123" y="0"/>
                    <a:pt x="4173601" y="0"/>
                  </a:cubicBezTo>
                  <a:cubicBezTo>
                    <a:pt x="6474079" y="0"/>
                    <a:pt x="8348472" y="1873123"/>
                    <a:pt x="8348472" y="4173601"/>
                  </a:cubicBezTo>
                  <a:cubicBezTo>
                    <a:pt x="8348472" y="6474079"/>
                    <a:pt x="6475349" y="8348472"/>
                    <a:pt x="4173601" y="8348472"/>
                  </a:cubicBezTo>
                  <a:close/>
                  <a:moveTo>
                    <a:pt x="4173601" y="17907"/>
                  </a:moveTo>
                  <a:cubicBezTo>
                    <a:pt x="1882648" y="17907"/>
                    <a:pt x="17907" y="1882648"/>
                    <a:pt x="17907" y="4173601"/>
                  </a:cubicBezTo>
                  <a:cubicBezTo>
                    <a:pt x="17907" y="6464554"/>
                    <a:pt x="1882648" y="8329422"/>
                    <a:pt x="4173601" y="8329422"/>
                  </a:cubicBezTo>
                  <a:cubicBezTo>
                    <a:pt x="6464554" y="8329422"/>
                    <a:pt x="8329422" y="6464681"/>
                    <a:pt x="8329422" y="4173601"/>
                  </a:cubicBezTo>
                  <a:cubicBezTo>
                    <a:pt x="8329422" y="1882521"/>
                    <a:pt x="6465824" y="17907"/>
                    <a:pt x="4173601" y="1790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749136" y="1594641"/>
            <a:ext cx="6000631" cy="6000631"/>
            <a:chOff x="0" y="0"/>
            <a:chExt cx="8068630" cy="806863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068691" cy="8068564"/>
            </a:xfrm>
            <a:custGeom>
              <a:avLst/>
              <a:gdLst/>
              <a:ahLst/>
              <a:cxnLst/>
              <a:rect l="l" t="t" r="r" b="b"/>
              <a:pathLst>
                <a:path w="8068691" h="8068564">
                  <a:moveTo>
                    <a:pt x="8068691" y="4034282"/>
                  </a:moveTo>
                  <a:cubicBezTo>
                    <a:pt x="8068691" y="6262243"/>
                    <a:pt x="6262243" y="8068564"/>
                    <a:pt x="4034409" y="8068564"/>
                  </a:cubicBezTo>
                  <a:cubicBezTo>
                    <a:pt x="1806575" y="8068564"/>
                    <a:pt x="0" y="6263386"/>
                    <a:pt x="0" y="4034282"/>
                  </a:cubicBezTo>
                  <a:cubicBezTo>
                    <a:pt x="0" y="1805178"/>
                    <a:pt x="1806448" y="0"/>
                    <a:pt x="4034282" y="0"/>
                  </a:cubicBezTo>
                  <a:cubicBezTo>
                    <a:pt x="6262116" y="0"/>
                    <a:pt x="8068691" y="1806448"/>
                    <a:pt x="8068691" y="4034282"/>
                  </a:cubicBezTo>
                  <a:close/>
                </a:path>
              </a:pathLst>
            </a:custGeom>
            <a:blipFill>
              <a:blip r:embed="rId4"/>
              <a:stretch>
                <a:fillRect l="-45791" t="-6778" r="-58318" b="-24063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18345" y="723900"/>
            <a:ext cx="9099541" cy="1975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80"/>
              </a:lnSpc>
            </a:pP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DIGITALISIERUNG FÜR DIE BANKENBRANCHE</a:t>
            </a:r>
          </a:p>
        </p:txBody>
      </p:sp>
      <p:graphicFrame>
        <p:nvGraphicFramePr>
          <p:cNvPr id="10" name="TextBox 7">
            <a:extLst>
              <a:ext uri="{FF2B5EF4-FFF2-40B4-BE49-F238E27FC236}">
                <a16:creationId xmlns:a16="http://schemas.microsoft.com/office/drawing/2014/main" id="{B8DCC5BB-1BEE-E894-B80A-5E0FF20409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194702"/>
              </p:ext>
            </p:extLst>
          </p:nvPr>
        </p:nvGraphicFramePr>
        <p:xfrm>
          <a:off x="1629904" y="3103189"/>
          <a:ext cx="8303213" cy="7104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012036" y="-2801654"/>
            <a:ext cx="15890308" cy="15890308"/>
          </a:xfrm>
          <a:custGeom>
            <a:avLst/>
            <a:gdLst/>
            <a:ahLst/>
            <a:cxnLst/>
            <a:rect l="l" t="t" r="r" b="b"/>
            <a:pathLst>
              <a:path w="15890308" h="15890308">
                <a:moveTo>
                  <a:pt x="0" y="0"/>
                </a:moveTo>
                <a:lnTo>
                  <a:pt x="15890308" y="0"/>
                </a:lnTo>
                <a:lnTo>
                  <a:pt x="15890308" y="15890308"/>
                </a:lnTo>
                <a:lnTo>
                  <a:pt x="0" y="15890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-6115383" y="-2171700"/>
            <a:ext cx="13881919" cy="13881919"/>
          </a:xfrm>
          <a:custGeom>
            <a:avLst/>
            <a:gdLst/>
            <a:ahLst/>
            <a:cxnLst/>
            <a:rect l="l" t="t" r="r" b="b"/>
            <a:pathLst>
              <a:path w="13881919" h="13881919">
                <a:moveTo>
                  <a:pt x="0" y="0"/>
                </a:moveTo>
                <a:lnTo>
                  <a:pt x="13881919" y="0"/>
                </a:lnTo>
                <a:lnTo>
                  <a:pt x="13881919" y="13881919"/>
                </a:lnTo>
                <a:lnTo>
                  <a:pt x="0" y="138819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TextBox 4"/>
          <p:cNvSpPr txBox="1"/>
          <p:nvPr/>
        </p:nvSpPr>
        <p:spPr>
          <a:xfrm>
            <a:off x="616425" y="3658135"/>
            <a:ext cx="7127707" cy="4156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553"/>
              </a:lnSpc>
            </a:pPr>
            <a:r>
              <a:rPr lang="en-US" sz="4400" b="1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WICHTIGSTEN VORTEILE DER DIGITALISIERUNG VON BANKEN</a:t>
            </a:r>
          </a:p>
          <a:p>
            <a:pPr algn="l">
              <a:lnSpc>
                <a:spcPts val="6553"/>
              </a:lnSpc>
            </a:pPr>
            <a:endParaRPr lang="en-US" sz="4680" dirty="0">
              <a:solidFill>
                <a:srgbClr val="FDFDFD"/>
              </a:solidFill>
              <a:latin typeface="Arimo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8092258" y="565152"/>
            <a:ext cx="1424256" cy="1424256"/>
            <a:chOff x="0" y="0"/>
            <a:chExt cx="1899008" cy="18990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99031" cy="1899031"/>
            </a:xfrm>
            <a:custGeom>
              <a:avLst/>
              <a:gdLst/>
              <a:ahLst/>
              <a:cxnLst/>
              <a:rect l="l" t="t" r="r" b="b"/>
              <a:pathLst>
                <a:path w="1899031" h="1899031">
                  <a:moveTo>
                    <a:pt x="0" y="0"/>
                  </a:moveTo>
                  <a:lnTo>
                    <a:pt x="1899031" y="0"/>
                  </a:lnTo>
                  <a:lnTo>
                    <a:pt x="1899031" y="1899031"/>
                  </a:lnTo>
                  <a:lnTo>
                    <a:pt x="0" y="18990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1" b="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636604" y="537107"/>
            <a:ext cx="7889396" cy="1798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15"/>
              </a:lnSpc>
            </a:pPr>
            <a:r>
              <a:rPr lang="en-US" sz="2400" b="1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 BENUTZERFREUNDLICHES ERLEBNIS 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Das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Bankgeschäft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erstrahlt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einem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benutzerfreundlichen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Gewand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Es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viel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bequemer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2400" spc="-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effizienter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ts val="2495"/>
              </a:lnSpc>
            </a:pPr>
            <a:endParaRPr lang="en-US" sz="2082" spc="-41" dirty="0">
              <a:solidFill>
                <a:srgbClr val="145DA0"/>
              </a:solidFill>
              <a:latin typeface="Poppins"/>
            </a:endParaRPr>
          </a:p>
          <a:p>
            <a:pPr algn="l">
              <a:lnSpc>
                <a:spcPts val="2495"/>
              </a:lnSpc>
            </a:pPr>
            <a:endParaRPr lang="en-US" sz="2082" spc="-41" dirty="0">
              <a:solidFill>
                <a:srgbClr val="145DA0"/>
              </a:solidFill>
              <a:latin typeface="Poppi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37316" y="829473"/>
            <a:ext cx="1134140" cy="788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97"/>
              </a:lnSpc>
            </a:pPr>
            <a:r>
              <a:rPr lang="en-US" sz="4784" b="1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696151" y="2421310"/>
            <a:ext cx="1424256" cy="1424256"/>
            <a:chOff x="0" y="0"/>
            <a:chExt cx="1899008" cy="189900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99031" cy="1899031"/>
            </a:xfrm>
            <a:custGeom>
              <a:avLst/>
              <a:gdLst/>
              <a:ahLst/>
              <a:cxnLst/>
              <a:rect l="l" t="t" r="r" b="b"/>
              <a:pathLst>
                <a:path w="1899031" h="1899031">
                  <a:moveTo>
                    <a:pt x="0" y="0"/>
                  </a:moveTo>
                  <a:lnTo>
                    <a:pt x="1899031" y="0"/>
                  </a:lnTo>
                  <a:lnTo>
                    <a:pt x="1899031" y="1899031"/>
                  </a:lnTo>
                  <a:lnTo>
                    <a:pt x="0" y="18990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1" b="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34106" y="2207094"/>
            <a:ext cx="7498134" cy="1477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11"/>
              </a:lnSpc>
            </a:pPr>
            <a:r>
              <a:rPr lang="pl-PL" sz="2400" b="1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az-Cyrl-AZ" sz="2400" b="1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pl-PL" sz="2400" b="1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r>
              <a:rPr lang="en-US" sz="2400" b="1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EFFIZIENZ 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l-PL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Die Digitalisierung hat wichtige Bankprozesse wie elektronische Signaturen und Smartphone-basierte Bankanwendungen ermöglicht, was zu schnelleren und effizienteren Bankgeschäften führt</a:t>
            </a:r>
            <a:r>
              <a:rPr lang="de-DE" sz="2400" b="0" i="0" dirty="0">
                <a:effectLst/>
                <a:highlight>
                  <a:srgbClr val="FFFFFF"/>
                </a:highlight>
                <a:latin typeface="Söhne"/>
              </a:rPr>
              <a:t>.</a:t>
            </a:r>
            <a:endParaRPr lang="en-US" sz="2079" spc="-41" dirty="0">
              <a:latin typeface="Poppi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841217" y="2682354"/>
            <a:ext cx="1134140" cy="788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97"/>
              </a:lnSpc>
            </a:pPr>
            <a:r>
              <a:rPr lang="en-US" sz="4800" b="1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8671665" y="4334532"/>
            <a:ext cx="1424256" cy="1424256"/>
            <a:chOff x="0" y="0"/>
            <a:chExt cx="1899008" cy="189900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99031" cy="1899031"/>
            </a:xfrm>
            <a:custGeom>
              <a:avLst/>
              <a:gdLst/>
              <a:ahLst/>
              <a:cxnLst/>
              <a:rect l="l" t="t" r="r" b="b"/>
              <a:pathLst>
                <a:path w="1899031" h="1899031">
                  <a:moveTo>
                    <a:pt x="0" y="0"/>
                  </a:moveTo>
                  <a:lnTo>
                    <a:pt x="1899031" y="0"/>
                  </a:lnTo>
                  <a:lnTo>
                    <a:pt x="1899031" y="1899031"/>
                  </a:lnTo>
                  <a:lnTo>
                    <a:pt x="0" y="18990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1" b="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34106" y="4195833"/>
            <a:ext cx="7346685" cy="185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1"/>
              </a:lnSpc>
            </a:pPr>
            <a:r>
              <a:rPr lang="en-US" sz="2400" b="1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KOSTENEFFIZIENZ</a:t>
            </a:r>
            <a:r>
              <a:rPr lang="en-US"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de-DE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Die Digitalisierung hat zu Kosteneinsparungen geführt, sowohl für Banken als auch für Verbraucher. Bargeldlose Transaktionen sind einfacher und schneller geworden, was zu geringeren Vermittlungsgebühren führt.</a:t>
            </a:r>
            <a:endParaRPr lang="en-US" sz="2079" spc="-41" dirty="0">
              <a:solidFill>
                <a:srgbClr val="145D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797578" y="4589154"/>
            <a:ext cx="1134140" cy="78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97"/>
              </a:lnSpc>
            </a:pPr>
            <a:r>
              <a:rPr lang="en-US" sz="4800" b="1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8444698" y="6325619"/>
            <a:ext cx="1424256" cy="1424256"/>
            <a:chOff x="0" y="0"/>
            <a:chExt cx="1899008" cy="189900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99031" cy="1899031"/>
            </a:xfrm>
            <a:custGeom>
              <a:avLst/>
              <a:gdLst/>
              <a:ahLst/>
              <a:cxnLst/>
              <a:rect l="l" t="t" r="r" b="b"/>
              <a:pathLst>
                <a:path w="1899031" h="1899031">
                  <a:moveTo>
                    <a:pt x="0" y="0"/>
                  </a:moveTo>
                  <a:lnTo>
                    <a:pt x="1899031" y="0"/>
                  </a:lnTo>
                  <a:lnTo>
                    <a:pt x="1899031" y="1899031"/>
                  </a:lnTo>
                  <a:lnTo>
                    <a:pt x="0" y="18990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1" b="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989044" y="6357273"/>
            <a:ext cx="7346685" cy="1841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11"/>
              </a:lnSpc>
            </a:pPr>
            <a:r>
              <a:rPr lang="en-US" sz="24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UNTERSTÜTZUNG DURCH KÜNSTLICHE INTELLIGENZ (KI) 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Ein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Beispiel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dafür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Einsatz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virtuellen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Assistenten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Online-Banking, um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Transaktionen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beschleunigen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vereinfachen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ts val="2911"/>
              </a:lnSpc>
            </a:pPr>
            <a:endParaRPr lang="en-US" sz="2080" spc="-40" dirty="0">
              <a:solidFill>
                <a:srgbClr val="145DA0"/>
              </a:solidFill>
              <a:latin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569386" y="6571312"/>
            <a:ext cx="1134140" cy="78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97"/>
              </a:lnSpc>
            </a:pPr>
            <a:r>
              <a:rPr lang="en-US" sz="4800" b="1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21" name="Freeform 21"/>
          <p:cNvSpPr/>
          <p:nvPr/>
        </p:nvSpPr>
        <p:spPr>
          <a:xfrm>
            <a:off x="7811830" y="2946859"/>
            <a:ext cx="391120" cy="391120"/>
          </a:xfrm>
          <a:custGeom>
            <a:avLst/>
            <a:gdLst/>
            <a:ahLst/>
            <a:cxnLst/>
            <a:rect l="l" t="t" r="r" b="b"/>
            <a:pathLst>
              <a:path w="391120" h="391120">
                <a:moveTo>
                  <a:pt x="0" y="0"/>
                </a:moveTo>
                <a:lnTo>
                  <a:pt x="391119" y="0"/>
                </a:lnTo>
                <a:lnTo>
                  <a:pt x="391119" y="391119"/>
                </a:lnTo>
                <a:lnTo>
                  <a:pt x="0" y="3911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2" name="Freeform 22"/>
          <p:cNvSpPr/>
          <p:nvPr/>
        </p:nvSpPr>
        <p:spPr>
          <a:xfrm>
            <a:off x="7990928" y="4794121"/>
            <a:ext cx="391120" cy="391120"/>
          </a:xfrm>
          <a:custGeom>
            <a:avLst/>
            <a:gdLst/>
            <a:ahLst/>
            <a:cxnLst/>
            <a:rect l="l" t="t" r="r" b="b"/>
            <a:pathLst>
              <a:path w="391120" h="391120">
                <a:moveTo>
                  <a:pt x="0" y="0"/>
                </a:moveTo>
                <a:lnTo>
                  <a:pt x="391119" y="0"/>
                </a:lnTo>
                <a:lnTo>
                  <a:pt x="391119" y="391119"/>
                </a:lnTo>
                <a:lnTo>
                  <a:pt x="0" y="3911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3" name="Freeform 23"/>
          <p:cNvSpPr/>
          <p:nvPr/>
        </p:nvSpPr>
        <p:spPr>
          <a:xfrm>
            <a:off x="7062879" y="8361293"/>
            <a:ext cx="391120" cy="391120"/>
          </a:xfrm>
          <a:custGeom>
            <a:avLst/>
            <a:gdLst/>
            <a:ahLst/>
            <a:cxnLst/>
            <a:rect l="l" t="t" r="r" b="b"/>
            <a:pathLst>
              <a:path w="391120" h="391120">
                <a:moveTo>
                  <a:pt x="0" y="0"/>
                </a:moveTo>
                <a:lnTo>
                  <a:pt x="391119" y="0"/>
                </a:lnTo>
                <a:lnTo>
                  <a:pt x="391119" y="391119"/>
                </a:lnTo>
                <a:lnTo>
                  <a:pt x="0" y="3911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4" name="Freeform 24"/>
          <p:cNvSpPr/>
          <p:nvPr/>
        </p:nvSpPr>
        <p:spPr>
          <a:xfrm>
            <a:off x="7724390" y="6697022"/>
            <a:ext cx="391120" cy="391120"/>
          </a:xfrm>
          <a:custGeom>
            <a:avLst/>
            <a:gdLst/>
            <a:ahLst/>
            <a:cxnLst/>
            <a:rect l="l" t="t" r="r" b="b"/>
            <a:pathLst>
              <a:path w="391120" h="391120">
                <a:moveTo>
                  <a:pt x="0" y="0"/>
                </a:moveTo>
                <a:lnTo>
                  <a:pt x="391119" y="0"/>
                </a:lnTo>
                <a:lnTo>
                  <a:pt x="391119" y="391119"/>
                </a:lnTo>
                <a:lnTo>
                  <a:pt x="0" y="3911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5" name="Freeform 25"/>
          <p:cNvSpPr/>
          <p:nvPr/>
        </p:nvSpPr>
        <p:spPr>
          <a:xfrm>
            <a:off x="7205720" y="1186792"/>
            <a:ext cx="391120" cy="391120"/>
          </a:xfrm>
          <a:custGeom>
            <a:avLst/>
            <a:gdLst/>
            <a:ahLst/>
            <a:cxnLst/>
            <a:rect l="l" t="t" r="r" b="b"/>
            <a:pathLst>
              <a:path w="391120" h="391120">
                <a:moveTo>
                  <a:pt x="0" y="0"/>
                </a:moveTo>
                <a:lnTo>
                  <a:pt x="391119" y="0"/>
                </a:lnTo>
                <a:lnTo>
                  <a:pt x="391119" y="391119"/>
                </a:lnTo>
                <a:lnTo>
                  <a:pt x="0" y="3911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26" name="Group 26"/>
          <p:cNvGrpSpPr/>
          <p:nvPr/>
        </p:nvGrpSpPr>
        <p:grpSpPr>
          <a:xfrm>
            <a:off x="7610285" y="8242604"/>
            <a:ext cx="1424256" cy="1424256"/>
            <a:chOff x="0" y="0"/>
            <a:chExt cx="1899008" cy="189900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899031" cy="1899031"/>
            </a:xfrm>
            <a:custGeom>
              <a:avLst/>
              <a:gdLst/>
              <a:ahLst/>
              <a:cxnLst/>
              <a:rect l="l" t="t" r="r" b="b"/>
              <a:pathLst>
                <a:path w="1899031" h="1899031">
                  <a:moveTo>
                    <a:pt x="0" y="0"/>
                  </a:moveTo>
                  <a:lnTo>
                    <a:pt x="1899031" y="0"/>
                  </a:lnTo>
                  <a:lnTo>
                    <a:pt x="1899031" y="1899031"/>
                  </a:lnTo>
                  <a:lnTo>
                    <a:pt x="0" y="18990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1" b="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9144000" y="8413361"/>
            <a:ext cx="7622696" cy="1469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1"/>
              </a:lnSpc>
            </a:pPr>
            <a:r>
              <a:rPr lang="en-US" sz="24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SCHNELLERE UND EINFACHERE BANKGESCHÄFTE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digitalen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Zeitalter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sind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Kunden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nicht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mehr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gezwungen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die Bank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aufzusuchen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um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Finanztransaktionen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durchzuführen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ts val="2911"/>
              </a:lnSpc>
            </a:pPr>
            <a:endParaRPr lang="en-US" sz="2080" spc="-40" dirty="0">
              <a:solidFill>
                <a:srgbClr val="145DA0"/>
              </a:solidFill>
              <a:latin typeface="Poppin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7755343" y="8411041"/>
            <a:ext cx="1134140" cy="78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97"/>
              </a:lnSpc>
            </a:pPr>
            <a:r>
              <a:rPr lang="en-US" sz="4800" b="1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402273" y="0"/>
            <a:ext cx="5048767" cy="10287000"/>
            <a:chOff x="0" y="0"/>
            <a:chExt cx="6731689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31635" cy="13716000"/>
            </a:xfrm>
            <a:custGeom>
              <a:avLst/>
              <a:gdLst/>
              <a:ahLst/>
              <a:cxnLst/>
              <a:rect l="l" t="t" r="r" b="b"/>
              <a:pathLst>
                <a:path w="6731635" h="13716000">
                  <a:moveTo>
                    <a:pt x="0" y="0"/>
                  </a:moveTo>
                  <a:lnTo>
                    <a:pt x="6731635" y="0"/>
                  </a:lnTo>
                  <a:lnTo>
                    <a:pt x="6731635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02673" r="-102674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Freeform 4"/>
          <p:cNvSpPr/>
          <p:nvPr/>
        </p:nvSpPr>
        <p:spPr>
          <a:xfrm>
            <a:off x="714883" y="4164750"/>
            <a:ext cx="14195958" cy="3954332"/>
          </a:xfrm>
          <a:custGeom>
            <a:avLst/>
            <a:gdLst/>
            <a:ahLst/>
            <a:cxnLst/>
            <a:rect l="l" t="t" r="r" b="b"/>
            <a:pathLst>
              <a:path w="14195958" h="3954332">
                <a:moveTo>
                  <a:pt x="0" y="0"/>
                </a:moveTo>
                <a:lnTo>
                  <a:pt x="14195958" y="0"/>
                </a:lnTo>
                <a:lnTo>
                  <a:pt x="14195958" y="3954332"/>
                </a:lnTo>
                <a:lnTo>
                  <a:pt x="0" y="39543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>
            <a:off x="12823886" y="5190645"/>
            <a:ext cx="10192709" cy="10192709"/>
          </a:xfrm>
          <a:custGeom>
            <a:avLst/>
            <a:gdLst/>
            <a:ahLst/>
            <a:cxnLst/>
            <a:rect l="l" t="t" r="r" b="b"/>
            <a:pathLst>
              <a:path w="10192709" h="10192709">
                <a:moveTo>
                  <a:pt x="0" y="0"/>
                </a:moveTo>
                <a:lnTo>
                  <a:pt x="10192710" y="0"/>
                </a:lnTo>
                <a:lnTo>
                  <a:pt x="10192710" y="10192710"/>
                </a:lnTo>
                <a:lnTo>
                  <a:pt x="0" y="101927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6" name="Group 6"/>
          <p:cNvGrpSpPr/>
          <p:nvPr/>
        </p:nvGrpSpPr>
        <p:grpSpPr>
          <a:xfrm>
            <a:off x="4311446" y="4508098"/>
            <a:ext cx="28575" cy="3360899"/>
            <a:chOff x="0" y="0"/>
            <a:chExt cx="38100" cy="4481199"/>
          </a:xfrm>
        </p:grpSpPr>
        <p:sp>
          <p:nvSpPr>
            <p:cNvPr id="7" name="Freeform 7"/>
            <p:cNvSpPr/>
            <p:nvPr/>
          </p:nvSpPr>
          <p:spPr>
            <a:xfrm>
              <a:off x="0" y="19050"/>
              <a:ext cx="38100" cy="4443095"/>
            </a:xfrm>
            <a:custGeom>
              <a:avLst/>
              <a:gdLst/>
              <a:ahLst/>
              <a:cxnLst/>
              <a:rect l="l" t="t" r="r" b="b"/>
              <a:pathLst>
                <a:path w="38100" h="4443095">
                  <a:moveTo>
                    <a:pt x="38100" y="0"/>
                  </a:moveTo>
                  <a:lnTo>
                    <a:pt x="38100" y="4443095"/>
                  </a:lnTo>
                  <a:lnTo>
                    <a:pt x="0" y="4443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817210" y="4508098"/>
            <a:ext cx="28575" cy="3360899"/>
            <a:chOff x="0" y="0"/>
            <a:chExt cx="38100" cy="4481199"/>
          </a:xfrm>
        </p:grpSpPr>
        <p:sp>
          <p:nvSpPr>
            <p:cNvPr id="9" name="Freeform 9"/>
            <p:cNvSpPr/>
            <p:nvPr/>
          </p:nvSpPr>
          <p:spPr>
            <a:xfrm>
              <a:off x="0" y="19050"/>
              <a:ext cx="38100" cy="4443095"/>
            </a:xfrm>
            <a:custGeom>
              <a:avLst/>
              <a:gdLst/>
              <a:ahLst/>
              <a:cxnLst/>
              <a:rect l="l" t="t" r="r" b="b"/>
              <a:pathLst>
                <a:path w="38100" h="4443095">
                  <a:moveTo>
                    <a:pt x="38100" y="0"/>
                  </a:moveTo>
                  <a:lnTo>
                    <a:pt x="38100" y="4443095"/>
                  </a:lnTo>
                  <a:lnTo>
                    <a:pt x="0" y="4443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306698" y="4411474"/>
            <a:ext cx="28575" cy="3360899"/>
            <a:chOff x="0" y="0"/>
            <a:chExt cx="38100" cy="4481199"/>
          </a:xfrm>
        </p:grpSpPr>
        <p:sp>
          <p:nvSpPr>
            <p:cNvPr id="11" name="Freeform 11"/>
            <p:cNvSpPr/>
            <p:nvPr/>
          </p:nvSpPr>
          <p:spPr>
            <a:xfrm>
              <a:off x="0" y="19050"/>
              <a:ext cx="38100" cy="4443095"/>
            </a:xfrm>
            <a:custGeom>
              <a:avLst/>
              <a:gdLst/>
              <a:ahLst/>
              <a:cxnLst/>
              <a:rect l="l" t="t" r="r" b="b"/>
              <a:pathLst>
                <a:path w="38100" h="4443095">
                  <a:moveTo>
                    <a:pt x="38100" y="0"/>
                  </a:moveTo>
                  <a:lnTo>
                    <a:pt x="38100" y="4443095"/>
                  </a:lnTo>
                  <a:lnTo>
                    <a:pt x="0" y="4443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14882" y="714375"/>
            <a:ext cx="12820141" cy="3374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866"/>
              </a:lnSpc>
            </a:pPr>
            <a:r>
              <a:rPr lang="en-US" sz="6000" b="1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RISIKEN UND HERAUSFORDERUNGEN BEI DER DIGITALISIERUNG VON BANKEN</a:t>
            </a:r>
          </a:p>
          <a:p>
            <a:pPr algn="l">
              <a:lnSpc>
                <a:spcPts val="6027"/>
              </a:lnSpc>
            </a:pPr>
            <a:endParaRPr lang="en-US" sz="4905" dirty="0">
              <a:solidFill>
                <a:srgbClr val="FDFDFD"/>
              </a:solidFill>
              <a:latin typeface="Arimo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99355" y="5386669"/>
            <a:ext cx="3444244" cy="1980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93"/>
              </a:lnSpc>
            </a:pPr>
            <a:r>
              <a:rPr lang="de-DE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Manche Leute bevorzugen persönliche Bankgeschäfte und sind an die alten Arbeitsweisen gewöhnt. Die Umstellung auf eine digitale Plattform kann für einige Zielgruppen eine Zugangsbarriere darstellen.</a:t>
            </a:r>
            <a:endParaRPr lang="en-US" sz="2200" spc="-31" dirty="0">
              <a:latin typeface="Poppi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34199" y="4496961"/>
            <a:ext cx="3060489" cy="1046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richtigen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Menschen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finden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840"/>
              </a:lnSpc>
            </a:pPr>
            <a:endParaRPr lang="en-US" sz="2029" dirty="0">
              <a:solidFill>
                <a:srgbClr val="145DA0"/>
              </a:solidFill>
              <a:latin typeface="Arimo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424932" y="5386669"/>
            <a:ext cx="3298017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93"/>
              </a:lnSpc>
            </a:pP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bestehenden</a:t>
            </a: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Systeme</a:t>
            </a: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sind</a:t>
            </a: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meist</a:t>
            </a: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schon</a:t>
            </a: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älter</a:t>
            </a: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enthalten</a:t>
            </a: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wichtige</a:t>
            </a: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Bankdaten</a:t>
            </a: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die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</a:t>
            </a: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Umstellung</a:t>
            </a: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auf das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digitale</a:t>
            </a: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Banking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veraltet</a:t>
            </a: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unzugänglich</a:t>
            </a: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werden</a:t>
            </a:r>
            <a:r>
              <a:rPr lang="en-US" sz="2200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können</a:t>
            </a:r>
            <a:endParaRPr lang="en-US" sz="2200" spc="-3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530772" y="4522385"/>
            <a:ext cx="3094480" cy="724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Veraltete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Plattformen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33023" y="5736957"/>
            <a:ext cx="3447904" cy="1624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87"/>
              </a:lnSpc>
            </a:pP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Zeiten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Betrug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digitalen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Angriffen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Cyberbedrohungen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kann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schwierig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sein, das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Vertrauen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Kunden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gewinnen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erhalten</a:t>
            </a:r>
            <a:r>
              <a:rPr lang="en-US" sz="22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spc="-28" dirty="0">
              <a:latin typeface="Poppi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008475" y="4522385"/>
            <a:ext cx="3244435" cy="1405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Vertrauen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Kunden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gewinnen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bewahren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840"/>
              </a:lnSpc>
            </a:pPr>
            <a:endParaRPr lang="en-US" sz="2029" dirty="0">
              <a:solidFill>
                <a:srgbClr val="145DA0"/>
              </a:solidFill>
              <a:latin typeface="Arimo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441019" y="4417957"/>
            <a:ext cx="3355167" cy="1405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4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Regulatorische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Anforderungen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erfüllen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840"/>
              </a:lnSpc>
            </a:pPr>
            <a:endParaRPr lang="en-US" sz="2029" dirty="0">
              <a:solidFill>
                <a:srgbClr val="145DA0"/>
              </a:solidFill>
              <a:latin typeface="Arimo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1506439" y="5553160"/>
            <a:ext cx="3274989" cy="2159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7"/>
              </a:lnSpc>
            </a:pPr>
            <a:r>
              <a:rPr lang="de-DE" sz="22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Wachsende Umstellung auf Online-Banking kann es schwierig machen, neue Vorschriften einzuhalten. Sie sind oft schwer zu verstehen und erfordern mehr Investitionen für ihre Aufrechterhaltung.</a:t>
            </a:r>
            <a:endParaRPr lang="en-US" sz="2200" spc="-2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259" b="-9259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 rot="5400000">
            <a:off x="8990215" y="810330"/>
            <a:ext cx="8541900" cy="8666340"/>
            <a:chOff x="0" y="0"/>
            <a:chExt cx="11389200" cy="115551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389233" cy="11555095"/>
            </a:xfrm>
            <a:custGeom>
              <a:avLst/>
              <a:gdLst/>
              <a:ahLst/>
              <a:cxnLst/>
              <a:rect l="l" t="t" r="r" b="b"/>
              <a:pathLst>
                <a:path w="11389233" h="11555095">
                  <a:moveTo>
                    <a:pt x="0" y="0"/>
                  </a:moveTo>
                  <a:lnTo>
                    <a:pt x="11389233" y="0"/>
                  </a:lnTo>
                  <a:lnTo>
                    <a:pt x="11389233" y="11555095"/>
                  </a:lnTo>
                  <a:lnTo>
                    <a:pt x="0" y="115550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59" r="-59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2832861" y="810330"/>
            <a:ext cx="8541900" cy="8666340"/>
            <a:chOff x="0" y="0"/>
            <a:chExt cx="11389200" cy="115551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389233" cy="11555095"/>
            </a:xfrm>
            <a:custGeom>
              <a:avLst/>
              <a:gdLst/>
              <a:ahLst/>
              <a:cxnLst/>
              <a:rect l="l" t="t" r="r" b="b"/>
              <a:pathLst>
                <a:path w="11389233" h="11555095">
                  <a:moveTo>
                    <a:pt x="0" y="0"/>
                  </a:moveTo>
                  <a:lnTo>
                    <a:pt x="11389233" y="0"/>
                  </a:lnTo>
                  <a:lnTo>
                    <a:pt x="11389233" y="11555095"/>
                  </a:lnTo>
                  <a:lnTo>
                    <a:pt x="0" y="115550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59" r="-59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Freeform 8"/>
          <p:cNvSpPr/>
          <p:nvPr/>
        </p:nvSpPr>
        <p:spPr>
          <a:xfrm>
            <a:off x="1586629" y="1121551"/>
            <a:ext cx="15765307" cy="8229385"/>
          </a:xfrm>
          <a:custGeom>
            <a:avLst/>
            <a:gdLst/>
            <a:ahLst/>
            <a:cxnLst/>
            <a:rect l="l" t="t" r="r" b="b"/>
            <a:pathLst>
              <a:path w="15765307" h="8229385">
                <a:moveTo>
                  <a:pt x="0" y="0"/>
                </a:moveTo>
                <a:lnTo>
                  <a:pt x="15765307" y="0"/>
                </a:lnTo>
                <a:lnTo>
                  <a:pt x="15765307" y="8229385"/>
                </a:lnTo>
                <a:lnTo>
                  <a:pt x="0" y="82293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TextBox 9"/>
          <p:cNvSpPr txBox="1"/>
          <p:nvPr/>
        </p:nvSpPr>
        <p:spPr>
          <a:xfrm>
            <a:off x="2026658" y="1939220"/>
            <a:ext cx="14885248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4"/>
              </a:lnSpc>
            </a:pPr>
            <a:r>
              <a:rPr lang="en-US" sz="8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ZUSAMMENFASSUNG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46544" y="3416939"/>
            <a:ext cx="14445476" cy="5050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1"/>
              </a:lnSpc>
            </a:pPr>
            <a:r>
              <a:rPr lang="en-US" sz="3165" spc="-63" dirty="0">
                <a:solidFill>
                  <a:srgbClr val="FFFFFF"/>
                </a:solidFill>
                <a:latin typeface="Poppins"/>
              </a:rPr>
              <a:t>• 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den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letzten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Jahren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sind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viele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Verbesserungen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eingetreten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und es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steht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außer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Frage,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dass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Digitalisierung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dem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Bankenbereich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helfen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kann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ts val="4431"/>
              </a:lnSpc>
            </a:pP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Der Sektor hat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sich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gegenüber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seinen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Kunden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verbessert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lässt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den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Unterschied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ihren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Fingerspitzen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spüren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ts val="4431"/>
              </a:lnSpc>
            </a:pP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Die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Digitalisierung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Banken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hat den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Bankenbereich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zweifelsohne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sorgfältigem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Gewinn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Aufmerksamkeit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angetrieben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ts val="4431"/>
              </a:lnSpc>
            </a:pP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Die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Digitalisierung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Banken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bietet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auch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einen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sicheren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Weg und Cybersecurity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auch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Bankwesen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63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wichtig</a:t>
            </a:r>
            <a:r>
              <a:rPr lang="en-US" sz="4000" spc="-6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ts val="4431"/>
              </a:lnSpc>
            </a:pPr>
            <a:endParaRPr lang="en-US" sz="3165" spc="-63" dirty="0">
              <a:solidFill>
                <a:srgbClr val="FFFFFF"/>
              </a:solidFill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514140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032860FE59B94DB7E8C59EF37275DE" ma:contentTypeVersion="4" ma:contentTypeDescription="Utwórz nowy dokument." ma:contentTypeScope="" ma:versionID="30a33ceb647133b84e5dba8a309f7008">
  <xsd:schema xmlns:xsd="http://www.w3.org/2001/XMLSchema" xmlns:xs="http://www.w3.org/2001/XMLSchema" xmlns:p="http://schemas.microsoft.com/office/2006/metadata/properties" xmlns:ns2="6088189d-10d2-4b44-9742-ab2d115595fe" targetNamespace="http://schemas.microsoft.com/office/2006/metadata/properties" ma:root="true" ma:fieldsID="513c54406955a8cf909538105aa7cd4f" ns2:_="">
    <xsd:import namespace="6088189d-10d2-4b44-9742-ab2d115595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8189d-10d2-4b44-9742-ab2d11559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41FF84-5C59-4FC6-87E0-D44B81121BC3}"/>
</file>

<file path=customXml/itemProps2.xml><?xml version="1.0" encoding="utf-8"?>
<ds:datastoreItem xmlns:ds="http://schemas.openxmlformats.org/officeDocument/2006/customXml" ds:itemID="{DE98B230-53D7-4E74-BA12-C59BACA89C42}"/>
</file>

<file path=customXml/itemProps3.xml><?xml version="1.0" encoding="utf-8"?>
<ds:datastoreItem xmlns:ds="http://schemas.openxmlformats.org/officeDocument/2006/customXml" ds:itemID="{B926C092-DF63-4CEC-AEFA-F9DFC7649C32}"/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979</Words>
  <Application>Microsoft Office PowerPoint</Application>
  <PresentationFormat>Niestandardowy</PresentationFormat>
  <Paragraphs>163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21" baseType="lpstr">
      <vt:lpstr>Arial</vt:lpstr>
      <vt:lpstr>Söhne</vt:lpstr>
      <vt:lpstr>Times New Roman</vt:lpstr>
      <vt:lpstr>Aptos</vt:lpstr>
      <vt:lpstr>Times New Roman Bold</vt:lpstr>
      <vt:lpstr>Arimo Bold</vt:lpstr>
      <vt:lpstr>Poppins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Digitalisierung von Banken.pptx</dc:title>
  <dc:creator>Ola K</dc:creator>
  <cp:lastModifiedBy>Aleksandra Kędzior</cp:lastModifiedBy>
  <cp:revision>15</cp:revision>
  <dcterms:created xsi:type="dcterms:W3CDTF">2006-08-16T00:00:00Z</dcterms:created>
  <dcterms:modified xsi:type="dcterms:W3CDTF">2024-05-08T09:28:31Z</dcterms:modified>
  <dc:identifier>DAGAQxNIJ_o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0x0101000F032860FE59B94DB7E8C59EF37275DE</vt:lpwstr>
  </property>
</Properties>
</file>