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3.jpg" ContentType="image/png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1EBCB-F5D7-47C4-BA31-1AEE560BCDDD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4FA6-ED7D-4FBC-BB0E-E15B4CABEB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8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EB3F3F-15CA-4D44-8E1B-63CFB13C1A15}" type="datetimeFigureOut">
              <a:rPr lang="pl-PL" smtClean="0"/>
              <a:t>2024-05-15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307338-31D7-49D4-835E-C86D7D42AB0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hyp.de/ratgeber/lexikon/hypothekendarlehen" TargetMode="External"/><Relationship Id="rId3" Type="http://schemas.openxmlformats.org/officeDocument/2006/relationships/hyperlink" Target="https://www.wirtschaftswerkstatt.de/Glossar/B/11/Bank" TargetMode="External"/><Relationship Id="rId7" Type="http://schemas.openxmlformats.org/officeDocument/2006/relationships/hyperlink" Target="https://www.wuppertaler-rundschau.de/lokales/verbraucherkredit-was-ist-darunter-zu-verstehen_aid-64516729" TargetMode="External"/><Relationship Id="rId2" Type="http://schemas.openxmlformats.org/officeDocument/2006/relationships/hyperlink" Target="https://www.destatis.de/DE/Themen/Gesellschaft-Umwelt/Einkommen-Konsum-Lebensbedingungen/Glossar/haushalt-evs-lw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chhaltung-einfach-sicher.de/finanzen/debitkarte" TargetMode="External"/><Relationship Id="rId5" Type="http://schemas.openxmlformats.org/officeDocument/2006/relationships/hyperlink" Target="https://www.buchhaltung-einfach-sicher.de/finanzen/kreditkarte#was-ist-eine-kreditkarte" TargetMode="External"/><Relationship Id="rId10" Type="http://schemas.openxmlformats.org/officeDocument/2006/relationships/hyperlink" Target="https://www.bafin.de/DE/Verbraucher/Bank/Produkte/Festgeld/festgeld_node.html" TargetMode="External"/><Relationship Id="rId4" Type="http://schemas.openxmlformats.org/officeDocument/2006/relationships/hyperlink" Target="https://www.norisbank.de/service/kontakt-und-wissen/finanzwissen/was-ist-ein-giro%20konto.html" TargetMode="External"/><Relationship Id="rId9" Type="http://schemas.openxmlformats.org/officeDocument/2006/relationships/hyperlink" Target="https://www.bafin.de/DE/Verbraucher/Bank/Produkte/Sparkonto/sparkonto_node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629387"/>
            <a:ext cx="5472608" cy="1470025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de-DE" sz="4900" b="1" dirty="0">
                <a:latin typeface="Arial" pitchFamily="34" charset="0"/>
                <a:cs typeface="Arial" pitchFamily="34" charset="0"/>
              </a:rPr>
              <a:t>Bankprodukte für Privathaushalte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51720" y="3284984"/>
            <a:ext cx="5040560" cy="2376264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Bearbeitet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von:</a:t>
            </a:r>
            <a:endParaRPr lang="pl-P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Patrycja Grabska</a:t>
            </a:r>
          </a:p>
          <a:p>
            <a:r>
              <a:rPr lang="pl-P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Studentin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4. </a:t>
            </a:r>
            <a:r>
              <a:rPr lang="pl-P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Studienjahres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(2023/2024)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Rzeszow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Universität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 für Wirtschaft und Finanzen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sygnet niebieski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24744"/>
            <a:ext cx="1375207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15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>
                <a:effectLst/>
                <a:latin typeface="Arial" pitchFamily="34" charset="0"/>
                <a:cs typeface="Arial" pitchFamily="34" charset="0"/>
              </a:rPr>
              <a:t>Das Sparkonto</a:t>
            </a:r>
            <a:br>
              <a:rPr lang="pl-PL" b="1" dirty="0">
                <a:effectLst/>
                <a:latin typeface="Arial" pitchFamily="34" charset="0"/>
                <a:cs typeface="Arial" pitchFamily="34" charset="0"/>
              </a:rPr>
            </a:b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700808"/>
            <a:ext cx="7067128" cy="218883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 Sparkonto dient der Geldanlage und dem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Sparen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Der </a:t>
            </a:r>
            <a:r>
              <a:rPr lang="de-DE" dirty="0">
                <a:latin typeface="Arial" pitchFamily="34" charset="0"/>
                <a:cs typeface="Arial" pitchFamily="34" charset="0"/>
              </a:rPr>
              <a:t>Sparer erhält von der Bank einen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Sparschein.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Traditionell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handelt es sich um ein Sparbuch, in dem die Bank Ein und Auszahlungen verbucht. 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430530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2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>
                <a:effectLst/>
                <a:latin typeface="Arial" pitchFamily="34" charset="0"/>
                <a:cs typeface="Arial" pitchFamily="34" charset="0"/>
              </a:rPr>
              <a:t>Das Festgeld</a:t>
            </a:r>
            <a:r>
              <a:rPr lang="pl-PL" sz="49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4900" dirty="0">
                <a:effectLst/>
                <a:latin typeface="Arial" pitchFamily="34" charset="0"/>
                <a:cs typeface="Arial" pitchFamily="34" charset="0"/>
              </a:rPr>
            </a:br>
            <a:endParaRPr lang="pl-PL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0444" y="1844824"/>
            <a:ext cx="7211144" cy="237626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Festgeld ist eine Geldanlage mit festgelegter Laufzeit, für die Kunde und Geldinstitut einen festen Zins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vereinbaren.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für solche Kunden, die eine konservative, sichere Anlage zum Erhalt ihres Vermögens bevorzugen. 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1088"/>
            <a:ext cx="3816424" cy="189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9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Zusammenfassung</a:t>
            </a:r>
            <a:endParaRPr lang="pl-PL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916832"/>
            <a:ext cx="6624736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In der Präsentation wurden die wichtigsten Bankprodukte für Haushalte vorgestellt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sz="2600" dirty="0">
                <a:latin typeface="Arial" pitchFamily="34" charset="0"/>
                <a:cs typeface="Arial" pitchFamily="34" charset="0"/>
              </a:rPr>
              <a:t>Das Girokonto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sz="2600" dirty="0">
                <a:latin typeface="Arial" pitchFamily="34" charset="0"/>
                <a:cs typeface="Arial" pitchFamily="34" charset="0"/>
              </a:rPr>
              <a:t>Die Kreditkarte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sz="2600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sz="2600" dirty="0" err="1">
                <a:latin typeface="Arial" pitchFamily="34" charset="0"/>
                <a:cs typeface="Arial" pitchFamily="34" charset="0"/>
              </a:rPr>
              <a:t>Debitkarte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l-PL" sz="26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l-PL" sz="2600" dirty="0" err="1">
                <a:latin typeface="Arial" pitchFamily="34" charset="0"/>
                <a:cs typeface="Arial" pitchFamily="34" charset="0"/>
              </a:rPr>
              <a:t>Sparkonto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pl-PL" sz="2600" dirty="0">
                <a:latin typeface="Arial" pitchFamily="34" charset="0"/>
                <a:cs typeface="Arial" pitchFamily="34" charset="0"/>
              </a:rPr>
              <a:t>Das 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Festgeld</a:t>
            </a: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sz="2600" dirty="0" smtClean="0">
                <a:latin typeface="Arial" pitchFamily="34" charset="0"/>
                <a:cs typeface="Arial" pitchFamily="34" charset="0"/>
              </a:rPr>
              <a:t>Kredit </a:t>
            </a:r>
            <a:r>
              <a:rPr lang="de-DE" sz="2600" dirty="0">
                <a:latin typeface="Arial" pitchFamily="34" charset="0"/>
                <a:cs typeface="Arial" pitchFamily="34" charset="0"/>
              </a:rPr>
              <a:t>für Privatpersonen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sz="2600" dirty="0">
                <a:latin typeface="Arial" pitchFamily="34" charset="0"/>
                <a:cs typeface="Arial" pitchFamily="34" charset="0"/>
              </a:rPr>
              <a:t>Das 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Hypothekendarlehen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Dank dieser Bankprodukte können Haushalte ihre Finanzen effektiv verwalten.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80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-396552" y="764704"/>
            <a:ext cx="6552728" cy="1008112"/>
          </a:xfrm>
        </p:spPr>
        <p:txBody>
          <a:bodyPr>
            <a:normAutofit fontScale="90000"/>
          </a:bodyPr>
          <a:lstStyle/>
          <a:p>
            <a:pPr lvl="0"/>
            <a:r>
              <a:rPr lang="pl-PL" b="1" dirty="0">
                <a:effectLst/>
                <a:latin typeface="Arial" pitchFamily="34" charset="0"/>
                <a:cs typeface="Arial" pitchFamily="34" charset="0"/>
              </a:rPr>
              <a:t>Wörterbuch</a:t>
            </a:r>
            <a:r>
              <a:rPr lang="pl-PL" sz="4900" dirty="0">
                <a:effectLst/>
              </a:rPr>
              <a:t/>
            </a:r>
            <a:br>
              <a:rPr lang="pl-PL" sz="4900" dirty="0">
                <a:effectLst/>
              </a:rPr>
            </a:br>
            <a:endParaRPr lang="pl-PL" sz="4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4186808" cy="5006858"/>
          </a:xfrm>
        </p:spPr>
        <p:txBody>
          <a:bodyPr>
            <a:normAutofit fontScale="70000" lnSpcReduction="20000"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gemeinsam- wspólnie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der Lebensunterhalt- utrzymanie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teilen- dzielić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die Untermiete- podnajem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der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Gast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gość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as Geld- pieniądze 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eröffnen-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otwierać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das Sparbuch – książeczka oszczędnościowa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anlegen- zakładać, tworzyć 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ußerdem- poza tym, oprócz tego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vergeben- przydzielać, przyznawać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ermöglichen- umożliwiać</a:t>
            </a:r>
          </a:p>
          <a:p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zusammenfallen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zbiegać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się</a:t>
            </a:r>
          </a:p>
          <a:p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alltäglich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- codzienny</a:t>
            </a:r>
          </a:p>
          <a:p>
            <a:r>
              <a:rPr lang="pl-PL" sz="2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Kontoführung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- prowadzenie konta</a:t>
            </a:r>
          </a:p>
          <a:p>
            <a:r>
              <a:rPr lang="pl-PL" sz="2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überweisung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- przekaz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przelew</a:t>
            </a:r>
          </a:p>
          <a:p>
            <a:r>
              <a:rPr lang="pl-PL" sz="20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argeldlos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bezgotówkowy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die Einzahlung- wpłata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der Zahlungsverkehr- obrót płatniczy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der Dauerauftrag- zlecenie stałe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die Lastschrift- nota debetowa, debet, obciążenie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88024" y="1268760"/>
            <a:ext cx="35283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bheben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wypłacać</a:t>
            </a:r>
          </a:p>
          <a:p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bekannt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znany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słynny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r>
              <a:rPr lang="pl-PL" sz="1400" dirty="0">
                <a:latin typeface="Arial" pitchFamily="34" charset="0"/>
                <a:cs typeface="Arial" pitchFamily="34" charset="0"/>
              </a:rPr>
              <a:t>gewähren-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przyznawać</a:t>
            </a:r>
          </a:p>
          <a:p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abbuchen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odpisać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 konta, wyksięgować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der Betrag-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suma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kwota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ausgegeben-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wydany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r>
              <a:rPr lang="pl-PL" sz="1400" dirty="0" err="1">
                <a:latin typeface="Arial" pitchFamily="34" charset="0"/>
                <a:cs typeface="Arial" pitchFamily="34" charset="0"/>
              </a:rPr>
              <a:t>aufnehmen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- zaciągnąć 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r>
              <a:rPr lang="pl-PL" sz="1400" dirty="0" err="1">
                <a:latin typeface="Arial" pitchFamily="34" charset="0"/>
                <a:cs typeface="Arial" pitchFamily="34" charset="0"/>
              </a:rPr>
              <a:t>unterliegen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-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podlegać</a:t>
            </a:r>
          </a:p>
          <a:p>
            <a:r>
              <a:rPr lang="pl-PL" sz="14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esetzlich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ustawowy, prawny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>
                <a:latin typeface="Arial" pitchFamily="34" charset="0"/>
                <a:cs typeface="Arial" pitchFamily="34" charset="0"/>
              </a:rPr>
              <a:t>d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as Hypothekendarlehen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pożyczka hipoteczna</a:t>
            </a:r>
          </a:p>
          <a:p>
            <a:r>
              <a:rPr lang="pl-PL" sz="1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Sicherheit- pewność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bezpieczeństwo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r>
              <a:rPr lang="pl-PL" sz="1400" dirty="0">
                <a:latin typeface="Arial" pitchFamily="34" charset="0"/>
                <a:cs typeface="Arial" pitchFamily="34" charset="0"/>
              </a:rPr>
              <a:t>zurückzahlen- spłacać, oddawać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pieniądze</a:t>
            </a: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Die Gegenleistung-  wzajemna usługa, odwzajemnianie się </a:t>
            </a:r>
          </a:p>
          <a:p>
            <a:r>
              <a:rPr lang="pl-PL" sz="1400" dirty="0">
                <a:latin typeface="Arial" pitchFamily="34" charset="0"/>
                <a:cs typeface="Arial" pitchFamily="34" charset="0"/>
              </a:rPr>
              <a:t>d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Pfand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kaucja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zastaw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>
                <a:latin typeface="Arial" pitchFamily="34" charset="0"/>
                <a:cs typeface="Arial" pitchFamily="34" charset="0"/>
              </a:rPr>
              <a:t>d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as Sparkonto- konto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oszczędnościowe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Geldanlage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lokata pieniężna 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Laufzeit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okres ważności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359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Rebus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3968" y="5013176"/>
            <a:ext cx="3375477" cy="853909"/>
          </a:xfrm>
        </p:spPr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Kreditkarte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0348"/>
            <a:ext cx="3888432" cy="178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00728"/>
            <a:ext cx="64087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b="1" dirty="0">
                <a:effectLst/>
              </a:rPr>
              <a:t>Quellen</a:t>
            </a:r>
            <a:r>
              <a:rPr lang="pl-PL" sz="4000" dirty="0">
                <a:effectLst/>
              </a:rPr>
              <a:t/>
            </a:r>
            <a:br>
              <a:rPr lang="pl-PL" sz="4000" dirty="0">
                <a:effectLst/>
              </a:rPr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>
            <a:normAutofit fontScale="62500" lnSpcReduction="20000"/>
          </a:bodyPr>
          <a:lstStyle/>
          <a:p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</a:t>
            </a:r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www.destatis.de/DE/Themen/Gesellschaft-Umwelt/Einkommen-Konsum-Lebensbedingungen/Glossar/haushalt-evs-lwr.html</a:t>
            </a:r>
            <a:endParaRPr lang="pl-PL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www.wirtschaftswerkstatt.de/Glossar/B/11/Bank</a:t>
            </a:r>
            <a:endParaRPr lang="pl-PL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</a:t>
            </a:r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://www.norisbank.de/service/kontakt-und-wissen/finanzwissen/was-ist-ein-giro </a:t>
            </a:r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konto.html</a:t>
            </a:r>
            <a:endParaRPr lang="pl-PL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https</a:t>
            </a:r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://</a:t>
            </a:r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www.buchhaltung-einfach-sicher.de/finanzen/kreditkarte#was-ist-eine-kreditkarte</a:t>
            </a:r>
            <a:endParaRPr lang="pl-PL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</a:t>
            </a:r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://</a:t>
            </a:r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www.buchhaltung-einfach-sicher.de/finanzen/debitkarte</a:t>
            </a:r>
            <a:endParaRPr lang="pl-PL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https</a:t>
            </a:r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://</a:t>
            </a:r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www.wuppertaler-rundschau.de/lokales/verbraucherkredit-was-ist-darunter-zu-verstehen_aid-64516729</a:t>
            </a:r>
            <a:endParaRPr lang="pl-PL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https</a:t>
            </a:r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://</a:t>
            </a:r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www.interhyp.de/ratgeber/lexikon/hypothekendarlehen</a:t>
            </a:r>
            <a:endParaRPr lang="pl-PL" sz="26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https</a:t>
            </a:r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://</a:t>
            </a:r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www.bafin.de/DE/Verbraucher/Bank/Produkte/Sparkonto/sparkonto_node.html</a:t>
            </a:r>
            <a:endParaRPr lang="pl-PL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10"/>
              </a:rPr>
              <a:t>https</a:t>
            </a:r>
            <a:r>
              <a:rPr lang="de-DE" sz="2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10"/>
              </a:rPr>
              <a:t>://www.bafin.de/DE/Verbraucher/Bank/Produkte/Festgeld/festgeld_node.html</a:t>
            </a:r>
            <a:r>
              <a:rPr lang="de-D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pl-PL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9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75657" y="2708920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err="1">
                <a:latin typeface="+mj-lt"/>
                <a:ea typeface="+mn-lt"/>
                <a:cs typeface="+mn-lt"/>
              </a:rPr>
              <a:t>Vielen</a:t>
            </a:r>
            <a:r>
              <a:rPr lang="pl-PL" sz="4000" b="1" dirty="0">
                <a:latin typeface="+mj-lt"/>
                <a:ea typeface="+mn-lt"/>
                <a:cs typeface="+mn-lt"/>
              </a:rPr>
              <a:t> </a:t>
            </a:r>
            <a:r>
              <a:rPr lang="pl-PL" sz="4000" b="1" dirty="0" err="1">
                <a:latin typeface="+mj-lt"/>
                <a:ea typeface="+mn-lt"/>
                <a:cs typeface="+mn-lt"/>
              </a:rPr>
              <a:t>Dank</a:t>
            </a:r>
            <a:r>
              <a:rPr lang="pl-PL" sz="4000" b="1" dirty="0">
                <a:latin typeface="+mj-lt"/>
                <a:ea typeface="+mn-lt"/>
                <a:cs typeface="+mn-lt"/>
              </a:rPr>
              <a:t> </a:t>
            </a:r>
            <a:r>
              <a:rPr lang="pl-PL" sz="4000" b="1" dirty="0" err="1">
                <a:latin typeface="+mj-lt"/>
                <a:ea typeface="+mn-lt"/>
                <a:cs typeface="+mn-lt"/>
              </a:rPr>
              <a:t>für</a:t>
            </a:r>
            <a:r>
              <a:rPr lang="pl-PL" sz="4000" b="1" dirty="0">
                <a:latin typeface="+mj-lt"/>
                <a:ea typeface="+mn-lt"/>
                <a:cs typeface="+mn-lt"/>
              </a:rPr>
              <a:t> </a:t>
            </a:r>
            <a:r>
              <a:rPr lang="pl-PL" sz="4000" b="1" dirty="0" err="1">
                <a:latin typeface="+mj-lt"/>
                <a:ea typeface="+mn-lt"/>
                <a:cs typeface="+mn-lt"/>
              </a:rPr>
              <a:t>Ihre</a:t>
            </a:r>
            <a:r>
              <a:rPr lang="pl-PL" sz="4000" b="1" dirty="0">
                <a:latin typeface="+mj-lt"/>
                <a:ea typeface="+mn-lt"/>
                <a:cs typeface="+mn-lt"/>
              </a:rPr>
              <a:t> </a:t>
            </a:r>
            <a:r>
              <a:rPr lang="pl-PL" sz="4000" b="1" dirty="0" err="1">
                <a:latin typeface="+mj-lt"/>
                <a:ea typeface="+mn-lt"/>
                <a:cs typeface="+mn-lt"/>
              </a:rPr>
              <a:t>Aufmerksamkeit</a:t>
            </a:r>
            <a:endParaRPr lang="pl-PL" sz="4000" b="1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AGENDA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 Privathaushalt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bietet die Bank an?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Girokonto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Kreditkarte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Debitkarte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Kredit für Privatpersonen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Hypothekendarlehen</a:t>
            </a:r>
          </a:p>
          <a:p>
            <a:pPr lvl="0" algn="just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Sparkonto 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Festgeld</a:t>
            </a:r>
          </a:p>
          <a:p>
            <a:pPr lvl="0" algn="just"/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Wörterbuch</a:t>
            </a:r>
          </a:p>
          <a:p>
            <a:pPr lvl="0" algn="just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Quellen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5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r>
              <a:rPr lang="de-DE" b="1" dirty="0">
                <a:effectLst/>
                <a:latin typeface="Arial" pitchFamily="34" charset="0"/>
                <a:cs typeface="Arial" pitchFamily="34" charset="0"/>
              </a:rPr>
              <a:t>Definition</a:t>
            </a:r>
            <a:r>
              <a:rPr lang="pl-PL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effectLst/>
                <a:latin typeface="Arial" pitchFamily="34" charset="0"/>
                <a:cs typeface="Arial" pitchFamily="34" charset="0"/>
              </a:rPr>
              <a:t>Privathaushalt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733422"/>
            <a:ext cx="5832648" cy="2343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 Privathaushalt gelten Personen, die zusammenwohnen und gemeinsam wirtschaften.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 Regel ihren Lebensunterhalt gemeinsam finanzieren bzw. die Ausgaben für den Haushalt teilen.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4563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6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95536"/>
          </a:xfrm>
        </p:spPr>
        <p:txBody>
          <a:bodyPr>
            <a:noAutofit/>
          </a:bodyPr>
          <a:lstStyle/>
          <a:p>
            <a:pPr lvl="0"/>
            <a:r>
              <a:rPr lang="de-DE" sz="4000" b="1" dirty="0">
                <a:effectLst/>
                <a:latin typeface="Arial" pitchFamily="34" charset="0"/>
                <a:cs typeface="Arial" pitchFamily="34" charset="0"/>
              </a:rPr>
              <a:t>Was bietet die Bank an?</a:t>
            </a:r>
            <a:r>
              <a:rPr lang="pl-PL" sz="40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effectLst/>
                <a:latin typeface="Arial" pitchFamily="34" charset="0"/>
                <a:cs typeface="Arial" pitchFamily="34" charset="0"/>
              </a:rPr>
            </a:b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2060848"/>
            <a:ext cx="6709360" cy="18137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Banken sind Unternehmen, die Dienstleistungen ums Geld anbieten. Bei der Bank kann man beispielsweise ein Girokonto eröffnen oder ein Sparbuch</a:t>
            </a:r>
            <a:r>
              <a:rPr lang="de-DE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anlegen. Außerdem vergibt die Bank Kredite und ermöglicht Geldanlagen. 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3672408" cy="180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>
                <a:effectLst/>
                <a:latin typeface="Arial" pitchFamily="34" charset="0"/>
                <a:cs typeface="Arial" pitchFamily="34" charset="0"/>
              </a:rPr>
              <a:t>Das Girokonto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916832"/>
            <a:ext cx="6912768" cy="2232248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 Girokonto ist konto für die alltägliche Kontoführung wie</a:t>
            </a:r>
            <a:r>
              <a:rPr lang="de-DE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Gehaltseingang,</a:t>
            </a:r>
            <a:r>
              <a:rPr lang="de-DE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Überweisungen</a:t>
            </a:r>
            <a:r>
              <a:rPr lang="de-DE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oder</a:t>
            </a:r>
            <a:r>
              <a:rPr lang="de-DE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bargeldloses Zahlen. Ein Girokonto ermöglicht die Bargeldauszahlung und einzahlung am Geldautomaten. Zentrale Funktion besteht aber im bargeldlosen</a:t>
            </a:r>
            <a:r>
              <a:rPr lang="de-DE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Zahlungsverkehr</a:t>
            </a:r>
            <a:r>
              <a:rPr lang="pl-PL" dirty="0" smtClean="0">
                <a:solidFill>
                  <a:schemeClr val="tx1"/>
                </a:solidFill>
              </a:rPr>
              <a:t>.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07160"/>
            <a:ext cx="360040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1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sz="4000" b="1" dirty="0">
                <a:effectLst/>
                <a:latin typeface="Arial" pitchFamily="34" charset="0"/>
                <a:cs typeface="Arial" pitchFamily="34" charset="0"/>
              </a:rPr>
              <a:t>Die Kreditkarte</a:t>
            </a:r>
            <a:endParaRPr lang="pl-PL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888233"/>
            <a:ext cx="7499176" cy="233285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Mithilfe einer Kreditkarte ist es möglich, weltweit zu bezahlen, Geld abzuheben oder sämtliche Einkäufe im Internet zu</a:t>
            </a:r>
            <a:r>
              <a:rPr lang="de-DE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tätigen.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Banken gewähren ihren Kunden ein individuelles monatliches Kreditlimit. 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66" y="3611488"/>
            <a:ext cx="3528392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>
                <a:effectLst/>
                <a:latin typeface="Arial" pitchFamily="34" charset="0"/>
                <a:cs typeface="Arial" pitchFamily="34" charset="0"/>
              </a:rPr>
              <a:t>Die Debitkarte</a:t>
            </a:r>
            <a:r>
              <a:rPr lang="pl-PL" sz="4900" dirty="0">
                <a:effectLst/>
              </a:rPr>
              <a:t/>
            </a:r>
            <a:br>
              <a:rPr lang="pl-PL" sz="4900" dirty="0">
                <a:effectLst/>
              </a:rPr>
            </a:br>
            <a:endParaRPr lang="pl-PL" sz="49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628800"/>
            <a:ext cx="7488832" cy="244827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Debitkarte ist also eine Bezahlkarte, mit der beglichene</a:t>
            </a:r>
            <a:r>
              <a:rPr lang="de-DE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Betrag direkt oder mit Zeitverzögerung vom Konto abgebucht wird. Außerdem kann mit der Karte Bargeld am Geldautomaten abgehoben werden. 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77072"/>
            <a:ext cx="3672408" cy="191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65245" cy="1202485"/>
          </a:xfrm>
        </p:spPr>
        <p:txBody>
          <a:bodyPr>
            <a:normAutofit fontScale="90000"/>
          </a:bodyPr>
          <a:lstStyle/>
          <a:p>
            <a:pPr lvl="0"/>
            <a:r>
              <a:rPr lang="de-DE" b="1" dirty="0">
                <a:effectLst/>
                <a:latin typeface="Arial" pitchFamily="34" charset="0"/>
                <a:cs typeface="Arial" pitchFamily="34" charset="0"/>
              </a:rPr>
              <a:t>Kredit für Privatpersonen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3112" y="1988840"/>
            <a:ext cx="6969287" cy="18002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Verbraucherkredite sind zumeist typische Ratenkredite, die Privatpersonen (Verbraucher) bei einem Kreditinstitut aufnehmen. Sie dienen rein privaten Zwecken.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12860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0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4000" b="1" dirty="0">
                <a:effectLst/>
                <a:latin typeface="Arial" pitchFamily="34" charset="0"/>
                <a:cs typeface="Arial" pitchFamily="34" charset="0"/>
              </a:rPr>
              <a:t>Das </a:t>
            </a:r>
            <a:r>
              <a:rPr lang="pl-PL" sz="4000" b="1" dirty="0">
                <a:effectLst/>
                <a:latin typeface="Arial" pitchFamily="34" charset="0"/>
                <a:cs typeface="Arial" pitchFamily="34" charset="0"/>
              </a:rPr>
              <a:t>Hypothekendarlehen</a:t>
            </a:r>
            <a:r>
              <a:rPr lang="pl-PL" sz="40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effectLst/>
                <a:latin typeface="Arial" pitchFamily="34" charset="0"/>
                <a:cs typeface="Arial" pitchFamily="34" charset="0"/>
              </a:rPr>
            </a:b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916832"/>
            <a:ext cx="7283152" cy="25922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9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 Hypothekendarlehen ist ein Darlehen, bei dem eine Immobilie als Sicherheit verwendet wird. Die Bank verleiht dem Kreditnehmer eine bestimmte Summe an Geld, die er in Raten zurückzahlen</a:t>
            </a:r>
            <a:r>
              <a:rPr lang="de-DE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muss. Als Gegenleistung</a:t>
            </a:r>
            <a:r>
              <a:rPr lang="de-DE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hinterlegt der Kreditnehmer die Immobilie bei der Bank als Pfand.</a:t>
            </a:r>
            <a:endParaRPr lang="pl-PL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93096"/>
            <a:ext cx="338437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2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3922DE-85AD-49A2-B43E-0878C35AF919}"/>
</file>

<file path=customXml/itemProps2.xml><?xml version="1.0" encoding="utf-8"?>
<ds:datastoreItem xmlns:ds="http://schemas.openxmlformats.org/officeDocument/2006/customXml" ds:itemID="{50FDFFAD-B4B3-4324-B591-7A61B8AB0F67}"/>
</file>

<file path=customXml/itemProps3.xml><?xml version="1.0" encoding="utf-8"?>
<ds:datastoreItem xmlns:ds="http://schemas.openxmlformats.org/officeDocument/2006/customXml" ds:itemID="{DD6C2631-0AAE-4135-81A6-49E361D619A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516</Words>
  <Application>Microsoft Office PowerPoint</Application>
  <PresentationFormat>Pokaz na ekranie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Pinezka</vt:lpstr>
      <vt:lpstr> Bankprodukte für Privathaushalte</vt:lpstr>
      <vt:lpstr>AGENDA</vt:lpstr>
      <vt:lpstr> Definition Privathaushalt</vt:lpstr>
      <vt:lpstr>Was bietet die Bank an? </vt:lpstr>
      <vt:lpstr>Das Girokonto </vt:lpstr>
      <vt:lpstr>Die Kreditkarte</vt:lpstr>
      <vt:lpstr>Die Debitkarte </vt:lpstr>
      <vt:lpstr>Kredit für Privatpersonen </vt:lpstr>
      <vt:lpstr>Das Hypothekendarlehen </vt:lpstr>
      <vt:lpstr>Das Sparkonto </vt:lpstr>
      <vt:lpstr>Das Festgeld </vt:lpstr>
      <vt:lpstr>Zusammenfassung</vt:lpstr>
      <vt:lpstr>Wörterbuch </vt:lpstr>
      <vt:lpstr> Rebus  </vt:lpstr>
      <vt:lpstr>Quellen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Bankprodukte für Privathaushalte</dc:title>
  <dc:creator>Patrycja</dc:creator>
  <cp:lastModifiedBy>Patrycja</cp:lastModifiedBy>
  <cp:revision>28</cp:revision>
  <dcterms:created xsi:type="dcterms:W3CDTF">2024-03-14T15:39:26Z</dcterms:created>
  <dcterms:modified xsi:type="dcterms:W3CDTF">2024-05-15T14:02:21Z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0x0101000F032860FE59B94DB7E8C59EF37275DE</vt:lpwstr>
  </property>
</Properties>
</file>