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80" r:id="rId4"/>
    <p:sldId id="258" r:id="rId5"/>
    <p:sldId id="259" r:id="rId6"/>
    <p:sldId id="274" r:id="rId7"/>
    <p:sldId id="275" r:id="rId8"/>
    <p:sldId id="260" r:id="rId9"/>
    <p:sldId id="277" r:id="rId10"/>
    <p:sldId id="278" r:id="rId11"/>
    <p:sldId id="279" r:id="rId12"/>
    <p:sldId id="267" r:id="rId13"/>
    <p:sldId id="268" r:id="rId14"/>
    <p:sldId id="269" r:id="rId15"/>
    <p:sldId id="270" r:id="rId16"/>
    <p:sldId id="271" r:id="rId17"/>
    <p:sldId id="265" r:id="rId18"/>
    <p:sldId id="281" r:id="rId19"/>
    <p:sldId id="266"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hasCustomPrompt="1"/>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pl-PL"/>
              <a:t>Kliknij, aby edytować styl</a:t>
            </a:r>
            <a:endParaRPr lang="en-US" dirty="0"/>
          </a:p>
        </p:txBody>
      </p:sp>
      <p:sp>
        <p:nvSpPr>
          <p:cNvPr id="3" name="Subtitle 2"/>
          <p:cNvSpPr>
            <a:spLocks noGrp="1"/>
          </p:cNvSpPr>
          <p:nvPr>
            <p:ph type="subTitle" idx="1" hasCustomPrompt="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EACF93B5-131B-4934-B169-3BF33BE0BDCA}" type="datetimeFigureOut">
              <a:rPr lang="pl-PL" smtClean="0"/>
              <a:t>17.05.2024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6EE321CF-D274-4BF7-8D97-B2AD68EAB559}" type="slidenum">
              <a:rPr lang="pl-PL" smtClean="0"/>
              <a:t>‹#›</a:t>
            </a:fld>
            <a:endParaRPr lang="pl-PL"/>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pl-PL"/>
              <a:t>Kliknij, aby edytować styl</a:t>
            </a:r>
            <a:endParaRPr lang="en-US" dirty="0"/>
          </a:p>
        </p:txBody>
      </p:sp>
      <p:sp>
        <p:nvSpPr>
          <p:cNvPr id="3" name="Vertical Text Placeholder 2"/>
          <p:cNvSpPr>
            <a:spLocks noGrp="1"/>
          </p:cNvSpPr>
          <p:nvPr>
            <p:ph type="body" orient="vert" idx="1" hasCustomPrompt="1"/>
          </p:nvPr>
        </p:nvSpPr>
        <p:spPr/>
        <p:txBody>
          <a:bodyPr vert="eaVert" lIns="45720" tIns="0" rIns="45720" bIns="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EACF93B5-131B-4934-B169-3BF33BE0BDCA}" type="datetimeFigureOut">
              <a:rPr lang="pl-PL" smtClean="0"/>
              <a:t>17.05.2024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6EE321CF-D274-4BF7-8D97-B2AD68EAB559}" type="slidenum">
              <a:rPr lang="pl-PL" smtClean="0"/>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hasCustomPrompt="1"/>
          </p:nvPr>
        </p:nvSpPr>
        <p:spPr>
          <a:xfrm>
            <a:off x="8724900" y="414778"/>
            <a:ext cx="2628900" cy="5757421"/>
          </a:xfrm>
        </p:spPr>
        <p:txBody>
          <a:bodyPr vert="eaVert"/>
          <a:lstStyle/>
          <a:p>
            <a:r>
              <a:rPr lang="pl-PL"/>
              <a:t>Kliknij, aby edytować styl</a:t>
            </a:r>
            <a:endParaRPr lang="en-US" dirty="0"/>
          </a:p>
        </p:txBody>
      </p:sp>
      <p:sp>
        <p:nvSpPr>
          <p:cNvPr id="3" name="Vertical Text Placeholder 2"/>
          <p:cNvSpPr>
            <a:spLocks noGrp="1"/>
          </p:cNvSpPr>
          <p:nvPr>
            <p:ph type="body" orient="vert" idx="1" hasCustomPrompt="1"/>
          </p:nvPr>
        </p:nvSpPr>
        <p:spPr>
          <a:xfrm>
            <a:off x="838200" y="414778"/>
            <a:ext cx="7734300" cy="5757422"/>
          </a:xfrm>
        </p:spPr>
        <p:txBody>
          <a:bodyPr vert="eaVert" lIns="45720" tIns="0" rIns="45720" bIns="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EACF93B5-131B-4934-B169-3BF33BE0BDCA}" type="datetimeFigureOut">
              <a:rPr lang="pl-PL" smtClean="0"/>
              <a:t>17.05.2024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6EE321CF-D274-4BF7-8D97-B2AD68EAB559}" type="slidenum">
              <a:rPr lang="pl-PL" smtClean="0"/>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marL="0">
              <a:defRPr/>
            </a:lvl1pPr>
          </a:lstStyle>
          <a:p>
            <a:r>
              <a:rPr lang="pl-PL"/>
              <a:t>Kliknij, aby edytować styl</a:t>
            </a:r>
            <a:endParaRPr lang="en-US" dirty="0"/>
          </a:p>
        </p:txBody>
      </p:sp>
      <p:sp>
        <p:nvSpPr>
          <p:cNvPr id="3" name="Content Placeholder 2"/>
          <p:cNvSpPr>
            <a:spLocks noGrp="1"/>
          </p:cNvSpPr>
          <p:nvPr>
            <p:ph idx="1" hasCustomPrompt="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EACF93B5-131B-4934-B169-3BF33BE0BDCA}" type="datetimeFigureOut">
              <a:rPr lang="pl-PL" smtClean="0"/>
              <a:t>17.05.2024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6EE321CF-D274-4BF7-8D97-B2AD68EAB559}" type="slidenum">
              <a:rPr lang="pl-PL" smtClean="0"/>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pl-PL"/>
              <a:t>Kliknij, aby edytować styl</a:t>
            </a:r>
            <a:endParaRPr lang="en-US" dirty="0"/>
          </a:p>
        </p:txBody>
      </p:sp>
      <p:sp>
        <p:nvSpPr>
          <p:cNvPr id="3" name="Text Placeholder 2"/>
          <p:cNvSpPr>
            <a:spLocks noGrp="1"/>
          </p:cNvSpPr>
          <p:nvPr>
            <p:ph type="body" idx="1" hasCustomPrompt="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EACF93B5-131B-4934-B169-3BF33BE0BDCA}" type="datetimeFigureOut">
              <a:rPr lang="pl-PL" smtClean="0"/>
              <a:t>17.05.2024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6EE321CF-D274-4BF7-8D97-B2AD68EAB559}" type="slidenum">
              <a:rPr lang="pl-PL" smtClean="0"/>
              <a:t>‹#›</a:t>
            </a:fld>
            <a:endParaRPr lang="pl-PL"/>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1097280" y="286603"/>
            <a:ext cx="10058400" cy="1450757"/>
          </a:xfrm>
        </p:spPr>
        <p:txBody>
          <a:bodyPr/>
          <a:lstStyle/>
          <a:p>
            <a:r>
              <a:rPr lang="pl-PL"/>
              <a:t>Kliknij, aby edytować styl</a:t>
            </a:r>
            <a:endParaRPr lang="en-US" dirty="0"/>
          </a:p>
        </p:txBody>
      </p:sp>
      <p:sp>
        <p:nvSpPr>
          <p:cNvPr id="3" name="Content Placeholder 2"/>
          <p:cNvSpPr>
            <a:spLocks noGrp="1"/>
          </p:cNvSpPr>
          <p:nvPr>
            <p:ph sz="half" idx="1" hasCustomPrompt="1"/>
          </p:nvPr>
        </p:nvSpPr>
        <p:spPr>
          <a:xfrm>
            <a:off x="1097279" y="1845734"/>
            <a:ext cx="4937760" cy="402336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hasCustomPrompt="1"/>
          </p:nvPr>
        </p:nvSpPr>
        <p:spPr>
          <a:xfrm>
            <a:off x="6217920" y="1845735"/>
            <a:ext cx="4937760" cy="402336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EACF93B5-131B-4934-B169-3BF33BE0BDCA}" type="datetimeFigureOut">
              <a:rPr lang="pl-PL" smtClean="0"/>
              <a:t>17.05.2024</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6EE321CF-D274-4BF7-8D97-B2AD68EAB559}" type="slidenum">
              <a:rPr lang="pl-PL" smtClean="0"/>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10" name="Title 9"/>
          <p:cNvSpPr>
            <a:spLocks noGrp="1"/>
          </p:cNvSpPr>
          <p:nvPr>
            <p:ph type="title" hasCustomPrompt="1"/>
          </p:nvPr>
        </p:nvSpPr>
        <p:spPr>
          <a:xfrm>
            <a:off x="1097280" y="286603"/>
            <a:ext cx="10058400" cy="1450757"/>
          </a:xfrm>
        </p:spPr>
        <p:txBody>
          <a:bodyPr/>
          <a:lstStyle/>
          <a:p>
            <a:r>
              <a:rPr lang="pl-PL"/>
              <a:t>Kliknij, aby edytować styl</a:t>
            </a:r>
            <a:endParaRPr lang="en-US" dirty="0"/>
          </a:p>
        </p:txBody>
      </p:sp>
      <p:sp>
        <p:nvSpPr>
          <p:cNvPr id="3" name="Text Placeholder 2"/>
          <p:cNvSpPr>
            <a:spLocks noGrp="1"/>
          </p:cNvSpPr>
          <p:nvPr>
            <p:ph type="body" idx="1" hasCustomPrompt="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hasCustomPrompt="1"/>
          </p:nvPr>
        </p:nvSpPr>
        <p:spPr>
          <a:xfrm>
            <a:off x="1097280" y="2582334"/>
            <a:ext cx="4937760" cy="337820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hasCustomPrompt="1"/>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hasCustomPrompt="1"/>
          </p:nvPr>
        </p:nvSpPr>
        <p:spPr>
          <a:xfrm>
            <a:off x="6217920" y="2582334"/>
            <a:ext cx="4937760" cy="337820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EACF93B5-131B-4934-B169-3BF33BE0BDCA}" type="datetimeFigureOut">
              <a:rPr lang="pl-PL" smtClean="0"/>
              <a:t>17.05.2024</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6EE321CF-D274-4BF7-8D97-B2AD68EAB559}" type="slidenum">
              <a:rPr lang="pl-PL" smtClean="0"/>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EACF93B5-131B-4934-B169-3BF33BE0BDCA}" type="datetimeFigureOut">
              <a:rPr lang="pl-PL" smtClean="0"/>
              <a:t>17.05.2024</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6EE321CF-D274-4BF7-8D97-B2AD68EAB559}" type="slidenum">
              <a:rPr lang="pl-PL" smtClean="0"/>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ACF93B5-131B-4934-B169-3BF33BE0BDCA}" type="datetimeFigureOut">
              <a:rPr lang="pl-PL" smtClean="0"/>
              <a:t>17.05.2024</a:t>
            </a:fld>
            <a:endParaRPr lang="pl-PL"/>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pl-PL"/>
          </a:p>
        </p:txBody>
      </p:sp>
      <p:sp>
        <p:nvSpPr>
          <p:cNvPr id="9" name="Slide Number Placeholder 8"/>
          <p:cNvSpPr>
            <a:spLocks noGrp="1"/>
          </p:cNvSpPr>
          <p:nvPr>
            <p:ph type="sldNum" sz="quarter" idx="12"/>
          </p:nvPr>
        </p:nvSpPr>
        <p:spPr/>
        <p:txBody>
          <a:bodyPr/>
          <a:lstStyle/>
          <a:p>
            <a:fld id="{6EE321CF-D274-4BF7-8D97-B2AD68EAB559}" type="slidenum">
              <a:rPr lang="pl-PL" smtClean="0"/>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457200" y="594359"/>
            <a:ext cx="3200400" cy="2286000"/>
          </a:xfrm>
        </p:spPr>
        <p:txBody>
          <a:bodyPr anchor="b">
            <a:normAutofit/>
          </a:bodyPr>
          <a:lstStyle>
            <a:lvl1pPr>
              <a:defRPr sz="3600" b="0">
                <a:solidFill>
                  <a:srgbClr val="FFFFFF"/>
                </a:solidFill>
              </a:defRPr>
            </a:lvl1pPr>
          </a:lstStyle>
          <a:p>
            <a:r>
              <a:rPr lang="pl-PL"/>
              <a:t>Kliknij, aby edytować styl</a:t>
            </a:r>
            <a:endParaRPr lang="en-US" dirty="0"/>
          </a:p>
        </p:txBody>
      </p:sp>
      <p:sp>
        <p:nvSpPr>
          <p:cNvPr id="3" name="Content Placeholder 2"/>
          <p:cNvSpPr>
            <a:spLocks noGrp="1"/>
          </p:cNvSpPr>
          <p:nvPr>
            <p:ph idx="1" hasCustomPrompt="1"/>
          </p:nvPr>
        </p:nvSpPr>
        <p:spPr>
          <a:xfrm>
            <a:off x="4800600" y="731520"/>
            <a:ext cx="6492240" cy="525780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hasCustomPrompt="1"/>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ACF93B5-131B-4934-B169-3BF33BE0BDCA}" type="datetimeFigureOut">
              <a:rPr lang="pl-PL" smtClean="0"/>
              <a:t>17.05.2024</a:t>
            </a:fld>
            <a:endParaRPr lang="pl-PL"/>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pl-PL"/>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EE321CF-D274-4BF7-8D97-B2AD68EAB559}" type="slidenum">
              <a:rPr lang="pl-PL" smtClean="0"/>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pl-PL"/>
              <a:t>Kliknij, aby edytować styl</a:t>
            </a:r>
            <a:endParaRPr lang="en-US" dirty="0"/>
          </a:p>
        </p:txBody>
      </p:sp>
      <p:sp>
        <p:nvSpPr>
          <p:cNvPr id="3" name="Picture Placeholder 2"/>
          <p:cNvSpPr>
            <a:spLocks noGrp="1" noChangeAspect="1"/>
          </p:cNvSpPr>
          <p:nvPr>
            <p:ph type="pic" idx="1" hasCustomPrompt="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hasCustomPrompt="1"/>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EACF93B5-131B-4934-B169-3BF33BE0BDCA}" type="datetimeFigureOut">
              <a:rPr lang="pl-PL" smtClean="0"/>
              <a:t>17.05.2024</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6EE321CF-D274-4BF7-8D97-B2AD68EAB559}" type="slidenum">
              <a:rPr lang="pl-PL" smtClean="0"/>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pl-PL"/>
              <a:t>Kliknij, aby edytować styl</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ACF93B5-131B-4934-B169-3BF33BE0BDCA}" type="datetimeFigureOut">
              <a:rPr lang="pl-PL" smtClean="0"/>
              <a:t>17.05.2024</a:t>
            </a:fld>
            <a:endParaRPr lang="pl-PL"/>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pl-PL"/>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EE321CF-D274-4BF7-8D97-B2AD68EAB559}" type="slidenum">
              <a:rPr lang="pl-PL" smtClean="0"/>
              <a:t>‹#›</a:t>
            </a:fld>
            <a:endParaRPr lang="pl-PL"/>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17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2pPr>
      <a:lvl3pPr marL="56705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3pPr>
      <a:lvl4pPr marL="74993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4pPr>
      <a:lvl5pPr marL="93281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5pPr>
      <a:lvl6pPr marL="109982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6pPr>
      <a:lvl7pPr marL="129984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7pPr>
      <a:lvl8pPr marL="149987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8pPr>
      <a:lvl9pPr marL="169989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s://haithabu-danewerk.de/ellingstedt/" TargetMode="External"/><Relationship Id="rId3" Type="http://schemas.openxmlformats.org/officeDocument/2006/relationships/hyperlink" Target="https://www.ufg.uni-freiburg.de/studium/lehrgrab/truso-2-wulfstan.pdf" TargetMode="External"/><Relationship Id="rId7" Type="http://schemas.openxmlformats.org/officeDocument/2006/relationships/hyperlink" Target="https://haithabu-danewerk.de/hollingstedt/" TargetMode="External"/><Relationship Id="rId2" Type="http://schemas.openxmlformats.org/officeDocument/2006/relationships/hyperlink" Target="https://www.ufg.uni-freiburg.de/studium/lehrgrab/truso" TargetMode="External"/><Relationship Id="rId1" Type="http://schemas.openxmlformats.org/officeDocument/2006/relationships/slideLayout" Target="../slideLayouts/slideLayout2.xml"/><Relationship Id="rId6" Type="http://schemas.openxmlformats.org/officeDocument/2006/relationships/hyperlink" Target="https://www.truso.com.pl/podstawowe-informacje/" TargetMode="External"/><Relationship Id="rId5" Type="http://schemas.openxmlformats.org/officeDocument/2006/relationships/hyperlink" Target="https://www.ufg.uni-freiburg.de/studium/lehrgrab/truso-4-funde.pdf" TargetMode="External"/><Relationship Id="rId10" Type="http://schemas.openxmlformats.org/officeDocument/2006/relationships/hyperlink" Target="https://haithabu-danewerk.de/haithabu/" TargetMode="External"/><Relationship Id="rId4" Type="http://schemas.openxmlformats.org/officeDocument/2006/relationships/hyperlink" Target="https://www.ufg.uni-freiburg.de/studium/lehrgrab/truso-3-suche.pdf" TargetMode="External"/><Relationship Id="rId9" Type="http://schemas.openxmlformats.org/officeDocument/2006/relationships/hyperlink" Target="https://haithabu-danewerk.de/nordwall/"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haithabu-danewerk.de/haithabu-halbkreiswall/" TargetMode="External"/><Relationship Id="rId2" Type="http://schemas.openxmlformats.org/officeDocument/2006/relationships/hyperlink" Target="https://haithabu.de/en/dauerausstellung"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2647314" y="758952"/>
            <a:ext cx="8508365" cy="3566160"/>
          </a:xfrm>
        </p:spPr>
        <p:txBody>
          <a:bodyPr>
            <a:normAutofit/>
          </a:bodyPr>
          <a:lstStyle/>
          <a:p>
            <a:pPr algn="ctr"/>
            <a:r>
              <a:rPr lang="pl-PL" sz="4000" dirty="0" err="1">
                <a:effectLst>
                  <a:outerShdw blurRad="38100" dist="38100" dir="2700000" algn="tl">
                    <a:srgbClr val="000000">
                      <a:alpha val="43137"/>
                    </a:srgbClr>
                  </a:outerShdw>
                </a:effectLst>
              </a:rPr>
              <a:t>Wikinger-Siedlung</a:t>
            </a:r>
            <a:r>
              <a:rPr lang="pl-PL" sz="4000" dirty="0">
                <a:effectLst>
                  <a:outerShdw blurRad="38100" dist="38100" dir="2700000" algn="tl">
                    <a:srgbClr val="000000">
                      <a:alpha val="43137"/>
                    </a:srgbClr>
                  </a:outerShdw>
                </a:effectLst>
              </a:rPr>
              <a:t> in Polen </a:t>
            </a:r>
            <a:r>
              <a:rPr lang="pl-PL" sz="4000" dirty="0" err="1">
                <a:effectLst>
                  <a:outerShdw blurRad="38100" dist="38100" dir="2700000" algn="tl">
                    <a:srgbClr val="000000">
                      <a:alpha val="43137"/>
                    </a:srgbClr>
                  </a:outerShdw>
                </a:effectLst>
              </a:rPr>
              <a:t>und</a:t>
            </a:r>
            <a:r>
              <a:rPr lang="pl-PL" sz="4000" dirty="0">
                <a:effectLst>
                  <a:outerShdw blurRad="38100" dist="38100" dir="2700000" algn="tl">
                    <a:srgbClr val="000000">
                      <a:alpha val="43137"/>
                    </a:srgbClr>
                  </a:outerShdw>
                </a:effectLst>
              </a:rPr>
              <a:t> </a:t>
            </a:r>
            <a:r>
              <a:rPr lang="pl-PL" sz="4000" dirty="0" err="1">
                <a:effectLst>
                  <a:outerShdw blurRad="38100" dist="38100" dir="2700000" algn="tl">
                    <a:srgbClr val="000000">
                      <a:alpha val="43137"/>
                    </a:srgbClr>
                  </a:outerShdw>
                </a:effectLst>
              </a:rPr>
              <a:t>Deutschland</a:t>
            </a:r>
            <a:br>
              <a:rPr lang="pl-PL" sz="4000" dirty="0"/>
            </a:br>
            <a:br>
              <a:rPr lang="pl-PL" sz="4000" dirty="0"/>
            </a:br>
            <a:br>
              <a:rPr lang="pl-PL" sz="4000" dirty="0"/>
            </a:br>
            <a:endParaRPr lang="pl-PL" sz="4000" dirty="0"/>
          </a:p>
        </p:txBody>
      </p:sp>
      <p:sp>
        <p:nvSpPr>
          <p:cNvPr id="3" name="Podtytuł 2"/>
          <p:cNvSpPr>
            <a:spLocks noGrp="1"/>
          </p:cNvSpPr>
          <p:nvPr>
            <p:ph type="subTitle" idx="1"/>
          </p:nvPr>
        </p:nvSpPr>
        <p:spPr>
          <a:xfrm>
            <a:off x="1100051" y="4325112"/>
            <a:ext cx="10058400" cy="2010374"/>
          </a:xfrm>
        </p:spPr>
        <p:txBody>
          <a:bodyPr/>
          <a:lstStyle/>
          <a:p>
            <a:r>
              <a:rPr lang="pl-PL" b="1" dirty="0" err="1"/>
              <a:t>Bearbeitet</a:t>
            </a:r>
            <a:r>
              <a:rPr lang="pl-PL" b="1" dirty="0"/>
              <a:t> von Oskar </a:t>
            </a:r>
            <a:r>
              <a:rPr lang="pl-PL" b="1" dirty="0" err="1"/>
              <a:t>puzio</a:t>
            </a:r>
            <a:endParaRPr lang="pl-PL" b="1" dirty="0"/>
          </a:p>
          <a:p>
            <a:r>
              <a:rPr lang="pl-PL" b="1" dirty="0" err="1"/>
              <a:t>Institut</a:t>
            </a:r>
            <a:r>
              <a:rPr lang="pl-PL" b="1" dirty="0"/>
              <a:t> </a:t>
            </a:r>
            <a:r>
              <a:rPr lang="pl-PL" b="1" dirty="0" err="1"/>
              <a:t>für</a:t>
            </a:r>
            <a:r>
              <a:rPr lang="pl-PL" b="1" dirty="0"/>
              <a:t> </a:t>
            </a:r>
            <a:r>
              <a:rPr lang="pl-PL" b="1" dirty="0" err="1"/>
              <a:t>archeÄologie</a:t>
            </a:r>
            <a:r>
              <a:rPr lang="de-DE" altLang="pl-PL" b="1" dirty="0" err="1">
                <a:latin typeface="Calibri" panose="020F0502020204030204" pitchFamily="34" charset="0"/>
              </a:rPr>
              <a:t> Rzeszower Universität</a:t>
            </a:r>
            <a:endParaRPr lang="pl-PL" b="1" dirty="0"/>
          </a:p>
          <a:p>
            <a:r>
              <a:rPr lang="pl-PL" b="1" dirty="0"/>
              <a:t>I </a:t>
            </a:r>
            <a:r>
              <a:rPr lang="pl-PL" b="1" dirty="0" err="1"/>
              <a:t>stj</a:t>
            </a:r>
            <a:r>
              <a:rPr lang="pl-PL" b="1" dirty="0"/>
              <a:t>. </a:t>
            </a:r>
            <a:r>
              <a:rPr lang="pl-PL" b="1" dirty="0" err="1"/>
              <a:t>Archeäologie</a:t>
            </a:r>
          </a:p>
          <a:p>
            <a:r>
              <a:rPr lang="de-DE" altLang="pl-PL" b="1" dirty="0" err="1">
                <a:latin typeface="Calibri" panose="020F0502020204030204" pitchFamily="34" charset="0"/>
              </a:rPr>
              <a:t>2023-2024</a:t>
            </a:r>
            <a:endParaRPr lang="pl-PL" b="1" dirty="0"/>
          </a:p>
          <a:p>
            <a:endParaRPr lang="pl-PL" b="1" dirty="0"/>
          </a:p>
        </p:txBody>
      </p:sp>
      <p:pic>
        <p:nvPicPr>
          <p:cNvPr id="4" name="Obraz1"/>
          <p:cNvPicPr>
            <a:picLocks noChangeAspect="1"/>
          </p:cNvPicPr>
          <p:nvPr/>
        </p:nvPicPr>
        <p:blipFill>
          <a:blip r:embed="rId2"/>
          <a:srcRect l="-26" t="-26" r="-26" b="-26"/>
          <a:stretch>
            <a:fillRect/>
          </a:stretch>
        </p:blipFill>
        <p:spPr bwMode="auto">
          <a:xfrm>
            <a:off x="0" y="0"/>
            <a:ext cx="2647315" cy="264731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err="1">
                <a:sym typeface="+mn-ea"/>
              </a:rPr>
              <a:t>Haithabu</a:t>
            </a:r>
            <a:r>
              <a:rPr lang="pl-PL" b="1" dirty="0">
                <a:sym typeface="+mn-ea"/>
              </a:rPr>
              <a:t> – Fotos </a:t>
            </a:r>
            <a:endParaRPr lang="pl-PL" altLang="en-US" dirty="0"/>
          </a:p>
        </p:txBody>
      </p:sp>
      <p:pic>
        <p:nvPicPr>
          <p:cNvPr id="4" name="Symbol zastępczy zawartości 3">
            <a:extLst>
              <a:ext uri="{FF2B5EF4-FFF2-40B4-BE49-F238E27FC236}">
                <a16:creationId xmlns:a16="http://schemas.microsoft.com/office/drawing/2014/main" id="{0770EE54-95AD-8CD0-2DAD-F0BFAF9CBDC9}"/>
              </a:ext>
            </a:extLst>
          </p:cNvPr>
          <p:cNvPicPr>
            <a:picLocks noGrp="1" noChangeAspect="1"/>
          </p:cNvPicPr>
          <p:nvPr>
            <p:ph idx="1"/>
          </p:nvPr>
        </p:nvPicPr>
        <p:blipFill>
          <a:blip r:embed="rId2"/>
          <a:stretch>
            <a:fillRect/>
          </a:stretch>
        </p:blipFill>
        <p:spPr>
          <a:xfrm>
            <a:off x="7630237" y="1737360"/>
            <a:ext cx="3525443" cy="4597179"/>
          </a:xfrm>
          <a:prstGeom prst="rect">
            <a:avLst/>
          </a:prstGeom>
        </p:spPr>
      </p:pic>
      <p:pic>
        <p:nvPicPr>
          <p:cNvPr id="5" name="Obraz 4">
            <a:extLst>
              <a:ext uri="{FF2B5EF4-FFF2-40B4-BE49-F238E27FC236}">
                <a16:creationId xmlns:a16="http://schemas.microsoft.com/office/drawing/2014/main" id="{F7E1A834-BFB0-84C2-681E-CB473E228781}"/>
              </a:ext>
            </a:extLst>
          </p:cNvPr>
          <p:cNvPicPr>
            <a:picLocks noChangeAspect="1"/>
          </p:cNvPicPr>
          <p:nvPr/>
        </p:nvPicPr>
        <p:blipFill>
          <a:blip r:embed="rId3"/>
          <a:stretch>
            <a:fillRect/>
          </a:stretch>
        </p:blipFill>
        <p:spPr>
          <a:xfrm>
            <a:off x="1097280" y="1737360"/>
            <a:ext cx="3525444" cy="459718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err="1">
                <a:sym typeface="+mn-ea"/>
              </a:rPr>
              <a:t>Haithabu</a:t>
            </a:r>
            <a:r>
              <a:rPr lang="pl-PL" b="1" dirty="0">
                <a:sym typeface="+mn-ea"/>
              </a:rPr>
              <a:t> – Fotos </a:t>
            </a:r>
            <a:endParaRPr lang="pl-PL" altLang="en-US" dirty="0"/>
          </a:p>
        </p:txBody>
      </p:sp>
      <p:pic>
        <p:nvPicPr>
          <p:cNvPr id="4" name="Symbol zastępczy zawartości 3">
            <a:extLst>
              <a:ext uri="{FF2B5EF4-FFF2-40B4-BE49-F238E27FC236}">
                <a16:creationId xmlns:a16="http://schemas.microsoft.com/office/drawing/2014/main" id="{1E9DA0CE-C0E5-9E3D-E3EC-6CB9208FA28C}"/>
              </a:ext>
            </a:extLst>
          </p:cNvPr>
          <p:cNvPicPr>
            <a:picLocks noGrp="1" noChangeAspect="1"/>
          </p:cNvPicPr>
          <p:nvPr>
            <p:ph idx="1"/>
          </p:nvPr>
        </p:nvPicPr>
        <p:blipFill>
          <a:blip r:embed="rId2"/>
          <a:stretch>
            <a:fillRect/>
          </a:stretch>
        </p:blipFill>
        <p:spPr>
          <a:xfrm>
            <a:off x="5798666" y="1737360"/>
            <a:ext cx="5357013" cy="3245457"/>
          </a:xfrm>
          <a:prstGeom prst="rect">
            <a:avLst/>
          </a:prstGeom>
        </p:spPr>
      </p:pic>
      <p:pic>
        <p:nvPicPr>
          <p:cNvPr id="5" name="Obraz 4">
            <a:extLst>
              <a:ext uri="{FF2B5EF4-FFF2-40B4-BE49-F238E27FC236}">
                <a16:creationId xmlns:a16="http://schemas.microsoft.com/office/drawing/2014/main" id="{3F661D0F-9DB5-EF16-D2BE-B2700EF02CAE}"/>
              </a:ext>
            </a:extLst>
          </p:cNvPr>
          <p:cNvPicPr>
            <a:picLocks noChangeAspect="1"/>
          </p:cNvPicPr>
          <p:nvPr/>
        </p:nvPicPr>
        <p:blipFill>
          <a:blip r:embed="rId3"/>
          <a:stretch>
            <a:fillRect/>
          </a:stretch>
        </p:blipFill>
        <p:spPr>
          <a:xfrm>
            <a:off x="1097280" y="1755914"/>
            <a:ext cx="3899151" cy="4289066"/>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000" dirty="0" err="1"/>
              <a:t>Wörterbuch</a:t>
            </a:r>
            <a:endParaRPr lang="pl-PL" sz="4000" dirty="0"/>
          </a:p>
        </p:txBody>
      </p:sp>
      <p:sp>
        <p:nvSpPr>
          <p:cNvPr id="3" name="Symbol zastępczy zawartości 2"/>
          <p:cNvSpPr>
            <a:spLocks noGrp="1"/>
          </p:cNvSpPr>
          <p:nvPr>
            <p:ph sz="half" idx="1"/>
          </p:nvPr>
        </p:nvSpPr>
        <p:spPr>
          <a:xfrm>
            <a:off x="1097279" y="1845734"/>
            <a:ext cx="4937760" cy="4489752"/>
          </a:xfrm>
        </p:spPr>
        <p:txBody>
          <a:bodyPr>
            <a:normAutofit/>
          </a:bodyPr>
          <a:lstStyle/>
          <a:p>
            <a:r>
              <a:rPr lang="pl-PL" sz="2000" dirty="0"/>
              <a:t>der </a:t>
            </a:r>
            <a:r>
              <a:rPr lang="pl-PL" sz="2000" dirty="0" err="1"/>
              <a:t>Name</a:t>
            </a:r>
            <a:r>
              <a:rPr lang="pl-PL" sz="2000" dirty="0"/>
              <a:t> – nazwa                                     </a:t>
            </a:r>
          </a:p>
          <a:p>
            <a:r>
              <a:rPr lang="pl-PL" sz="2000" dirty="0"/>
              <a:t>der Handel – handel                                  </a:t>
            </a:r>
          </a:p>
          <a:p>
            <a:r>
              <a:rPr lang="pl-PL" sz="2000" dirty="0"/>
              <a:t>der </a:t>
            </a:r>
            <a:r>
              <a:rPr lang="pl-PL" sz="2000" dirty="0" err="1"/>
              <a:t>Treffpunkt</a:t>
            </a:r>
            <a:r>
              <a:rPr lang="pl-PL" sz="2000" dirty="0"/>
              <a:t> – miejsce spotkań           </a:t>
            </a:r>
          </a:p>
          <a:p>
            <a:r>
              <a:rPr lang="pl-PL" sz="2000" dirty="0" err="1"/>
              <a:t>die</a:t>
            </a:r>
            <a:r>
              <a:rPr lang="pl-PL" sz="2000" dirty="0"/>
              <a:t> N</a:t>
            </a:r>
            <a:r>
              <a:rPr lang="de-DE" sz="2000" dirty="0"/>
              <a:t>ä</a:t>
            </a:r>
            <a:r>
              <a:rPr lang="pl-PL" sz="2000" dirty="0"/>
              <a:t>he - blisko</a:t>
            </a:r>
          </a:p>
          <a:p>
            <a:r>
              <a:rPr lang="pl-PL" sz="2000" dirty="0" err="1"/>
              <a:t>die</a:t>
            </a:r>
            <a:r>
              <a:rPr lang="pl-PL" sz="2000" dirty="0"/>
              <a:t> </a:t>
            </a:r>
            <a:r>
              <a:rPr lang="pl-PL" sz="2000" dirty="0" err="1"/>
              <a:t>Weichsel</a:t>
            </a:r>
            <a:r>
              <a:rPr lang="pl-PL" sz="2000" dirty="0"/>
              <a:t> – Wisła</a:t>
            </a:r>
          </a:p>
          <a:p>
            <a:r>
              <a:rPr lang="pl-PL" sz="2000" dirty="0"/>
              <a:t>der </a:t>
            </a:r>
            <a:r>
              <a:rPr lang="pl-PL" sz="2000" dirty="0" err="1"/>
              <a:t>Reisebericht</a:t>
            </a:r>
            <a:r>
              <a:rPr lang="pl-PL" sz="2000" dirty="0"/>
              <a:t> – raport z podróży</a:t>
            </a:r>
          </a:p>
          <a:p>
            <a:r>
              <a:rPr lang="pl-PL" sz="2000" dirty="0" err="1"/>
              <a:t>die</a:t>
            </a:r>
            <a:r>
              <a:rPr lang="pl-PL" sz="2000" dirty="0"/>
              <a:t> </a:t>
            </a:r>
            <a:r>
              <a:rPr lang="pl-PL" sz="2000" dirty="0" err="1"/>
              <a:t>Reise</a:t>
            </a:r>
            <a:r>
              <a:rPr lang="pl-PL" sz="2000" dirty="0"/>
              <a:t> – podróż</a:t>
            </a:r>
          </a:p>
          <a:p>
            <a:r>
              <a:rPr lang="pl-PL" sz="2000" dirty="0"/>
              <a:t>der Ort – miejsce </a:t>
            </a:r>
          </a:p>
          <a:p>
            <a:r>
              <a:rPr lang="pl-PL" sz="2000" dirty="0" err="1"/>
              <a:t>die</a:t>
            </a:r>
            <a:r>
              <a:rPr lang="pl-PL" sz="2000" dirty="0"/>
              <a:t> </a:t>
            </a:r>
            <a:r>
              <a:rPr lang="pl-PL" sz="2000" dirty="0" err="1"/>
              <a:t>Suchen</a:t>
            </a:r>
            <a:r>
              <a:rPr lang="pl-PL" sz="2000" dirty="0"/>
              <a:t> – poszukać</a:t>
            </a:r>
          </a:p>
          <a:p>
            <a:r>
              <a:rPr lang="pl-PL" sz="2000" dirty="0" err="1"/>
              <a:t>die</a:t>
            </a:r>
            <a:r>
              <a:rPr lang="pl-PL" sz="2000" dirty="0"/>
              <a:t> </a:t>
            </a:r>
            <a:r>
              <a:rPr lang="pl-PL" sz="2000" dirty="0" err="1"/>
              <a:t>Gegend</a:t>
            </a:r>
            <a:r>
              <a:rPr lang="pl-PL" sz="2000" dirty="0"/>
              <a:t> – obszar</a:t>
            </a:r>
          </a:p>
          <a:p>
            <a:pPr marL="0" indent="0">
              <a:buNone/>
            </a:pPr>
            <a:endParaRPr lang="pl-PL" dirty="0"/>
          </a:p>
        </p:txBody>
      </p:sp>
      <p:sp>
        <p:nvSpPr>
          <p:cNvPr id="4" name="Symbol zastępczy zawartości 3"/>
          <p:cNvSpPr>
            <a:spLocks noGrp="1"/>
          </p:cNvSpPr>
          <p:nvPr>
            <p:ph sz="half" idx="2"/>
          </p:nvPr>
        </p:nvSpPr>
        <p:spPr>
          <a:xfrm>
            <a:off x="6217920" y="1845734"/>
            <a:ext cx="4937760" cy="4489751"/>
          </a:xfrm>
        </p:spPr>
        <p:txBody>
          <a:bodyPr>
            <a:normAutofit/>
          </a:bodyPr>
          <a:lstStyle/>
          <a:p>
            <a:r>
              <a:rPr lang="pl-PL" dirty="0" err="1"/>
              <a:t>das</a:t>
            </a:r>
            <a:r>
              <a:rPr lang="pl-PL" dirty="0"/>
              <a:t> Grab – grób</a:t>
            </a:r>
          </a:p>
          <a:p>
            <a:r>
              <a:rPr lang="pl-PL" dirty="0"/>
              <a:t>der </a:t>
            </a:r>
            <a:r>
              <a:rPr lang="pl-PL" dirty="0" err="1"/>
              <a:t>Wikinger</a:t>
            </a:r>
            <a:r>
              <a:rPr lang="pl-PL" dirty="0"/>
              <a:t> – wikingowie/wiking</a:t>
            </a:r>
          </a:p>
          <a:p>
            <a:r>
              <a:rPr lang="pl-PL" dirty="0" err="1"/>
              <a:t>die</a:t>
            </a:r>
            <a:r>
              <a:rPr lang="pl-PL" dirty="0"/>
              <a:t> </a:t>
            </a:r>
            <a:r>
              <a:rPr lang="pl-PL" dirty="0" err="1"/>
              <a:t>Zeit</a:t>
            </a:r>
            <a:r>
              <a:rPr lang="pl-PL" dirty="0"/>
              <a:t> – czas</a:t>
            </a:r>
          </a:p>
          <a:p>
            <a:r>
              <a:rPr lang="pl-PL" dirty="0"/>
              <a:t>der </a:t>
            </a:r>
            <a:r>
              <a:rPr lang="pl-PL" dirty="0" err="1"/>
              <a:t>Grabstein</a:t>
            </a:r>
            <a:r>
              <a:rPr lang="pl-PL" dirty="0"/>
              <a:t> – nagrobek</a:t>
            </a:r>
          </a:p>
          <a:p>
            <a:r>
              <a:rPr lang="pl-PL" dirty="0" err="1"/>
              <a:t>das</a:t>
            </a:r>
            <a:r>
              <a:rPr lang="pl-PL" dirty="0"/>
              <a:t> </a:t>
            </a:r>
            <a:r>
              <a:rPr lang="pl-PL" dirty="0" err="1"/>
              <a:t>Skandinavien</a:t>
            </a:r>
            <a:r>
              <a:rPr lang="pl-PL" dirty="0"/>
              <a:t> – Skandynawia</a:t>
            </a:r>
          </a:p>
          <a:p>
            <a:r>
              <a:rPr lang="pl-PL" dirty="0" err="1"/>
              <a:t>die</a:t>
            </a:r>
            <a:r>
              <a:rPr lang="pl-PL" dirty="0"/>
              <a:t> </a:t>
            </a:r>
            <a:r>
              <a:rPr lang="pl-PL" dirty="0" err="1"/>
              <a:t>Siedlung</a:t>
            </a:r>
            <a:r>
              <a:rPr lang="pl-PL" dirty="0"/>
              <a:t> – osada</a:t>
            </a:r>
          </a:p>
          <a:p>
            <a:r>
              <a:rPr lang="pl-PL" dirty="0" err="1"/>
              <a:t>die</a:t>
            </a:r>
            <a:r>
              <a:rPr lang="pl-PL" dirty="0"/>
              <a:t> </a:t>
            </a:r>
            <a:r>
              <a:rPr lang="pl-PL" dirty="0" err="1"/>
              <a:t>Bebauung</a:t>
            </a:r>
            <a:r>
              <a:rPr lang="pl-PL" dirty="0"/>
              <a:t> – zabudowa</a:t>
            </a:r>
          </a:p>
          <a:p>
            <a:r>
              <a:rPr lang="pl-PL" dirty="0" err="1"/>
              <a:t>die</a:t>
            </a:r>
            <a:r>
              <a:rPr lang="pl-PL" dirty="0"/>
              <a:t> Stadt – miasto</a:t>
            </a:r>
          </a:p>
          <a:p>
            <a:r>
              <a:rPr lang="pl-PL" dirty="0" err="1"/>
              <a:t>die</a:t>
            </a:r>
            <a:r>
              <a:rPr lang="pl-PL" dirty="0"/>
              <a:t> </a:t>
            </a:r>
            <a:r>
              <a:rPr lang="pl-PL" dirty="0" err="1"/>
              <a:t>Lage</a:t>
            </a:r>
            <a:r>
              <a:rPr lang="pl-PL" dirty="0"/>
              <a:t> – położenie</a:t>
            </a:r>
          </a:p>
          <a:p>
            <a:r>
              <a:rPr lang="pl-PL" dirty="0" err="1"/>
              <a:t>das</a:t>
            </a:r>
            <a:r>
              <a:rPr lang="pl-PL" dirty="0"/>
              <a:t> </a:t>
            </a:r>
            <a:r>
              <a:rPr lang="pl-PL" dirty="0" err="1"/>
              <a:t>Handelszentrum</a:t>
            </a:r>
            <a:r>
              <a:rPr lang="pl-PL" dirty="0"/>
              <a:t> – centrum handlowe</a:t>
            </a:r>
          </a:p>
          <a:p>
            <a:endParaRPr lang="pl-PL" dirty="0"/>
          </a:p>
          <a:p>
            <a:endParaRPr lang="pl-PL" dirty="0"/>
          </a:p>
          <a:p>
            <a:endParaRPr lang="pl-PL" dirty="0"/>
          </a:p>
          <a:p>
            <a:endParaRPr lang="pl-PL" dirty="0"/>
          </a:p>
          <a:p>
            <a:endParaRPr lang="pl-PL" dirty="0"/>
          </a:p>
          <a:p>
            <a:endParaRPr lang="pl-PL" dirty="0"/>
          </a:p>
          <a:p>
            <a:endParaRPr lang="pl-PL" dirty="0"/>
          </a:p>
          <a:p>
            <a:endParaRPr lang="pl-PL"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000" dirty="0" err="1"/>
              <a:t>Wörterbuch</a:t>
            </a:r>
            <a:endParaRPr lang="pl-PL" sz="4000" dirty="0"/>
          </a:p>
        </p:txBody>
      </p:sp>
      <p:sp>
        <p:nvSpPr>
          <p:cNvPr id="3" name="Symbol zastępczy zawartości 2"/>
          <p:cNvSpPr>
            <a:spLocks noGrp="1"/>
          </p:cNvSpPr>
          <p:nvPr>
            <p:ph sz="half" idx="1"/>
          </p:nvPr>
        </p:nvSpPr>
        <p:spPr>
          <a:xfrm>
            <a:off x="1097279" y="1845733"/>
            <a:ext cx="4937760" cy="4480421"/>
          </a:xfrm>
        </p:spPr>
        <p:txBody>
          <a:bodyPr>
            <a:normAutofit/>
          </a:bodyPr>
          <a:lstStyle/>
          <a:p>
            <a:r>
              <a:rPr lang="pl-PL" dirty="0" err="1"/>
              <a:t>die</a:t>
            </a:r>
            <a:r>
              <a:rPr lang="pl-PL" dirty="0"/>
              <a:t> </a:t>
            </a:r>
            <a:r>
              <a:rPr lang="pl-PL" dirty="0" err="1"/>
              <a:t>Funktion</a:t>
            </a:r>
            <a:r>
              <a:rPr lang="pl-PL" dirty="0"/>
              <a:t> – funkcja</a:t>
            </a:r>
          </a:p>
          <a:p>
            <a:r>
              <a:rPr lang="pl-PL" dirty="0" err="1"/>
              <a:t>das</a:t>
            </a:r>
            <a:r>
              <a:rPr lang="pl-PL" dirty="0"/>
              <a:t> </a:t>
            </a:r>
            <a:r>
              <a:rPr lang="pl-PL" dirty="0" err="1"/>
              <a:t>Handwerk</a:t>
            </a:r>
            <a:r>
              <a:rPr lang="pl-PL" dirty="0"/>
              <a:t> – rzemiosło</a:t>
            </a:r>
          </a:p>
          <a:p>
            <a:r>
              <a:rPr lang="pl-PL" dirty="0"/>
              <a:t>der </a:t>
            </a:r>
            <a:r>
              <a:rPr lang="pl-PL" dirty="0" err="1"/>
              <a:t>Beweis</a:t>
            </a:r>
            <a:r>
              <a:rPr lang="pl-PL" dirty="0"/>
              <a:t> – dowód</a:t>
            </a:r>
          </a:p>
          <a:p>
            <a:r>
              <a:rPr lang="pl-PL" dirty="0"/>
              <a:t>der Fund – znalezisko</a:t>
            </a:r>
          </a:p>
          <a:p>
            <a:r>
              <a:rPr lang="pl-PL" dirty="0"/>
              <a:t>der Rest – reszta </a:t>
            </a:r>
          </a:p>
          <a:p>
            <a:r>
              <a:rPr lang="pl-PL" dirty="0" err="1"/>
              <a:t>die</a:t>
            </a:r>
            <a:r>
              <a:rPr lang="pl-PL" dirty="0"/>
              <a:t> </a:t>
            </a:r>
            <a:r>
              <a:rPr lang="de-DE" dirty="0"/>
              <a:t>Untersuchung</a:t>
            </a:r>
            <a:r>
              <a:rPr lang="pl-PL" dirty="0"/>
              <a:t> – dochodzenie</a:t>
            </a:r>
          </a:p>
          <a:p>
            <a:r>
              <a:rPr lang="pl-PL" dirty="0"/>
              <a:t>der </a:t>
            </a:r>
            <a:r>
              <a:rPr lang="de-DE" dirty="0"/>
              <a:t>Mitarbeiter</a:t>
            </a:r>
            <a:r>
              <a:rPr lang="pl-PL" dirty="0"/>
              <a:t> – pracownik</a:t>
            </a:r>
          </a:p>
          <a:p>
            <a:r>
              <a:rPr lang="pl-PL" dirty="0" err="1"/>
              <a:t>das</a:t>
            </a:r>
            <a:r>
              <a:rPr lang="pl-PL" dirty="0"/>
              <a:t> </a:t>
            </a:r>
            <a:r>
              <a:rPr lang="pl-PL" dirty="0" err="1"/>
              <a:t>Museum</a:t>
            </a:r>
            <a:r>
              <a:rPr lang="pl-PL" dirty="0"/>
              <a:t> – </a:t>
            </a:r>
            <a:r>
              <a:rPr lang="pl-PL" dirty="0" err="1"/>
              <a:t>museum</a:t>
            </a:r>
            <a:endParaRPr lang="pl-PL" dirty="0"/>
          </a:p>
          <a:p>
            <a:r>
              <a:rPr lang="pl-PL" dirty="0" err="1"/>
              <a:t>das</a:t>
            </a:r>
            <a:r>
              <a:rPr lang="pl-PL" dirty="0"/>
              <a:t> </a:t>
            </a:r>
            <a:r>
              <a:rPr lang="pl-PL" dirty="0" err="1"/>
              <a:t>Jahr</a:t>
            </a:r>
            <a:r>
              <a:rPr lang="pl-PL" dirty="0"/>
              <a:t> – rok</a:t>
            </a:r>
          </a:p>
          <a:p>
            <a:r>
              <a:rPr lang="pl-PL" dirty="0" err="1"/>
              <a:t>das</a:t>
            </a:r>
            <a:r>
              <a:rPr lang="pl-PL" dirty="0"/>
              <a:t> </a:t>
            </a:r>
            <a:r>
              <a:rPr lang="pl-PL" dirty="0" err="1"/>
              <a:t>Ufer</a:t>
            </a:r>
            <a:r>
              <a:rPr lang="pl-PL" dirty="0"/>
              <a:t> – brzeg</a:t>
            </a:r>
          </a:p>
          <a:p>
            <a:endParaRPr lang="pl-PL" dirty="0"/>
          </a:p>
          <a:p>
            <a:endParaRPr lang="pl-PL" dirty="0"/>
          </a:p>
          <a:p>
            <a:endParaRPr lang="pl-PL" dirty="0"/>
          </a:p>
          <a:p>
            <a:endParaRPr lang="pl-PL" dirty="0"/>
          </a:p>
          <a:p>
            <a:endParaRPr lang="pl-PL" dirty="0"/>
          </a:p>
          <a:p>
            <a:endParaRPr lang="pl-PL" dirty="0"/>
          </a:p>
          <a:p>
            <a:endParaRPr lang="pl-PL" dirty="0"/>
          </a:p>
          <a:p>
            <a:endParaRPr lang="pl-PL" dirty="0"/>
          </a:p>
          <a:p>
            <a:endParaRPr lang="pl-PL" dirty="0"/>
          </a:p>
          <a:p>
            <a:endParaRPr lang="pl-PL" dirty="0"/>
          </a:p>
          <a:p>
            <a:endParaRPr lang="pl-PL" dirty="0"/>
          </a:p>
          <a:p>
            <a:endParaRPr lang="pl-PL" dirty="0"/>
          </a:p>
          <a:p>
            <a:endParaRPr lang="pl-PL" dirty="0"/>
          </a:p>
          <a:p>
            <a:endParaRPr lang="pl-PL" dirty="0"/>
          </a:p>
          <a:p>
            <a:endParaRPr lang="pl-PL" dirty="0"/>
          </a:p>
        </p:txBody>
      </p:sp>
      <p:sp>
        <p:nvSpPr>
          <p:cNvPr id="4" name="Symbol zastępczy zawartości 3"/>
          <p:cNvSpPr>
            <a:spLocks noGrp="1"/>
          </p:cNvSpPr>
          <p:nvPr>
            <p:ph sz="half" idx="2"/>
          </p:nvPr>
        </p:nvSpPr>
        <p:spPr>
          <a:xfrm>
            <a:off x="6217920" y="1845734"/>
            <a:ext cx="4937760" cy="4480419"/>
          </a:xfrm>
        </p:spPr>
        <p:txBody>
          <a:bodyPr>
            <a:normAutofit/>
          </a:bodyPr>
          <a:lstStyle/>
          <a:p>
            <a:r>
              <a:rPr lang="pl-PL" dirty="0" err="1"/>
              <a:t>arabische</a:t>
            </a:r>
            <a:r>
              <a:rPr lang="pl-PL" dirty="0"/>
              <a:t> – arabskie</a:t>
            </a:r>
          </a:p>
          <a:p>
            <a:r>
              <a:rPr lang="pl-PL" dirty="0" err="1"/>
              <a:t>die</a:t>
            </a:r>
            <a:r>
              <a:rPr lang="pl-PL" dirty="0"/>
              <a:t> </a:t>
            </a:r>
            <a:r>
              <a:rPr lang="pl-PL" dirty="0" err="1"/>
              <a:t>Münze</a:t>
            </a:r>
            <a:r>
              <a:rPr lang="pl-PL" dirty="0"/>
              <a:t> – moneta </a:t>
            </a:r>
          </a:p>
          <a:p>
            <a:r>
              <a:rPr lang="pl-PL" dirty="0" err="1"/>
              <a:t>das</a:t>
            </a:r>
            <a:r>
              <a:rPr lang="pl-PL" dirty="0"/>
              <a:t> </a:t>
            </a:r>
            <a:r>
              <a:rPr lang="pl-PL" dirty="0" err="1"/>
              <a:t>Gewicht</a:t>
            </a:r>
            <a:r>
              <a:rPr lang="pl-PL" dirty="0"/>
              <a:t> – waga</a:t>
            </a:r>
          </a:p>
          <a:p>
            <a:r>
              <a:rPr lang="pl-PL" dirty="0"/>
              <a:t>der </a:t>
            </a:r>
            <a:r>
              <a:rPr lang="pl-PL" dirty="0" err="1"/>
              <a:t>Abfall</a:t>
            </a:r>
            <a:r>
              <a:rPr lang="pl-PL" dirty="0"/>
              <a:t> – odpady</a:t>
            </a:r>
          </a:p>
          <a:p>
            <a:r>
              <a:rPr lang="pl-PL" altLang="de-DE" dirty="0"/>
              <a:t>das </a:t>
            </a:r>
            <a:r>
              <a:rPr lang="de-DE" dirty="0"/>
              <a:t>Halbfertigprodukt</a:t>
            </a:r>
            <a:r>
              <a:rPr lang="pl-PL" dirty="0"/>
              <a:t> – półprodukt</a:t>
            </a:r>
          </a:p>
          <a:p>
            <a:r>
              <a:rPr lang="pl-PL" dirty="0" err="1"/>
              <a:t>das</a:t>
            </a:r>
            <a:r>
              <a:rPr lang="pl-PL" dirty="0"/>
              <a:t> </a:t>
            </a:r>
            <a:r>
              <a:rPr lang="de-DE" dirty="0"/>
              <a:t>Geweih</a:t>
            </a:r>
            <a:r>
              <a:rPr lang="pl-PL" dirty="0"/>
              <a:t> – poroże</a:t>
            </a:r>
          </a:p>
          <a:p>
            <a:r>
              <a:rPr lang="pl-PL" dirty="0" err="1"/>
              <a:t>die</a:t>
            </a:r>
            <a:r>
              <a:rPr lang="pl-PL" dirty="0"/>
              <a:t> </a:t>
            </a:r>
            <a:r>
              <a:rPr lang="de-DE" dirty="0"/>
              <a:t>Herstellung</a:t>
            </a:r>
            <a:r>
              <a:rPr lang="pl-PL" dirty="0"/>
              <a:t> – produkcja</a:t>
            </a:r>
          </a:p>
          <a:p>
            <a:r>
              <a:rPr lang="pl-PL" dirty="0"/>
              <a:t>der </a:t>
            </a:r>
            <a:r>
              <a:rPr lang="pl-PL" dirty="0" err="1"/>
              <a:t>Kamm</a:t>
            </a:r>
            <a:r>
              <a:rPr lang="pl-PL" dirty="0"/>
              <a:t> – grzebień</a:t>
            </a:r>
          </a:p>
          <a:p>
            <a:r>
              <a:rPr lang="pl-PL" dirty="0" err="1"/>
              <a:t>die</a:t>
            </a:r>
            <a:r>
              <a:rPr lang="pl-PL" dirty="0"/>
              <a:t> Perle – perła </a:t>
            </a:r>
          </a:p>
          <a:p>
            <a:r>
              <a:rPr lang="pl-PL" dirty="0"/>
              <a:t>der </a:t>
            </a:r>
            <a:r>
              <a:rPr lang="pl-PL" dirty="0" err="1"/>
              <a:t>Anhänger</a:t>
            </a:r>
            <a:r>
              <a:rPr lang="pl-PL" dirty="0"/>
              <a:t> – naśladując</a:t>
            </a:r>
          </a:p>
          <a:p>
            <a:endParaRPr lang="pl-PL" dirty="0"/>
          </a:p>
          <a:p>
            <a:endParaRPr lang="pl-PL" dirty="0"/>
          </a:p>
          <a:p>
            <a:endParaRPr lang="pl-PL" dirty="0"/>
          </a:p>
          <a:p>
            <a:endParaRPr lang="pl-PL" dirty="0"/>
          </a:p>
          <a:p>
            <a:endParaRPr lang="pl-PL" dirty="0"/>
          </a:p>
          <a:p>
            <a:endParaRPr lang="pl-PL" dirty="0"/>
          </a:p>
          <a:p>
            <a:endParaRPr lang="pl-PL" dirty="0"/>
          </a:p>
          <a:p>
            <a:endParaRPr lang="pl-PL" dirty="0"/>
          </a:p>
          <a:p>
            <a:endParaRPr lang="pl-PL" dirty="0"/>
          </a:p>
          <a:p>
            <a:endParaRPr lang="pl-PL"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000" dirty="0" err="1"/>
              <a:t>Wörterbuch</a:t>
            </a:r>
            <a:endParaRPr lang="pl-PL" sz="4000" dirty="0"/>
          </a:p>
        </p:txBody>
      </p:sp>
      <p:sp>
        <p:nvSpPr>
          <p:cNvPr id="3" name="Symbol zastępczy zawartości 2"/>
          <p:cNvSpPr>
            <a:spLocks noGrp="1"/>
          </p:cNvSpPr>
          <p:nvPr>
            <p:ph sz="half" idx="1"/>
          </p:nvPr>
        </p:nvSpPr>
        <p:spPr>
          <a:xfrm>
            <a:off x="1097279" y="1845734"/>
            <a:ext cx="4937760" cy="4489752"/>
          </a:xfrm>
        </p:spPr>
        <p:txBody>
          <a:bodyPr>
            <a:normAutofit/>
          </a:bodyPr>
          <a:lstStyle/>
          <a:p>
            <a:r>
              <a:rPr lang="pl-PL" dirty="0" err="1"/>
              <a:t>die</a:t>
            </a:r>
            <a:r>
              <a:rPr lang="pl-PL" dirty="0"/>
              <a:t> </a:t>
            </a:r>
            <a:r>
              <a:rPr lang="pl-PL" dirty="0" err="1"/>
              <a:t>Bearbeitung</a:t>
            </a:r>
            <a:r>
              <a:rPr lang="pl-PL" dirty="0"/>
              <a:t> – przetwarzanie</a:t>
            </a:r>
          </a:p>
          <a:p>
            <a:r>
              <a:rPr lang="pl-PL" dirty="0" err="1"/>
              <a:t>das</a:t>
            </a:r>
            <a:r>
              <a:rPr lang="pl-PL" dirty="0"/>
              <a:t> </a:t>
            </a:r>
            <a:r>
              <a:rPr lang="pl-PL" dirty="0" err="1"/>
              <a:t>Eisen</a:t>
            </a:r>
            <a:r>
              <a:rPr lang="pl-PL" dirty="0"/>
              <a:t> – żelazo</a:t>
            </a:r>
          </a:p>
          <a:p>
            <a:r>
              <a:rPr lang="pl-PL" dirty="0" err="1"/>
              <a:t>das Nichteisenmetall</a:t>
            </a:r>
            <a:r>
              <a:rPr lang="pl-PL" dirty="0"/>
              <a:t> – metal niezależny </a:t>
            </a:r>
          </a:p>
          <a:p>
            <a:r>
              <a:rPr lang="pl-PL" dirty="0"/>
              <a:t>der </a:t>
            </a:r>
            <a:r>
              <a:rPr lang="pl-PL" dirty="0" err="1"/>
              <a:t>Schmuck</a:t>
            </a:r>
            <a:r>
              <a:rPr lang="pl-PL" dirty="0"/>
              <a:t> – biżuteria</a:t>
            </a:r>
          </a:p>
          <a:p>
            <a:r>
              <a:rPr lang="pl-PL" dirty="0" err="1"/>
              <a:t>die</a:t>
            </a:r>
            <a:r>
              <a:rPr lang="pl-PL" dirty="0"/>
              <a:t> </a:t>
            </a:r>
            <a:r>
              <a:rPr lang="pl-PL" dirty="0" err="1"/>
              <a:t>Kleidung</a:t>
            </a:r>
            <a:r>
              <a:rPr lang="pl-PL" dirty="0"/>
              <a:t> – odzież</a:t>
            </a:r>
          </a:p>
          <a:p>
            <a:r>
              <a:rPr lang="pl-PL" dirty="0" err="1"/>
              <a:t>die</a:t>
            </a:r>
            <a:r>
              <a:rPr lang="pl-PL" dirty="0"/>
              <a:t> Form – kształt/forma</a:t>
            </a:r>
          </a:p>
          <a:p>
            <a:r>
              <a:rPr lang="pl-PL" dirty="0" err="1"/>
              <a:t>der</a:t>
            </a:r>
            <a:r>
              <a:rPr lang="pl-PL" dirty="0"/>
              <a:t> </a:t>
            </a:r>
            <a:r>
              <a:rPr lang="pl-PL" dirty="0" err="1"/>
              <a:t>Schmied </a:t>
            </a:r>
            <a:r>
              <a:rPr lang="pl-PL" dirty="0"/>
              <a:t>– kowal</a:t>
            </a:r>
          </a:p>
          <a:p>
            <a:r>
              <a:rPr lang="pl-PL" dirty="0" err="1"/>
              <a:t>das</a:t>
            </a:r>
            <a:r>
              <a:rPr lang="pl-PL" dirty="0"/>
              <a:t> </a:t>
            </a:r>
            <a:r>
              <a:rPr lang="pl-PL" dirty="0" err="1"/>
              <a:t>Werkzeug</a:t>
            </a:r>
            <a:r>
              <a:rPr lang="pl-PL" dirty="0"/>
              <a:t> – narzędzie</a:t>
            </a:r>
          </a:p>
          <a:p>
            <a:r>
              <a:rPr lang="pl-PL" dirty="0" err="1"/>
              <a:t>die</a:t>
            </a:r>
            <a:r>
              <a:rPr lang="pl-PL" dirty="0"/>
              <a:t> </a:t>
            </a:r>
            <a:r>
              <a:rPr lang="pl-PL" dirty="0" err="1"/>
              <a:t>Tiegel</a:t>
            </a:r>
            <a:r>
              <a:rPr lang="pl-PL" dirty="0"/>
              <a:t> – tygiel</a:t>
            </a:r>
          </a:p>
          <a:p>
            <a:r>
              <a:rPr lang="pl-PL" dirty="0" err="1"/>
              <a:t>die</a:t>
            </a:r>
            <a:r>
              <a:rPr lang="pl-PL" dirty="0"/>
              <a:t> </a:t>
            </a:r>
            <a:r>
              <a:rPr lang="pl-PL" dirty="0" err="1"/>
              <a:t>Keramik</a:t>
            </a:r>
            <a:r>
              <a:rPr lang="pl-PL" dirty="0"/>
              <a:t> – ceramika </a:t>
            </a:r>
          </a:p>
          <a:p>
            <a:endParaRPr lang="pl-PL" dirty="0"/>
          </a:p>
          <a:p>
            <a:endParaRPr lang="pl-PL" dirty="0"/>
          </a:p>
          <a:p>
            <a:endParaRPr lang="pl-PL" dirty="0"/>
          </a:p>
          <a:p>
            <a:endParaRPr lang="pl-PL" dirty="0"/>
          </a:p>
          <a:p>
            <a:endParaRPr lang="pl-PL" dirty="0"/>
          </a:p>
        </p:txBody>
      </p:sp>
      <p:sp>
        <p:nvSpPr>
          <p:cNvPr id="4" name="Symbol zastępczy zawartości 3"/>
          <p:cNvSpPr>
            <a:spLocks noGrp="1"/>
          </p:cNvSpPr>
          <p:nvPr>
            <p:ph sz="half" idx="2"/>
          </p:nvPr>
        </p:nvSpPr>
        <p:spPr>
          <a:xfrm>
            <a:off x="6217920" y="1845734"/>
            <a:ext cx="4937760" cy="4489751"/>
          </a:xfrm>
        </p:spPr>
        <p:txBody>
          <a:bodyPr>
            <a:normAutofit/>
          </a:bodyPr>
          <a:lstStyle/>
          <a:p>
            <a:r>
              <a:rPr lang="pl-PL" dirty="0" err="1"/>
              <a:t>das</a:t>
            </a:r>
            <a:r>
              <a:rPr lang="pl-PL" dirty="0"/>
              <a:t> </a:t>
            </a:r>
            <a:r>
              <a:rPr lang="pl-PL" dirty="0" err="1"/>
              <a:t>Geschirr</a:t>
            </a:r>
            <a:r>
              <a:rPr lang="pl-PL" dirty="0"/>
              <a:t> – naczynia</a:t>
            </a:r>
          </a:p>
          <a:p>
            <a:r>
              <a:rPr lang="pl-PL" dirty="0" err="1"/>
              <a:t>die</a:t>
            </a:r>
            <a:r>
              <a:rPr lang="pl-PL" dirty="0"/>
              <a:t> </a:t>
            </a:r>
            <a:r>
              <a:rPr lang="pl-PL" dirty="0" err="1"/>
              <a:t>Brosche</a:t>
            </a:r>
            <a:r>
              <a:rPr lang="pl-PL" dirty="0"/>
              <a:t> – broszka</a:t>
            </a:r>
          </a:p>
          <a:p>
            <a:r>
              <a:rPr lang="pl-PL" dirty="0" err="1"/>
              <a:t>die</a:t>
            </a:r>
            <a:r>
              <a:rPr lang="pl-PL" dirty="0"/>
              <a:t> </a:t>
            </a:r>
            <a:r>
              <a:rPr lang="pl-PL" dirty="0" err="1"/>
              <a:t>Beziehung</a:t>
            </a:r>
            <a:r>
              <a:rPr lang="pl-PL" dirty="0"/>
              <a:t> – związek</a:t>
            </a:r>
          </a:p>
          <a:p>
            <a:r>
              <a:rPr lang="pl-PL" dirty="0" err="1"/>
              <a:t>die</a:t>
            </a:r>
            <a:r>
              <a:rPr lang="pl-PL" dirty="0"/>
              <a:t> Region – region</a:t>
            </a:r>
          </a:p>
          <a:p>
            <a:r>
              <a:rPr lang="pl-PL" dirty="0"/>
              <a:t>der Kontakt – kontakt</a:t>
            </a:r>
          </a:p>
          <a:p>
            <a:r>
              <a:rPr lang="pl-PL" dirty="0" err="1"/>
              <a:t>das</a:t>
            </a:r>
            <a:r>
              <a:rPr lang="pl-PL" dirty="0"/>
              <a:t> </a:t>
            </a:r>
            <a:r>
              <a:rPr lang="pl-PL" dirty="0" err="1"/>
              <a:t>Westeuropa</a:t>
            </a:r>
            <a:r>
              <a:rPr lang="pl-PL" dirty="0"/>
              <a:t> – Europa zachodnia</a:t>
            </a:r>
          </a:p>
          <a:p>
            <a:r>
              <a:rPr lang="pl-PL" dirty="0" err="1"/>
              <a:t>der Norden</a:t>
            </a:r>
            <a:r>
              <a:rPr lang="pl-PL" dirty="0"/>
              <a:t> – północ</a:t>
            </a:r>
          </a:p>
          <a:p>
            <a:r>
              <a:rPr lang="pl-PL" altLang="de-DE" dirty="0"/>
              <a:t>(die)</a:t>
            </a:r>
            <a:r>
              <a:rPr lang="de-DE" dirty="0"/>
              <a:t>Halbinsel</a:t>
            </a:r>
            <a:r>
              <a:rPr lang="pl-PL" dirty="0"/>
              <a:t> </a:t>
            </a:r>
            <a:r>
              <a:rPr lang="pl-PL" dirty="0" err="1"/>
              <a:t>Jütland</a:t>
            </a:r>
            <a:r>
              <a:rPr lang="pl-PL" dirty="0"/>
              <a:t> – półwysep Jutlandzki</a:t>
            </a:r>
          </a:p>
          <a:p>
            <a:r>
              <a:rPr lang="pl-PL" dirty="0" err="1"/>
              <a:t>die</a:t>
            </a:r>
            <a:r>
              <a:rPr lang="pl-PL" dirty="0"/>
              <a:t> </a:t>
            </a:r>
            <a:r>
              <a:rPr lang="de-DE" dirty="0"/>
              <a:t>Anbindung</a:t>
            </a:r>
            <a:r>
              <a:rPr lang="pl-PL" dirty="0"/>
              <a:t> – połączenie</a:t>
            </a:r>
          </a:p>
          <a:p>
            <a:r>
              <a:rPr lang="pl-PL" dirty="0"/>
              <a:t>das </a:t>
            </a:r>
            <a:r>
              <a:rPr lang="de-DE" dirty="0"/>
              <a:t>Festland</a:t>
            </a:r>
            <a:r>
              <a:rPr lang="pl-PL" dirty="0"/>
              <a:t> – kontynent</a:t>
            </a:r>
          </a:p>
          <a:p>
            <a:endParaRPr lang="pl-PL" dirty="0"/>
          </a:p>
          <a:p>
            <a:endParaRPr lang="pl-PL" dirty="0"/>
          </a:p>
          <a:p>
            <a:endParaRPr lang="pl-PL" dirty="0"/>
          </a:p>
          <a:p>
            <a:endParaRPr lang="pl-PL" dirty="0"/>
          </a:p>
          <a:p>
            <a:endParaRPr lang="pl-PL" dirty="0"/>
          </a:p>
          <a:p>
            <a:endParaRPr lang="pl-PL" dirty="0"/>
          </a:p>
          <a:p>
            <a:endParaRPr lang="pl-PL" dirty="0"/>
          </a:p>
          <a:p>
            <a:endParaRPr lang="pl-PL"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000" dirty="0" err="1"/>
              <a:t>Wörterbuch</a:t>
            </a:r>
            <a:endParaRPr lang="pl-PL" sz="4000" dirty="0"/>
          </a:p>
        </p:txBody>
      </p:sp>
      <p:sp>
        <p:nvSpPr>
          <p:cNvPr id="3" name="Symbol zastępczy zawartości 2"/>
          <p:cNvSpPr>
            <a:spLocks noGrp="1"/>
          </p:cNvSpPr>
          <p:nvPr>
            <p:ph sz="half" idx="1"/>
          </p:nvPr>
        </p:nvSpPr>
        <p:spPr>
          <a:xfrm>
            <a:off x="1097279" y="1845733"/>
            <a:ext cx="4937760" cy="4480421"/>
          </a:xfrm>
        </p:spPr>
        <p:txBody>
          <a:bodyPr/>
          <a:lstStyle/>
          <a:p>
            <a:r>
              <a:rPr lang="pl-PL" dirty="0" err="1"/>
              <a:t>die</a:t>
            </a:r>
            <a:r>
              <a:rPr lang="pl-PL" dirty="0"/>
              <a:t> </a:t>
            </a:r>
            <a:r>
              <a:rPr lang="de-DE" dirty="0"/>
              <a:t>Ostsee</a:t>
            </a:r>
            <a:r>
              <a:rPr lang="pl-PL" dirty="0"/>
              <a:t> – Morze Bałtyckie</a:t>
            </a:r>
          </a:p>
          <a:p>
            <a:r>
              <a:rPr lang="pl-PL" dirty="0" err="1"/>
              <a:t>die</a:t>
            </a:r>
            <a:r>
              <a:rPr lang="pl-PL" dirty="0"/>
              <a:t> </a:t>
            </a:r>
            <a:r>
              <a:rPr lang="de-DE" dirty="0"/>
              <a:t>Ausgrabung</a:t>
            </a:r>
            <a:r>
              <a:rPr lang="pl-PL" dirty="0"/>
              <a:t> – wykopaliska</a:t>
            </a:r>
          </a:p>
          <a:p>
            <a:r>
              <a:rPr lang="pl-PL" dirty="0"/>
              <a:t>der </a:t>
            </a:r>
            <a:r>
              <a:rPr lang="de-DE" dirty="0"/>
              <a:t>Pfosten</a:t>
            </a:r>
            <a:r>
              <a:rPr lang="pl-PL" dirty="0"/>
              <a:t> – słupek</a:t>
            </a:r>
          </a:p>
          <a:p>
            <a:r>
              <a:rPr lang="pl-PL" dirty="0" err="1"/>
              <a:t>die</a:t>
            </a:r>
            <a:r>
              <a:rPr lang="pl-PL" dirty="0"/>
              <a:t> G</a:t>
            </a:r>
            <a:r>
              <a:rPr lang="de-DE" dirty="0" err="1"/>
              <a:t>rube</a:t>
            </a:r>
            <a:r>
              <a:rPr lang="pl-PL" dirty="0"/>
              <a:t> – dół</a:t>
            </a:r>
          </a:p>
          <a:p>
            <a:r>
              <a:rPr lang="pl-PL" dirty="0"/>
              <a:t>der </a:t>
            </a:r>
            <a:r>
              <a:rPr lang="de-DE" dirty="0"/>
              <a:t>Wall</a:t>
            </a:r>
            <a:r>
              <a:rPr lang="pl-PL" dirty="0"/>
              <a:t> – ściana</a:t>
            </a:r>
          </a:p>
          <a:p>
            <a:r>
              <a:rPr lang="pl-PL" dirty="0"/>
              <a:t>der G</a:t>
            </a:r>
            <a:r>
              <a:rPr lang="de-DE" dirty="0" err="1"/>
              <a:t>raben</a:t>
            </a:r>
            <a:r>
              <a:rPr lang="pl-PL" dirty="0"/>
              <a:t> – </a:t>
            </a:r>
            <a:r>
              <a:rPr lang="pl-PL" dirty="0" err="1"/>
              <a:t>row</a:t>
            </a:r>
            <a:endParaRPr lang="pl-PL" dirty="0"/>
          </a:p>
          <a:p>
            <a:r>
              <a:rPr lang="pl-PL" dirty="0" err="1"/>
              <a:t>das</a:t>
            </a:r>
            <a:r>
              <a:rPr lang="pl-PL" dirty="0"/>
              <a:t> </a:t>
            </a:r>
            <a:r>
              <a:rPr lang="pl-PL" dirty="0" err="1"/>
              <a:t>Holz</a:t>
            </a:r>
            <a:r>
              <a:rPr lang="pl-PL" dirty="0"/>
              <a:t> – drewno</a:t>
            </a:r>
          </a:p>
          <a:p>
            <a:r>
              <a:rPr lang="pl-PL" dirty="0"/>
              <a:t>der Fund – znalezisko</a:t>
            </a:r>
          </a:p>
          <a:p>
            <a:r>
              <a:rPr lang="pl-PL" dirty="0"/>
              <a:t>der </a:t>
            </a:r>
            <a:r>
              <a:rPr lang="de-DE" dirty="0"/>
              <a:t>Archäologe</a:t>
            </a:r>
            <a:r>
              <a:rPr lang="pl-PL" dirty="0"/>
              <a:t>/ </a:t>
            </a:r>
            <a:r>
              <a:rPr lang="pl-PL" dirty="0" err="1"/>
              <a:t>die</a:t>
            </a:r>
            <a:r>
              <a:rPr lang="pl-PL" dirty="0"/>
              <a:t> </a:t>
            </a:r>
            <a:r>
              <a:rPr lang="pl-PL" dirty="0" err="1"/>
              <a:t>Archäologin</a:t>
            </a:r>
            <a:r>
              <a:rPr lang="pl-PL" dirty="0"/>
              <a:t> – archeolog</a:t>
            </a:r>
          </a:p>
          <a:p>
            <a:r>
              <a:rPr lang="pl-PL" dirty="0" err="1"/>
              <a:t>die</a:t>
            </a:r>
            <a:r>
              <a:rPr lang="pl-PL" dirty="0"/>
              <a:t> </a:t>
            </a:r>
            <a:r>
              <a:rPr lang="de-DE" dirty="0"/>
              <a:t>Struktur</a:t>
            </a:r>
            <a:r>
              <a:rPr lang="pl-PL" dirty="0"/>
              <a:t> – struktura</a:t>
            </a:r>
          </a:p>
          <a:p>
            <a:endParaRPr lang="pl-PL" dirty="0"/>
          </a:p>
        </p:txBody>
      </p:sp>
      <p:sp>
        <p:nvSpPr>
          <p:cNvPr id="4" name="Symbol zastępczy zawartości 3"/>
          <p:cNvSpPr>
            <a:spLocks noGrp="1"/>
          </p:cNvSpPr>
          <p:nvPr>
            <p:ph sz="half" idx="2"/>
          </p:nvPr>
        </p:nvSpPr>
        <p:spPr>
          <a:xfrm>
            <a:off x="6217920" y="1845734"/>
            <a:ext cx="4937760" cy="4480419"/>
          </a:xfrm>
        </p:spPr>
        <p:txBody>
          <a:bodyPr>
            <a:normAutofit/>
          </a:bodyPr>
          <a:lstStyle/>
          <a:p>
            <a:r>
              <a:rPr lang="pl-PL" dirty="0"/>
              <a:t>der </a:t>
            </a:r>
            <a:r>
              <a:rPr lang="de-DE" dirty="0"/>
              <a:t>Metall</a:t>
            </a:r>
            <a:r>
              <a:rPr lang="pl-PL" dirty="0"/>
              <a:t> – metal</a:t>
            </a:r>
          </a:p>
          <a:p>
            <a:r>
              <a:rPr lang="pl-PL" dirty="0" err="1"/>
              <a:t>das</a:t>
            </a:r>
            <a:r>
              <a:rPr lang="pl-PL" dirty="0"/>
              <a:t> </a:t>
            </a:r>
            <a:r>
              <a:rPr lang="pl-PL" dirty="0" err="1"/>
              <a:t>Schiff</a:t>
            </a:r>
            <a:r>
              <a:rPr lang="pl-PL" dirty="0"/>
              <a:t> – statek</a:t>
            </a:r>
          </a:p>
          <a:p>
            <a:r>
              <a:rPr lang="pl-PL" dirty="0"/>
              <a:t>der </a:t>
            </a:r>
            <a:r>
              <a:rPr lang="de-DE" dirty="0"/>
              <a:t>Überreste</a:t>
            </a:r>
            <a:r>
              <a:rPr lang="pl-PL" altLang="de-DE" dirty="0"/>
              <a:t>/die - e; </a:t>
            </a:r>
            <a:r>
              <a:rPr lang="pl-PL" dirty="0"/>
              <a:t>– szczątki</a:t>
            </a:r>
          </a:p>
          <a:p>
            <a:r>
              <a:rPr lang="pl-PL" dirty="0" err="1"/>
              <a:t>das</a:t>
            </a:r>
            <a:r>
              <a:rPr lang="pl-PL" dirty="0"/>
              <a:t> </a:t>
            </a:r>
            <a:r>
              <a:rPr lang="pl-PL" dirty="0" err="1"/>
              <a:t>Haus</a:t>
            </a:r>
            <a:r>
              <a:rPr lang="pl-PL" dirty="0"/>
              <a:t> – dom</a:t>
            </a:r>
          </a:p>
          <a:p>
            <a:r>
              <a:rPr lang="pl-PL" dirty="0"/>
              <a:t>der </a:t>
            </a:r>
            <a:r>
              <a:rPr lang="pl-PL" dirty="0" err="1"/>
              <a:t>Rückstand</a:t>
            </a:r>
            <a:r>
              <a:rPr lang="pl-PL" dirty="0"/>
              <a:t> – pozostałość</a:t>
            </a:r>
          </a:p>
          <a:p>
            <a:r>
              <a:rPr lang="pl-PL" dirty="0"/>
              <a:t>der Clip – klips</a:t>
            </a:r>
          </a:p>
          <a:p>
            <a:r>
              <a:rPr lang="pl-PL" dirty="0"/>
              <a:t>das </a:t>
            </a:r>
            <a:r>
              <a:rPr lang="pl-PL" dirty="0" err="1"/>
              <a:t>Kleid</a:t>
            </a:r>
            <a:r>
              <a:rPr lang="pl-PL" dirty="0"/>
              <a:t> – sukienka</a:t>
            </a:r>
          </a:p>
          <a:p>
            <a:r>
              <a:rPr lang="pl-PL" dirty="0"/>
              <a:t>der </a:t>
            </a:r>
            <a:r>
              <a:rPr lang="pl-PL" dirty="0" err="1"/>
              <a:t>Beschlag</a:t>
            </a:r>
            <a:r>
              <a:rPr lang="pl-PL" dirty="0"/>
              <a:t> – okucie</a:t>
            </a:r>
          </a:p>
          <a:p>
            <a:r>
              <a:rPr lang="pl-PL" dirty="0" err="1"/>
              <a:t>das</a:t>
            </a:r>
            <a:r>
              <a:rPr lang="pl-PL" dirty="0"/>
              <a:t> </a:t>
            </a:r>
            <a:r>
              <a:rPr lang="pl-PL" dirty="0" err="1"/>
              <a:t>Pferd</a:t>
            </a:r>
            <a:r>
              <a:rPr lang="pl-PL" dirty="0"/>
              <a:t> – koń</a:t>
            </a:r>
          </a:p>
          <a:p>
            <a:r>
              <a:rPr lang="pl-PL" dirty="0" err="1"/>
              <a:t>die</a:t>
            </a:r>
            <a:r>
              <a:rPr lang="pl-PL" dirty="0"/>
              <a:t> </a:t>
            </a:r>
            <a:r>
              <a:rPr lang="pl-PL" dirty="0" err="1"/>
              <a:t>Kleidung</a:t>
            </a:r>
            <a:r>
              <a:rPr lang="pl-PL" dirty="0"/>
              <a:t> – odzież</a:t>
            </a:r>
          </a:p>
          <a:p>
            <a:endParaRPr lang="pl-PL"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000" dirty="0" err="1"/>
              <a:t>Wörterbuch</a:t>
            </a:r>
            <a:endParaRPr lang="pl-PL" sz="4000" dirty="0"/>
          </a:p>
        </p:txBody>
      </p:sp>
      <p:sp>
        <p:nvSpPr>
          <p:cNvPr id="3" name="Symbol zastępczy zawartości 2"/>
          <p:cNvSpPr>
            <a:spLocks noGrp="1"/>
          </p:cNvSpPr>
          <p:nvPr>
            <p:ph idx="1"/>
          </p:nvPr>
        </p:nvSpPr>
        <p:spPr/>
        <p:txBody>
          <a:bodyPr/>
          <a:lstStyle/>
          <a:p>
            <a:r>
              <a:rPr lang="pl-PL" dirty="0"/>
              <a:t>der </a:t>
            </a:r>
            <a:r>
              <a:rPr lang="pl-PL" dirty="0" err="1"/>
              <a:t>Schlüssel</a:t>
            </a:r>
            <a:r>
              <a:rPr lang="pl-PL" dirty="0"/>
              <a:t> – klucz</a:t>
            </a:r>
          </a:p>
          <a:p>
            <a:r>
              <a:rPr lang="pl-PL" dirty="0" err="1"/>
              <a:t>die</a:t>
            </a:r>
            <a:r>
              <a:rPr lang="pl-PL" dirty="0"/>
              <a:t> </a:t>
            </a:r>
            <a:r>
              <a:rPr lang="pl-PL" dirty="0" err="1"/>
              <a:t>Kiste</a:t>
            </a:r>
            <a:r>
              <a:rPr lang="pl-PL" dirty="0"/>
              <a:t> – skrzynia</a:t>
            </a:r>
          </a:p>
          <a:p>
            <a:r>
              <a:rPr lang="pl-PL" dirty="0" err="1"/>
              <a:t>das</a:t>
            </a:r>
            <a:r>
              <a:rPr lang="pl-PL" dirty="0"/>
              <a:t> </a:t>
            </a:r>
            <a:r>
              <a:rPr lang="pl-PL" dirty="0" err="1"/>
              <a:t>Schwert</a:t>
            </a:r>
            <a:r>
              <a:rPr lang="pl-PL" dirty="0"/>
              <a:t> – miecz</a:t>
            </a:r>
          </a:p>
          <a:p>
            <a:r>
              <a:rPr lang="pl-PL" dirty="0"/>
              <a:t>der </a:t>
            </a:r>
            <a:r>
              <a:rPr lang="pl-PL" dirty="0" err="1"/>
              <a:t>Griff</a:t>
            </a:r>
            <a:r>
              <a:rPr lang="pl-PL" dirty="0"/>
              <a:t> – uchwyt</a:t>
            </a:r>
          </a:p>
          <a:p>
            <a:endParaRPr lang="pl-PL" dirty="0"/>
          </a:p>
          <a:p>
            <a:endParaRPr lang="pl-PL"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000" dirty="0" err="1"/>
              <a:t>Quellen</a:t>
            </a:r>
            <a:endParaRPr lang="pl-PL" sz="4000" dirty="0"/>
          </a:p>
        </p:txBody>
      </p:sp>
      <p:sp>
        <p:nvSpPr>
          <p:cNvPr id="3" name="Symbol zastępczy zawartości 2"/>
          <p:cNvSpPr>
            <a:spLocks noGrp="1"/>
          </p:cNvSpPr>
          <p:nvPr>
            <p:ph idx="1"/>
          </p:nvPr>
        </p:nvSpPr>
        <p:spPr>
          <a:xfrm>
            <a:off x="1097280" y="1845733"/>
            <a:ext cx="10058400" cy="4480421"/>
          </a:xfrm>
        </p:spPr>
        <p:txBody>
          <a:bodyPr>
            <a:normAutofit/>
          </a:bodyPr>
          <a:lstStyle/>
          <a:p>
            <a:pPr>
              <a:buFont typeface="Arial" panose="020B0604020202020204" pitchFamily="34" charset="0"/>
              <a:buChar char="•"/>
            </a:pPr>
            <a:r>
              <a:rPr lang="pl-PL" dirty="0">
                <a:hlinkClick r:id="rId2"/>
              </a:rPr>
              <a:t>https://www.ufg.uni-freiburg.de/studium/lehrgrab/truso</a:t>
            </a:r>
            <a:endParaRPr lang="pl-PL" dirty="0"/>
          </a:p>
          <a:p>
            <a:pPr>
              <a:buFont typeface="Arial" panose="020B0604020202020204" pitchFamily="34" charset="0"/>
              <a:buChar char="•"/>
            </a:pPr>
            <a:r>
              <a:rPr lang="pl-PL" dirty="0">
                <a:hlinkClick r:id="rId3"/>
              </a:rPr>
              <a:t>https://www.ufg.uni-freiburg.de/studium/lehrgrab/truso-2-wulfstan.pdf</a:t>
            </a:r>
            <a:endParaRPr lang="pl-PL" dirty="0"/>
          </a:p>
          <a:p>
            <a:pPr>
              <a:buFont typeface="Arial" panose="020B0604020202020204" pitchFamily="34" charset="0"/>
              <a:buChar char="•"/>
            </a:pPr>
            <a:r>
              <a:rPr lang="pl-PL" dirty="0">
                <a:hlinkClick r:id="rId4"/>
              </a:rPr>
              <a:t>https://www.ufg.uni-freiburg.de/studium/lehrgrab/truso-3-suche.pdf</a:t>
            </a:r>
            <a:endParaRPr lang="pl-PL" dirty="0"/>
          </a:p>
          <a:p>
            <a:pPr>
              <a:buFont typeface="Arial" panose="020B0604020202020204" pitchFamily="34" charset="0"/>
              <a:buChar char="•"/>
            </a:pPr>
            <a:r>
              <a:rPr lang="pl-PL" dirty="0">
                <a:hlinkClick r:id="rId5"/>
              </a:rPr>
              <a:t>https://www.ufg.uni-freiburg.de/studium/lehrgrab/truso-4-funde.pdf</a:t>
            </a:r>
            <a:endParaRPr lang="pl-PL" dirty="0"/>
          </a:p>
          <a:p>
            <a:pPr>
              <a:buFont typeface="Arial" panose="020B0604020202020204" pitchFamily="34" charset="0"/>
              <a:buChar char="•"/>
            </a:pPr>
            <a:r>
              <a:rPr lang="pl-PL" dirty="0">
                <a:hlinkClick r:id="rId6"/>
              </a:rPr>
              <a:t>https://www.truso.com.pl/podstawowe-informacje/</a:t>
            </a:r>
            <a:endParaRPr lang="pl-PL" dirty="0"/>
          </a:p>
          <a:p>
            <a:pPr>
              <a:buFont typeface="Arial" panose="020B0604020202020204" pitchFamily="34" charset="0"/>
              <a:buChar char="•"/>
            </a:pPr>
            <a:r>
              <a:rPr lang="pl-PL" dirty="0">
                <a:hlinkClick r:id="rId7"/>
              </a:rPr>
              <a:t>https://oberlandkanal.info.pl/na-poczatku-bylo-truso</a:t>
            </a:r>
          </a:p>
          <a:p>
            <a:pPr>
              <a:buFont typeface="Arial" panose="020B0604020202020204" pitchFamily="34" charset="0"/>
              <a:buChar char="•"/>
            </a:pPr>
            <a:r>
              <a:rPr lang="pl-PL" dirty="0">
                <a:hlinkClick r:id="rId7"/>
              </a:rPr>
              <a:t>https://haithabu-danewerk.de/hollingstedt/</a:t>
            </a:r>
            <a:endParaRPr lang="pl-PL" dirty="0"/>
          </a:p>
          <a:p>
            <a:pPr>
              <a:buFont typeface="Arial" panose="020B0604020202020204" pitchFamily="34" charset="0"/>
              <a:buChar char="•"/>
            </a:pPr>
            <a:r>
              <a:rPr lang="pl-PL" dirty="0">
                <a:hlinkClick r:id="rId8"/>
              </a:rPr>
              <a:t>https://haithabu-danewerk.de/ellingstedt/</a:t>
            </a:r>
            <a:endParaRPr lang="pl-PL" dirty="0"/>
          </a:p>
          <a:p>
            <a:pPr>
              <a:buFont typeface="Arial" panose="020B0604020202020204" pitchFamily="34" charset="0"/>
              <a:buChar char="•"/>
            </a:pPr>
            <a:r>
              <a:rPr lang="pl-PL" dirty="0">
                <a:hlinkClick r:id="rId9"/>
              </a:rPr>
              <a:t>https://haithabu-danewerk.de/nordwall/</a:t>
            </a:r>
            <a:endParaRPr lang="pl-PL" dirty="0"/>
          </a:p>
          <a:p>
            <a:pPr>
              <a:buFont typeface="Arial" panose="020B0604020202020204" pitchFamily="34" charset="0"/>
              <a:buChar char="•"/>
            </a:pPr>
            <a:r>
              <a:rPr lang="pl-PL" dirty="0">
                <a:hlinkClick r:id="rId10"/>
              </a:rPr>
              <a:t>https://haithabu-danewerk.de/haithabu/</a:t>
            </a:r>
            <a:endParaRPr lang="pl-PL" dirty="0"/>
          </a:p>
          <a:p>
            <a:pPr>
              <a:buFont typeface="Arial" panose="020B0604020202020204" pitchFamily="34" charset="0"/>
              <a:buChar char="•"/>
            </a:pPr>
            <a:endParaRPr lang="pl-PL" dirty="0"/>
          </a:p>
          <a:p>
            <a:pPr>
              <a:buFont typeface="Arial" panose="020B0604020202020204" pitchFamily="34" charset="0"/>
              <a:buChar char="•"/>
            </a:pPr>
            <a:endParaRPr lang="pl-PL"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1D0FEA7-3AD3-6CF7-EF73-37C22EF7FF04}"/>
              </a:ext>
            </a:extLst>
          </p:cNvPr>
          <p:cNvSpPr>
            <a:spLocks noGrp="1"/>
          </p:cNvSpPr>
          <p:nvPr>
            <p:ph type="title"/>
          </p:nvPr>
        </p:nvSpPr>
        <p:spPr/>
        <p:txBody>
          <a:bodyPr>
            <a:normAutofit/>
          </a:bodyPr>
          <a:lstStyle/>
          <a:p>
            <a:r>
              <a:rPr lang="pl-PL" sz="4000" dirty="0" err="1"/>
              <a:t>Quellen</a:t>
            </a:r>
            <a:endParaRPr lang="pl-PL" sz="4000" dirty="0"/>
          </a:p>
        </p:txBody>
      </p:sp>
      <p:sp>
        <p:nvSpPr>
          <p:cNvPr id="3" name="Symbol zastępczy zawartości 2">
            <a:extLst>
              <a:ext uri="{FF2B5EF4-FFF2-40B4-BE49-F238E27FC236}">
                <a16:creationId xmlns:a16="http://schemas.microsoft.com/office/drawing/2014/main" id="{0CBF5362-340B-2FBE-E5C1-CB419FA6B2F6}"/>
              </a:ext>
            </a:extLst>
          </p:cNvPr>
          <p:cNvSpPr>
            <a:spLocks noGrp="1"/>
          </p:cNvSpPr>
          <p:nvPr>
            <p:ph idx="1"/>
          </p:nvPr>
        </p:nvSpPr>
        <p:spPr/>
        <p:txBody>
          <a:bodyPr/>
          <a:lstStyle/>
          <a:p>
            <a:pPr>
              <a:buFont typeface="Arial" panose="020B0604020202020204" pitchFamily="34" charset="0"/>
              <a:buChar char="•"/>
            </a:pPr>
            <a:r>
              <a:rPr lang="pl-PL" dirty="0">
                <a:hlinkClick r:id="rId2"/>
              </a:rPr>
              <a:t>https://haithabu.de/en/dauerausstellung</a:t>
            </a:r>
            <a:endParaRPr lang="pl-PL" dirty="0"/>
          </a:p>
          <a:p>
            <a:pPr>
              <a:buFont typeface="Arial" panose="020B0604020202020204" pitchFamily="34" charset="0"/>
              <a:buChar char="•"/>
            </a:pPr>
            <a:r>
              <a:rPr lang="pl-PL" dirty="0">
                <a:hlinkClick r:id="rId3"/>
              </a:rPr>
              <a:t>https://haithabu-danewerk.de/haithabu-halbkreiswall/</a:t>
            </a:r>
            <a:endParaRPr lang="pl-PL" dirty="0"/>
          </a:p>
          <a:p>
            <a:pPr>
              <a:buFont typeface="Arial" panose="020B0604020202020204" pitchFamily="34" charset="0"/>
              <a:buChar char="•"/>
            </a:pPr>
            <a:endParaRPr lang="pl-PL" dirty="0"/>
          </a:p>
          <a:p>
            <a:pPr>
              <a:buFont typeface="Arial" panose="020B0604020202020204" pitchFamily="34" charset="0"/>
              <a:buChar char="•"/>
            </a:pPr>
            <a:endParaRPr lang="pl-PL" dirty="0"/>
          </a:p>
        </p:txBody>
      </p:sp>
    </p:spTree>
    <p:extLst>
      <p:ext uri="{BB962C8B-B14F-4D97-AF65-F5344CB8AC3E}">
        <p14:creationId xmlns:p14="http://schemas.microsoft.com/office/powerpoint/2010/main" val="953141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br>
              <a:rPr lang="de-DE" sz="1400" dirty="0"/>
            </a:br>
            <a:endParaRPr lang="pl-PL" sz="4000" dirty="0"/>
          </a:p>
        </p:txBody>
      </p:sp>
      <p:sp>
        <p:nvSpPr>
          <p:cNvPr id="3" name="Pole tekstowe 2"/>
          <p:cNvSpPr txBox="1"/>
          <p:nvPr/>
        </p:nvSpPr>
        <p:spPr>
          <a:xfrm>
            <a:off x="3082925" y="2106930"/>
            <a:ext cx="6096000" cy="1568450"/>
          </a:xfrm>
          <a:prstGeom prst="rect">
            <a:avLst/>
          </a:prstGeom>
          <a:noFill/>
        </p:spPr>
        <p:txBody>
          <a:bodyPr wrap="square" rtlCol="0" anchor="t">
            <a:spAutoFit/>
          </a:bodyPr>
          <a:lstStyle/>
          <a:p>
            <a:pPr algn="ctr"/>
            <a:r>
              <a:rPr lang="de-DE" sz="4800" b="1" dirty="0">
                <a:sym typeface="+mn-ea"/>
              </a:rPr>
              <a:t>Vielen Dank für Ihre Aufmerksamkeit</a:t>
            </a:r>
            <a:endParaRPr lang="de-DE" altLang="en-US" sz="4800" b="1" dirty="0">
              <a:sym typeface="+mn-e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000" dirty="0"/>
              <a:t>Agenda</a:t>
            </a:r>
          </a:p>
        </p:txBody>
      </p:sp>
      <p:sp>
        <p:nvSpPr>
          <p:cNvPr id="3" name="Symbol zastępczy zawartości 2"/>
          <p:cNvSpPr>
            <a:spLocks noGrp="1"/>
          </p:cNvSpPr>
          <p:nvPr>
            <p:ph idx="1"/>
          </p:nvPr>
        </p:nvSpPr>
        <p:spPr>
          <a:xfrm>
            <a:off x="1097280" y="1845733"/>
            <a:ext cx="10058400" cy="4480421"/>
          </a:xfrm>
        </p:spPr>
        <p:txBody>
          <a:bodyPr>
            <a:normAutofit lnSpcReduction="10000"/>
          </a:bodyPr>
          <a:lstStyle/>
          <a:p>
            <a:pPr marL="457200" indent="-457200">
              <a:buFont typeface="+mj-lt"/>
              <a:buAutoNum type="arabicPeriod"/>
            </a:pPr>
            <a:r>
              <a:rPr lang="pl-PL" sz="2400" kern="100" dirty="0" err="1">
                <a:effectLst/>
                <a:latin typeface="Calibri" panose="020F0502020204030204" pitchFamily="34" charset="0"/>
                <a:ea typeface="Calibri" panose="020F0502020204030204" pitchFamily="34" charset="0"/>
              </a:rPr>
              <a:t>Einf</a:t>
            </a:r>
            <a:r>
              <a:rPr lang="de-DE" sz="2400" kern="100" dirty="0">
                <a:effectLst/>
                <a:latin typeface="Calibri" panose="020F0502020204030204" pitchFamily="34" charset="0"/>
                <a:ea typeface="Calibri" panose="020F0502020204030204" pitchFamily="34" charset="0"/>
              </a:rPr>
              <a:t>ü</a:t>
            </a:r>
            <a:r>
              <a:rPr lang="pl-PL" sz="2400" kern="100" dirty="0" err="1">
                <a:effectLst/>
                <a:latin typeface="Calibri" panose="020F0502020204030204" pitchFamily="34" charset="0"/>
                <a:ea typeface="Calibri" panose="020F0502020204030204" pitchFamily="34" charset="0"/>
              </a:rPr>
              <a:t>hrung</a:t>
            </a:r>
            <a:endParaRPr lang="pl-PL" sz="2400" dirty="0"/>
          </a:p>
          <a:p>
            <a:pPr marL="457200" indent="-457200">
              <a:buFont typeface="+mj-lt"/>
              <a:buAutoNum type="arabicPeriod"/>
            </a:pPr>
            <a:r>
              <a:rPr lang="pl-PL" sz="2400" dirty="0" err="1"/>
              <a:t>Truso</a:t>
            </a:r>
            <a:endParaRPr lang="pl-PL" sz="2400" dirty="0"/>
          </a:p>
          <a:p>
            <a:pPr marL="457200" indent="-457200">
              <a:buFont typeface="+mj-lt"/>
              <a:buAutoNum type="arabicPeriod"/>
            </a:pPr>
            <a:r>
              <a:rPr lang="pl-PL" sz="2400" dirty="0" err="1"/>
              <a:t>Truso</a:t>
            </a:r>
            <a:r>
              <a:rPr lang="pl-PL" sz="2400" dirty="0"/>
              <a:t> – </a:t>
            </a:r>
            <a:r>
              <a:rPr lang="pl-PL" sz="2400" dirty="0" err="1"/>
              <a:t>Artefakte</a:t>
            </a:r>
            <a:endParaRPr lang="pl-PL" sz="2400" dirty="0"/>
          </a:p>
          <a:p>
            <a:pPr marL="457200" indent="-457200">
              <a:buFont typeface="+mj-lt"/>
              <a:buAutoNum type="arabicPeriod"/>
            </a:pPr>
            <a:r>
              <a:rPr lang="pl-PL" sz="2400" dirty="0" err="1"/>
              <a:t>Truso</a:t>
            </a:r>
            <a:r>
              <a:rPr lang="pl-PL" sz="2400" dirty="0"/>
              <a:t> – Fotos </a:t>
            </a:r>
          </a:p>
          <a:p>
            <a:pPr marL="457200" indent="-457200">
              <a:buFont typeface="+mj-lt"/>
              <a:buAutoNum type="arabicPeriod"/>
            </a:pPr>
            <a:r>
              <a:rPr lang="pl-PL" sz="2400" dirty="0" err="1"/>
              <a:t>Haithabu</a:t>
            </a:r>
            <a:endParaRPr lang="pl-PL" sz="2400" dirty="0"/>
          </a:p>
          <a:p>
            <a:pPr marL="457200" indent="-457200">
              <a:buFont typeface="+mj-lt"/>
              <a:buAutoNum type="arabicPeriod"/>
            </a:pPr>
            <a:r>
              <a:rPr lang="pl-PL" sz="2400" dirty="0" err="1"/>
              <a:t>Haithabu</a:t>
            </a:r>
            <a:r>
              <a:rPr lang="pl-PL" sz="2400" dirty="0"/>
              <a:t> – </a:t>
            </a:r>
            <a:r>
              <a:rPr lang="pl-PL" sz="2400" dirty="0" err="1"/>
              <a:t>Artefakte</a:t>
            </a:r>
            <a:endParaRPr lang="pl-PL" sz="2400" dirty="0"/>
          </a:p>
          <a:p>
            <a:pPr marL="457200" indent="-457200">
              <a:buFont typeface="+mj-lt"/>
              <a:buAutoNum type="arabicPeriod"/>
            </a:pPr>
            <a:r>
              <a:rPr lang="pl-PL" sz="2400" dirty="0" err="1"/>
              <a:t>Haithabu</a:t>
            </a:r>
            <a:r>
              <a:rPr lang="pl-PL" sz="2400" dirty="0"/>
              <a:t> – Fotos </a:t>
            </a:r>
          </a:p>
          <a:p>
            <a:pPr marL="457200" indent="-457200">
              <a:buFont typeface="+mj-lt"/>
              <a:buAutoNum type="arabicPeriod"/>
            </a:pPr>
            <a:r>
              <a:rPr lang="pl-PL" sz="2400" dirty="0" err="1"/>
              <a:t>Wörterbuch</a:t>
            </a:r>
            <a:endParaRPr lang="pl-PL" sz="2400" dirty="0"/>
          </a:p>
          <a:p>
            <a:pPr marL="457200" indent="-457200">
              <a:buFont typeface="+mj-lt"/>
              <a:buAutoNum type="arabicPeriod"/>
            </a:pPr>
            <a:r>
              <a:rPr lang="pl-PL" sz="2400" dirty="0" err="1"/>
              <a:t>Quellen</a:t>
            </a:r>
            <a:endParaRPr lang="pl-PL" sz="2400" dirty="0"/>
          </a:p>
          <a:p>
            <a:pPr marL="0" indent="0">
              <a:buNone/>
            </a:pPr>
            <a:endParaRPr lang="pl-PL" sz="2400" dirty="0"/>
          </a:p>
          <a:p>
            <a:pPr marL="0" indent="0">
              <a:buNone/>
            </a:pPr>
            <a:endParaRPr lang="pl-PL"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D8CEE4D-38E1-7ADA-6FF0-18D5626BE826}"/>
              </a:ext>
            </a:extLst>
          </p:cNvPr>
          <p:cNvSpPr>
            <a:spLocks noGrp="1"/>
          </p:cNvSpPr>
          <p:nvPr>
            <p:ph type="title"/>
          </p:nvPr>
        </p:nvSpPr>
        <p:spPr/>
        <p:txBody>
          <a:bodyPr>
            <a:normAutofit/>
          </a:bodyPr>
          <a:lstStyle/>
          <a:p>
            <a:r>
              <a:rPr lang="pl-PL" sz="4000" kern="100" dirty="0" err="1">
                <a:effectLst/>
                <a:latin typeface="Calibri" panose="020F0502020204030204" pitchFamily="34" charset="0"/>
                <a:ea typeface="Calibri" panose="020F0502020204030204" pitchFamily="34" charset="0"/>
              </a:rPr>
              <a:t>Einf</a:t>
            </a:r>
            <a:r>
              <a:rPr lang="de-DE" sz="4000" kern="100" dirty="0">
                <a:effectLst/>
                <a:latin typeface="Calibri" panose="020F0502020204030204" pitchFamily="34" charset="0"/>
                <a:ea typeface="Calibri" panose="020F0502020204030204" pitchFamily="34" charset="0"/>
              </a:rPr>
              <a:t>ü</a:t>
            </a:r>
            <a:r>
              <a:rPr lang="pl-PL" sz="4000" kern="100" dirty="0" err="1">
                <a:effectLst/>
                <a:latin typeface="Calibri" panose="020F0502020204030204" pitchFamily="34" charset="0"/>
                <a:ea typeface="Calibri" panose="020F0502020204030204" pitchFamily="34" charset="0"/>
              </a:rPr>
              <a:t>hrung</a:t>
            </a:r>
            <a:endParaRPr lang="pl-PL" sz="4000" dirty="0"/>
          </a:p>
        </p:txBody>
      </p:sp>
      <p:sp>
        <p:nvSpPr>
          <p:cNvPr id="3" name="Symbol zastępczy zawartości 2">
            <a:extLst>
              <a:ext uri="{FF2B5EF4-FFF2-40B4-BE49-F238E27FC236}">
                <a16:creationId xmlns:a16="http://schemas.microsoft.com/office/drawing/2014/main" id="{8926FACD-FCB9-D3C3-F574-5CE6C77F674C}"/>
              </a:ext>
            </a:extLst>
          </p:cNvPr>
          <p:cNvSpPr>
            <a:spLocks noGrp="1"/>
          </p:cNvSpPr>
          <p:nvPr>
            <p:ph idx="1"/>
          </p:nvPr>
        </p:nvSpPr>
        <p:spPr/>
        <p:txBody>
          <a:bodyPr/>
          <a:lstStyle/>
          <a:p>
            <a:r>
              <a:rPr lang="de-DE" dirty="0"/>
              <a:t>Die Wikinger waren ein nordgermanisches Volk, das zwischen dem 8. und 11. Jahrhundert in Skandinavien lebte. Sie stammten hauptsächlich aus dem heutigen Norwegen, Schweden und Dänemark. Die Wikinger waren bekannt für ihre Segelfähigkeiten und Plünderungen entlang der europäischen Küsten. Sie gründeten auch Siedlungen und Handelspunkte in anderen Teilen Europas, einschließlich Island, Grönland und den Britischen Inseln. Die Wikinger waren nicht nur Krieger, sondern auch Handwerker, Kaufleute und Bauern. Sie sprachen nordgermanisch und glaubten an viele Götter und Göttinnen. Die Wikinger hinterließen ein reiches kulturelles Erbe, darunter nordische Mythologie, Kunst und Architektur. Ihr Einfluss reichte bis nach Osteuropa, Nordafrika und sogar nach Nordamerika, wo sie um 1000 n. Chr. eine kurze Siedlung in Neufundland anlegten. Die Wikingerzeit endete im 11. Jahrhundert mit der Christianisierung Skandinaviens und der Entstehung nationaler Königreiche. Heute sind die Wikinger vor allem für ihre Sagen und kulturellen Traditionen bekannt.</a:t>
            </a:r>
            <a:endParaRPr lang="pl-PL" dirty="0"/>
          </a:p>
        </p:txBody>
      </p:sp>
    </p:spTree>
    <p:extLst>
      <p:ext uri="{BB962C8B-B14F-4D97-AF65-F5344CB8AC3E}">
        <p14:creationId xmlns:p14="http://schemas.microsoft.com/office/powerpoint/2010/main" val="3036620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000" dirty="0" err="1"/>
              <a:t>Truso</a:t>
            </a:r>
            <a:endParaRPr lang="pl-PL" sz="4000" dirty="0"/>
          </a:p>
        </p:txBody>
      </p:sp>
      <p:sp>
        <p:nvSpPr>
          <p:cNvPr id="3" name="Symbol zastępczy zawartości 2"/>
          <p:cNvSpPr>
            <a:spLocks noGrp="1"/>
          </p:cNvSpPr>
          <p:nvPr>
            <p:ph idx="1"/>
          </p:nvPr>
        </p:nvSpPr>
        <p:spPr>
          <a:xfrm>
            <a:off x="0" y="1827073"/>
            <a:ext cx="7389845" cy="4499082"/>
          </a:xfrm>
        </p:spPr>
        <p:txBody>
          <a:bodyPr>
            <a:normAutofit lnSpcReduction="10000"/>
          </a:bodyPr>
          <a:lstStyle/>
          <a:p>
            <a:r>
              <a:rPr lang="de-DE" b="1" dirty="0" err="1"/>
              <a:t>Truso</a:t>
            </a:r>
            <a:r>
              <a:rPr lang="de-DE" b="1" dirty="0"/>
              <a:t> liegt im Norden Polens</a:t>
            </a:r>
            <a:r>
              <a:rPr lang="pl-PL" dirty="0"/>
              <a:t>.</a:t>
            </a:r>
            <a:r>
              <a:rPr lang="de-DE" b="1" dirty="0" err="1"/>
              <a:t>Truso</a:t>
            </a:r>
            <a:r>
              <a:rPr lang="de-DE" b="1" dirty="0"/>
              <a:t> ist der Namen eines</a:t>
            </a:r>
            <a:r>
              <a:rPr lang="pl-PL" b="1" dirty="0"/>
              <a:t> </a:t>
            </a:r>
            <a:r>
              <a:rPr lang="de-DE" b="1" dirty="0"/>
              <a:t>Händlertreffpunkts in der Nähe der Weichselmündung</a:t>
            </a:r>
            <a:r>
              <a:rPr lang="pl-PL" dirty="0"/>
              <a:t>.</a:t>
            </a:r>
            <a:r>
              <a:rPr lang="de-DE" dirty="0"/>
              <a:t> Er wurde in einem Reisebericht erwähnt, in dem ein gewisser </a:t>
            </a:r>
            <a:r>
              <a:rPr lang="de-DE" dirty="0" err="1"/>
              <a:t>Wulfstan</a:t>
            </a:r>
            <a:r>
              <a:rPr lang="de-DE" dirty="0"/>
              <a:t> seine Reise von </a:t>
            </a:r>
            <a:r>
              <a:rPr lang="de-DE" dirty="0" err="1"/>
              <a:t>Haithab</a:t>
            </a:r>
            <a:r>
              <a:rPr lang="de-DE" dirty="0"/>
              <a:t> nach </a:t>
            </a:r>
            <a:r>
              <a:rPr lang="de-DE" dirty="0" err="1"/>
              <a:t>Truso</a:t>
            </a:r>
            <a:r>
              <a:rPr lang="de-DE" dirty="0"/>
              <a:t> beschrieb, wo Archäologen sich für den Ort interessierten.</a:t>
            </a:r>
            <a:r>
              <a:rPr lang="de-DE" b="1" dirty="0"/>
              <a:t> Die Suche erstreckte sich hauptsächlich auf die Gegend um </a:t>
            </a:r>
            <a:r>
              <a:rPr lang="de-DE" b="1" dirty="0" err="1"/>
              <a:t>Elb</a:t>
            </a:r>
            <a:r>
              <a:rPr lang="pl-PL" b="1" dirty="0" err="1"/>
              <a:t>ing</a:t>
            </a:r>
            <a:r>
              <a:rPr lang="de-DE" b="1" dirty="0"/>
              <a:t>.</a:t>
            </a:r>
            <a:r>
              <a:rPr lang="de-DE" dirty="0"/>
              <a:t> </a:t>
            </a:r>
            <a:r>
              <a:rPr lang="de-DE" b="1" dirty="0"/>
              <a:t>Es wurden Gräber aus der Wikingerzeit entdeckt, deren Grabsteine ​​denen in Skandinavien ähneln.</a:t>
            </a:r>
            <a:r>
              <a:rPr lang="de-DE" dirty="0"/>
              <a:t> Eine zugehörige Siedlung konnte jedoch nicht gefunden werden, was aber durch die dichte mittelalterliche Bebauung der Stadt zu erklären sein könnte. Die identische Lage des frühmittelalterlichen Handelszentrums und der spätmittelalterlichen Stadt könnte auf die gleichen Funktionen beider Siedlungen hinweisen – Handwerk und Handel. Einen Beweis hierfür gab es jedoch nicht. In der Stadt </a:t>
            </a:r>
            <a:r>
              <a:rPr lang="de-DE" dirty="0" err="1"/>
              <a:t>Elb</a:t>
            </a:r>
            <a:r>
              <a:rPr lang="pl-PL" dirty="0" err="1"/>
              <a:t>ing</a:t>
            </a:r>
            <a:r>
              <a:rPr lang="de-DE" dirty="0"/>
              <a:t> wurden keine Funde oder Siedlungsreste gefunden. </a:t>
            </a:r>
            <a:r>
              <a:rPr lang="de-DE" b="1" dirty="0"/>
              <a:t>Bei archäologischen Untersuchungen von Mitarbeitern des Museums in Elbing im Jahr 1982 wurde am nordöstlichen Ufer des </a:t>
            </a:r>
            <a:r>
              <a:rPr lang="de-DE" b="1" dirty="0" err="1"/>
              <a:t>Drausees</a:t>
            </a:r>
            <a:r>
              <a:rPr lang="de-DE" b="1" dirty="0"/>
              <a:t> eine frühmittelalterliche Siedlung entdeckt.</a:t>
            </a:r>
            <a:endParaRPr lang="de-DE" dirty="0"/>
          </a:p>
          <a:p>
            <a:endParaRPr lang="pl-PL" dirty="0"/>
          </a:p>
        </p:txBody>
      </p:sp>
      <p:pic>
        <p:nvPicPr>
          <p:cNvPr id="7" name="Obraz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9845" y="1782156"/>
            <a:ext cx="4802155" cy="329368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000" b="1" dirty="0" err="1"/>
              <a:t>Truso</a:t>
            </a:r>
            <a:r>
              <a:rPr lang="pl-PL" sz="4000" b="1" dirty="0"/>
              <a:t> - </a:t>
            </a:r>
            <a:r>
              <a:rPr lang="pl-PL" sz="4000" b="1" dirty="0" err="1"/>
              <a:t>Artefakte</a:t>
            </a:r>
            <a:endParaRPr lang="pl-PL" sz="4000" b="1" dirty="0"/>
          </a:p>
        </p:txBody>
      </p:sp>
      <p:sp>
        <p:nvSpPr>
          <p:cNvPr id="3" name="Symbol zastępczy zawartości 2"/>
          <p:cNvSpPr>
            <a:spLocks noGrp="1"/>
          </p:cNvSpPr>
          <p:nvPr>
            <p:ph idx="1"/>
          </p:nvPr>
        </p:nvSpPr>
        <p:spPr>
          <a:xfrm>
            <a:off x="1097280" y="1845733"/>
            <a:ext cx="10058400" cy="4508413"/>
          </a:xfrm>
        </p:spPr>
        <p:txBody>
          <a:bodyPr/>
          <a:lstStyle/>
          <a:p>
            <a:pPr>
              <a:buFont typeface="Wingdings" panose="05000000000000000000" pitchFamily="2" charset="2"/>
              <a:buChar char="Ø"/>
            </a:pPr>
            <a:r>
              <a:rPr lang="pl-PL" b="1" dirty="0" err="1"/>
              <a:t>Arabische</a:t>
            </a:r>
            <a:r>
              <a:rPr lang="pl-PL" b="1" dirty="0"/>
              <a:t> </a:t>
            </a:r>
            <a:r>
              <a:rPr lang="pl-PL" b="1" dirty="0" err="1"/>
              <a:t>Münzen</a:t>
            </a:r>
            <a:r>
              <a:rPr lang="pl-PL" b="1" dirty="0"/>
              <a:t>,</a:t>
            </a:r>
          </a:p>
          <a:p>
            <a:pPr>
              <a:buFont typeface="Wingdings" panose="05000000000000000000" pitchFamily="2" charset="2"/>
              <a:buChar char="Ø"/>
            </a:pPr>
            <a:r>
              <a:rPr lang="pl-PL" b="1" dirty="0" err="1"/>
              <a:t>Gewichte</a:t>
            </a:r>
            <a:r>
              <a:rPr lang="pl-PL" b="1" dirty="0"/>
              <a:t>,</a:t>
            </a:r>
          </a:p>
          <a:p>
            <a:pPr>
              <a:buFont typeface="Wingdings" panose="05000000000000000000" pitchFamily="2" charset="2"/>
              <a:buChar char="Ø"/>
            </a:pPr>
            <a:r>
              <a:rPr lang="de-DE" b="1" dirty="0"/>
              <a:t>Abfälle und Halbfertigprodukte aus dem Geweih sind ein Beweis für die Herstellung von Kämmen</a:t>
            </a:r>
            <a:r>
              <a:rPr lang="pl-PL" b="1" dirty="0"/>
              <a:t>,</a:t>
            </a:r>
          </a:p>
          <a:p>
            <a:pPr>
              <a:buFont typeface="Wingdings" panose="05000000000000000000" pitchFamily="2" charset="2"/>
              <a:buChar char="Ø"/>
            </a:pPr>
            <a:r>
              <a:rPr lang="pl-PL" b="1" dirty="0" err="1"/>
              <a:t>Perlen</a:t>
            </a:r>
            <a:r>
              <a:rPr lang="pl-PL" b="1" dirty="0"/>
              <a:t>,</a:t>
            </a:r>
          </a:p>
          <a:p>
            <a:pPr>
              <a:buFont typeface="Wingdings" panose="05000000000000000000" pitchFamily="2" charset="2"/>
              <a:buChar char="Ø"/>
            </a:pPr>
            <a:r>
              <a:rPr lang="pl-PL" b="1" dirty="0" err="1"/>
              <a:t>Anhänger</a:t>
            </a:r>
            <a:r>
              <a:rPr lang="pl-PL" b="1" dirty="0"/>
              <a:t>,</a:t>
            </a:r>
          </a:p>
          <a:p>
            <a:pPr>
              <a:buFont typeface="Wingdings" panose="05000000000000000000" pitchFamily="2" charset="2"/>
              <a:buChar char="Ø"/>
            </a:pPr>
            <a:r>
              <a:rPr lang="de-DE" b="1" dirty="0"/>
              <a:t>Bearbeitung von Eisen und Nichteisenmetallen zur Herstellung von Schmuck- und Bekleidungselementen in Form von Schmiedewerkzeugen und Tiegeln</a:t>
            </a:r>
            <a:r>
              <a:rPr lang="pl-PL" b="1" dirty="0"/>
              <a:t>,</a:t>
            </a:r>
          </a:p>
          <a:p>
            <a:pPr>
              <a:buFont typeface="Wingdings" panose="05000000000000000000" pitchFamily="2" charset="2"/>
              <a:buChar char="Ø"/>
            </a:pPr>
            <a:r>
              <a:rPr lang="de-DE" b="1" dirty="0"/>
              <a:t>Keramikgeschirr und -broschen zeigen Beziehungen zu den slawischen, baltischen und skandinavischen Regionen sowie Kontakte zu Westeuropa</a:t>
            </a:r>
            <a:r>
              <a:rPr lang="pl-PL" b="1" dirty="0"/>
              <a:t>.</a:t>
            </a:r>
            <a:endParaRPr lang="de-DE" b="1" dirty="0"/>
          </a:p>
          <a:p>
            <a:endParaRPr lang="de-DE" dirty="0"/>
          </a:p>
          <a:p>
            <a:endParaRPr lang="pl-PL" dirty="0"/>
          </a:p>
          <a:p>
            <a:endParaRPr lang="pl-PL"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ltLang="en-US" dirty="0"/>
              <a:t>TRUSO – Fotos </a:t>
            </a:r>
          </a:p>
        </p:txBody>
      </p:sp>
      <p:pic>
        <p:nvPicPr>
          <p:cNvPr id="7" name="Symbol zastępczy zawartości 6">
            <a:extLst>
              <a:ext uri="{FF2B5EF4-FFF2-40B4-BE49-F238E27FC236}">
                <a16:creationId xmlns:a16="http://schemas.microsoft.com/office/drawing/2014/main" id="{F2DF5F19-D641-5918-6BE7-0DA9292EAB12}"/>
              </a:ext>
            </a:extLst>
          </p:cNvPr>
          <p:cNvPicPr>
            <a:picLocks noGrp="1" noChangeAspect="1"/>
          </p:cNvPicPr>
          <p:nvPr>
            <p:ph idx="1"/>
          </p:nvPr>
        </p:nvPicPr>
        <p:blipFill>
          <a:blip r:embed="rId2"/>
          <a:stretch>
            <a:fillRect/>
          </a:stretch>
        </p:blipFill>
        <p:spPr>
          <a:xfrm>
            <a:off x="7418508" y="1737360"/>
            <a:ext cx="3737172" cy="3853006"/>
          </a:xfrm>
          <a:prstGeom prst="rect">
            <a:avLst/>
          </a:prstGeom>
        </p:spPr>
      </p:pic>
      <p:pic>
        <p:nvPicPr>
          <p:cNvPr id="8" name="Obraz 7">
            <a:extLst>
              <a:ext uri="{FF2B5EF4-FFF2-40B4-BE49-F238E27FC236}">
                <a16:creationId xmlns:a16="http://schemas.microsoft.com/office/drawing/2014/main" id="{D68A2BDE-AE69-9E87-CDD7-E04D91A3ED8A}"/>
              </a:ext>
            </a:extLst>
          </p:cNvPr>
          <p:cNvPicPr>
            <a:picLocks noChangeAspect="1"/>
          </p:cNvPicPr>
          <p:nvPr/>
        </p:nvPicPr>
        <p:blipFill>
          <a:blip r:embed="rId3"/>
          <a:stretch>
            <a:fillRect/>
          </a:stretch>
        </p:blipFill>
        <p:spPr>
          <a:xfrm>
            <a:off x="1097280" y="1737360"/>
            <a:ext cx="5809149" cy="385300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ltLang="en-US" dirty="0">
                <a:sym typeface="+mn-ea"/>
              </a:rPr>
              <a:t>TRUSO – Fotos </a:t>
            </a:r>
            <a:endParaRPr lang="pl-PL" altLang="en-US" dirty="0"/>
          </a:p>
        </p:txBody>
      </p:sp>
      <p:pic>
        <p:nvPicPr>
          <p:cNvPr id="6" name="Obraz 5">
            <a:extLst>
              <a:ext uri="{FF2B5EF4-FFF2-40B4-BE49-F238E27FC236}">
                <a16:creationId xmlns:a16="http://schemas.microsoft.com/office/drawing/2014/main" id="{0C588D57-B6E6-76CF-DD83-8B41E356FE90}"/>
              </a:ext>
            </a:extLst>
          </p:cNvPr>
          <p:cNvPicPr>
            <a:picLocks noChangeAspect="1"/>
          </p:cNvPicPr>
          <p:nvPr/>
        </p:nvPicPr>
        <p:blipFill>
          <a:blip r:embed="rId2"/>
          <a:stretch>
            <a:fillRect/>
          </a:stretch>
        </p:blipFill>
        <p:spPr>
          <a:xfrm>
            <a:off x="5374581" y="4006795"/>
            <a:ext cx="5781099" cy="2092637"/>
          </a:xfrm>
          <a:prstGeom prst="rect">
            <a:avLst/>
          </a:prstGeom>
        </p:spPr>
      </p:pic>
      <p:pic>
        <p:nvPicPr>
          <p:cNvPr id="9" name="Symbol zastępczy zawartości 8">
            <a:extLst>
              <a:ext uri="{FF2B5EF4-FFF2-40B4-BE49-F238E27FC236}">
                <a16:creationId xmlns:a16="http://schemas.microsoft.com/office/drawing/2014/main" id="{7EA34B8F-DDDD-E505-9C4E-3B7C1F126968}"/>
              </a:ext>
            </a:extLst>
          </p:cNvPr>
          <p:cNvPicPr>
            <a:picLocks noGrp="1" noChangeAspect="1"/>
          </p:cNvPicPr>
          <p:nvPr>
            <p:ph idx="1"/>
          </p:nvPr>
        </p:nvPicPr>
        <p:blipFill>
          <a:blip r:embed="rId3"/>
          <a:stretch>
            <a:fillRect/>
          </a:stretch>
        </p:blipFill>
        <p:spPr>
          <a:xfrm>
            <a:off x="1097280" y="1737360"/>
            <a:ext cx="5045396" cy="226943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000" b="1" dirty="0" err="1"/>
              <a:t>Haithabu</a:t>
            </a:r>
          </a:p>
        </p:txBody>
      </p:sp>
      <p:sp>
        <p:nvSpPr>
          <p:cNvPr id="3" name="Symbol zastępczy zawartości 2"/>
          <p:cNvSpPr>
            <a:spLocks noGrp="1"/>
          </p:cNvSpPr>
          <p:nvPr>
            <p:ph idx="1"/>
          </p:nvPr>
        </p:nvSpPr>
        <p:spPr>
          <a:xfrm>
            <a:off x="14929" y="1855064"/>
            <a:ext cx="5518124" cy="4480421"/>
          </a:xfrm>
        </p:spPr>
        <p:txBody>
          <a:bodyPr>
            <a:normAutofit lnSpcReduction="10000"/>
          </a:bodyPr>
          <a:lstStyle/>
          <a:p>
            <a:r>
              <a:rPr lang="pl-PL" b="1" dirty="0" err="1"/>
              <a:t>Haithabu</a:t>
            </a:r>
            <a:r>
              <a:rPr lang="pl-PL" b="1" dirty="0"/>
              <a:t> </a:t>
            </a:r>
            <a:r>
              <a:rPr lang="pl-PL" b="1" dirty="0" err="1"/>
              <a:t>liegt</a:t>
            </a:r>
            <a:r>
              <a:rPr lang="pl-PL" b="1" dirty="0"/>
              <a:t> in </a:t>
            </a:r>
            <a:r>
              <a:rPr lang="pl-PL" b="1" dirty="0" err="1"/>
              <a:t>Norddeutschland</a:t>
            </a:r>
            <a:r>
              <a:rPr lang="pl-PL" b="1" dirty="0"/>
              <a:t>.</a:t>
            </a:r>
            <a:r>
              <a:rPr lang="pl-PL" dirty="0"/>
              <a:t> </a:t>
            </a:r>
            <a:r>
              <a:rPr lang="pl-PL" dirty="0" err="1"/>
              <a:t>Haithabu</a:t>
            </a:r>
            <a:r>
              <a:rPr lang="pl-PL" dirty="0"/>
              <a:t> </a:t>
            </a:r>
            <a:r>
              <a:rPr lang="de-DE" dirty="0"/>
              <a:t>liegt auf der Halbinsel Jütland zwischen Treene und Schlei</a:t>
            </a:r>
            <a:r>
              <a:rPr lang="pl-PL" dirty="0"/>
              <a:t>.</a:t>
            </a:r>
            <a:r>
              <a:rPr lang="de-DE" dirty="0"/>
              <a:t> </a:t>
            </a:r>
            <a:r>
              <a:rPr lang="de-DE" b="1" dirty="0"/>
              <a:t>Die geografische Lage ermöglichte eine strategische Anbindung Skandinaviens an das europäische Festland sowie an die Nord- und Ostsee.</a:t>
            </a:r>
            <a:r>
              <a:rPr lang="pl-PL" b="1" dirty="0"/>
              <a:t> </a:t>
            </a:r>
            <a:r>
              <a:rPr lang="de-DE" b="1" dirty="0"/>
              <a:t>Es war eine Handelsstadt, in der Handwerker, z. B. ein Schmied, lebten.</a:t>
            </a:r>
            <a:r>
              <a:rPr lang="pl-PL" dirty="0"/>
              <a:t> </a:t>
            </a:r>
            <a:r>
              <a:rPr lang="pl-PL" dirty="0" err="1"/>
              <a:t>Haithabu</a:t>
            </a:r>
            <a:r>
              <a:rPr lang="pl-PL" dirty="0"/>
              <a:t> </a:t>
            </a:r>
            <a:r>
              <a:rPr lang="de-DE" dirty="0"/>
              <a:t>gehört zum UNESCO-Weltkulturerbe und ist die älteste Wikingerstadt</a:t>
            </a:r>
            <a:r>
              <a:rPr lang="pl-PL" dirty="0"/>
              <a:t>. </a:t>
            </a:r>
            <a:r>
              <a:rPr lang="de-DE" b="1" dirty="0"/>
              <a:t>Durch Ausgrabungen konnten die Pfostengruben, der Wallgraben und einzelne Holzfunde aufgedeckt werden, die dann dendrochronologisch untersucht wurden. </a:t>
            </a:r>
            <a:r>
              <a:rPr lang="de-DE" dirty="0"/>
              <a:t>Archäologen</a:t>
            </a:r>
            <a:r>
              <a:rPr lang="pl-PL" altLang="de-DE" dirty="0"/>
              <a:t> fanden </a:t>
            </a:r>
            <a:r>
              <a:rPr lang="de-DE" dirty="0"/>
              <a:t> hier neben archäologischen Strukturen auch einige Metallreste von Schiffsteilen, vor allem Eisenklammern (</a:t>
            </a:r>
            <a:r>
              <a:rPr lang="de-DE" dirty="0" err="1"/>
              <a:t>Sinteln</a:t>
            </a:r>
            <a:r>
              <a:rPr lang="de-DE" dirty="0"/>
              <a:t>). Archäologen fanden Überreste von Häusern, in denen Handwerk betrieben wurde</a:t>
            </a:r>
            <a:r>
              <a:rPr lang="pl-PL" dirty="0"/>
              <a:t>.</a:t>
            </a:r>
          </a:p>
        </p:txBody>
      </p:sp>
      <p:pic>
        <p:nvPicPr>
          <p:cNvPr id="5" name="Obraz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3053" y="1855064"/>
            <a:ext cx="6658947" cy="283823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err="1">
                <a:sym typeface="+mn-ea"/>
              </a:rPr>
              <a:t>Haithabu- </a:t>
            </a:r>
            <a:r>
              <a:rPr lang="pl-PL" dirty="0" err="1">
                <a:sym typeface="+mn-ea"/>
              </a:rPr>
              <a:t>Artefakte</a:t>
            </a:r>
            <a:endParaRPr lang="pl-PL" altLang="en-US"/>
          </a:p>
        </p:txBody>
      </p:sp>
      <p:sp>
        <p:nvSpPr>
          <p:cNvPr id="3" name="Symbol zastępczy zawartości 2"/>
          <p:cNvSpPr>
            <a:spLocks noGrp="1"/>
          </p:cNvSpPr>
          <p:nvPr>
            <p:ph idx="1"/>
          </p:nvPr>
        </p:nvSpPr>
        <p:spPr/>
        <p:txBody>
          <a:bodyPr/>
          <a:lstStyle/>
          <a:p>
            <a:pPr>
              <a:buFont typeface="Wingdings" panose="05000000000000000000" pitchFamily="2" charset="2"/>
              <a:buChar char="Ø"/>
            </a:pPr>
            <a:r>
              <a:rPr lang="pl-PL" dirty="0" err="1">
                <a:sym typeface="+mn-ea"/>
              </a:rPr>
              <a:t>Metallrückstände</a:t>
            </a:r>
            <a:r>
              <a:rPr lang="pl-PL" dirty="0">
                <a:sym typeface="+mn-ea"/>
              </a:rPr>
              <a:t> von </a:t>
            </a:r>
            <a:r>
              <a:rPr lang="pl-PL" dirty="0" err="1">
                <a:sym typeface="+mn-ea"/>
              </a:rPr>
              <a:t>Schiffsteilen</a:t>
            </a:r>
            <a:r>
              <a:rPr lang="pl-PL" dirty="0">
                <a:sym typeface="+mn-ea"/>
              </a:rPr>
              <a:t>,</a:t>
            </a:r>
            <a:endParaRPr lang="pl-PL" dirty="0"/>
          </a:p>
          <a:p>
            <a:pPr>
              <a:buFont typeface="Wingdings" panose="05000000000000000000" pitchFamily="2" charset="2"/>
              <a:buChar char="Ø"/>
            </a:pPr>
            <a:r>
              <a:rPr lang="pl-PL" dirty="0" err="1">
                <a:sym typeface="+mn-ea"/>
              </a:rPr>
              <a:t>Eisenclips</a:t>
            </a:r>
            <a:r>
              <a:rPr lang="pl-PL" dirty="0">
                <a:sym typeface="+mn-ea"/>
              </a:rPr>
              <a:t> (</a:t>
            </a:r>
            <a:r>
              <a:rPr lang="pl-PL" dirty="0" err="1">
                <a:sym typeface="+mn-ea"/>
              </a:rPr>
              <a:t>Sintle</a:t>
            </a:r>
            <a:r>
              <a:rPr lang="pl-PL" dirty="0">
                <a:sym typeface="+mn-ea"/>
              </a:rPr>
              <a:t>),</a:t>
            </a:r>
            <a:endParaRPr lang="pl-PL" dirty="0"/>
          </a:p>
          <a:p>
            <a:pPr>
              <a:buFont typeface="Wingdings" panose="05000000000000000000" pitchFamily="2" charset="2"/>
              <a:buChar char="Ø"/>
            </a:pPr>
            <a:r>
              <a:rPr lang="pl-PL" dirty="0" err="1">
                <a:sym typeface="+mn-ea"/>
              </a:rPr>
              <a:t>Metallfunde</a:t>
            </a:r>
            <a:r>
              <a:rPr lang="pl-PL" dirty="0">
                <a:sym typeface="+mn-ea"/>
              </a:rPr>
              <a:t>,</a:t>
            </a:r>
            <a:endParaRPr lang="pl-PL" dirty="0"/>
          </a:p>
          <a:p>
            <a:pPr>
              <a:buFont typeface="Wingdings" panose="05000000000000000000" pitchFamily="2" charset="2"/>
              <a:buChar char="Ø"/>
            </a:pPr>
            <a:r>
              <a:rPr lang="pl-PL" dirty="0" err="1">
                <a:sym typeface="+mn-ea"/>
              </a:rPr>
              <a:t>Kleiderstifte</a:t>
            </a:r>
            <a:r>
              <a:rPr lang="pl-PL" dirty="0">
                <a:sym typeface="+mn-ea"/>
              </a:rPr>
              <a:t>,</a:t>
            </a:r>
            <a:endParaRPr lang="pl-PL" dirty="0"/>
          </a:p>
          <a:p>
            <a:pPr>
              <a:buFont typeface="Wingdings" panose="05000000000000000000" pitchFamily="2" charset="2"/>
              <a:buChar char="Ø"/>
            </a:pPr>
            <a:r>
              <a:rPr lang="pl-PL" dirty="0" err="1">
                <a:sym typeface="+mn-ea"/>
              </a:rPr>
              <a:t>Beschläge</a:t>
            </a:r>
            <a:r>
              <a:rPr lang="pl-PL" dirty="0">
                <a:sym typeface="+mn-ea"/>
              </a:rPr>
              <a:t> </a:t>
            </a:r>
            <a:r>
              <a:rPr lang="pl-PL" dirty="0" err="1">
                <a:sym typeface="+mn-ea"/>
              </a:rPr>
              <a:t>für</a:t>
            </a:r>
            <a:r>
              <a:rPr lang="pl-PL" dirty="0">
                <a:sym typeface="+mn-ea"/>
              </a:rPr>
              <a:t> </a:t>
            </a:r>
            <a:r>
              <a:rPr lang="pl-PL" dirty="0" err="1">
                <a:sym typeface="+mn-ea"/>
              </a:rPr>
              <a:t>Pferdebekleidung</a:t>
            </a:r>
            <a:r>
              <a:rPr lang="pl-PL" dirty="0">
                <a:sym typeface="+mn-ea"/>
              </a:rPr>
              <a:t>,</a:t>
            </a:r>
            <a:endParaRPr lang="pl-PL" dirty="0"/>
          </a:p>
          <a:p>
            <a:pPr>
              <a:buFont typeface="Wingdings" panose="05000000000000000000" pitchFamily="2" charset="2"/>
              <a:buChar char="Ø"/>
            </a:pPr>
            <a:r>
              <a:rPr lang="pl-PL" dirty="0" err="1">
                <a:sym typeface="+mn-ea"/>
              </a:rPr>
              <a:t>Arabische</a:t>
            </a:r>
            <a:r>
              <a:rPr lang="pl-PL" dirty="0">
                <a:sym typeface="+mn-ea"/>
              </a:rPr>
              <a:t> </a:t>
            </a:r>
            <a:r>
              <a:rPr lang="pl-PL" dirty="0" err="1">
                <a:sym typeface="+mn-ea"/>
              </a:rPr>
              <a:t>Münzen</a:t>
            </a:r>
            <a:r>
              <a:rPr lang="pl-PL" dirty="0">
                <a:sym typeface="+mn-ea"/>
              </a:rPr>
              <a:t>,</a:t>
            </a:r>
            <a:endParaRPr lang="pl-PL" dirty="0"/>
          </a:p>
          <a:p>
            <a:pPr>
              <a:buFont typeface="Wingdings" panose="05000000000000000000" pitchFamily="2" charset="2"/>
              <a:buChar char="Ø"/>
            </a:pPr>
            <a:r>
              <a:rPr lang="pl-PL" dirty="0" err="1">
                <a:sym typeface="+mn-ea"/>
              </a:rPr>
              <a:t>Schlüssel</a:t>
            </a:r>
            <a:r>
              <a:rPr lang="pl-PL" dirty="0">
                <a:sym typeface="+mn-ea"/>
              </a:rPr>
              <a:t> </a:t>
            </a:r>
            <a:r>
              <a:rPr lang="pl-PL" dirty="0" err="1">
                <a:sym typeface="+mn-ea"/>
              </a:rPr>
              <a:t>für</a:t>
            </a:r>
            <a:r>
              <a:rPr lang="pl-PL" dirty="0">
                <a:sym typeface="+mn-ea"/>
              </a:rPr>
              <a:t> </a:t>
            </a:r>
            <a:r>
              <a:rPr lang="pl-PL" dirty="0" err="1">
                <a:sym typeface="+mn-ea"/>
              </a:rPr>
              <a:t>die</a:t>
            </a:r>
            <a:r>
              <a:rPr lang="pl-PL" dirty="0">
                <a:sym typeface="+mn-ea"/>
              </a:rPr>
              <a:t> </a:t>
            </a:r>
            <a:r>
              <a:rPr lang="pl-PL" dirty="0" err="1">
                <a:sym typeface="+mn-ea"/>
              </a:rPr>
              <a:t>Kiste</a:t>
            </a:r>
            <a:r>
              <a:rPr lang="pl-PL" dirty="0">
                <a:sym typeface="+mn-ea"/>
              </a:rPr>
              <a:t>,</a:t>
            </a:r>
            <a:endParaRPr lang="pl-PL" dirty="0"/>
          </a:p>
          <a:p>
            <a:pPr>
              <a:buFont typeface="Wingdings" panose="05000000000000000000" pitchFamily="2" charset="2"/>
              <a:buChar char="Ø"/>
            </a:pPr>
            <a:r>
              <a:rPr lang="pl-PL" dirty="0" err="1">
                <a:sym typeface="+mn-ea"/>
              </a:rPr>
              <a:t>Schwertgriff</a:t>
            </a:r>
            <a:r>
              <a:rPr lang="pl-PL" dirty="0">
                <a:sym typeface="+mn-ea"/>
              </a:rPr>
              <a:t>.</a:t>
            </a:r>
            <a:endParaRPr lang="pl-PL" dirty="0"/>
          </a:p>
          <a:p>
            <a:endParaRPr lang="pl-PL" altLang="en-US" dirty="0"/>
          </a:p>
        </p:txBody>
      </p:sp>
    </p:spTree>
  </p:cSld>
  <p:clrMapOvr>
    <a:masterClrMapping/>
  </p:clrMapOvr>
</p:sld>
</file>

<file path=ppt/theme/theme1.xml><?xml version="1.0" encoding="utf-8"?>
<a:theme xmlns:a="http://schemas.openxmlformats.org/drawingml/2006/main" name="Retrospekcja">
  <a:themeElements>
    <a:clrScheme name="Retrospekcja">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kcj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kcj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0F032860FE59B94DB7E8C59EF37275DE" ma:contentTypeVersion="4" ma:contentTypeDescription="Utwórz nowy dokument." ma:contentTypeScope="" ma:versionID="30a33ceb647133b84e5dba8a309f7008">
  <xsd:schema xmlns:xsd="http://www.w3.org/2001/XMLSchema" xmlns:xs="http://www.w3.org/2001/XMLSchema" xmlns:p="http://schemas.microsoft.com/office/2006/metadata/properties" xmlns:ns2="6088189d-10d2-4b44-9742-ab2d115595fe" targetNamespace="http://schemas.microsoft.com/office/2006/metadata/properties" ma:root="true" ma:fieldsID="513c54406955a8cf909538105aa7cd4f" ns2:_="">
    <xsd:import namespace="6088189d-10d2-4b44-9742-ab2d115595f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88189d-10d2-4b44-9742-ab2d115595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1EFD335-3FEB-49B8-95D6-EA6D675158BD}"/>
</file>

<file path=customXml/itemProps2.xml><?xml version="1.0" encoding="utf-8"?>
<ds:datastoreItem xmlns:ds="http://schemas.openxmlformats.org/officeDocument/2006/customXml" ds:itemID="{A3EBB415-853F-480E-8427-13125950A544}"/>
</file>

<file path=customXml/itemProps3.xml><?xml version="1.0" encoding="utf-8"?>
<ds:datastoreItem xmlns:ds="http://schemas.openxmlformats.org/officeDocument/2006/customXml" ds:itemID="{22933B9D-D054-4794-97D9-A6B505A28980}"/>
</file>

<file path=docProps/app.xml><?xml version="1.0" encoding="utf-8"?>
<Properties xmlns="http://schemas.openxmlformats.org/officeDocument/2006/extended-properties" xmlns:vt="http://schemas.openxmlformats.org/officeDocument/2006/docPropsVTypes">
  <Template>Retrospect</Template>
  <TotalTime>47</TotalTime>
  <Words>1105</Words>
  <Application>Microsoft Office PowerPoint</Application>
  <PresentationFormat>Panoramiczny</PresentationFormat>
  <Paragraphs>184</Paragraphs>
  <Slides>19</Slides>
  <Notes>0</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19</vt:i4>
      </vt:variant>
    </vt:vector>
  </HeadingPairs>
  <TitlesOfParts>
    <vt:vector size="24" baseType="lpstr">
      <vt:lpstr>Arial</vt:lpstr>
      <vt:lpstr>Calibri</vt:lpstr>
      <vt:lpstr>Calibri Light</vt:lpstr>
      <vt:lpstr>Wingdings</vt:lpstr>
      <vt:lpstr>Retrospekcja</vt:lpstr>
      <vt:lpstr>Wikinger-Siedlung in Polen und Deutschland   </vt:lpstr>
      <vt:lpstr>Agenda</vt:lpstr>
      <vt:lpstr>Einführung</vt:lpstr>
      <vt:lpstr>Truso</vt:lpstr>
      <vt:lpstr>Truso - Artefakte</vt:lpstr>
      <vt:lpstr>TRUSO – Fotos </vt:lpstr>
      <vt:lpstr>TRUSO – Fotos </vt:lpstr>
      <vt:lpstr>Haithabu</vt:lpstr>
      <vt:lpstr>Haithabu- Artefakte</vt:lpstr>
      <vt:lpstr>Haithabu – Fotos </vt:lpstr>
      <vt:lpstr>Haithabu – Fotos </vt:lpstr>
      <vt:lpstr>Wörterbuch</vt:lpstr>
      <vt:lpstr>Wörterbuch</vt:lpstr>
      <vt:lpstr>Wörterbuch</vt:lpstr>
      <vt:lpstr>Wörterbuch</vt:lpstr>
      <vt:lpstr>Wörterbuch</vt:lpstr>
      <vt:lpstr>Quellen</vt:lpstr>
      <vt:lpstr>Quellen</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Przedstawienie</dc:title>
  <dc:creator>Oskar Puzio</dc:creator>
  <cp:lastModifiedBy>20_3f Puzio Jaroslaw</cp:lastModifiedBy>
  <cp:revision>17</cp:revision>
  <dcterms:created xsi:type="dcterms:W3CDTF">2024-03-01T10:29:00Z</dcterms:created>
  <dcterms:modified xsi:type="dcterms:W3CDTF">2024-05-17T12:23:17Z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7219873E701844BF9647F17B327E17BA_12</vt:lpwstr>
  </property>
  <property fmtid="{D5CDD505-2E9C-101B-9397-08002B2CF9AE}" pid="3" name="KSOProductBuildVer">
    <vt:lpwstr>1045-12.2.0.16909</vt:lpwstr>
  </property>
  <property fmtid="{D5CDD505-2E9C-101B-9397-08002B2CF9AE}" pid="4" name="ContentTypeId">
    <vt:lpwstr>0x0101000F032860FE59B94DB7E8C59EF37275DE</vt:lpwstr>
  </property>
</Properties>
</file>