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3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ableStyles" Target="tableStyles.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7" Type="http://schemas.openxmlformats.org/officeDocument/2006/relationships/viewProps" Target="viewProps.xml"/><Relationship Id="rId12" Type="http://schemas.openxmlformats.org/officeDocument/2006/relationships/slide" Target="slides/slide10.xml"/><Relationship Id="rId2" Type="http://schemas.openxmlformats.org/officeDocument/2006/relationships/theme" Target="theme/theme1.xml"/><Relationship Id="rId16" Type="http://schemas.openxmlformats.org/officeDocument/2006/relationships/presProps" Target="presProps.xml"/><Relationship Id="rId20" Type="http://schemas.openxmlformats.org/officeDocument/2006/relationships/customXml" Target="../customXml/item2.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customXml" Target="../customXml/item1.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pl-PL"/>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a:p>
        </p:txBody>
      </p:sp>
      <p:sp>
        <p:nvSpPr>
          <p:cNvPr id="4" name="Symbol zastępczy daty 3"/>
          <p:cNvSpPr>
            <a:spLocks noGrp="1"/>
          </p:cNvSpPr>
          <p:nvPr>
            <p:ph type="dt" sz="half" idx="10"/>
          </p:nvPr>
        </p:nvSpPr>
        <p:spPr/>
        <p:txBody>
          <a:bodyPr/>
          <a:lstStyle/>
          <a:p>
            <a:fld id="{D7EAB5F8-0070-48B3-91B1-AA344A6D9D2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D7EAB5F8-0070-48B3-91B1-AA344A6D9D2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8724900" y="365125"/>
            <a:ext cx="2628900" cy="5811838"/>
          </a:xfrm>
        </p:spPr>
        <p:txBody>
          <a:bodyPr vert="eaVert"/>
          <a:lstStyle/>
          <a:p>
            <a:r>
              <a:rPr lang="pl-PL"/>
              <a:t>Kliknij, aby edytować styl</a:t>
            </a:r>
            <a:endParaRPr lang="pl-PL"/>
          </a:p>
        </p:txBody>
      </p:sp>
      <p:sp>
        <p:nvSpPr>
          <p:cNvPr id="3" name="Symbol zastępczy tytułu pionowego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D7EAB5F8-0070-48B3-91B1-AA344A6D9D2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D7EAB5F8-0070-48B3-91B1-AA344A6D9D2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pl-PL"/>
          </a:p>
        </p:txBody>
      </p:sp>
      <p:sp>
        <p:nvSpPr>
          <p:cNvPr id="3" name="Symbol zastępczy tekstu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endParaRPr lang="pl-PL"/>
          </a:p>
        </p:txBody>
      </p:sp>
      <p:sp>
        <p:nvSpPr>
          <p:cNvPr id="4" name="Symbol zastępczy daty 3"/>
          <p:cNvSpPr>
            <a:spLocks noGrp="1"/>
          </p:cNvSpPr>
          <p:nvPr>
            <p:ph type="dt" sz="half" idx="10"/>
          </p:nvPr>
        </p:nvSpPr>
        <p:spPr/>
        <p:txBody>
          <a:bodyPr/>
          <a:lstStyle/>
          <a:p>
            <a:fld id="{D7EAB5F8-0070-48B3-91B1-AA344A6D9D20}"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zawartości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daty 4"/>
          <p:cNvSpPr>
            <a:spLocks noGrp="1"/>
          </p:cNvSpPr>
          <p:nvPr>
            <p:ph type="dt" sz="half" idx="10"/>
          </p:nvPr>
        </p:nvSpPr>
        <p:spPr/>
        <p:txBody>
          <a:bodyPr/>
          <a:lstStyle/>
          <a:p>
            <a:fld id="{D7EAB5F8-0070-48B3-91B1-AA344A6D9D20}"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365125"/>
            <a:ext cx="10515600" cy="1325563"/>
          </a:xfrm>
        </p:spPr>
        <p:txBody>
          <a:bodyPr/>
          <a:lstStyle/>
          <a:p>
            <a:r>
              <a:rPr lang="pl-PL"/>
              <a:t>Kliknij, aby edytować styl</a:t>
            </a:r>
            <a:endParaRPr lang="pl-PL"/>
          </a:p>
        </p:txBody>
      </p:sp>
      <p:sp>
        <p:nvSpPr>
          <p:cNvPr id="3" name="Symbol zastępczy teks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Symbol zastępczy zawartości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teks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Symbol zastępczy zawartości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Symbol zastępczy daty 6"/>
          <p:cNvSpPr>
            <a:spLocks noGrp="1"/>
          </p:cNvSpPr>
          <p:nvPr>
            <p:ph type="dt" sz="half" idx="10"/>
          </p:nvPr>
        </p:nvSpPr>
        <p:spPr/>
        <p:txBody>
          <a:bodyPr/>
          <a:lstStyle/>
          <a:p>
            <a:fld id="{D7EAB5F8-0070-48B3-91B1-AA344A6D9D20}"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daty 2"/>
          <p:cNvSpPr>
            <a:spLocks noGrp="1"/>
          </p:cNvSpPr>
          <p:nvPr>
            <p:ph type="dt" sz="half" idx="10"/>
          </p:nvPr>
        </p:nvSpPr>
        <p:spPr/>
        <p:txBody>
          <a:bodyPr/>
          <a:lstStyle/>
          <a:p>
            <a:fld id="{D7EAB5F8-0070-48B3-91B1-AA344A6D9D20}"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EAB5F8-0070-48B3-91B1-AA344A6D9D20}"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zawartości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D7EAB5F8-0070-48B3-91B1-AA344A6D9D20}"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D7EAB5F8-0070-48B3-91B1-AA344A6D9D20}"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F85B43A-64D2-4549-8153-83399F8BF669}"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EAB5F8-0070-48B3-91B1-AA344A6D9D20}" type="datetimeFigureOut">
              <a:rPr lang="pl-PL" smtClean="0"/>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85B43A-64D2-4549-8153-83399F8BF669}"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weissenberg-group.de/digitale-transformation-banken-benoetigen-diese-5-schluesseltechnologien/" TargetMode="External"/><Relationship Id="rId4" Type="http://schemas.openxmlformats.org/officeDocument/2006/relationships/hyperlink" Target="https://appian.com/de/blog/acp/finance/tech-trends-banking.html" TargetMode="External"/><Relationship Id="rId3" Type="http://schemas.openxmlformats.org/officeDocument/2006/relationships/hyperlink" Target="https://www.itonics-innovation.de/blog/trends-und-technologien-im-bank-und-finanzwesen" TargetMode="External"/><Relationship Id="rId2" Type="http://schemas.openxmlformats.org/officeDocument/2006/relationships/hyperlink" Target="https://www.squarevest.ag/blog/digitalisierung-im-finanzbereich-beispiel-banken" TargetMode="Externa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p:cNvSpPr>
            <a:spLocks noGrp="1" noRot="1" noChangeAspect="1" noMove="1" noResize="1" noEditPoints="1" noAdjustHandles="1" noChangeArrowheads="1" noChangeShapeType="1" noTextEdit="1"/>
          </p:cNvSpPr>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p:cNvSpPr>
            <a:spLocks noGrp="1" noRot="1" noChangeAspect="1" noMove="1" noResize="1" noEditPoints="1" noAdjustHandles="1" noChangeArrowheads="1" noChangeShapeType="1" noTextEdit="1"/>
          </p:cNvSpPr>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Grp="1" noRot="1" noChangeAspect="1" noMove="1" noResize="1" noUngrp="1"/>
          </p:cNvGrpSpPr>
          <p:nvPr/>
        </p:nvGrpSpPr>
        <p:grpSpPr>
          <a:xfrm>
            <a:off x="0" y="-7167"/>
            <a:ext cx="12188952" cy="3490956"/>
            <a:chOff x="651279" y="598259"/>
            <a:chExt cx="10889442" cy="5680742"/>
          </a:xfrm>
        </p:grpSpPr>
        <p:sp>
          <p:nvSpPr>
            <p:cNvPr id="14"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p:cNvPicPr>
            <a:picLocks noChangeAspect="1" noChangeArrowheads="1"/>
          </p:cNvPicPr>
          <p:nvPr/>
        </p:nvPicPr>
        <p:blipFill>
          <a:blip r:embed="rId1" cstate="print"/>
          <a:stretch>
            <a:fillRect/>
          </a:stretch>
        </p:blipFill>
        <p:spPr bwMode="auto">
          <a:xfrm>
            <a:off x="895371" y="0"/>
            <a:ext cx="2739899" cy="2739899"/>
          </a:xfrm>
          <a:prstGeom prst="rect">
            <a:avLst/>
          </a:prstGeom>
          <a:noFill/>
        </p:spPr>
      </p:pic>
      <p:grpSp>
        <p:nvGrpSpPr>
          <p:cNvPr id="17" name="Group 16"/>
          <p:cNvGrpSpPr>
            <a:grpSpLocks noGrp="1" noRot="1" noChangeAspect="1" noMove="1" noResize="1" noUngrp="1"/>
          </p:cNvGrpSpPr>
          <p:nvPr/>
        </p:nvGrpSpPr>
        <p:grpSpPr>
          <a:xfrm>
            <a:off x="1524" y="0"/>
            <a:ext cx="12188952" cy="6858000"/>
            <a:chOff x="0" y="0"/>
            <a:chExt cx="12188952" cy="6858000"/>
          </a:xfrm>
        </p:grpSpPr>
        <p:sp>
          <p:nvSpPr>
            <p:cNvPr id="18" name="Freeform: Shape 17"/>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ctrTitle"/>
          </p:nvPr>
        </p:nvSpPr>
        <p:spPr>
          <a:xfrm>
            <a:off x="4297680" y="996155"/>
            <a:ext cx="7371471" cy="2226769"/>
          </a:xfrm>
        </p:spPr>
        <p:txBody>
          <a:bodyPr anchor="ctr">
            <a:normAutofit fontScale="90000"/>
          </a:bodyPr>
          <a:lstStyle/>
          <a:p>
            <a:pPr algn="l"/>
            <a:r>
              <a:rPr lang="pl-PL" b="1" dirty="0" err="1">
                <a:solidFill>
                  <a:schemeClr val="bg1"/>
                </a:solidFill>
              </a:rPr>
              <a:t>Moderne</a:t>
            </a:r>
            <a:r>
              <a:rPr lang="pl-PL" b="1" dirty="0">
                <a:solidFill>
                  <a:schemeClr val="bg1"/>
                </a:solidFill>
              </a:rPr>
              <a:t> </a:t>
            </a:r>
            <a:r>
              <a:rPr lang="pl-PL" b="1" dirty="0" err="1">
                <a:solidFill>
                  <a:schemeClr val="bg1"/>
                </a:solidFill>
              </a:rPr>
              <a:t>Technologien</a:t>
            </a:r>
            <a:r>
              <a:rPr lang="pl-PL" b="1" dirty="0">
                <a:solidFill>
                  <a:schemeClr val="bg1"/>
                </a:solidFill>
              </a:rPr>
              <a:t> im </a:t>
            </a:r>
            <a:r>
              <a:rPr lang="pl-PL" b="1" dirty="0" err="1">
                <a:solidFill>
                  <a:schemeClr val="bg1"/>
                </a:solidFill>
              </a:rPr>
              <a:t>Bankensektor</a:t>
            </a:r>
            <a:endParaRPr lang="pl-PL" b="1" dirty="0">
              <a:solidFill>
                <a:schemeClr val="bg1"/>
              </a:solidFill>
            </a:endParaRPr>
          </a:p>
        </p:txBody>
      </p:sp>
      <p:sp>
        <p:nvSpPr>
          <p:cNvPr id="3" name="Podtytuł 2"/>
          <p:cNvSpPr>
            <a:spLocks noGrp="1"/>
          </p:cNvSpPr>
          <p:nvPr>
            <p:ph type="subTitle" idx="1"/>
          </p:nvPr>
        </p:nvSpPr>
        <p:spPr>
          <a:xfrm>
            <a:off x="6532937" y="4500502"/>
            <a:ext cx="5631417" cy="2487212"/>
          </a:xfrm>
        </p:spPr>
        <p:txBody>
          <a:bodyPr anchor="ctr">
            <a:normAutofit/>
          </a:bodyPr>
          <a:lstStyle/>
          <a:p>
            <a:pPr algn="l"/>
            <a:r>
              <a:rPr lang="pl-PL" dirty="0" err="1">
                <a:solidFill>
                  <a:schemeClr val="tx2"/>
                </a:solidFill>
              </a:rPr>
              <a:t>Bearbeitet</a:t>
            </a:r>
            <a:r>
              <a:rPr lang="pl-PL" dirty="0">
                <a:solidFill>
                  <a:schemeClr val="tx2"/>
                </a:solidFill>
              </a:rPr>
              <a:t> von Gabriela Chwiej </a:t>
            </a:r>
            <a:endParaRPr lang="pl-PL" dirty="0">
              <a:solidFill>
                <a:schemeClr val="tx2"/>
              </a:solidFill>
            </a:endParaRPr>
          </a:p>
          <a:p>
            <a:pPr algn="l"/>
            <a:r>
              <a:rPr lang="pl-PL" dirty="0" err="1">
                <a:solidFill>
                  <a:schemeClr val="tx2"/>
                </a:solidFill>
              </a:rPr>
              <a:t>Institut</a:t>
            </a:r>
            <a:r>
              <a:rPr lang="pl-PL" dirty="0">
                <a:solidFill>
                  <a:schemeClr val="tx2"/>
                </a:solidFill>
              </a:rPr>
              <a:t> f</a:t>
            </a:r>
            <a:r>
              <a:rPr lang="de-DE" dirty="0" err="1">
                <a:solidFill>
                  <a:schemeClr val="tx2"/>
                </a:solidFill>
              </a:rPr>
              <a:t>ür</a:t>
            </a:r>
            <a:r>
              <a:rPr lang="de-DE" dirty="0">
                <a:solidFill>
                  <a:schemeClr val="tx2"/>
                </a:solidFill>
              </a:rPr>
              <a:t> </a:t>
            </a:r>
            <a:r>
              <a:rPr lang="de-DE" dirty="0" err="1">
                <a:solidFill>
                  <a:schemeClr val="tx2"/>
                </a:solidFill>
              </a:rPr>
              <a:t>Wirtschaftswissenchaften</a:t>
            </a:r>
            <a:r>
              <a:rPr lang="de-DE" dirty="0">
                <a:solidFill>
                  <a:schemeClr val="tx2"/>
                </a:solidFill>
              </a:rPr>
              <a:t> und </a:t>
            </a:r>
            <a:r>
              <a:rPr lang="de-DE" dirty="0" err="1">
                <a:solidFill>
                  <a:schemeClr val="tx2"/>
                </a:solidFill>
              </a:rPr>
              <a:t>Finazywesen</a:t>
            </a:r>
            <a:endParaRPr lang="de-DE" dirty="0">
              <a:solidFill>
                <a:schemeClr val="tx2"/>
              </a:solidFill>
            </a:endParaRPr>
          </a:p>
          <a:p>
            <a:pPr algn="l"/>
            <a:r>
              <a:rPr lang="de-DE" dirty="0" err="1">
                <a:solidFill>
                  <a:schemeClr val="tx2"/>
                </a:solidFill>
              </a:rPr>
              <a:t>Rzeszower</a:t>
            </a:r>
            <a:r>
              <a:rPr lang="de-DE" dirty="0">
                <a:solidFill>
                  <a:schemeClr val="tx2"/>
                </a:solidFill>
              </a:rPr>
              <a:t> Universität </a:t>
            </a:r>
            <a:r>
              <a:rPr lang="pl-PL" dirty="0">
                <a:solidFill>
                  <a:schemeClr val="tx2"/>
                </a:solidFill>
              </a:rPr>
              <a:t>2023/2024</a:t>
            </a:r>
            <a:endParaRPr lang="pl-PL" dirty="0">
              <a:solidFill>
                <a:schemeClr val="tx2"/>
              </a:solidFill>
            </a:endParaRPr>
          </a:p>
          <a:p>
            <a:pPr algn="l"/>
            <a:endParaRPr lang="pl-PL" dirty="0">
              <a:solidFill>
                <a:schemeClr val="tx2"/>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p:nvPr/>
        </p:nvSpPr>
        <p:spPr>
          <a:xfrm>
            <a:off x="642938" y="363538"/>
            <a:ext cx="4906963" cy="4392613"/>
          </a:xfrm>
          <a:prstGeom prst="rect">
            <a:avLst/>
          </a:prstGeom>
        </p:spPr>
        <p:txBody>
          <a:bodyPr wrap="square" anchor="t">
            <a:normAutofit/>
          </a:bodyPr>
          <a:lstStyle/>
          <a:p>
            <a:pPr defTabSz="868680">
              <a:lnSpc>
                <a:spcPct val="90000"/>
              </a:lnSpc>
              <a:spcAft>
                <a:spcPts val="600"/>
              </a:spcAft>
            </a:pPr>
            <a:r>
              <a:rPr lang="pl-PL" sz="2000" kern="1200">
                <a:solidFill>
                  <a:schemeClr val="tx1"/>
                </a:solidFill>
                <a:latin typeface="+mn-lt"/>
                <a:ea typeface="+mn-ea"/>
                <a:cs typeface="+mn-cs"/>
              </a:rPr>
              <a:t>das </a:t>
            </a:r>
            <a:r>
              <a:rPr lang="pl-PL" sz="2000" kern="1200" err="1">
                <a:solidFill>
                  <a:schemeClr val="tx1"/>
                </a:solidFill>
                <a:latin typeface="+mn-lt"/>
                <a:ea typeface="+mn-ea"/>
                <a:cs typeface="+mn-cs"/>
              </a:rPr>
              <a:t>Bedrohung</a:t>
            </a:r>
            <a:r>
              <a:rPr lang="pl-PL" sz="2000" kern="1200">
                <a:solidFill>
                  <a:schemeClr val="tx1"/>
                </a:solidFill>
                <a:latin typeface="+mn-lt"/>
                <a:ea typeface="+mn-ea"/>
                <a:cs typeface="+mn-cs"/>
              </a:rPr>
              <a:t> – zagrożenie</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häufig</a:t>
            </a:r>
            <a:r>
              <a:rPr lang="pl-PL" sz="2000" kern="1200">
                <a:solidFill>
                  <a:schemeClr val="tx1"/>
                </a:solidFill>
                <a:latin typeface="+mn-lt"/>
                <a:ea typeface="+mn-ea"/>
                <a:cs typeface="+mn-cs"/>
              </a:rPr>
              <a:t> – częsty</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die </a:t>
            </a:r>
            <a:r>
              <a:rPr lang="pl-PL" sz="2000" kern="1200" err="1">
                <a:solidFill>
                  <a:schemeClr val="tx1"/>
                </a:solidFill>
                <a:latin typeface="+mn-lt"/>
                <a:ea typeface="+mn-ea"/>
                <a:cs typeface="+mn-cs"/>
              </a:rPr>
              <a:t>Bedeutung</a:t>
            </a:r>
            <a:r>
              <a:rPr lang="pl-PL" sz="2000" kern="1200">
                <a:solidFill>
                  <a:schemeClr val="tx1"/>
                </a:solidFill>
                <a:latin typeface="+mn-lt"/>
                <a:ea typeface="+mn-ea"/>
                <a:cs typeface="+mn-cs"/>
              </a:rPr>
              <a:t> – znaczenie</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der </a:t>
            </a:r>
            <a:r>
              <a:rPr lang="pl-PL" sz="2000" kern="1200" err="1">
                <a:solidFill>
                  <a:schemeClr val="tx1"/>
                </a:solidFill>
                <a:latin typeface="+mn-lt"/>
                <a:ea typeface="+mn-ea"/>
                <a:cs typeface="+mn-cs"/>
              </a:rPr>
              <a:t>Schlüssel</a:t>
            </a:r>
            <a:r>
              <a:rPr lang="pl-PL" sz="2000" kern="1200">
                <a:solidFill>
                  <a:schemeClr val="tx1"/>
                </a:solidFill>
                <a:latin typeface="+mn-lt"/>
                <a:ea typeface="+mn-ea"/>
                <a:cs typeface="+mn-cs"/>
              </a:rPr>
              <a:t> – klucz</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ermöglichen</a:t>
            </a:r>
            <a:r>
              <a:rPr lang="pl-PL" sz="2000" kern="1200">
                <a:solidFill>
                  <a:schemeClr val="tx1"/>
                </a:solidFill>
                <a:latin typeface="+mn-lt"/>
                <a:ea typeface="+mn-ea"/>
                <a:cs typeface="+mn-cs"/>
              </a:rPr>
              <a:t>- umożliwić komuś coś</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der </a:t>
            </a:r>
            <a:r>
              <a:rPr lang="pl-PL" sz="2000" kern="1200" err="1">
                <a:solidFill>
                  <a:schemeClr val="tx1"/>
                </a:solidFill>
                <a:latin typeface="+mn-lt"/>
                <a:ea typeface="+mn-ea"/>
                <a:cs typeface="+mn-cs"/>
              </a:rPr>
              <a:t>Datensatz</a:t>
            </a:r>
            <a:r>
              <a:rPr lang="pl-PL" sz="2000" kern="1200">
                <a:solidFill>
                  <a:schemeClr val="tx1"/>
                </a:solidFill>
                <a:latin typeface="+mn-lt"/>
                <a:ea typeface="+mn-ea"/>
                <a:cs typeface="+mn-cs"/>
              </a:rPr>
              <a:t> – rekord</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die </a:t>
            </a:r>
            <a:r>
              <a:rPr lang="pl-PL" sz="2000" kern="1200" err="1">
                <a:solidFill>
                  <a:schemeClr val="tx1"/>
                </a:solidFill>
                <a:latin typeface="+mn-lt"/>
                <a:ea typeface="+mn-ea"/>
                <a:cs typeface="+mn-cs"/>
              </a:rPr>
              <a:t>Überweisung</a:t>
            </a:r>
            <a:r>
              <a:rPr lang="pl-PL" sz="2000" kern="1200">
                <a:solidFill>
                  <a:schemeClr val="tx1"/>
                </a:solidFill>
                <a:latin typeface="+mn-lt"/>
                <a:ea typeface="+mn-ea"/>
                <a:cs typeface="+mn-cs"/>
              </a:rPr>
              <a:t> – przekaz</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herkömmlich</a:t>
            </a:r>
            <a:r>
              <a:rPr lang="pl-PL" sz="2000" kern="1200">
                <a:solidFill>
                  <a:schemeClr val="tx1"/>
                </a:solidFill>
                <a:latin typeface="+mn-lt"/>
                <a:ea typeface="+mn-ea"/>
                <a:cs typeface="+mn-cs"/>
              </a:rPr>
              <a:t> – tradycyjny</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die </a:t>
            </a:r>
            <a:r>
              <a:rPr lang="pl-PL" sz="2000" kern="1200" err="1">
                <a:solidFill>
                  <a:schemeClr val="tx1"/>
                </a:solidFill>
                <a:latin typeface="+mn-lt"/>
                <a:ea typeface="+mn-ea"/>
                <a:cs typeface="+mn-cs"/>
              </a:rPr>
              <a:t>Verbindung</a:t>
            </a:r>
            <a:r>
              <a:rPr lang="pl-PL" sz="2000" kern="1200">
                <a:solidFill>
                  <a:schemeClr val="tx1"/>
                </a:solidFill>
                <a:latin typeface="+mn-lt"/>
                <a:ea typeface="+mn-ea"/>
                <a:cs typeface="+mn-cs"/>
              </a:rPr>
              <a:t> – połączenie</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die </a:t>
            </a:r>
            <a:r>
              <a:rPr lang="pl-PL" sz="2000" kern="1200" err="1">
                <a:solidFill>
                  <a:schemeClr val="tx1"/>
                </a:solidFill>
                <a:latin typeface="+mn-lt"/>
                <a:ea typeface="+mn-ea"/>
                <a:cs typeface="+mn-cs"/>
              </a:rPr>
              <a:t>Anwendung</a:t>
            </a:r>
            <a:r>
              <a:rPr lang="pl-PL" sz="2000" kern="1200">
                <a:solidFill>
                  <a:schemeClr val="tx1"/>
                </a:solidFill>
                <a:latin typeface="+mn-lt"/>
                <a:ea typeface="+mn-ea"/>
                <a:cs typeface="+mn-cs"/>
              </a:rPr>
              <a:t> – zastosowanie</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rechtlich</a:t>
            </a:r>
            <a:r>
              <a:rPr lang="pl-PL" sz="2000" kern="1200">
                <a:solidFill>
                  <a:schemeClr val="tx1"/>
                </a:solidFill>
                <a:latin typeface="+mn-lt"/>
                <a:ea typeface="+mn-ea"/>
                <a:cs typeface="+mn-cs"/>
              </a:rPr>
              <a:t> – prawny</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verfügbar</a:t>
            </a:r>
            <a:r>
              <a:rPr lang="pl-PL" sz="2000" kern="1200">
                <a:solidFill>
                  <a:schemeClr val="tx1"/>
                </a:solidFill>
                <a:latin typeface="+mn-lt"/>
                <a:ea typeface="+mn-ea"/>
                <a:cs typeface="+mn-cs"/>
              </a:rPr>
              <a:t> - dostępny</a:t>
            </a:r>
            <a:endParaRPr lang="pl-PL" sz="2000" kern="1200">
              <a:solidFill>
                <a:schemeClr val="tx1"/>
              </a:solidFill>
              <a:latin typeface="+mn-lt"/>
              <a:ea typeface="+mn-ea"/>
              <a:cs typeface="+mn-cs"/>
            </a:endParaRPr>
          </a:p>
          <a:p>
            <a:pPr defTabSz="868680">
              <a:lnSpc>
                <a:spcPct val="90000"/>
              </a:lnSpc>
              <a:spcAft>
                <a:spcPts val="600"/>
              </a:spcAft>
            </a:pPr>
            <a:endParaRPr lang="pl-PL" sz="2000" kern="1200">
              <a:solidFill>
                <a:schemeClr val="tx1"/>
              </a:solidFill>
              <a:latin typeface="+mn-lt"/>
              <a:ea typeface="+mn-ea"/>
              <a:cs typeface="+mn-cs"/>
            </a:endParaRPr>
          </a:p>
          <a:p>
            <a:pPr defTabSz="868680">
              <a:lnSpc>
                <a:spcPct val="90000"/>
              </a:lnSpc>
              <a:spcAft>
                <a:spcPts val="600"/>
              </a:spcAft>
            </a:pPr>
            <a:endParaRPr lang="pl-PL" sz="2000" kern="1200">
              <a:solidFill>
                <a:schemeClr val="tx1"/>
              </a:solidFill>
              <a:latin typeface="+mn-lt"/>
              <a:ea typeface="+mn-ea"/>
              <a:cs typeface="+mn-cs"/>
            </a:endParaRPr>
          </a:p>
          <a:p>
            <a:pPr defTabSz="868680">
              <a:lnSpc>
                <a:spcPct val="90000"/>
              </a:lnSpc>
              <a:spcAft>
                <a:spcPts val="600"/>
              </a:spcAft>
            </a:pPr>
            <a:endParaRPr lang="pl-PL" sz="2000" kern="1200">
              <a:solidFill>
                <a:schemeClr val="tx1"/>
              </a:solidFill>
              <a:latin typeface="+mn-lt"/>
              <a:ea typeface="+mn-ea"/>
              <a:cs typeface="+mn-cs"/>
            </a:endParaRPr>
          </a:p>
          <a:p>
            <a:pPr>
              <a:lnSpc>
                <a:spcPct val="90000"/>
              </a:lnSpc>
              <a:spcAft>
                <a:spcPts val="600"/>
              </a:spcAft>
            </a:pPr>
            <a:endParaRPr lang="pl-PL" sz="2000"/>
          </a:p>
        </p:txBody>
      </p:sp>
      <p:sp>
        <p:nvSpPr>
          <p:cNvPr id="4" name="Symbol zastępczy zawartości 3"/>
          <p:cNvSpPr/>
          <p:nvPr/>
        </p:nvSpPr>
        <p:spPr>
          <a:xfrm>
            <a:off x="5624513" y="363538"/>
            <a:ext cx="5924550" cy="4392613"/>
          </a:xfrm>
          <a:prstGeom prst="rect">
            <a:avLst/>
          </a:prstGeom>
        </p:spPr>
        <p:txBody>
          <a:bodyPr wrap="square" anchor="t">
            <a:normAutofit/>
          </a:bodyPr>
          <a:lstStyle/>
          <a:p>
            <a:pPr defTabSz="868680">
              <a:lnSpc>
                <a:spcPct val="90000"/>
              </a:lnSpc>
              <a:spcAft>
                <a:spcPts val="600"/>
              </a:spcAft>
            </a:pPr>
            <a:r>
              <a:rPr lang="pl-PL" sz="2000" kern="1200">
                <a:solidFill>
                  <a:schemeClr val="tx1"/>
                </a:solidFill>
                <a:latin typeface="+mn-lt"/>
                <a:ea typeface="+mn-ea"/>
                <a:cs typeface="+mn-cs"/>
              </a:rPr>
              <a:t>die </a:t>
            </a:r>
            <a:r>
              <a:rPr lang="pl-PL" sz="2000" kern="1200" err="1">
                <a:solidFill>
                  <a:schemeClr val="tx1"/>
                </a:solidFill>
                <a:latin typeface="+mn-lt"/>
                <a:ea typeface="+mn-ea"/>
                <a:cs typeface="+mn-cs"/>
              </a:rPr>
              <a:t>Verfügbarkeit</a:t>
            </a:r>
            <a:r>
              <a:rPr lang="pl-PL" sz="2000" kern="1200">
                <a:solidFill>
                  <a:schemeClr val="tx1"/>
                </a:solidFill>
                <a:latin typeface="+mn-lt"/>
                <a:ea typeface="+mn-ea"/>
                <a:cs typeface="+mn-cs"/>
              </a:rPr>
              <a:t> – dostępność</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jederzeit</a:t>
            </a:r>
            <a:r>
              <a:rPr lang="pl-PL" sz="2000" kern="1200">
                <a:solidFill>
                  <a:schemeClr val="tx1"/>
                </a:solidFill>
                <a:latin typeface="+mn-lt"/>
                <a:ea typeface="+mn-ea"/>
                <a:cs typeface="+mn-cs"/>
              </a:rPr>
              <a:t> – o każdej porze</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die </a:t>
            </a:r>
            <a:r>
              <a:rPr lang="pl-PL" sz="2000" kern="1200" err="1">
                <a:solidFill>
                  <a:schemeClr val="tx1"/>
                </a:solidFill>
                <a:latin typeface="+mn-lt"/>
                <a:ea typeface="+mn-ea"/>
                <a:cs typeface="+mn-cs"/>
              </a:rPr>
              <a:t>Zahlung</a:t>
            </a:r>
            <a:r>
              <a:rPr lang="pl-PL" sz="2000" kern="1200">
                <a:solidFill>
                  <a:schemeClr val="tx1"/>
                </a:solidFill>
                <a:latin typeface="+mn-lt"/>
                <a:ea typeface="+mn-ea"/>
                <a:cs typeface="+mn-cs"/>
              </a:rPr>
              <a:t> – zapłata</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bereitstellen</a:t>
            </a:r>
            <a:r>
              <a:rPr lang="pl-PL" sz="2000" kern="1200">
                <a:solidFill>
                  <a:schemeClr val="tx1"/>
                </a:solidFill>
                <a:latin typeface="+mn-lt"/>
                <a:ea typeface="+mn-ea"/>
                <a:cs typeface="+mn-cs"/>
              </a:rPr>
              <a:t> – oddać komuś do dyspozycji</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zunehmen</a:t>
            </a:r>
            <a:r>
              <a:rPr lang="pl-PL" sz="2000" kern="1200">
                <a:solidFill>
                  <a:schemeClr val="tx1"/>
                </a:solidFill>
                <a:latin typeface="+mn-lt"/>
                <a:ea typeface="+mn-ea"/>
                <a:cs typeface="+mn-cs"/>
              </a:rPr>
              <a:t> – zwiększać</a:t>
            </a:r>
            <a:endParaRPr lang="pl-PL" sz="2000" kern="1200">
              <a:solidFill>
                <a:schemeClr val="tx1"/>
              </a:solidFill>
              <a:latin typeface="+mn-lt"/>
              <a:ea typeface="+mn-ea"/>
              <a:cs typeface="+mn-cs"/>
            </a:endParaRPr>
          </a:p>
          <a:p>
            <a:pPr defTabSz="868680">
              <a:lnSpc>
                <a:spcPct val="90000"/>
              </a:lnSpc>
              <a:spcAft>
                <a:spcPts val="600"/>
              </a:spcAft>
            </a:pPr>
            <a:r>
              <a:rPr lang="pl-PL" sz="2000" kern="1200">
                <a:solidFill>
                  <a:schemeClr val="tx1"/>
                </a:solidFill>
                <a:latin typeface="+mn-lt"/>
                <a:ea typeface="+mn-ea"/>
                <a:cs typeface="+mn-cs"/>
              </a:rPr>
              <a:t>die </a:t>
            </a:r>
            <a:r>
              <a:rPr lang="pl-PL" sz="2000" kern="1200" err="1">
                <a:solidFill>
                  <a:schemeClr val="tx1"/>
                </a:solidFill>
                <a:latin typeface="+mn-lt"/>
                <a:ea typeface="+mn-ea"/>
                <a:cs typeface="+mn-cs"/>
              </a:rPr>
              <a:t>Abhängigkeit</a:t>
            </a:r>
            <a:r>
              <a:rPr lang="pl-PL" sz="2000" kern="1200">
                <a:solidFill>
                  <a:schemeClr val="tx1"/>
                </a:solidFill>
                <a:latin typeface="+mn-lt"/>
                <a:ea typeface="+mn-ea"/>
                <a:cs typeface="+mn-cs"/>
              </a:rPr>
              <a:t> – zależność</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einschränken</a:t>
            </a:r>
            <a:r>
              <a:rPr lang="pl-PL" sz="2000" kern="1200">
                <a:solidFill>
                  <a:schemeClr val="tx1"/>
                </a:solidFill>
                <a:latin typeface="+mn-lt"/>
                <a:ea typeface="+mn-ea"/>
                <a:cs typeface="+mn-cs"/>
              </a:rPr>
              <a:t> – ograniczać </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Insbesondere</a:t>
            </a:r>
            <a:r>
              <a:rPr lang="pl-PL" sz="2000" kern="1200">
                <a:solidFill>
                  <a:schemeClr val="tx1"/>
                </a:solidFill>
                <a:latin typeface="+mn-lt"/>
                <a:ea typeface="+mn-ea"/>
                <a:cs typeface="+mn-cs"/>
              </a:rPr>
              <a:t> – w szczególności </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fortschrittlich</a:t>
            </a:r>
            <a:r>
              <a:rPr lang="pl-PL" sz="2000" kern="1200">
                <a:solidFill>
                  <a:schemeClr val="tx1"/>
                </a:solidFill>
                <a:latin typeface="+mn-lt"/>
                <a:ea typeface="+mn-ea"/>
                <a:cs typeface="+mn-cs"/>
              </a:rPr>
              <a:t> – postępowy</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möglicherweise</a:t>
            </a:r>
            <a:r>
              <a:rPr lang="pl-PL" sz="2000" kern="1200">
                <a:solidFill>
                  <a:schemeClr val="tx1"/>
                </a:solidFill>
                <a:latin typeface="+mn-lt"/>
                <a:ea typeface="+mn-ea"/>
                <a:cs typeface="+mn-cs"/>
              </a:rPr>
              <a:t> – prawdopodobnie</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halbgebildet</a:t>
            </a:r>
            <a:r>
              <a:rPr lang="pl-PL" sz="2000" kern="1200">
                <a:solidFill>
                  <a:schemeClr val="tx1"/>
                </a:solidFill>
                <a:latin typeface="+mn-lt"/>
                <a:ea typeface="+mn-ea"/>
                <a:cs typeface="+mn-cs"/>
              </a:rPr>
              <a:t> – powierzchownie wykształcony</a:t>
            </a:r>
            <a:endParaRPr lang="pl-PL" sz="2000" kern="1200">
              <a:solidFill>
                <a:schemeClr val="tx1"/>
              </a:solidFill>
              <a:latin typeface="+mn-lt"/>
              <a:ea typeface="+mn-ea"/>
              <a:cs typeface="+mn-cs"/>
            </a:endParaRPr>
          </a:p>
          <a:p>
            <a:pPr defTabSz="868680">
              <a:lnSpc>
                <a:spcPct val="90000"/>
              </a:lnSpc>
              <a:spcAft>
                <a:spcPts val="600"/>
              </a:spcAft>
            </a:pPr>
            <a:r>
              <a:rPr lang="pl-PL" sz="2000" kern="1200" err="1">
                <a:solidFill>
                  <a:schemeClr val="tx1"/>
                </a:solidFill>
                <a:latin typeface="+mn-lt"/>
                <a:ea typeface="+mn-ea"/>
                <a:cs typeface="+mn-cs"/>
              </a:rPr>
              <a:t>künstlich</a:t>
            </a:r>
            <a:r>
              <a:rPr lang="pl-PL" sz="2000" kern="1200">
                <a:solidFill>
                  <a:schemeClr val="tx1"/>
                </a:solidFill>
                <a:latin typeface="+mn-lt"/>
                <a:ea typeface="+mn-ea"/>
                <a:cs typeface="+mn-cs"/>
              </a:rPr>
              <a:t> - sztuczny</a:t>
            </a:r>
            <a:endParaRPr lang="pl-PL" sz="2000" kern="1200">
              <a:solidFill>
                <a:schemeClr val="tx1"/>
              </a:solidFill>
              <a:latin typeface="+mn-lt"/>
              <a:ea typeface="+mn-ea"/>
              <a:cs typeface="+mn-cs"/>
            </a:endParaRPr>
          </a:p>
          <a:p>
            <a:pPr>
              <a:lnSpc>
                <a:spcPct val="90000"/>
              </a:lnSpc>
              <a:spcAft>
                <a:spcPts val="600"/>
              </a:spcAft>
            </a:pPr>
            <a:endParaRPr lang="pl-PL" sz="2000"/>
          </a:p>
        </p:txBody>
      </p:sp>
      <p:sp>
        <p:nvSpPr>
          <p:cNvPr id="2" name="Tytuł 1"/>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Wörterbuch:</a:t>
            </a:r>
            <a:endParaRPr lang="en-US" sz="3200" kern="1200">
              <a:solidFill>
                <a:schemeClr val="bg1"/>
              </a:solidFill>
              <a:latin typeface="+mj-lt"/>
              <a:ea typeface="+mj-ea"/>
              <a:cs typeface="+mj-cs"/>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a:spLocks noGrp="1" noRot="1" noChangeAspect="1" noMove="1" noResize="1" noEditPoints="1" noAdjustHandles="1" noChangeArrowheads="1" noChangeShapeType="1" noTextEdit="1"/>
          </p:cNvSpPr>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p:cNvSpPr>
            <a:spLocks noGrp="1"/>
          </p:cNvSpPr>
          <p:nvPr>
            <p:ph type="title"/>
          </p:nvPr>
        </p:nvSpPr>
        <p:spPr>
          <a:xfrm>
            <a:off x="6803409" y="762001"/>
            <a:ext cx="4156512" cy="1708244"/>
          </a:xfrm>
        </p:spPr>
        <p:txBody>
          <a:bodyPr anchor="ctr">
            <a:normAutofit/>
          </a:bodyPr>
          <a:lstStyle/>
          <a:p>
            <a:r>
              <a:rPr lang="pl-PL" sz="4000"/>
              <a:t>Literatur:</a:t>
            </a:r>
            <a:endParaRPr lang="pl-PL" sz="4000"/>
          </a:p>
        </p:txBody>
      </p:sp>
      <p:pic>
        <p:nvPicPr>
          <p:cNvPr id="8" name="Picture 7" descr="Rote Reißnägel auf einer Karte"/>
          <p:cNvPicPr>
            <a:picLocks noChangeAspect="1"/>
          </p:cNvPicPr>
          <p:nvPr/>
        </p:nvPicPr>
        <p:blipFill rotWithShape="1">
          <a:blip r:embed="rId1"/>
          <a:srcRect l="12751" r="20582"/>
          <a:stretch>
            <a:fillRect/>
          </a:stretch>
        </p:blipFill>
        <p:spPr>
          <a:xfrm>
            <a:off x="-1" y="-2"/>
            <a:ext cx="6096001" cy="6858002"/>
          </a:xfrm>
          <a:prstGeom prst="rect">
            <a:avLst/>
          </a:prstGeom>
        </p:spPr>
      </p:pic>
      <p:sp>
        <p:nvSpPr>
          <p:cNvPr id="6" name="Symbol zastępczy zawartości 5"/>
          <p:cNvSpPr>
            <a:spLocks noGrp="1"/>
          </p:cNvSpPr>
          <p:nvPr>
            <p:ph idx="1"/>
          </p:nvPr>
        </p:nvSpPr>
        <p:spPr>
          <a:xfrm>
            <a:off x="6803409" y="2470245"/>
            <a:ext cx="4156512" cy="3769835"/>
          </a:xfrm>
        </p:spPr>
        <p:txBody>
          <a:bodyPr anchor="ctr">
            <a:normAutofit/>
          </a:bodyPr>
          <a:lstStyle/>
          <a:p>
            <a:r>
              <a:rPr lang="de-DE" sz="1700" b="0" i="0">
                <a:effectLst/>
                <a:latin typeface="Arial" panose="020B0604020202020204" pitchFamily="34" charset="0"/>
              </a:rPr>
              <a:t>Fotos aus dem Internet heruntergeladen</a:t>
            </a:r>
            <a:endParaRPr lang="pl-PL" sz="1700" b="0" i="0">
              <a:effectLst/>
              <a:latin typeface="Arial" panose="020B0604020202020204" pitchFamily="34" charset="0"/>
            </a:endParaRPr>
          </a:p>
          <a:p>
            <a:r>
              <a:rPr lang="pl-PL" sz="1700">
                <a:hlinkClick r:id="rId2"/>
              </a:rPr>
              <a:t>https://www.squarevest.ag/blog/digitalisierung-im-finanzbereich-beispiel-banken</a:t>
            </a:r>
            <a:r>
              <a:rPr lang="pl-PL" sz="1700"/>
              <a:t> </a:t>
            </a:r>
            <a:endParaRPr lang="pl-PL" sz="1700"/>
          </a:p>
          <a:p>
            <a:r>
              <a:rPr lang="pl-PL" sz="1700">
                <a:hlinkClick r:id="rId3"/>
              </a:rPr>
              <a:t>https://www.itonics-innovation.de/blog/trends-und-technologien-im-bank-und-finanzwesen</a:t>
            </a:r>
            <a:r>
              <a:rPr lang="pl-PL" sz="1700"/>
              <a:t> </a:t>
            </a:r>
            <a:endParaRPr lang="pl-PL" sz="1700"/>
          </a:p>
          <a:p>
            <a:r>
              <a:rPr lang="pl-PL" sz="1700">
                <a:hlinkClick r:id="rId4"/>
              </a:rPr>
              <a:t>https://appian.com/de/blog/acp/finance/tech-trends-banking.html</a:t>
            </a:r>
            <a:r>
              <a:rPr lang="pl-PL" sz="1700"/>
              <a:t> </a:t>
            </a:r>
            <a:endParaRPr lang="pl-PL" sz="1700"/>
          </a:p>
          <a:p>
            <a:r>
              <a:rPr lang="pl-PL" sz="1700">
                <a:hlinkClick r:id="rId5"/>
              </a:rPr>
              <a:t>https://weissenberg-group.de/digitale-transformation-banken-benoetigen-diese-5-schluesseltechnologien/</a:t>
            </a:r>
            <a:r>
              <a:rPr lang="pl-PL" sz="1700"/>
              <a:t> </a:t>
            </a:r>
            <a:endParaRPr lang="pl-PL" sz="1700"/>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p:cNvSpPr>
            <a:spLocks noGrp="1" noRot="1" noChangeAspect="1" noMove="1" noResize="1" noEditPoints="1" noAdjustHandles="1" noChangeArrowheads="1" noChangeShapeType="1" noTextEdit="1"/>
          </p:cNvSpPr>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2848" y="0"/>
            <a:ext cx="12188949" cy="6858000"/>
            <a:chOff x="-2848" y="0"/>
            <a:chExt cx="12188949" cy="6858000"/>
          </a:xfrm>
        </p:grpSpPr>
        <p:sp>
          <p:nvSpPr>
            <p:cNvPr id="11" name="Color Cover"/>
            <p:cNvSpPr/>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p:cNvSpPr/>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a:grpSpLocks noGrp="1" noRot="1" noChangeAspect="1" noMove="1" noResize="1" noUngrp="1"/>
          </p:cNvGrpSpPr>
          <p:nvPr/>
        </p:nvGrpSpPr>
        <p:grpSpPr>
          <a:xfrm>
            <a:off x="651279" y="598259"/>
            <a:ext cx="10889442" cy="5680742"/>
            <a:chOff x="651279" y="598259"/>
            <a:chExt cx="10889442" cy="5680742"/>
          </a:xfrm>
        </p:grpSpPr>
        <p:sp>
          <p:nvSpPr>
            <p:cNvPr id="15"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a:grpSpLocks noGrp="1" noRot="1" noChangeAspect="1" noMove="1" noResize="1" noUngrp="1"/>
          </p:cNvGrpSpPr>
          <p:nvPr/>
        </p:nvGrpSpPr>
        <p:grpSpPr>
          <a:xfrm>
            <a:off x="1524" y="0"/>
            <a:ext cx="12188952" cy="6858000"/>
            <a:chOff x="0" y="0"/>
            <a:chExt cx="12188952" cy="6858000"/>
          </a:xfrm>
        </p:grpSpPr>
        <p:sp>
          <p:nvSpPr>
            <p:cNvPr id="19" name="Freeform: Shape 18"/>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title"/>
          </p:nvPr>
        </p:nvSpPr>
        <p:spPr>
          <a:xfrm>
            <a:off x="1014984" y="891712"/>
            <a:ext cx="5309616" cy="5160789"/>
          </a:xfrm>
        </p:spPr>
        <p:txBody>
          <a:bodyPr anchor="ctr">
            <a:normAutofit/>
          </a:bodyPr>
          <a:lstStyle/>
          <a:p>
            <a:r>
              <a:rPr lang="pl-PL" sz="4800">
                <a:solidFill>
                  <a:schemeClr val="bg1"/>
                </a:solidFill>
              </a:rPr>
              <a:t>Rebus</a:t>
            </a:r>
            <a:endParaRPr lang="pl-PL" sz="4800">
              <a:solidFill>
                <a:schemeClr val="bg1"/>
              </a:solidFill>
            </a:endParaRPr>
          </a:p>
        </p:txBody>
      </p:sp>
      <p:sp>
        <p:nvSpPr>
          <p:cNvPr id="3" name="Symbol zastępczy zawartości 2"/>
          <p:cNvSpPr>
            <a:spLocks noGrp="1"/>
          </p:cNvSpPr>
          <p:nvPr>
            <p:ph idx="1"/>
          </p:nvPr>
        </p:nvSpPr>
        <p:spPr>
          <a:xfrm>
            <a:off x="3052689" y="891713"/>
            <a:ext cx="7944495" cy="5160790"/>
          </a:xfrm>
        </p:spPr>
        <p:txBody>
          <a:bodyPr anchor="ctr">
            <a:normAutofit/>
          </a:bodyPr>
          <a:lstStyle/>
          <a:p>
            <a:pPr marL="0" indent="0">
              <a:buNone/>
            </a:pPr>
            <a:r>
              <a:rPr lang="pl-PL" sz="3200" b="0" i="0" dirty="0">
                <a:solidFill>
                  <a:schemeClr val="bg1"/>
                </a:solidFill>
                <a:effectLst/>
                <a:latin typeface="Arial" panose="020B0604020202020204" pitchFamily="34" charset="0"/>
              </a:rPr>
              <a:t>📺v=e📒-</a:t>
            </a:r>
            <a:r>
              <a:rPr lang="pl-PL" sz="3200" b="0" i="0" dirty="0" err="1">
                <a:solidFill>
                  <a:schemeClr val="bg1"/>
                </a:solidFill>
                <a:effectLst/>
                <a:latin typeface="Arial" panose="020B0604020202020204" pitchFamily="34" charset="0"/>
              </a:rPr>
              <a:t>bu</a:t>
            </a:r>
            <a:r>
              <a:rPr lang="pl-PL" sz="3200" b="0" i="0" dirty="0">
                <a:solidFill>
                  <a:schemeClr val="bg1"/>
                </a:solidFill>
                <a:effectLst/>
                <a:latin typeface="Arial" panose="020B0604020202020204" pitchFamily="34" charset="0"/>
              </a:rPr>
              <a:t>+🗽y=</a:t>
            </a:r>
            <a:r>
              <a:rPr lang="pl-PL" sz="3200" b="0" i="0" dirty="0" err="1">
                <a:solidFill>
                  <a:schemeClr val="bg1"/>
                </a:solidFill>
                <a:effectLst/>
                <a:latin typeface="Arial" panose="020B0604020202020204" pitchFamily="34" charset="0"/>
              </a:rPr>
              <a:t>o+l</a:t>
            </a:r>
            <a:r>
              <a:rPr lang="pl-PL" sz="3200" b="0" i="0" dirty="0">
                <a:solidFill>
                  <a:schemeClr val="bg1"/>
                </a:solidFill>
                <a:effectLst/>
                <a:latin typeface="Arial" panose="020B0604020202020204" pitchFamily="34" charset="0"/>
              </a:rPr>
              <a:t>+👴-</a:t>
            </a:r>
            <a:r>
              <a:rPr lang="pl-PL" sz="3200" b="0" i="0" dirty="0" err="1">
                <a:solidFill>
                  <a:schemeClr val="bg1"/>
                </a:solidFill>
                <a:effectLst/>
                <a:latin typeface="Arial" panose="020B0604020202020204" pitchFamily="34" charset="0"/>
              </a:rPr>
              <a:t>pa+g</a:t>
            </a:r>
            <a:r>
              <a:rPr lang="pl-PL" sz="3200" b="0" i="0" dirty="0">
                <a:solidFill>
                  <a:schemeClr val="bg1"/>
                </a:solidFill>
                <a:effectLst/>
                <a:latin typeface="Arial" panose="020B0604020202020204" pitchFamily="34" charset="0"/>
              </a:rPr>
              <a:t>+💴y=i</a:t>
            </a:r>
            <a:endParaRPr lang="pl-PL" sz="3200" b="0" i="0" dirty="0">
              <a:solidFill>
                <a:schemeClr val="bg1"/>
              </a:solidFill>
              <a:effectLst/>
              <a:latin typeface="Arial" panose="020B0604020202020204" pitchFamily="34" charset="0"/>
            </a:endParaRPr>
          </a:p>
          <a:p>
            <a:pPr marL="0" indent="0">
              <a:buNone/>
            </a:pPr>
            <a:r>
              <a:rPr lang="pl-PL" sz="3200" dirty="0">
                <a:solidFill>
                  <a:schemeClr val="bg1"/>
                </a:solidFill>
                <a:latin typeface="Arial" panose="020B0604020202020204" pitchFamily="34" charset="0"/>
              </a:rPr>
              <a:t>(tv)       (buch)  (</a:t>
            </a:r>
            <a:r>
              <a:rPr lang="pl-PL" sz="3200" dirty="0" err="1">
                <a:solidFill>
                  <a:schemeClr val="bg1"/>
                </a:solidFill>
                <a:latin typeface="Arial" panose="020B0604020202020204" pitchFamily="34" charset="0"/>
              </a:rPr>
              <a:t>ny</a:t>
            </a:r>
            <a:r>
              <a:rPr lang="pl-PL" sz="3200" dirty="0">
                <a:solidFill>
                  <a:schemeClr val="bg1"/>
                </a:solidFill>
                <a:latin typeface="Arial" panose="020B0604020202020204" pitchFamily="34" charset="0"/>
              </a:rPr>
              <a:t>)         (</a:t>
            </a:r>
            <a:r>
              <a:rPr lang="pl-PL" sz="3200" dirty="0" err="1">
                <a:solidFill>
                  <a:schemeClr val="bg1"/>
                </a:solidFill>
                <a:latin typeface="Arial" panose="020B0604020202020204" pitchFamily="34" charset="0"/>
              </a:rPr>
              <a:t>opa</a:t>
            </a:r>
            <a:r>
              <a:rPr lang="pl-PL" sz="3200" dirty="0">
                <a:solidFill>
                  <a:schemeClr val="bg1"/>
                </a:solidFill>
                <a:latin typeface="Arial" panose="020B0604020202020204" pitchFamily="34" charset="0"/>
              </a:rPr>
              <a:t>)        (</a:t>
            </a:r>
            <a:r>
              <a:rPr lang="pl-PL" sz="3200" dirty="0" err="1">
                <a:solidFill>
                  <a:schemeClr val="bg1"/>
                </a:solidFill>
                <a:latin typeface="Arial" panose="020B0604020202020204" pitchFamily="34" charset="0"/>
              </a:rPr>
              <a:t>yen</a:t>
            </a:r>
            <a:r>
              <a:rPr lang="pl-PL" sz="3200" dirty="0">
                <a:solidFill>
                  <a:schemeClr val="bg1"/>
                </a:solidFill>
                <a:latin typeface="Arial" panose="020B0604020202020204" pitchFamily="34" charset="0"/>
              </a:rPr>
              <a:t>)</a:t>
            </a:r>
            <a:endParaRPr lang="pl-PL" sz="3200" dirty="0">
              <a:solidFill>
                <a:schemeClr val="bg1"/>
              </a:solidFill>
              <a:latin typeface="Arial" panose="020B0604020202020204" pitchFamily="34" charset="0"/>
            </a:endParaRPr>
          </a:p>
          <a:p>
            <a:pPr marL="0" indent="0">
              <a:buNone/>
            </a:pPr>
            <a:endParaRPr lang="pl-PL" sz="1800" dirty="0">
              <a:solidFill>
                <a:schemeClr val="bg1"/>
              </a:solidFill>
              <a:latin typeface="Arial" panose="020B0604020202020204" pitchFamily="34" charset="0"/>
            </a:endParaRPr>
          </a:p>
          <a:p>
            <a:pPr marL="0" indent="0">
              <a:buNone/>
            </a:pPr>
            <a:endParaRPr lang="pl-PL" sz="1800" dirty="0">
              <a:solidFill>
                <a:schemeClr val="bg1"/>
              </a:solidFill>
              <a:latin typeface="Arial" panose="020B0604020202020204" pitchFamily="34" charset="0"/>
            </a:endParaRPr>
          </a:p>
          <a:p>
            <a:pPr marL="0" indent="0">
              <a:buNone/>
            </a:pPr>
            <a:endParaRPr lang="pl-PL" sz="1800" dirty="0">
              <a:solidFill>
                <a:schemeClr val="bg1"/>
              </a:solidFill>
              <a:latin typeface="Arial" panose="020B0604020202020204" pitchFamily="34" charset="0"/>
            </a:endParaRPr>
          </a:p>
          <a:p>
            <a:pPr marL="0" indent="0">
              <a:buNone/>
            </a:pPr>
            <a:endParaRPr lang="pl-PL" sz="1800" dirty="0">
              <a:solidFill>
                <a:schemeClr val="bg1"/>
              </a:solidFill>
              <a:latin typeface="Arial" panose="020B0604020202020204" pitchFamily="34" charset="0"/>
            </a:endParaRPr>
          </a:p>
          <a:p>
            <a:pPr marL="0" indent="0">
              <a:buNone/>
            </a:pPr>
            <a:r>
              <a:rPr lang="pl-PL" sz="3200" dirty="0">
                <a:solidFill>
                  <a:schemeClr val="bg1"/>
                </a:solidFill>
                <a:latin typeface="Arial" panose="020B0604020202020204" pitchFamily="34" charset="0"/>
              </a:rPr>
              <a:t>TECHNOLOGIEN</a:t>
            </a:r>
            <a:r>
              <a:rPr lang="pl-PL" sz="1800" dirty="0">
                <a:solidFill>
                  <a:schemeClr val="bg1"/>
                </a:solidFill>
                <a:latin typeface="Arial" panose="020B0604020202020204" pitchFamily="34" charset="0"/>
              </a:rPr>
              <a:t> </a:t>
            </a:r>
            <a:endParaRPr lang="pl-PL" sz="1800" dirty="0">
              <a:solidFill>
                <a:schemeClr val="bg1"/>
              </a:solidFill>
              <a:latin typeface="Arial" panose="020B0604020202020204" pitchFamily="34" charset="0"/>
            </a:endParaRPr>
          </a:p>
          <a:p>
            <a:pPr marL="0" indent="0">
              <a:buNone/>
            </a:pPr>
            <a:endParaRPr lang="pl-PL" sz="1800" dirty="0">
              <a:solidFill>
                <a:schemeClr val="bg1"/>
              </a:solidFill>
              <a:latin typeface="Arial" panose="020B0604020202020204" pitchFamily="34" charset="0"/>
            </a:endParaRPr>
          </a:p>
          <a:p>
            <a:pPr marL="0" indent="0">
              <a:buNone/>
            </a:pPr>
            <a:endParaRPr lang="pl-PL" sz="1800"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p:cNvSpPr>
            <a:spLocks noGrp="1" noRot="1" noChangeAspect="1" noMove="1" noResize="1" noEditPoints="1" noAdjustHandles="1" noChangeArrowheads="1" noChangeShapeType="1" noTextEdit="1"/>
          </p:cNvSpPr>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Grp="1" noRot="1" noChangeAspect="1" noMove="1" noResize="1" noUngrp="1"/>
          </p:cNvGrpSpPr>
          <p:nvPr/>
        </p:nvGrpSpPr>
        <p:grpSpPr>
          <a:xfrm>
            <a:off x="-2848" y="0"/>
            <a:ext cx="12188949" cy="6858000"/>
            <a:chOff x="-2848" y="0"/>
            <a:chExt cx="12188949" cy="6858000"/>
          </a:xfrm>
        </p:grpSpPr>
        <p:sp>
          <p:nvSpPr>
            <p:cNvPr id="14" name="Color Cover"/>
            <p:cNvSpPr/>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Cover"/>
            <p:cNvSpPr/>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a:grpSpLocks noGrp="1" noRot="1" noChangeAspect="1" noMove="1" noResize="1" noUngrp="1"/>
          </p:cNvGrpSpPr>
          <p:nvPr/>
        </p:nvGrpSpPr>
        <p:grpSpPr>
          <a:xfrm>
            <a:off x="651279" y="598259"/>
            <a:ext cx="10889442" cy="5680742"/>
            <a:chOff x="651279" y="598259"/>
            <a:chExt cx="10889442" cy="5680742"/>
          </a:xfrm>
        </p:grpSpPr>
        <p:sp>
          <p:nvSpPr>
            <p:cNvPr id="18"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a:grpSpLocks noGrp="1" noRot="1" noChangeAspect="1" noMove="1" noResize="1" noUngrp="1"/>
          </p:cNvGrpSpPr>
          <p:nvPr/>
        </p:nvGrpSpPr>
        <p:grpSpPr>
          <a:xfrm>
            <a:off x="-2848" y="0"/>
            <a:ext cx="12188952" cy="6858000"/>
            <a:chOff x="0" y="0"/>
            <a:chExt cx="12188952" cy="6858000"/>
          </a:xfrm>
        </p:grpSpPr>
        <p:sp>
          <p:nvSpPr>
            <p:cNvPr id="22" name="Freeform: Shape 21"/>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p:cNvSpPr>
            <a:spLocks noGrp="1"/>
          </p:cNvSpPr>
          <p:nvPr>
            <p:ph type="title"/>
          </p:nvPr>
        </p:nvSpPr>
        <p:spPr>
          <a:xfrm>
            <a:off x="645380" y="819015"/>
            <a:ext cx="11284023" cy="2880664"/>
          </a:xfrm>
        </p:spPr>
        <p:txBody>
          <a:bodyPr anchor="b">
            <a:normAutofit/>
          </a:bodyPr>
          <a:lstStyle/>
          <a:p>
            <a:r>
              <a:rPr lang="pl-PL" sz="7200" dirty="0" err="1">
                <a:solidFill>
                  <a:schemeClr val="bg1"/>
                </a:solidFill>
              </a:rPr>
              <a:t>Danke</a:t>
            </a:r>
            <a:r>
              <a:rPr lang="pl-PL" sz="7200" dirty="0">
                <a:solidFill>
                  <a:schemeClr val="bg1"/>
                </a:solidFill>
              </a:rPr>
              <a:t> für </a:t>
            </a:r>
            <a:r>
              <a:rPr lang="pl-PL" sz="7200" dirty="0" err="1">
                <a:solidFill>
                  <a:schemeClr val="bg1"/>
                </a:solidFill>
              </a:rPr>
              <a:t>Ihre</a:t>
            </a:r>
            <a:r>
              <a:rPr lang="pl-PL" sz="7200" dirty="0">
                <a:solidFill>
                  <a:schemeClr val="bg1"/>
                </a:solidFill>
              </a:rPr>
              <a:t> </a:t>
            </a:r>
            <a:r>
              <a:rPr lang="pl-PL" sz="7200" dirty="0" err="1">
                <a:solidFill>
                  <a:schemeClr val="bg1"/>
                </a:solidFill>
              </a:rPr>
              <a:t>Aufmerksamkeit</a:t>
            </a:r>
            <a:r>
              <a:rPr lang="pl-PL" sz="7200" dirty="0">
                <a:solidFill>
                  <a:schemeClr val="bg1"/>
                </a:solidFill>
              </a:rPr>
              <a:t>!</a:t>
            </a:r>
            <a:endParaRPr lang="pl-PL" sz="7200" dirty="0">
              <a:solidFill>
                <a:schemeClr val="bg1"/>
              </a:solidFill>
            </a:endParaRPr>
          </a:p>
        </p:txBody>
      </p:sp>
      <p:sp>
        <p:nvSpPr>
          <p:cNvPr id="8" name="Content Placeholder 7"/>
          <p:cNvSpPr>
            <a:spLocks noGrp="1"/>
          </p:cNvSpPr>
          <p:nvPr>
            <p:ph idx="1"/>
          </p:nvPr>
        </p:nvSpPr>
        <p:spPr>
          <a:xfrm>
            <a:off x="1014984" y="3442089"/>
            <a:ext cx="5821537" cy="2596896"/>
          </a:xfrm>
        </p:spPr>
        <p:txBody>
          <a:bodyPr anchor="t">
            <a:normAutofit/>
          </a:bodyPr>
          <a:lstStyle/>
          <a:p>
            <a:endParaRPr lang="en-US" sz="1800">
              <a:solidFill>
                <a:schemeClr val="bg1"/>
              </a:solidFill>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Grp="1" noRot="1" noChangeAspect="1" noMove="1" noResize="1" noUngrp="1"/>
          </p:cNvGrpSpPr>
          <p:nvPr/>
        </p:nvGrpSpPr>
        <p:grpSpPr>
          <a:xfrm>
            <a:off x="0" y="0"/>
            <a:ext cx="6064235" cy="6858000"/>
            <a:chOff x="651279" y="598259"/>
            <a:chExt cx="10889442" cy="5680742"/>
          </a:xfrm>
        </p:grpSpPr>
        <p:sp>
          <p:nvSpPr>
            <p:cNvPr id="13"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a:grpSpLocks noGrp="1" noRot="1" noChangeAspect="1" noMove="1" noResize="1" noUngrp="1"/>
          </p:cNvGrpSpPr>
          <p:nvPr/>
        </p:nvGrpSpPr>
        <p:grpSpPr>
          <a:xfrm>
            <a:off x="1524" y="0"/>
            <a:ext cx="12188952" cy="6858000"/>
            <a:chOff x="0" y="0"/>
            <a:chExt cx="12188952" cy="6858000"/>
          </a:xfrm>
        </p:grpSpPr>
        <p:sp>
          <p:nvSpPr>
            <p:cNvPr id="17" name="Freeform: Shape 16"/>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title"/>
          </p:nvPr>
        </p:nvSpPr>
        <p:spPr>
          <a:xfrm>
            <a:off x="786385" y="841248"/>
            <a:ext cx="5129600" cy="5340097"/>
          </a:xfrm>
        </p:spPr>
        <p:txBody>
          <a:bodyPr anchor="ctr">
            <a:normAutofit/>
          </a:bodyPr>
          <a:lstStyle/>
          <a:p>
            <a:r>
              <a:rPr lang="pl-PL" sz="4800">
                <a:solidFill>
                  <a:schemeClr val="bg1"/>
                </a:solidFill>
              </a:rPr>
              <a:t>Präsentationsplan:</a:t>
            </a:r>
            <a:endParaRPr lang="pl-PL" sz="4800">
              <a:solidFill>
                <a:schemeClr val="bg1"/>
              </a:solidFill>
            </a:endParaRPr>
          </a:p>
        </p:txBody>
      </p:sp>
      <p:sp>
        <p:nvSpPr>
          <p:cNvPr id="3" name="Symbol zastępczy zawartości 2"/>
          <p:cNvSpPr>
            <a:spLocks noGrp="1"/>
          </p:cNvSpPr>
          <p:nvPr>
            <p:ph idx="1"/>
          </p:nvPr>
        </p:nvSpPr>
        <p:spPr>
          <a:xfrm>
            <a:off x="6464409" y="841247"/>
            <a:ext cx="5472027" cy="5496248"/>
          </a:xfrm>
        </p:spPr>
        <p:txBody>
          <a:bodyPr anchor="ctr">
            <a:normAutofit/>
          </a:bodyPr>
          <a:lstStyle/>
          <a:p>
            <a:r>
              <a:rPr lang="de-DE" sz="2400" dirty="0">
                <a:solidFill>
                  <a:schemeClr val="tx2"/>
                </a:solidFill>
              </a:rPr>
              <a:t>Neue Technologien im Bankensektor.</a:t>
            </a:r>
            <a:endParaRPr lang="de-DE" sz="2400" dirty="0">
              <a:solidFill>
                <a:schemeClr val="tx2"/>
              </a:solidFill>
            </a:endParaRPr>
          </a:p>
          <a:p>
            <a:r>
              <a:rPr lang="de-DE" sz="2400" dirty="0">
                <a:solidFill>
                  <a:schemeClr val="tx2"/>
                </a:solidFill>
              </a:rPr>
              <a:t>Vor- und Nachteile, die sich aus der Nutzung neuer Technologien durch Kunden ergeben.</a:t>
            </a:r>
            <a:endParaRPr lang="de-DE" sz="2400" dirty="0">
              <a:solidFill>
                <a:schemeClr val="tx2"/>
              </a:solidFill>
            </a:endParaRPr>
          </a:p>
          <a:p>
            <a:r>
              <a:rPr lang="de-DE" sz="2400" dirty="0">
                <a:solidFill>
                  <a:schemeClr val="tx2"/>
                </a:solidFill>
              </a:rPr>
              <a:t>Bedrohungen im Zusammenhang mit neuen Technologien in der Bank.</a:t>
            </a:r>
            <a:endParaRPr lang="de-DE" sz="2400" dirty="0">
              <a:solidFill>
                <a:schemeClr val="tx2"/>
              </a:solidFill>
            </a:endParaRPr>
          </a:p>
          <a:p>
            <a:r>
              <a:rPr lang="de-DE" sz="2400" dirty="0">
                <a:solidFill>
                  <a:schemeClr val="tx2"/>
                </a:solidFill>
              </a:rPr>
              <a:t>Soziale Gruppen, die am häufigsten neue Technologien nutzen.</a:t>
            </a:r>
            <a:endParaRPr lang="de-DE" sz="2400" dirty="0">
              <a:solidFill>
                <a:schemeClr val="tx2"/>
              </a:solidFill>
            </a:endParaRPr>
          </a:p>
          <a:p>
            <a:endParaRPr lang="pl-PL" sz="1800" dirty="0">
              <a:solidFill>
                <a:schemeClr val="tx2"/>
              </a:solidFil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p:cNvSpPr>
            <a:spLocks noGrp="1" noRot="1" noChangeAspect="1" noMove="1" noResize="1" noEditPoints="1" noAdjustHandles="1" noChangeArrowheads="1" noChangeShapeType="1" noTextEdit="1"/>
          </p:cNvSpPr>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2848" y="0"/>
            <a:ext cx="12188949" cy="6858000"/>
            <a:chOff x="-2848" y="0"/>
            <a:chExt cx="12188949" cy="6858000"/>
          </a:xfrm>
        </p:grpSpPr>
        <p:sp>
          <p:nvSpPr>
            <p:cNvPr id="11" name="Color Cover"/>
            <p:cNvSpPr/>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p:cNvSpPr/>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a:grpSpLocks noGrp="1" noRot="1" noChangeAspect="1" noMove="1" noResize="1" noUngrp="1"/>
          </p:cNvGrpSpPr>
          <p:nvPr/>
        </p:nvGrpSpPr>
        <p:grpSpPr>
          <a:xfrm>
            <a:off x="651279" y="598259"/>
            <a:ext cx="10889442" cy="5680742"/>
            <a:chOff x="651279" y="598259"/>
            <a:chExt cx="10889442" cy="5680742"/>
          </a:xfrm>
        </p:grpSpPr>
        <p:sp>
          <p:nvSpPr>
            <p:cNvPr id="15"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a:grpSpLocks noGrp="1" noRot="1" noChangeAspect="1" noMove="1" noResize="1" noUngrp="1"/>
          </p:cNvGrpSpPr>
          <p:nvPr/>
        </p:nvGrpSpPr>
        <p:grpSpPr>
          <a:xfrm>
            <a:off x="1524" y="0"/>
            <a:ext cx="12188952" cy="6858000"/>
            <a:chOff x="0" y="0"/>
            <a:chExt cx="12188952" cy="6858000"/>
          </a:xfrm>
        </p:grpSpPr>
        <p:sp>
          <p:nvSpPr>
            <p:cNvPr id="19" name="Freeform: Shape 18"/>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title"/>
          </p:nvPr>
        </p:nvSpPr>
        <p:spPr>
          <a:xfrm>
            <a:off x="1014984" y="891712"/>
            <a:ext cx="5309616" cy="5160789"/>
          </a:xfrm>
        </p:spPr>
        <p:txBody>
          <a:bodyPr anchor="ctr">
            <a:normAutofit/>
          </a:bodyPr>
          <a:lstStyle/>
          <a:p>
            <a:r>
              <a:rPr lang="pl-PL" sz="4800">
                <a:solidFill>
                  <a:schemeClr val="bg1"/>
                </a:solidFill>
              </a:rPr>
              <a:t>Neue Technologien im Bankensektor</a:t>
            </a:r>
            <a:endParaRPr lang="pl-PL" sz="4800">
              <a:solidFill>
                <a:schemeClr val="bg1"/>
              </a:solidFill>
            </a:endParaRPr>
          </a:p>
        </p:txBody>
      </p:sp>
      <p:sp>
        <p:nvSpPr>
          <p:cNvPr id="3" name="Symbol zastępczy zawartości 2"/>
          <p:cNvSpPr>
            <a:spLocks noGrp="1"/>
          </p:cNvSpPr>
          <p:nvPr>
            <p:ph idx="1"/>
          </p:nvPr>
        </p:nvSpPr>
        <p:spPr>
          <a:xfrm>
            <a:off x="6412301" y="891713"/>
            <a:ext cx="5059901" cy="5160790"/>
          </a:xfrm>
        </p:spPr>
        <p:txBody>
          <a:bodyPr anchor="ctr">
            <a:normAutofit/>
          </a:bodyPr>
          <a:lstStyle/>
          <a:p>
            <a:r>
              <a:rPr lang="pl-PL" sz="3600" dirty="0" err="1">
                <a:solidFill>
                  <a:schemeClr val="bg1"/>
                </a:solidFill>
              </a:rPr>
              <a:t>Künstliche</a:t>
            </a:r>
            <a:r>
              <a:rPr lang="pl-PL" sz="3600" dirty="0">
                <a:solidFill>
                  <a:schemeClr val="bg1"/>
                </a:solidFill>
              </a:rPr>
              <a:t> </a:t>
            </a:r>
            <a:r>
              <a:rPr lang="pl-PL" sz="3600" dirty="0" err="1">
                <a:solidFill>
                  <a:schemeClr val="bg1"/>
                </a:solidFill>
              </a:rPr>
              <a:t>Intelligenz</a:t>
            </a:r>
            <a:r>
              <a:rPr lang="pl-PL" sz="3600" dirty="0">
                <a:solidFill>
                  <a:schemeClr val="bg1"/>
                </a:solidFill>
              </a:rPr>
              <a:t> </a:t>
            </a:r>
            <a:endParaRPr lang="pl-PL" sz="3600" dirty="0">
              <a:solidFill>
                <a:schemeClr val="bg1"/>
              </a:solidFill>
            </a:endParaRPr>
          </a:p>
          <a:p>
            <a:r>
              <a:rPr lang="pl-PL" sz="3600" dirty="0">
                <a:solidFill>
                  <a:schemeClr val="bg1"/>
                </a:solidFill>
              </a:rPr>
              <a:t>Blockchain-Technologie</a:t>
            </a:r>
            <a:endParaRPr lang="pl-PL" sz="3600" dirty="0">
              <a:solidFill>
                <a:schemeClr val="bg1"/>
              </a:solidFill>
            </a:endParaRPr>
          </a:p>
          <a:p>
            <a:r>
              <a:rPr lang="pl-PL" sz="3600" dirty="0">
                <a:solidFill>
                  <a:schemeClr val="bg1"/>
                </a:solidFill>
              </a:rPr>
              <a:t>Biometrie</a:t>
            </a:r>
            <a:endParaRPr lang="pl-PL" sz="3600" dirty="0">
              <a:solidFill>
                <a:schemeClr val="bg1"/>
              </a:solidFill>
            </a:endParaRPr>
          </a:p>
          <a:p>
            <a:r>
              <a:rPr lang="pl-PL" sz="3600" dirty="0">
                <a:solidFill>
                  <a:schemeClr val="bg1"/>
                </a:solidFill>
              </a:rPr>
              <a:t>Schnelle </a:t>
            </a:r>
            <a:r>
              <a:rPr lang="pl-PL" sz="3600" dirty="0" err="1">
                <a:solidFill>
                  <a:schemeClr val="bg1"/>
                </a:solidFill>
              </a:rPr>
              <a:t>Verbindungen</a:t>
            </a:r>
            <a:r>
              <a:rPr lang="pl-PL" sz="3600" dirty="0">
                <a:solidFill>
                  <a:schemeClr val="bg1"/>
                </a:solidFill>
              </a:rPr>
              <a:t> (5G)</a:t>
            </a:r>
            <a:endParaRPr lang="pl-PL" sz="3600" dirty="0">
              <a:solidFill>
                <a:schemeClr val="bg1"/>
              </a:solidFill>
            </a:endParaRPr>
          </a:p>
          <a:p>
            <a:r>
              <a:rPr lang="pl-PL" sz="3600" dirty="0">
                <a:solidFill>
                  <a:schemeClr val="bg1"/>
                </a:solidFill>
              </a:rPr>
              <a:t>Internet der </a:t>
            </a:r>
            <a:r>
              <a:rPr lang="pl-PL" sz="3600" dirty="0" err="1">
                <a:solidFill>
                  <a:schemeClr val="bg1"/>
                </a:solidFill>
              </a:rPr>
              <a:t>Dinge</a:t>
            </a:r>
            <a:r>
              <a:rPr lang="pl-PL" sz="3600" dirty="0">
                <a:solidFill>
                  <a:schemeClr val="bg1"/>
                </a:solidFill>
              </a:rPr>
              <a:t>: </a:t>
            </a:r>
            <a:endParaRPr lang="pl-PL" sz="3600" dirty="0">
              <a:solidFill>
                <a:schemeClr val="bg1"/>
              </a:solidFil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a:grpSpLocks noGrp="1" noRot="1" noChangeAspect="1" noMove="1" noResize="1" noUngrp="1"/>
          </p:cNvGrpSpPr>
          <p:nvPr/>
        </p:nvGrpSpPr>
        <p:grpSpPr>
          <a:xfrm>
            <a:off x="0" y="0"/>
            <a:ext cx="12188952" cy="6858000"/>
            <a:chOff x="651279" y="598259"/>
            <a:chExt cx="10889442" cy="5680742"/>
          </a:xfrm>
        </p:grpSpPr>
        <p:sp>
          <p:nvSpPr>
            <p:cNvPr id="12"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braz 3"/>
          <p:cNvPicPr>
            <a:picLocks noChangeAspect="1"/>
          </p:cNvPicPr>
          <p:nvPr/>
        </p:nvPicPr>
        <p:blipFill>
          <a:blip r:embed="rId1"/>
          <a:stretch>
            <a:fillRect/>
          </a:stretch>
        </p:blipFill>
        <p:spPr>
          <a:xfrm>
            <a:off x="786385" y="2527422"/>
            <a:ext cx="5270026" cy="3243092"/>
          </a:xfrm>
          <a:prstGeom prst="rect">
            <a:avLst/>
          </a:prstGeom>
        </p:spPr>
      </p:pic>
      <p:grpSp>
        <p:nvGrpSpPr>
          <p:cNvPr id="15" name="Group 14"/>
          <p:cNvGrpSpPr>
            <a:grpSpLocks noGrp="1" noRot="1" noChangeAspect="1" noMove="1" noResize="1" noUngrp="1"/>
          </p:cNvGrpSpPr>
          <p:nvPr/>
        </p:nvGrpSpPr>
        <p:grpSpPr>
          <a:xfrm>
            <a:off x="1524" y="0"/>
            <a:ext cx="12188952" cy="6858000"/>
            <a:chOff x="0" y="0"/>
            <a:chExt cx="12188952" cy="6858000"/>
          </a:xfrm>
        </p:grpSpPr>
        <p:sp>
          <p:nvSpPr>
            <p:cNvPr id="16" name="Freeform: Shape 15"/>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title"/>
          </p:nvPr>
        </p:nvSpPr>
        <p:spPr>
          <a:xfrm>
            <a:off x="786384" y="576072"/>
            <a:ext cx="10377484" cy="1546533"/>
          </a:xfrm>
        </p:spPr>
        <p:txBody>
          <a:bodyPr anchor="t">
            <a:normAutofit/>
          </a:bodyPr>
          <a:lstStyle/>
          <a:p>
            <a:r>
              <a:rPr lang="de-DE" sz="4800">
                <a:solidFill>
                  <a:schemeClr val="bg1"/>
                </a:solidFill>
              </a:rPr>
              <a:t>Vorteile der Nutzung neuer Technologien durch Kunden</a:t>
            </a:r>
            <a:endParaRPr lang="pl-PL" sz="4800">
              <a:solidFill>
                <a:schemeClr val="bg1"/>
              </a:solidFill>
            </a:endParaRPr>
          </a:p>
        </p:txBody>
      </p:sp>
      <p:sp>
        <p:nvSpPr>
          <p:cNvPr id="3" name="Symbol zastępczy zawartości 2"/>
          <p:cNvSpPr>
            <a:spLocks noGrp="1"/>
          </p:cNvSpPr>
          <p:nvPr>
            <p:ph idx="1"/>
          </p:nvPr>
        </p:nvSpPr>
        <p:spPr>
          <a:xfrm>
            <a:off x="6464409" y="2197386"/>
            <a:ext cx="4699459" cy="3903163"/>
          </a:xfrm>
        </p:spPr>
        <p:txBody>
          <a:bodyPr anchor="ctr">
            <a:normAutofit/>
          </a:bodyPr>
          <a:lstStyle/>
          <a:p>
            <a:r>
              <a:rPr lang="pl-PL" sz="2400" dirty="0" err="1">
                <a:solidFill>
                  <a:schemeClr val="bg1"/>
                </a:solidFill>
              </a:rPr>
              <a:t>Bequeme</a:t>
            </a:r>
            <a:r>
              <a:rPr lang="pl-PL" sz="2400" dirty="0">
                <a:solidFill>
                  <a:schemeClr val="bg1"/>
                </a:solidFill>
              </a:rPr>
              <a:t> </a:t>
            </a:r>
            <a:r>
              <a:rPr lang="pl-PL" sz="2400" dirty="0" err="1">
                <a:solidFill>
                  <a:schemeClr val="bg1"/>
                </a:solidFill>
              </a:rPr>
              <a:t>Serviceverfügbarkeit</a:t>
            </a:r>
            <a:endParaRPr lang="pl-PL" sz="2400" dirty="0">
              <a:solidFill>
                <a:schemeClr val="bg1"/>
              </a:solidFill>
            </a:endParaRPr>
          </a:p>
          <a:p>
            <a:r>
              <a:rPr lang="pl-PL" sz="2400" dirty="0">
                <a:solidFill>
                  <a:schemeClr val="bg1"/>
                </a:solidFill>
              </a:rPr>
              <a:t>Schnelle </a:t>
            </a:r>
            <a:r>
              <a:rPr lang="pl-PL" sz="2400" dirty="0" err="1">
                <a:solidFill>
                  <a:schemeClr val="bg1"/>
                </a:solidFill>
              </a:rPr>
              <a:t>und</a:t>
            </a:r>
            <a:r>
              <a:rPr lang="pl-PL" sz="2400" dirty="0">
                <a:solidFill>
                  <a:schemeClr val="bg1"/>
                </a:solidFill>
              </a:rPr>
              <a:t> </a:t>
            </a:r>
            <a:r>
              <a:rPr lang="pl-PL" sz="2400" dirty="0" err="1">
                <a:solidFill>
                  <a:schemeClr val="bg1"/>
                </a:solidFill>
              </a:rPr>
              <a:t>sichere</a:t>
            </a:r>
            <a:r>
              <a:rPr lang="pl-PL" sz="2400" dirty="0">
                <a:solidFill>
                  <a:schemeClr val="bg1"/>
                </a:solidFill>
              </a:rPr>
              <a:t> </a:t>
            </a:r>
            <a:r>
              <a:rPr lang="pl-PL" sz="2400" dirty="0" err="1">
                <a:solidFill>
                  <a:schemeClr val="bg1"/>
                </a:solidFill>
              </a:rPr>
              <a:t>Transaktionen</a:t>
            </a:r>
            <a:endParaRPr lang="pl-PL" sz="2400" dirty="0">
              <a:solidFill>
                <a:schemeClr val="bg1"/>
              </a:solidFill>
            </a:endParaRPr>
          </a:p>
          <a:p>
            <a:r>
              <a:rPr lang="pl-PL" sz="2400" dirty="0" err="1">
                <a:solidFill>
                  <a:schemeClr val="bg1"/>
                </a:solidFill>
              </a:rPr>
              <a:t>Einfache</a:t>
            </a:r>
            <a:r>
              <a:rPr lang="pl-PL" sz="2400" dirty="0">
                <a:solidFill>
                  <a:schemeClr val="bg1"/>
                </a:solidFill>
              </a:rPr>
              <a:t> </a:t>
            </a:r>
            <a:r>
              <a:rPr lang="pl-PL" sz="2400" dirty="0" err="1">
                <a:solidFill>
                  <a:schemeClr val="bg1"/>
                </a:solidFill>
              </a:rPr>
              <a:t>Finanzverfolgung</a:t>
            </a:r>
            <a:r>
              <a:rPr lang="pl-PL" sz="2400" dirty="0">
                <a:solidFill>
                  <a:schemeClr val="bg1"/>
                </a:solidFill>
              </a:rPr>
              <a:t> </a:t>
            </a:r>
            <a:r>
              <a:rPr lang="pl-PL" sz="2400" dirty="0" err="1">
                <a:solidFill>
                  <a:schemeClr val="bg1"/>
                </a:solidFill>
              </a:rPr>
              <a:t>und</a:t>
            </a:r>
            <a:r>
              <a:rPr lang="pl-PL" sz="2400" dirty="0">
                <a:solidFill>
                  <a:schemeClr val="bg1"/>
                </a:solidFill>
              </a:rPr>
              <a:t> -</a:t>
            </a:r>
            <a:r>
              <a:rPr lang="pl-PL" sz="2400" dirty="0" err="1">
                <a:solidFill>
                  <a:schemeClr val="bg1"/>
                </a:solidFill>
              </a:rPr>
              <a:t>verwaltung</a:t>
            </a:r>
            <a:r>
              <a:rPr lang="pl-PL" sz="2400" dirty="0">
                <a:solidFill>
                  <a:schemeClr val="bg1"/>
                </a:solidFill>
              </a:rPr>
              <a:t> </a:t>
            </a:r>
            <a:endParaRPr lang="pl-PL" sz="2400" dirty="0">
              <a:solidFill>
                <a:schemeClr val="bg1"/>
              </a:solidFill>
            </a:endParaRPr>
          </a:p>
          <a:p>
            <a:r>
              <a:rPr lang="pl-PL" sz="2400" dirty="0" err="1">
                <a:solidFill>
                  <a:schemeClr val="bg1"/>
                </a:solidFill>
              </a:rPr>
              <a:t>Personalisierung</a:t>
            </a:r>
            <a:r>
              <a:rPr lang="pl-PL" sz="2400" dirty="0">
                <a:solidFill>
                  <a:schemeClr val="bg1"/>
                </a:solidFill>
              </a:rPr>
              <a:t> von </a:t>
            </a:r>
            <a:r>
              <a:rPr lang="pl-PL" sz="2400" dirty="0" err="1">
                <a:solidFill>
                  <a:schemeClr val="bg1"/>
                </a:solidFill>
              </a:rPr>
              <a:t>Angeboten</a:t>
            </a:r>
            <a:endParaRPr lang="pl-PL" sz="2400" dirty="0">
              <a:solidFill>
                <a:schemeClr val="bg1"/>
              </a:solidFill>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Fill"/>
          <p:cNvSpPr>
            <a:spLocks noGrp="1" noRot="1" noChangeAspect="1" noMove="1" noResize="1" noEditPoints="1" noAdjustHandles="1" noChangeArrowheads="1" noChangeShapeType="1" noTextEdit="1"/>
          </p:cNvSpPr>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0"/>
          <p:cNvGrpSpPr>
            <a:grpSpLocks noGrp="1" noRot="1" noChangeAspect="1" noMove="1" noResize="1" noUngrp="1"/>
          </p:cNvGrpSpPr>
          <p:nvPr/>
        </p:nvGrpSpPr>
        <p:grpSpPr>
          <a:xfrm>
            <a:off x="-2848" y="0"/>
            <a:ext cx="12188949" cy="6858000"/>
            <a:chOff x="-2848" y="0"/>
            <a:chExt cx="12188949" cy="6858000"/>
          </a:xfrm>
        </p:grpSpPr>
        <p:sp>
          <p:nvSpPr>
            <p:cNvPr id="30" name="Color Cover"/>
            <p:cNvSpPr/>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Cover"/>
            <p:cNvSpPr/>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14"/>
          <p:cNvGrpSpPr>
            <a:grpSpLocks noGrp="1" noRot="1" noChangeAspect="1" noMove="1" noResize="1" noUngrp="1"/>
          </p:cNvGrpSpPr>
          <p:nvPr/>
        </p:nvGrpSpPr>
        <p:grpSpPr>
          <a:xfrm>
            <a:off x="651279" y="598259"/>
            <a:ext cx="10889442" cy="5680742"/>
            <a:chOff x="651279" y="598259"/>
            <a:chExt cx="10889442" cy="5680742"/>
          </a:xfrm>
        </p:grpSpPr>
        <p:sp>
          <p:nvSpPr>
            <p:cNvPr id="33"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braz 3"/>
          <p:cNvPicPr>
            <a:picLocks noChangeAspect="1"/>
          </p:cNvPicPr>
          <p:nvPr/>
        </p:nvPicPr>
        <p:blipFill>
          <a:blip r:embed="rId1"/>
          <a:stretch>
            <a:fillRect/>
          </a:stretch>
        </p:blipFill>
        <p:spPr>
          <a:xfrm>
            <a:off x="6793037" y="1496183"/>
            <a:ext cx="4571936" cy="2674738"/>
          </a:xfrm>
          <a:prstGeom prst="rect">
            <a:avLst/>
          </a:prstGeom>
        </p:spPr>
      </p:pic>
      <p:grpSp>
        <p:nvGrpSpPr>
          <p:cNvPr id="35" name="Group 18"/>
          <p:cNvGrpSpPr>
            <a:grpSpLocks noGrp="1" noRot="1" noChangeAspect="1" noMove="1" noResize="1" noUngrp="1"/>
          </p:cNvGrpSpPr>
          <p:nvPr/>
        </p:nvGrpSpPr>
        <p:grpSpPr>
          <a:xfrm>
            <a:off x="1524" y="0"/>
            <a:ext cx="12188952" cy="6858000"/>
            <a:chOff x="0" y="0"/>
            <a:chExt cx="12188952" cy="6858000"/>
          </a:xfrm>
        </p:grpSpPr>
        <p:sp>
          <p:nvSpPr>
            <p:cNvPr id="36" name="Freeform: Shape 19"/>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0"/>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21"/>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22"/>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23"/>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24"/>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25"/>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title"/>
          </p:nvPr>
        </p:nvSpPr>
        <p:spPr>
          <a:xfrm>
            <a:off x="1014985" y="819015"/>
            <a:ext cx="5501548" cy="2353362"/>
          </a:xfrm>
        </p:spPr>
        <p:txBody>
          <a:bodyPr anchor="b">
            <a:normAutofit/>
          </a:bodyPr>
          <a:lstStyle/>
          <a:p>
            <a:r>
              <a:rPr lang="de-DE">
                <a:solidFill>
                  <a:schemeClr val="bg1"/>
                </a:solidFill>
              </a:rPr>
              <a:t>Nachteile der Nutzung neuer Technologien durch Kunden</a:t>
            </a:r>
            <a:endParaRPr lang="pl-PL">
              <a:solidFill>
                <a:schemeClr val="bg1"/>
              </a:solidFill>
            </a:endParaRPr>
          </a:p>
        </p:txBody>
      </p:sp>
      <p:sp>
        <p:nvSpPr>
          <p:cNvPr id="3" name="Symbol zastępczy zawartości 2"/>
          <p:cNvSpPr>
            <a:spLocks noGrp="1"/>
          </p:cNvSpPr>
          <p:nvPr>
            <p:ph idx="1"/>
          </p:nvPr>
        </p:nvSpPr>
        <p:spPr>
          <a:xfrm>
            <a:off x="790418" y="3412551"/>
            <a:ext cx="6391655" cy="2573579"/>
          </a:xfrm>
        </p:spPr>
        <p:txBody>
          <a:bodyPr anchor="t">
            <a:normAutofit/>
          </a:bodyPr>
          <a:lstStyle/>
          <a:p>
            <a:r>
              <a:rPr lang="pl-PL" sz="2400" dirty="0">
                <a:solidFill>
                  <a:schemeClr val="bg1"/>
                </a:solidFill>
              </a:rPr>
              <a:t>Sicherheitsrisiko</a:t>
            </a:r>
            <a:endParaRPr lang="pl-PL" sz="2400" dirty="0">
              <a:solidFill>
                <a:schemeClr val="bg1"/>
              </a:solidFill>
            </a:endParaRPr>
          </a:p>
          <a:p>
            <a:r>
              <a:rPr lang="de-DE" sz="2400" dirty="0">
                <a:solidFill>
                  <a:schemeClr val="bg1"/>
                </a:solidFill>
              </a:rPr>
              <a:t>Zu große Abhängigkeit von der Technologie</a:t>
            </a:r>
            <a:endParaRPr lang="pl-PL" sz="2400" dirty="0">
              <a:solidFill>
                <a:schemeClr val="bg1"/>
              </a:solidFill>
            </a:endParaRPr>
          </a:p>
          <a:p>
            <a:r>
              <a:rPr lang="de-DE" sz="2400" dirty="0">
                <a:solidFill>
                  <a:schemeClr val="bg1"/>
                </a:solidFill>
              </a:rPr>
              <a:t>Fehlender direkter Kontakt mit den Mitarbeitern</a:t>
            </a:r>
            <a:endParaRPr lang="pl-PL" sz="2400" dirty="0">
              <a:solidFill>
                <a:schemeClr val="bg1"/>
              </a:solidFill>
            </a:endParaRPr>
          </a:p>
          <a:p>
            <a:r>
              <a:rPr lang="de-DE" sz="2400" dirty="0">
                <a:solidFill>
                  <a:schemeClr val="bg1"/>
                </a:solidFill>
              </a:rPr>
              <a:t>Unterschiede in den technischen Fähigkeiten</a:t>
            </a:r>
            <a:endParaRPr lang="pl-PL" sz="2400" dirty="0">
              <a:solidFill>
                <a:schemeClr val="bg1"/>
              </a:solidFil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p:cNvSpPr>
            <a:spLocks noGrp="1" noRot="1" noChangeAspect="1" noMove="1" noResize="1" noEditPoints="1" noAdjustHandles="1" noChangeArrowheads="1" noChangeShapeType="1" noTextEdit="1"/>
          </p:cNvSpPr>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2848" y="0"/>
            <a:ext cx="12188949" cy="6858000"/>
            <a:chOff x="-2848" y="0"/>
            <a:chExt cx="12188949" cy="6858000"/>
          </a:xfrm>
        </p:grpSpPr>
        <p:sp>
          <p:nvSpPr>
            <p:cNvPr id="11" name="Color Cover"/>
            <p:cNvSpPr/>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p:cNvSpPr/>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a:grpSpLocks noGrp="1" noRot="1" noChangeAspect="1" noMove="1" noResize="1" noUngrp="1"/>
          </p:cNvGrpSpPr>
          <p:nvPr/>
        </p:nvGrpSpPr>
        <p:grpSpPr>
          <a:xfrm>
            <a:off x="651279" y="598259"/>
            <a:ext cx="10889442" cy="5680742"/>
            <a:chOff x="651279" y="598259"/>
            <a:chExt cx="10889442" cy="5680742"/>
          </a:xfrm>
        </p:grpSpPr>
        <p:sp>
          <p:nvSpPr>
            <p:cNvPr id="15"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a:grpSpLocks noGrp="1" noRot="1" noChangeAspect="1" noMove="1" noResize="1" noUngrp="1"/>
          </p:cNvGrpSpPr>
          <p:nvPr/>
        </p:nvGrpSpPr>
        <p:grpSpPr>
          <a:xfrm>
            <a:off x="1524" y="0"/>
            <a:ext cx="12188952" cy="6858000"/>
            <a:chOff x="0" y="0"/>
            <a:chExt cx="12188952" cy="6858000"/>
          </a:xfrm>
        </p:grpSpPr>
        <p:sp>
          <p:nvSpPr>
            <p:cNvPr id="19" name="Freeform: Shape 18"/>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title"/>
          </p:nvPr>
        </p:nvSpPr>
        <p:spPr>
          <a:xfrm>
            <a:off x="1014984" y="891712"/>
            <a:ext cx="5309616" cy="5160789"/>
          </a:xfrm>
        </p:spPr>
        <p:txBody>
          <a:bodyPr anchor="ctr">
            <a:normAutofit/>
          </a:bodyPr>
          <a:lstStyle/>
          <a:p>
            <a:r>
              <a:rPr lang="de-DE" sz="4000" dirty="0">
                <a:solidFill>
                  <a:schemeClr val="bg1"/>
                </a:solidFill>
              </a:rPr>
              <a:t>Bedrohungen im Zusammenhang mit neuen Technologien in der Bank</a:t>
            </a:r>
            <a:endParaRPr lang="pl-PL" sz="4000" dirty="0">
              <a:solidFill>
                <a:schemeClr val="bg1"/>
              </a:solidFill>
            </a:endParaRPr>
          </a:p>
        </p:txBody>
      </p:sp>
      <p:sp>
        <p:nvSpPr>
          <p:cNvPr id="3" name="Symbol zastępczy zawartości 2"/>
          <p:cNvSpPr>
            <a:spLocks noGrp="1"/>
          </p:cNvSpPr>
          <p:nvPr>
            <p:ph idx="1"/>
          </p:nvPr>
        </p:nvSpPr>
        <p:spPr>
          <a:xfrm>
            <a:off x="6412301" y="891713"/>
            <a:ext cx="4982529" cy="5160790"/>
          </a:xfrm>
        </p:spPr>
        <p:txBody>
          <a:bodyPr anchor="ctr">
            <a:normAutofit/>
          </a:bodyPr>
          <a:lstStyle/>
          <a:p>
            <a:r>
              <a:rPr lang="pl-PL" sz="2400" dirty="0" err="1">
                <a:solidFill>
                  <a:schemeClr val="bg1"/>
                </a:solidFill>
              </a:rPr>
              <a:t>Cyberangriff</a:t>
            </a:r>
            <a:r>
              <a:rPr lang="pl-PL" sz="2400" dirty="0">
                <a:solidFill>
                  <a:schemeClr val="bg1"/>
                </a:solidFill>
              </a:rPr>
              <a:t> </a:t>
            </a:r>
            <a:r>
              <a:rPr lang="pl-PL" sz="2400" dirty="0" err="1">
                <a:solidFill>
                  <a:schemeClr val="bg1"/>
                </a:solidFill>
              </a:rPr>
              <a:t>und</a:t>
            </a:r>
            <a:r>
              <a:rPr lang="pl-PL" sz="2400" dirty="0">
                <a:solidFill>
                  <a:schemeClr val="bg1"/>
                </a:solidFill>
              </a:rPr>
              <a:t> </a:t>
            </a:r>
            <a:r>
              <a:rPr lang="pl-PL" sz="2400" dirty="0" err="1">
                <a:solidFill>
                  <a:schemeClr val="bg1"/>
                </a:solidFill>
              </a:rPr>
              <a:t>Sicherheit</a:t>
            </a:r>
            <a:endParaRPr lang="pl-PL" sz="2400" dirty="0">
              <a:solidFill>
                <a:schemeClr val="bg1"/>
              </a:solidFill>
            </a:endParaRPr>
          </a:p>
          <a:p>
            <a:r>
              <a:rPr lang="pl-PL" sz="2400" dirty="0" err="1">
                <a:solidFill>
                  <a:schemeClr val="bg1"/>
                </a:solidFill>
              </a:rPr>
              <a:t>Wissensbasis</a:t>
            </a:r>
            <a:r>
              <a:rPr lang="pl-PL" sz="2400" dirty="0">
                <a:solidFill>
                  <a:schemeClr val="bg1"/>
                </a:solidFill>
              </a:rPr>
              <a:t> der </a:t>
            </a:r>
            <a:r>
              <a:rPr lang="pl-PL" sz="2400" dirty="0" err="1">
                <a:solidFill>
                  <a:schemeClr val="bg1"/>
                </a:solidFill>
              </a:rPr>
              <a:t>Mitarbeiter</a:t>
            </a:r>
            <a:endParaRPr lang="pl-PL" sz="2400" dirty="0">
              <a:solidFill>
                <a:schemeClr val="bg1"/>
              </a:solidFill>
            </a:endParaRPr>
          </a:p>
          <a:p>
            <a:r>
              <a:rPr lang="de-DE" sz="2400" dirty="0">
                <a:solidFill>
                  <a:schemeClr val="bg1"/>
                </a:solidFill>
              </a:rPr>
              <a:t>Mangelnder Widerstand gegenüber neuen rechtlichen Herausforderungen</a:t>
            </a:r>
            <a:endParaRPr lang="pl-PL" sz="2400" dirty="0">
              <a:solidFill>
                <a:schemeClr val="bg1"/>
              </a:solidFill>
            </a:endParaRPr>
          </a:p>
          <a:p>
            <a:r>
              <a:rPr lang="de-DE" sz="2400" dirty="0">
                <a:solidFill>
                  <a:schemeClr val="bg1"/>
                </a:solidFill>
              </a:rPr>
              <a:t>Bedrohungen im Zusammenhang mit dem Verlust von Arbeitsplätzen</a:t>
            </a:r>
            <a:endParaRPr lang="pl-PL" sz="2400" dirty="0">
              <a:solidFill>
                <a:schemeClr val="bg1"/>
              </a:solidFill>
            </a:endParaRPr>
          </a:p>
          <a:p>
            <a:r>
              <a:rPr lang="de-DE" sz="2400" dirty="0">
                <a:solidFill>
                  <a:schemeClr val="bg1"/>
                </a:solidFill>
              </a:rPr>
              <a:t>Risiken aus der Datenerhebung und -verarbeitung</a:t>
            </a:r>
            <a:endParaRPr lang="pl-PL" sz="2400" dirty="0">
              <a:solidFill>
                <a:schemeClr val="bg1"/>
              </a:solidFill>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p:cNvSpPr>
            <a:spLocks noGrp="1" noRot="1" noChangeAspect="1" noMove="1" noResize="1" noEditPoints="1" noAdjustHandles="1" noChangeArrowheads="1" noChangeShapeType="1" noTextEdit="1"/>
          </p:cNvSpPr>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a:grpSpLocks noGrp="1" noRot="1" noChangeAspect="1" noMove="1" noResize="1" noUngrp="1"/>
          </p:cNvGrpSpPr>
          <p:nvPr/>
        </p:nvGrpSpPr>
        <p:grpSpPr>
          <a:xfrm>
            <a:off x="0" y="0"/>
            <a:ext cx="12188952" cy="6858000"/>
            <a:chOff x="651279" y="598259"/>
            <a:chExt cx="10889442" cy="5680742"/>
          </a:xfrm>
        </p:grpSpPr>
        <p:sp>
          <p:nvSpPr>
            <p:cNvPr id="12"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braz 3"/>
          <p:cNvPicPr>
            <a:picLocks noChangeAspect="1"/>
          </p:cNvPicPr>
          <p:nvPr/>
        </p:nvPicPr>
        <p:blipFill rotWithShape="1">
          <a:blip r:embed="rId1"/>
          <a:srcRect r="25443"/>
          <a:stretch>
            <a:fillRect/>
          </a:stretch>
        </p:blipFill>
        <p:spPr>
          <a:xfrm>
            <a:off x="859867" y="2197387"/>
            <a:ext cx="5196543" cy="3903162"/>
          </a:xfrm>
          <a:prstGeom prst="rect">
            <a:avLst/>
          </a:prstGeom>
        </p:spPr>
      </p:pic>
      <p:grpSp>
        <p:nvGrpSpPr>
          <p:cNvPr id="15" name="Group 14"/>
          <p:cNvGrpSpPr>
            <a:grpSpLocks noGrp="1" noRot="1" noChangeAspect="1" noMove="1" noResize="1" noUngrp="1"/>
          </p:cNvGrpSpPr>
          <p:nvPr/>
        </p:nvGrpSpPr>
        <p:grpSpPr>
          <a:xfrm>
            <a:off x="0" y="0"/>
            <a:ext cx="12188952" cy="6858000"/>
            <a:chOff x="0" y="0"/>
            <a:chExt cx="12188952" cy="6858000"/>
          </a:xfrm>
        </p:grpSpPr>
        <p:sp>
          <p:nvSpPr>
            <p:cNvPr id="16" name="Freeform: Shape 15"/>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p:cNvSpPr>
            <a:spLocks noGrp="1"/>
          </p:cNvSpPr>
          <p:nvPr>
            <p:ph type="title"/>
          </p:nvPr>
        </p:nvSpPr>
        <p:spPr>
          <a:xfrm>
            <a:off x="786384" y="576072"/>
            <a:ext cx="10377484" cy="1546533"/>
          </a:xfrm>
        </p:spPr>
        <p:txBody>
          <a:bodyPr anchor="t">
            <a:normAutofit/>
          </a:bodyPr>
          <a:lstStyle/>
          <a:p>
            <a:r>
              <a:rPr lang="de-DE" sz="4800">
                <a:solidFill>
                  <a:schemeClr val="bg1"/>
                </a:solidFill>
              </a:rPr>
              <a:t>Was bestimmt den Einsatz neuer Technologien? </a:t>
            </a:r>
            <a:endParaRPr lang="pl-PL" sz="4800">
              <a:solidFill>
                <a:schemeClr val="bg1"/>
              </a:solidFill>
            </a:endParaRPr>
          </a:p>
        </p:txBody>
      </p:sp>
      <p:sp>
        <p:nvSpPr>
          <p:cNvPr id="3" name="Symbol zastępczy zawartości 2"/>
          <p:cNvSpPr>
            <a:spLocks noGrp="1"/>
          </p:cNvSpPr>
          <p:nvPr>
            <p:ph idx="1"/>
          </p:nvPr>
        </p:nvSpPr>
        <p:spPr>
          <a:xfrm>
            <a:off x="6464409" y="2197386"/>
            <a:ext cx="5196543" cy="3903163"/>
          </a:xfrm>
        </p:spPr>
        <p:txBody>
          <a:bodyPr anchor="ctr">
            <a:normAutofit lnSpcReduction="20000"/>
          </a:bodyPr>
          <a:lstStyle/>
          <a:p>
            <a:r>
              <a:rPr lang="pl-PL" altLang="de-DE" sz="3200" dirty="0">
                <a:solidFill>
                  <a:schemeClr val="bg1"/>
                </a:solidFill>
              </a:rPr>
              <a:t>Alter</a:t>
            </a:r>
            <a:endParaRPr lang="pl-PL" altLang="de-DE" sz="3200" dirty="0">
              <a:solidFill>
                <a:schemeClr val="bg1"/>
              </a:solidFill>
            </a:endParaRPr>
          </a:p>
          <a:p>
            <a:r>
              <a:rPr lang="de-DE" sz="3200" dirty="0">
                <a:solidFill>
                  <a:schemeClr val="bg1"/>
                </a:solidFill>
              </a:rPr>
              <a:t>Ausbildung</a:t>
            </a:r>
            <a:endParaRPr lang="de-DE" sz="3200" dirty="0">
              <a:solidFill>
                <a:schemeClr val="bg1"/>
              </a:solidFill>
            </a:endParaRPr>
          </a:p>
          <a:p>
            <a:r>
              <a:rPr lang="de-DE" sz="3200" dirty="0">
                <a:solidFill>
                  <a:schemeClr val="bg1"/>
                </a:solidFill>
              </a:rPr>
              <a:t>Geschlecht</a:t>
            </a:r>
            <a:endParaRPr lang="de-DE" sz="3200" dirty="0">
              <a:solidFill>
                <a:schemeClr val="bg1"/>
              </a:solidFill>
            </a:endParaRPr>
          </a:p>
          <a:p>
            <a:r>
              <a:rPr lang="de-DE" sz="3200" dirty="0">
                <a:solidFill>
                  <a:schemeClr val="bg1"/>
                </a:solidFill>
              </a:rPr>
              <a:t>Einkommen</a:t>
            </a:r>
            <a:endParaRPr lang="de-DE" sz="3200" dirty="0">
              <a:solidFill>
                <a:schemeClr val="bg1"/>
              </a:solidFill>
            </a:endParaRPr>
          </a:p>
          <a:p>
            <a:r>
              <a:rPr lang="de-DE" sz="3200" dirty="0">
                <a:solidFill>
                  <a:schemeClr val="bg1"/>
                </a:solidFill>
              </a:rPr>
              <a:t>Bildungsgrad</a:t>
            </a:r>
            <a:endParaRPr lang="de-DE" sz="3200" dirty="0">
              <a:solidFill>
                <a:schemeClr val="bg1"/>
              </a:solidFill>
            </a:endParaRPr>
          </a:p>
          <a:p>
            <a:r>
              <a:rPr lang="de-DE" sz="3200" dirty="0">
                <a:solidFill>
                  <a:schemeClr val="bg1"/>
                </a:solidFill>
              </a:rPr>
              <a:t>Wohnort</a:t>
            </a:r>
            <a:endParaRPr lang="de-DE" sz="3200" dirty="0">
              <a:solidFill>
                <a:schemeClr val="bg1"/>
              </a:solidFill>
            </a:endParaRPr>
          </a:p>
          <a:p>
            <a:r>
              <a:rPr lang="de-DE" sz="3200" dirty="0">
                <a:solidFill>
                  <a:schemeClr val="bg1"/>
                </a:solidFill>
              </a:rPr>
              <a:t>verfügbare Infrastruktur</a:t>
            </a:r>
            <a:endParaRPr lang="de-DE" sz="3200" dirty="0">
              <a:solidFill>
                <a:schemeClr val="bg1"/>
              </a:solidFill>
            </a:endParaRPr>
          </a:p>
          <a:p>
            <a:endParaRPr lang="pl-PL" sz="1800" dirty="0">
              <a:solidFill>
                <a:schemeClr val="bg1"/>
              </a:solidFill>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Grp="1" noRot="1" noChangeAspect="1" noMove="1" noResize="1" noUngrp="1"/>
          </p:cNvGrpSpPr>
          <p:nvPr/>
        </p:nvGrpSpPr>
        <p:grpSpPr>
          <a:xfrm>
            <a:off x="0" y="12929"/>
            <a:ext cx="12188952" cy="3490956"/>
            <a:chOff x="651279" y="598259"/>
            <a:chExt cx="10889442" cy="5680742"/>
          </a:xfrm>
        </p:grpSpPr>
        <p:sp>
          <p:nvSpPr>
            <p:cNvPr id="14"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braz 3"/>
          <p:cNvPicPr>
            <a:picLocks noChangeAspect="1"/>
          </p:cNvPicPr>
          <p:nvPr/>
        </p:nvPicPr>
        <p:blipFill>
          <a:blip r:embed="rId1"/>
          <a:stretch>
            <a:fillRect/>
          </a:stretch>
        </p:blipFill>
        <p:spPr>
          <a:xfrm>
            <a:off x="6803647" y="2098627"/>
            <a:ext cx="4730214" cy="2660745"/>
          </a:xfrm>
          <a:prstGeom prst="rect">
            <a:avLst/>
          </a:prstGeom>
        </p:spPr>
      </p:pic>
      <p:grpSp>
        <p:nvGrpSpPr>
          <p:cNvPr id="17" name="Group 16"/>
          <p:cNvGrpSpPr>
            <a:grpSpLocks noGrp="1" noRot="1" noChangeAspect="1" noMove="1" noResize="1" noUngrp="1"/>
          </p:cNvGrpSpPr>
          <p:nvPr/>
        </p:nvGrpSpPr>
        <p:grpSpPr>
          <a:xfrm>
            <a:off x="1524" y="0"/>
            <a:ext cx="12188952" cy="6858000"/>
            <a:chOff x="0" y="0"/>
            <a:chExt cx="12188952" cy="6858000"/>
          </a:xfrm>
        </p:grpSpPr>
        <p:sp>
          <p:nvSpPr>
            <p:cNvPr id="18" name="Freeform: Shape 17"/>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ytuł 1"/>
          <p:cNvSpPr>
            <a:spLocks noGrp="1"/>
          </p:cNvSpPr>
          <p:nvPr>
            <p:ph type="title"/>
          </p:nvPr>
        </p:nvSpPr>
        <p:spPr>
          <a:xfrm>
            <a:off x="613015" y="270720"/>
            <a:ext cx="5692953" cy="2587131"/>
          </a:xfrm>
        </p:spPr>
        <p:txBody>
          <a:bodyPr anchor="b">
            <a:normAutofit/>
          </a:bodyPr>
          <a:lstStyle/>
          <a:p>
            <a:r>
              <a:rPr lang="de-DE" sz="3600" dirty="0">
                <a:solidFill>
                  <a:schemeClr val="bg1"/>
                </a:solidFill>
              </a:rPr>
              <a:t>Soziale Gruppen, die am häufigsten neue Technologien nutzen:</a:t>
            </a:r>
            <a:endParaRPr lang="pl-PL" sz="3600" dirty="0">
              <a:solidFill>
                <a:schemeClr val="bg1"/>
              </a:solidFill>
            </a:endParaRPr>
          </a:p>
        </p:txBody>
      </p:sp>
      <p:sp>
        <p:nvSpPr>
          <p:cNvPr id="3" name="Symbol zastępczy zawartości 2"/>
          <p:cNvSpPr>
            <a:spLocks noGrp="1"/>
          </p:cNvSpPr>
          <p:nvPr>
            <p:ph idx="1"/>
          </p:nvPr>
        </p:nvSpPr>
        <p:spPr>
          <a:xfrm>
            <a:off x="786383" y="3566810"/>
            <a:ext cx="5692953" cy="3009836"/>
          </a:xfrm>
        </p:spPr>
        <p:txBody>
          <a:bodyPr anchor="ctr">
            <a:normAutofit lnSpcReduction="10000"/>
          </a:bodyPr>
          <a:lstStyle/>
          <a:p>
            <a:r>
              <a:rPr lang="pl-PL" sz="3200" dirty="0" err="1">
                <a:solidFill>
                  <a:schemeClr val="tx2"/>
                </a:solidFill>
              </a:rPr>
              <a:t>Junge</a:t>
            </a:r>
            <a:r>
              <a:rPr lang="pl-PL" sz="3200" dirty="0">
                <a:solidFill>
                  <a:schemeClr val="tx2"/>
                </a:solidFill>
              </a:rPr>
              <a:t> </a:t>
            </a:r>
            <a:r>
              <a:rPr lang="pl-PL" sz="3200" dirty="0" err="1">
                <a:solidFill>
                  <a:schemeClr val="tx2"/>
                </a:solidFill>
              </a:rPr>
              <a:t>Generation</a:t>
            </a:r>
            <a:endParaRPr lang="pl-PL" sz="3200" dirty="0">
              <a:solidFill>
                <a:schemeClr val="tx2"/>
              </a:solidFill>
            </a:endParaRPr>
          </a:p>
          <a:p>
            <a:r>
              <a:rPr lang="pl-PL" sz="3200" dirty="0" err="1">
                <a:solidFill>
                  <a:schemeClr val="tx2"/>
                </a:solidFill>
              </a:rPr>
              <a:t>Hochgebildete</a:t>
            </a:r>
            <a:r>
              <a:rPr lang="pl-PL" sz="3200" dirty="0">
                <a:solidFill>
                  <a:schemeClr val="tx2"/>
                </a:solidFill>
              </a:rPr>
              <a:t> </a:t>
            </a:r>
            <a:r>
              <a:rPr lang="pl-PL" sz="3200" dirty="0" err="1">
                <a:solidFill>
                  <a:schemeClr val="tx2"/>
                </a:solidFill>
              </a:rPr>
              <a:t>Menschen</a:t>
            </a:r>
            <a:endParaRPr lang="pl-PL" sz="3200" dirty="0">
              <a:solidFill>
                <a:schemeClr val="tx2"/>
              </a:solidFill>
            </a:endParaRPr>
          </a:p>
          <a:p>
            <a:r>
              <a:rPr lang="pl-PL" sz="3200" dirty="0" err="1">
                <a:solidFill>
                  <a:schemeClr val="tx2"/>
                </a:solidFill>
              </a:rPr>
              <a:t>Unternehmer</a:t>
            </a:r>
            <a:r>
              <a:rPr lang="pl-PL" sz="3200" dirty="0">
                <a:solidFill>
                  <a:schemeClr val="tx2"/>
                </a:solidFill>
              </a:rPr>
              <a:t> </a:t>
            </a:r>
            <a:r>
              <a:rPr lang="pl-PL" sz="3200" dirty="0" err="1">
                <a:solidFill>
                  <a:schemeClr val="tx2"/>
                </a:solidFill>
              </a:rPr>
              <a:t>und</a:t>
            </a:r>
            <a:r>
              <a:rPr lang="pl-PL" sz="3200" dirty="0">
                <a:solidFill>
                  <a:schemeClr val="tx2"/>
                </a:solidFill>
              </a:rPr>
              <a:t> </a:t>
            </a:r>
            <a:r>
              <a:rPr lang="pl-PL" sz="3200" dirty="0" err="1">
                <a:solidFill>
                  <a:schemeClr val="tx2"/>
                </a:solidFill>
              </a:rPr>
              <a:t>Branchenspezialisten</a:t>
            </a:r>
            <a:endParaRPr lang="pl-PL" sz="3200" dirty="0">
              <a:solidFill>
                <a:schemeClr val="tx2"/>
              </a:solidFill>
            </a:endParaRPr>
          </a:p>
          <a:p>
            <a:r>
              <a:rPr lang="pl-PL" sz="3200" dirty="0" err="1">
                <a:solidFill>
                  <a:schemeClr val="tx2"/>
                </a:solidFill>
              </a:rPr>
              <a:t>Bewohner</a:t>
            </a:r>
            <a:r>
              <a:rPr lang="pl-PL" sz="3200" dirty="0">
                <a:solidFill>
                  <a:schemeClr val="tx2"/>
                </a:solidFill>
              </a:rPr>
              <a:t> </a:t>
            </a:r>
            <a:r>
              <a:rPr lang="pl-PL" sz="3200" dirty="0" err="1">
                <a:solidFill>
                  <a:schemeClr val="tx2"/>
                </a:solidFill>
              </a:rPr>
              <a:t>städtischer</a:t>
            </a:r>
            <a:r>
              <a:rPr lang="pl-PL" sz="3200" dirty="0">
                <a:solidFill>
                  <a:schemeClr val="tx2"/>
                </a:solidFill>
              </a:rPr>
              <a:t> </a:t>
            </a:r>
            <a:r>
              <a:rPr lang="pl-PL" sz="3200" dirty="0" err="1">
                <a:solidFill>
                  <a:schemeClr val="tx2"/>
                </a:solidFill>
              </a:rPr>
              <a:t>Gebiete</a:t>
            </a:r>
            <a:endParaRPr lang="pl-PL" sz="3200" dirty="0">
              <a:solidFill>
                <a:schemeClr val="tx2"/>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Grp="1" noRot="1" noChangeAspect="1" noMove="1" noResize="1" noUngrp="1"/>
          </p:cNvGrpSpPr>
          <p:nvPr/>
        </p:nvGrpSpPr>
        <p:grpSpPr>
          <a:xfrm>
            <a:off x="0" y="12929"/>
            <a:ext cx="12188952" cy="3490956"/>
            <a:chOff x="651279" y="598259"/>
            <a:chExt cx="10889442" cy="5680742"/>
          </a:xfrm>
        </p:grpSpPr>
        <p:sp>
          <p:nvSpPr>
            <p:cNvPr id="14"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braz 3"/>
          <p:cNvPicPr>
            <a:picLocks noChangeAspect="1"/>
          </p:cNvPicPr>
          <p:nvPr/>
        </p:nvPicPr>
        <p:blipFill rotWithShape="1">
          <a:blip r:embed="rId1"/>
          <a:srcRect l="42523" r="1194" b="1"/>
          <a:stretch>
            <a:fillRect/>
          </a:stretch>
        </p:blipFill>
        <p:spPr>
          <a:xfrm>
            <a:off x="6803647" y="1065276"/>
            <a:ext cx="4730214" cy="4727448"/>
          </a:xfrm>
          <a:prstGeom prst="rect">
            <a:avLst/>
          </a:prstGeom>
        </p:spPr>
      </p:pic>
      <p:grpSp>
        <p:nvGrpSpPr>
          <p:cNvPr id="17" name="Group 16"/>
          <p:cNvGrpSpPr>
            <a:grpSpLocks noGrp="1" noRot="1" noChangeAspect="1" noMove="1" noResize="1" noUngrp="1"/>
          </p:cNvGrpSpPr>
          <p:nvPr/>
        </p:nvGrpSpPr>
        <p:grpSpPr>
          <a:xfrm>
            <a:off x="0" y="0"/>
            <a:ext cx="12188952" cy="6858000"/>
            <a:chOff x="0" y="0"/>
            <a:chExt cx="12188952" cy="6858000"/>
          </a:xfrm>
        </p:grpSpPr>
        <p:sp>
          <p:nvSpPr>
            <p:cNvPr id="18" name="Freeform: Shape 17"/>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p:cNvSpPr>
            <a:spLocks noGrp="1"/>
          </p:cNvSpPr>
          <p:nvPr>
            <p:ph type="title"/>
          </p:nvPr>
        </p:nvSpPr>
        <p:spPr>
          <a:xfrm>
            <a:off x="786384" y="841249"/>
            <a:ext cx="5692953" cy="2594302"/>
          </a:xfrm>
        </p:spPr>
        <p:txBody>
          <a:bodyPr anchor="b">
            <a:normAutofit/>
          </a:bodyPr>
          <a:lstStyle/>
          <a:p>
            <a:pPr>
              <a:spcAft>
                <a:spcPts val="800"/>
              </a:spcAft>
            </a:pPr>
            <a:r>
              <a:rPr lang="de-AT" sz="4800" kern="100">
                <a:solidFill>
                  <a:schemeClr val="bg1"/>
                </a:solidFill>
                <a:latin typeface="Aptos" panose="020B0004020202020204" pitchFamily="34" charset="0"/>
                <a:ea typeface="Aptos" panose="020B0004020202020204" pitchFamily="34" charset="0"/>
                <a:cs typeface="Times New Roman" panose="02020603050405020304" pitchFamily="18" charset="0"/>
              </a:rPr>
              <a:t>Zusammenfassung:</a:t>
            </a:r>
            <a:endParaRPr lang="pl-PL" sz="4800">
              <a:solidFill>
                <a:schemeClr val="bg1"/>
              </a:solidFill>
            </a:endParaRPr>
          </a:p>
        </p:txBody>
      </p:sp>
      <p:sp>
        <p:nvSpPr>
          <p:cNvPr id="3" name="Symbol zastępczy zawartości 2"/>
          <p:cNvSpPr>
            <a:spLocks noGrp="1"/>
          </p:cNvSpPr>
          <p:nvPr>
            <p:ph idx="1"/>
          </p:nvPr>
        </p:nvSpPr>
        <p:spPr>
          <a:xfrm>
            <a:off x="77373" y="3566809"/>
            <a:ext cx="6815796" cy="3278261"/>
          </a:xfrm>
        </p:spPr>
        <p:txBody>
          <a:bodyPr anchor="t">
            <a:normAutofit/>
          </a:bodyPr>
          <a:lstStyle/>
          <a:p>
            <a:pPr marL="0" indent="0">
              <a:spcAft>
                <a:spcPts val="800"/>
              </a:spcAft>
              <a:buNone/>
            </a:pPr>
            <a:r>
              <a:rPr lang="de-AT"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Die heute vorgestellten Innovationen wie künstliche Intelligenz, Blockchain und das Internet der Dinge sind etwas Neues in der Bank.</a:t>
            </a:r>
            <a:r>
              <a:rPr lang="pl-PL"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r>
              <a:rPr lang="de-AT"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Moderne Technologien ermöglichen einen einfacheren Zugang zu Finanzdienstleistungen und beschleunigen Transaktionen</a:t>
            </a:r>
            <a:r>
              <a:rPr lang="pl-PL" sz="20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a:t>
            </a:r>
            <a:endParaRPr lang="pl-PL" sz="2000"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de-AT"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Moderne Technologien werden auch in Zukunft den Bankensektor prägen. Kreativität und Flexibilität werden zum Schlüssel für den Erfolg von Banken in einer Welt, in der Innovation durch schnelle technologische Entwicklung vorangetrieben wird.</a:t>
            </a:r>
            <a:endParaRPr lang="pl-PL"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endParaRPr lang="pl-PL" sz="15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pl-PL" sz="1500" dirty="0">
              <a:solidFill>
                <a:schemeClr val="tx2"/>
              </a:solidFill>
            </a:endParaRPr>
          </a:p>
        </p:txBody>
      </p:sp>
    </p:spTree>
  </p:cSld>
  <p:clrMapOvr>
    <a:masterClrMapping/>
  </p:clrMapOvr>
  <p:transition spd="slow">
    <p:push dir="u"/>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0D8D21-B8C8-429C-9D3F-0FAE680C18A3}"/>
</file>

<file path=customXml/itemProps2.xml><?xml version="1.0" encoding="utf-8"?>
<ds:datastoreItem xmlns:ds="http://schemas.openxmlformats.org/officeDocument/2006/customXml" ds:itemID="{13E2AA7F-C950-441F-8AA2-DFE4EB60D44E}"/>
</file>

<file path=customXml/itemProps3.xml><?xml version="1.0" encoding="utf-8"?>
<ds:datastoreItem xmlns:ds="http://schemas.openxmlformats.org/officeDocument/2006/customXml" ds:itemID="{90B5EB02-84F1-44B1-B6A1-AACD7C960734}"/>
</file>

<file path=docProps/app.xml><?xml version="1.0" encoding="utf-8"?>
<Properties xmlns="http://schemas.openxmlformats.org/officeDocument/2006/extended-properties" xmlns:vt="http://schemas.openxmlformats.org/officeDocument/2006/docPropsVTypes">
  <TotalTime>0</TotalTime>
  <Words>3162</Words>
  <Application>WPS Presentation</Application>
  <PresentationFormat>Panoramiczny</PresentationFormat>
  <Paragraphs>125</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Aptos</vt:lpstr>
      <vt:lpstr>Segoe Print</vt:lpstr>
      <vt:lpstr>Times New Roman</vt:lpstr>
      <vt:lpstr>Aptos Display</vt:lpstr>
      <vt:lpstr>Microsoft YaHei</vt:lpstr>
      <vt:lpstr>Arial Unicode MS</vt:lpstr>
      <vt:lpstr>Calibri</vt:lpstr>
      <vt:lpstr>Motyw pakietu Office</vt:lpstr>
      <vt:lpstr>Moderne Technologien im Bankensektor</vt:lpstr>
      <vt:lpstr>Präsentationsplan:</vt:lpstr>
      <vt:lpstr>Neue Technologien im Bankensektor</vt:lpstr>
      <vt:lpstr>Vorteile der Nutzung neuer Technologien durch Kunden</vt:lpstr>
      <vt:lpstr>Nachteile der Nutzung neuer Technologien durch Kunden</vt:lpstr>
      <vt:lpstr>Bedrohungen im Zusammenhang mit neuen Technologien in der Bank</vt:lpstr>
      <vt:lpstr>Was bestimmt den Einsatz neuer Technologien? </vt:lpstr>
      <vt:lpstr>Soziale Gruppen, die am häufigsten neue Technologien nutzen:</vt:lpstr>
      <vt:lpstr>Zusammenfassung:</vt:lpstr>
      <vt:lpstr>Wörterbuch:</vt:lpstr>
      <vt:lpstr>Literatur:</vt:lpstr>
      <vt:lpstr>Rebus</vt:lpstr>
      <vt:lpstr>Danke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Moderne Technologien im Bankensektor</dc:title>
  <dc:creator>Gabriela Chwiej</dc:creator>
  <cp:lastModifiedBy>Barbara Skoczyńska -Prokopowi</cp:lastModifiedBy>
  <cp:revision>6</cp:revision>
  <dcterms:created xsi:type="dcterms:W3CDTF">2024-03-11T12:22:00Z</dcterms:created>
  <dcterms:modified xsi:type="dcterms:W3CDTF">2024-04-18T09:59:19Z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121C25D99F5843179CDCCCC731A5F8A5_12</vt:lpwstr>
  </property>
  <property fmtid="{D5CDD505-2E9C-101B-9397-08002B2CF9AE}" pid="3" name="KSOProductBuildVer">
    <vt:lpwstr>1045-12.2.0.13489</vt:lpwstr>
  </property>
  <property fmtid="{D5CDD505-2E9C-101B-9397-08002B2CF9AE}" pid="4" name="ContentTypeId">
    <vt:lpwstr>0x0101000F032860FE59B94DB7E8C59EF37275DE</vt:lpwstr>
  </property>
</Properties>
</file>