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5" r:id="rId4"/>
    <p:sldId id="266" r:id="rId5"/>
    <p:sldId id="261" r:id="rId6"/>
    <p:sldId id="262" r:id="rId7"/>
    <p:sldId id="263" r:id="rId8"/>
    <p:sldId id="264" r:id="rId9"/>
    <p:sldId id="275" r:id="rId10"/>
    <p:sldId id="258" r:id="rId11"/>
    <p:sldId id="267" r:id="rId12"/>
    <p:sldId id="259"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EA9EE9D-A549-46D3-B285-495DADEBD0F9}" type="doc">
      <dgm:prSet loTypeId="urn:microsoft.com/office/officeart/2018/2/layout/IconVerticalSolidList" loCatId="icon" qsTypeId="urn:microsoft.com/office/officeart/2005/8/quickstyle/simple1#1" qsCatId="simple" csTypeId="urn:microsoft.com/office/officeart/2018/5/colors/Iconchunking_neutralbg_colorful1" csCatId="colorful" phldr="1"/>
      <dgm:spPr/>
      <dgm:t>
        <a:bodyPr/>
        <a:lstStyle/>
        <a:p>
          <a:endParaRPr lang="en-US"/>
        </a:p>
      </dgm:t>
    </dgm:pt>
    <dgm:pt modelId="{D4B461C0-3C8C-4B52-A984-1DFB0DF2E494}">
      <dgm:prSet custT="1"/>
      <dgm:spPr/>
      <dgm:t>
        <a:bodyPr/>
        <a:lstStyle/>
        <a:p>
          <a:r>
            <a:rPr lang="pl-PL" sz="1900" dirty="0"/>
            <a:t>1. </a:t>
          </a:r>
          <a:r>
            <a:rPr lang="pl-PL" sz="2000" dirty="0" err="1"/>
            <a:t>Produktionsfaktoren</a:t>
          </a:r>
          <a:r>
            <a:rPr lang="pl-PL" sz="1900" dirty="0"/>
            <a:t>  </a:t>
          </a:r>
          <a:endParaRPr lang="en-US" sz="1900" dirty="0"/>
        </a:p>
      </dgm:t>
    </dgm:pt>
    <dgm:pt modelId="{760352B9-B37F-4721-99F9-A82138B45190}" type="parTrans" cxnId="{82678F2A-F3D5-40A7-9C41-2C85327ADDAA}">
      <dgm:prSet/>
      <dgm:spPr/>
      <dgm:t>
        <a:bodyPr/>
        <a:lstStyle/>
        <a:p>
          <a:endParaRPr lang="en-US"/>
        </a:p>
      </dgm:t>
    </dgm:pt>
    <dgm:pt modelId="{9ED74464-B651-4F2B-9858-98E4CC57D6A9}" type="sibTrans" cxnId="{82678F2A-F3D5-40A7-9C41-2C85327ADDAA}">
      <dgm:prSet/>
      <dgm:spPr/>
      <dgm:t>
        <a:bodyPr/>
        <a:lstStyle/>
        <a:p>
          <a:endParaRPr lang="en-US"/>
        </a:p>
      </dgm:t>
    </dgm:pt>
    <dgm:pt modelId="{AEC0E1FB-3A4A-4D7E-A7FD-DCC10182E9F2}">
      <dgm:prSet custT="1"/>
      <dgm:spPr/>
      <dgm:t>
        <a:bodyPr/>
        <a:lstStyle/>
        <a:p>
          <a:r>
            <a:rPr lang="pl-PL" sz="1900" dirty="0"/>
            <a:t>2.</a:t>
          </a:r>
          <a:r>
            <a:rPr lang="pl-PL" sz="2000" dirty="0"/>
            <a:t>Arbeit</a:t>
          </a:r>
          <a:endParaRPr lang="en-US" sz="1900" dirty="0"/>
        </a:p>
      </dgm:t>
    </dgm:pt>
    <dgm:pt modelId="{97A54C7F-3F1E-4B34-A993-58174A5A7259}" type="parTrans" cxnId="{D589F447-963E-46CB-A745-1EEC1F334077}">
      <dgm:prSet/>
      <dgm:spPr/>
      <dgm:t>
        <a:bodyPr/>
        <a:lstStyle/>
        <a:p>
          <a:endParaRPr lang="en-US"/>
        </a:p>
      </dgm:t>
    </dgm:pt>
    <dgm:pt modelId="{3B18178E-DCE6-4DAD-984B-9CC41FDCB7E0}" type="sibTrans" cxnId="{D589F447-963E-46CB-A745-1EEC1F334077}">
      <dgm:prSet/>
      <dgm:spPr/>
      <dgm:t>
        <a:bodyPr/>
        <a:lstStyle/>
        <a:p>
          <a:endParaRPr lang="en-US"/>
        </a:p>
      </dgm:t>
    </dgm:pt>
    <dgm:pt modelId="{BB0A25C0-C2D1-4ABA-8031-DB0D2278A7B9}">
      <dgm:prSet custT="1"/>
      <dgm:spPr/>
      <dgm:t>
        <a:bodyPr/>
        <a:lstStyle/>
        <a:p>
          <a:r>
            <a:rPr lang="pl-PL" sz="1900" dirty="0"/>
            <a:t>3.</a:t>
          </a:r>
          <a:r>
            <a:rPr lang="pl-PL" sz="2000" dirty="0"/>
            <a:t>Boden</a:t>
          </a:r>
          <a:endParaRPr lang="en-US" sz="1900" dirty="0"/>
        </a:p>
      </dgm:t>
    </dgm:pt>
    <dgm:pt modelId="{8233BC67-9ED4-4259-B0D7-635C566A2691}" type="parTrans" cxnId="{FC27284A-DD49-4107-ADF9-227CBBA8619F}">
      <dgm:prSet/>
      <dgm:spPr/>
      <dgm:t>
        <a:bodyPr/>
        <a:lstStyle/>
        <a:p>
          <a:endParaRPr lang="en-US"/>
        </a:p>
      </dgm:t>
    </dgm:pt>
    <dgm:pt modelId="{A147DA76-274A-4429-B645-E51159DF8E86}" type="sibTrans" cxnId="{FC27284A-DD49-4107-ADF9-227CBBA8619F}">
      <dgm:prSet/>
      <dgm:spPr/>
      <dgm:t>
        <a:bodyPr/>
        <a:lstStyle/>
        <a:p>
          <a:endParaRPr lang="en-US"/>
        </a:p>
      </dgm:t>
    </dgm:pt>
    <dgm:pt modelId="{34AE67AD-CCF4-4D64-8F70-04FA72332FE7}">
      <dgm:prSet custT="1"/>
      <dgm:spPr/>
      <dgm:t>
        <a:bodyPr/>
        <a:lstStyle/>
        <a:p>
          <a:r>
            <a:rPr lang="pl-PL" sz="1900" dirty="0"/>
            <a:t>4.</a:t>
          </a:r>
          <a:r>
            <a:rPr lang="pl-PL" sz="2000" dirty="0"/>
            <a:t>Kapital</a:t>
          </a:r>
          <a:endParaRPr lang="en-US" sz="1900" dirty="0"/>
        </a:p>
      </dgm:t>
    </dgm:pt>
    <dgm:pt modelId="{3FA5AC18-B666-48D1-88BE-FCC00E203FCC}" type="parTrans" cxnId="{D81C48A8-B92C-4B8A-B15E-20CEBFA3E35F}">
      <dgm:prSet/>
      <dgm:spPr/>
      <dgm:t>
        <a:bodyPr/>
        <a:lstStyle/>
        <a:p>
          <a:endParaRPr lang="en-US"/>
        </a:p>
      </dgm:t>
    </dgm:pt>
    <dgm:pt modelId="{D2D46235-B053-40F3-9832-F8FA1AD135D9}" type="sibTrans" cxnId="{D81C48A8-B92C-4B8A-B15E-20CEBFA3E35F}">
      <dgm:prSet/>
      <dgm:spPr/>
      <dgm:t>
        <a:bodyPr/>
        <a:lstStyle/>
        <a:p>
          <a:endParaRPr lang="en-US"/>
        </a:p>
      </dgm:t>
    </dgm:pt>
    <dgm:pt modelId="{11018ACA-B699-4893-A6C1-D92D892FB2BF}">
      <dgm:prSet custT="1"/>
      <dgm:spPr/>
      <dgm:t>
        <a:bodyPr/>
        <a:lstStyle/>
        <a:p>
          <a:r>
            <a:rPr lang="pl-PL" sz="1900" dirty="0"/>
            <a:t>5.</a:t>
          </a:r>
          <a:r>
            <a:rPr lang="pl-PL" sz="2000" dirty="0"/>
            <a:t>Wissen</a:t>
          </a:r>
          <a:endParaRPr lang="en-US" sz="1900" dirty="0"/>
        </a:p>
      </dgm:t>
    </dgm:pt>
    <dgm:pt modelId="{6AF1410C-7B68-4404-8D2F-BEB46190AD5B}" type="parTrans" cxnId="{5F59DCA4-EC13-4002-A362-0C22731158C4}">
      <dgm:prSet/>
      <dgm:spPr/>
      <dgm:t>
        <a:bodyPr/>
        <a:lstStyle/>
        <a:p>
          <a:endParaRPr lang="en-US"/>
        </a:p>
      </dgm:t>
    </dgm:pt>
    <dgm:pt modelId="{A281E6EE-08CF-4711-9DE2-FD606B6855F4}" type="sibTrans" cxnId="{5F59DCA4-EC13-4002-A362-0C22731158C4}">
      <dgm:prSet/>
      <dgm:spPr/>
      <dgm:t>
        <a:bodyPr/>
        <a:lstStyle/>
        <a:p>
          <a:endParaRPr lang="en-US"/>
        </a:p>
      </dgm:t>
    </dgm:pt>
    <dgm:pt modelId="{CB231703-10DD-44E3-A268-E5D628CCB3E7}" type="pres">
      <dgm:prSet presAssocID="{7EA9EE9D-A549-46D3-B285-495DADEBD0F9}" presName="root" presStyleCnt="0">
        <dgm:presLayoutVars>
          <dgm:dir/>
          <dgm:resizeHandles val="exact"/>
        </dgm:presLayoutVars>
      </dgm:prSet>
      <dgm:spPr/>
    </dgm:pt>
    <dgm:pt modelId="{9171945E-70BA-4C85-B49F-5BA86EE7403E}" type="pres">
      <dgm:prSet presAssocID="{D4B461C0-3C8C-4B52-A984-1DFB0DF2E494}" presName="compNode" presStyleCnt="0"/>
      <dgm:spPr/>
    </dgm:pt>
    <dgm:pt modelId="{6976B5CC-597D-4CE3-8270-EDBBB7A3AAAF}" type="pres">
      <dgm:prSet presAssocID="{D4B461C0-3C8C-4B52-A984-1DFB0DF2E494}" presName="bgRect" presStyleLbl="bgShp" presStyleIdx="0" presStyleCnt="5"/>
      <dgm:spPr/>
    </dgm:pt>
    <dgm:pt modelId="{DDD18311-8863-4F79-B470-F03DBA642A51}" type="pres">
      <dgm:prSet presAssocID="{D4B461C0-3C8C-4B52-A984-1DFB0DF2E4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CB4B296F-8557-45B2-9DC5-6F9AAB97C141}" type="pres">
      <dgm:prSet presAssocID="{D4B461C0-3C8C-4B52-A984-1DFB0DF2E494}" presName="spaceRect" presStyleCnt="0"/>
      <dgm:spPr/>
    </dgm:pt>
    <dgm:pt modelId="{F024C4C8-6506-44C7-8A4D-27713AB413A0}" type="pres">
      <dgm:prSet presAssocID="{D4B461C0-3C8C-4B52-A984-1DFB0DF2E494}" presName="parTx" presStyleLbl="revTx" presStyleIdx="0" presStyleCnt="5">
        <dgm:presLayoutVars>
          <dgm:chMax val="0"/>
          <dgm:chPref val="0"/>
        </dgm:presLayoutVars>
      </dgm:prSet>
      <dgm:spPr/>
    </dgm:pt>
    <dgm:pt modelId="{ECCB5D9E-0EB2-4F54-BB0C-C7B1F4434840}" type="pres">
      <dgm:prSet presAssocID="{9ED74464-B651-4F2B-9858-98E4CC57D6A9}" presName="sibTrans" presStyleCnt="0"/>
      <dgm:spPr/>
    </dgm:pt>
    <dgm:pt modelId="{F4B44D5A-79E5-4F4B-9F29-E13EF4EDB61D}" type="pres">
      <dgm:prSet presAssocID="{AEC0E1FB-3A4A-4D7E-A7FD-DCC10182E9F2}" presName="compNode" presStyleCnt="0"/>
      <dgm:spPr/>
    </dgm:pt>
    <dgm:pt modelId="{A018D7A8-389F-4291-829A-F56E130DB1C4}" type="pres">
      <dgm:prSet presAssocID="{AEC0E1FB-3A4A-4D7E-A7FD-DCC10182E9F2}" presName="bgRect" presStyleLbl="bgShp" presStyleIdx="1" presStyleCnt="5" custLinFactNeighborX="-4244" custLinFactNeighborY="-2540"/>
      <dgm:spPr/>
    </dgm:pt>
    <dgm:pt modelId="{D7981923-8A4B-4726-AB08-905CEBC6548C}" type="pres">
      <dgm:prSet presAssocID="{AEC0E1FB-3A4A-4D7E-A7FD-DCC10182E9F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70AFC7B9-5387-4C74-962A-8EE091082213}" type="pres">
      <dgm:prSet presAssocID="{AEC0E1FB-3A4A-4D7E-A7FD-DCC10182E9F2}" presName="spaceRect" presStyleCnt="0"/>
      <dgm:spPr/>
    </dgm:pt>
    <dgm:pt modelId="{1E00498E-C841-4535-9345-857EA418243B}" type="pres">
      <dgm:prSet presAssocID="{AEC0E1FB-3A4A-4D7E-A7FD-DCC10182E9F2}" presName="parTx" presStyleLbl="revTx" presStyleIdx="1" presStyleCnt="5">
        <dgm:presLayoutVars>
          <dgm:chMax val="0"/>
          <dgm:chPref val="0"/>
        </dgm:presLayoutVars>
      </dgm:prSet>
      <dgm:spPr/>
    </dgm:pt>
    <dgm:pt modelId="{1FEA725F-B288-43BA-BA5B-D1A92CE4F1BE}" type="pres">
      <dgm:prSet presAssocID="{3B18178E-DCE6-4DAD-984B-9CC41FDCB7E0}" presName="sibTrans" presStyleCnt="0"/>
      <dgm:spPr/>
    </dgm:pt>
    <dgm:pt modelId="{CCFC66B8-410B-4D84-8D25-BCDFD43EE493}" type="pres">
      <dgm:prSet presAssocID="{BB0A25C0-C2D1-4ABA-8031-DB0D2278A7B9}" presName="compNode" presStyleCnt="0"/>
      <dgm:spPr/>
    </dgm:pt>
    <dgm:pt modelId="{79284C38-291C-4FD0-8607-6CA0D39E3416}" type="pres">
      <dgm:prSet presAssocID="{BB0A25C0-C2D1-4ABA-8031-DB0D2278A7B9}" presName="bgRect" presStyleLbl="bgShp" presStyleIdx="2" presStyleCnt="5"/>
      <dgm:spPr/>
    </dgm:pt>
    <dgm:pt modelId="{7B0F761B-954B-4E8E-9F22-09FC92791A67}" type="pres">
      <dgm:prSet presAssocID="{BB0A25C0-C2D1-4ABA-8031-DB0D2278A7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26947F1B-D806-4B5A-AB5C-A2BA5D3C735F}" type="pres">
      <dgm:prSet presAssocID="{BB0A25C0-C2D1-4ABA-8031-DB0D2278A7B9}" presName="spaceRect" presStyleCnt="0"/>
      <dgm:spPr/>
    </dgm:pt>
    <dgm:pt modelId="{B6F31136-097A-48B6-9DA5-5F9B91768824}" type="pres">
      <dgm:prSet presAssocID="{BB0A25C0-C2D1-4ABA-8031-DB0D2278A7B9}" presName="parTx" presStyleLbl="revTx" presStyleIdx="2" presStyleCnt="5">
        <dgm:presLayoutVars>
          <dgm:chMax val="0"/>
          <dgm:chPref val="0"/>
        </dgm:presLayoutVars>
      </dgm:prSet>
      <dgm:spPr/>
    </dgm:pt>
    <dgm:pt modelId="{177CB930-93B5-4AF0-95D1-B312EBA732A9}" type="pres">
      <dgm:prSet presAssocID="{A147DA76-274A-4429-B645-E51159DF8E86}" presName="sibTrans" presStyleCnt="0"/>
      <dgm:spPr/>
    </dgm:pt>
    <dgm:pt modelId="{52AAC7EB-3C96-4301-8617-C7727FEFE6B7}" type="pres">
      <dgm:prSet presAssocID="{34AE67AD-CCF4-4D64-8F70-04FA72332FE7}" presName="compNode" presStyleCnt="0"/>
      <dgm:spPr/>
    </dgm:pt>
    <dgm:pt modelId="{BB19D9B0-59BB-4435-8C51-D79309F2B71D}" type="pres">
      <dgm:prSet presAssocID="{34AE67AD-CCF4-4D64-8F70-04FA72332FE7}" presName="bgRect" presStyleLbl="bgShp" presStyleIdx="3" presStyleCnt="5"/>
      <dgm:spPr/>
    </dgm:pt>
    <dgm:pt modelId="{7A3F8206-F2AB-4B64-B405-7CAE40D4DB05}" type="pres">
      <dgm:prSet presAssocID="{34AE67AD-CCF4-4D64-8F70-04FA72332FE7}"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pt>
    <dgm:pt modelId="{7F2855ED-3C40-4477-95DA-ADC046BA2395}" type="pres">
      <dgm:prSet presAssocID="{34AE67AD-CCF4-4D64-8F70-04FA72332FE7}" presName="spaceRect" presStyleCnt="0"/>
      <dgm:spPr/>
    </dgm:pt>
    <dgm:pt modelId="{E96C1AE0-7477-4DE7-89DB-CCBF505D0AAA}" type="pres">
      <dgm:prSet presAssocID="{34AE67AD-CCF4-4D64-8F70-04FA72332FE7}" presName="parTx" presStyleLbl="revTx" presStyleIdx="3" presStyleCnt="5">
        <dgm:presLayoutVars>
          <dgm:chMax val="0"/>
          <dgm:chPref val="0"/>
        </dgm:presLayoutVars>
      </dgm:prSet>
      <dgm:spPr/>
    </dgm:pt>
    <dgm:pt modelId="{98F65020-BA21-46D3-993D-6F7A6BF86EE0}" type="pres">
      <dgm:prSet presAssocID="{D2D46235-B053-40F3-9832-F8FA1AD135D9}" presName="sibTrans" presStyleCnt="0"/>
      <dgm:spPr/>
    </dgm:pt>
    <dgm:pt modelId="{3A6E86AD-64CC-481D-A26B-A15A67975D8D}" type="pres">
      <dgm:prSet presAssocID="{11018ACA-B699-4893-A6C1-D92D892FB2BF}" presName="compNode" presStyleCnt="0"/>
      <dgm:spPr/>
    </dgm:pt>
    <dgm:pt modelId="{20F9F8BA-856C-4099-8AE3-3273CAE17D1A}" type="pres">
      <dgm:prSet presAssocID="{11018ACA-B699-4893-A6C1-D92D892FB2BF}" presName="bgRect" presStyleLbl="bgShp" presStyleIdx="4" presStyleCnt="5"/>
      <dgm:spPr/>
    </dgm:pt>
    <dgm:pt modelId="{BD7EF934-3668-43C8-968B-8D4A5EB0E56C}" type="pres">
      <dgm:prSet presAssocID="{11018ACA-B699-4893-A6C1-D92D892FB2B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A3EAC967-9ED9-4288-970E-1495EF24C89B}" type="pres">
      <dgm:prSet presAssocID="{11018ACA-B699-4893-A6C1-D92D892FB2BF}" presName="spaceRect" presStyleCnt="0"/>
      <dgm:spPr/>
    </dgm:pt>
    <dgm:pt modelId="{8AC32244-B1EE-43A2-A457-60ABE55BCF50}" type="pres">
      <dgm:prSet presAssocID="{11018ACA-B699-4893-A6C1-D92D892FB2BF}" presName="parTx" presStyleLbl="revTx" presStyleIdx="4" presStyleCnt="5">
        <dgm:presLayoutVars>
          <dgm:chMax val="0"/>
          <dgm:chPref val="0"/>
        </dgm:presLayoutVars>
      </dgm:prSet>
      <dgm:spPr/>
    </dgm:pt>
  </dgm:ptLst>
  <dgm:cxnLst>
    <dgm:cxn modelId="{30CC071A-4618-489F-B904-FAD9742C0586}" type="presOf" srcId="{D4B461C0-3C8C-4B52-A984-1DFB0DF2E494}" destId="{F024C4C8-6506-44C7-8A4D-27713AB413A0}" srcOrd="0" destOrd="0" presId="urn:microsoft.com/office/officeart/2018/2/layout/IconVerticalSolidList"/>
    <dgm:cxn modelId="{82678F2A-F3D5-40A7-9C41-2C85327ADDAA}" srcId="{7EA9EE9D-A549-46D3-B285-495DADEBD0F9}" destId="{D4B461C0-3C8C-4B52-A984-1DFB0DF2E494}" srcOrd="0" destOrd="0" parTransId="{760352B9-B37F-4721-99F9-A82138B45190}" sibTransId="{9ED74464-B651-4F2B-9858-98E4CC57D6A9}"/>
    <dgm:cxn modelId="{FE61D334-4214-44EB-A85B-7B193D999260}" type="presOf" srcId="{BB0A25C0-C2D1-4ABA-8031-DB0D2278A7B9}" destId="{B6F31136-097A-48B6-9DA5-5F9B91768824}" srcOrd="0" destOrd="0" presId="urn:microsoft.com/office/officeart/2018/2/layout/IconVerticalSolidList"/>
    <dgm:cxn modelId="{D589F447-963E-46CB-A745-1EEC1F334077}" srcId="{7EA9EE9D-A549-46D3-B285-495DADEBD0F9}" destId="{AEC0E1FB-3A4A-4D7E-A7FD-DCC10182E9F2}" srcOrd="1" destOrd="0" parTransId="{97A54C7F-3F1E-4B34-A993-58174A5A7259}" sibTransId="{3B18178E-DCE6-4DAD-984B-9CC41FDCB7E0}"/>
    <dgm:cxn modelId="{FC27284A-DD49-4107-ADF9-227CBBA8619F}" srcId="{7EA9EE9D-A549-46D3-B285-495DADEBD0F9}" destId="{BB0A25C0-C2D1-4ABA-8031-DB0D2278A7B9}" srcOrd="2" destOrd="0" parTransId="{8233BC67-9ED4-4259-B0D7-635C566A2691}" sibTransId="{A147DA76-274A-4429-B645-E51159DF8E86}"/>
    <dgm:cxn modelId="{2B95DE75-AE2B-418E-8F15-C21B2E967925}" type="presOf" srcId="{AEC0E1FB-3A4A-4D7E-A7FD-DCC10182E9F2}" destId="{1E00498E-C841-4535-9345-857EA418243B}" srcOrd="0" destOrd="0" presId="urn:microsoft.com/office/officeart/2018/2/layout/IconVerticalSolidList"/>
    <dgm:cxn modelId="{5EFDF477-F5A1-4A6A-BADF-C08A6682785A}" type="presOf" srcId="{7EA9EE9D-A549-46D3-B285-495DADEBD0F9}" destId="{CB231703-10DD-44E3-A268-E5D628CCB3E7}" srcOrd="0" destOrd="0" presId="urn:microsoft.com/office/officeart/2018/2/layout/IconVerticalSolidList"/>
    <dgm:cxn modelId="{5F59DCA4-EC13-4002-A362-0C22731158C4}" srcId="{7EA9EE9D-A549-46D3-B285-495DADEBD0F9}" destId="{11018ACA-B699-4893-A6C1-D92D892FB2BF}" srcOrd="4" destOrd="0" parTransId="{6AF1410C-7B68-4404-8D2F-BEB46190AD5B}" sibTransId="{A281E6EE-08CF-4711-9DE2-FD606B6855F4}"/>
    <dgm:cxn modelId="{D81C48A8-B92C-4B8A-B15E-20CEBFA3E35F}" srcId="{7EA9EE9D-A549-46D3-B285-495DADEBD0F9}" destId="{34AE67AD-CCF4-4D64-8F70-04FA72332FE7}" srcOrd="3" destOrd="0" parTransId="{3FA5AC18-B666-48D1-88BE-FCC00E203FCC}" sibTransId="{D2D46235-B053-40F3-9832-F8FA1AD135D9}"/>
    <dgm:cxn modelId="{3B20C9B2-1C5A-4CE1-8331-F1605F819964}" type="presOf" srcId="{34AE67AD-CCF4-4D64-8F70-04FA72332FE7}" destId="{E96C1AE0-7477-4DE7-89DB-CCBF505D0AAA}" srcOrd="0" destOrd="0" presId="urn:microsoft.com/office/officeart/2018/2/layout/IconVerticalSolidList"/>
    <dgm:cxn modelId="{3F4EB0E4-8609-4C2F-8DDB-F79970F684F1}" type="presOf" srcId="{11018ACA-B699-4893-A6C1-D92D892FB2BF}" destId="{8AC32244-B1EE-43A2-A457-60ABE55BCF50}" srcOrd="0" destOrd="0" presId="urn:microsoft.com/office/officeart/2018/2/layout/IconVerticalSolidList"/>
    <dgm:cxn modelId="{DCEAEE06-DFFB-4C05-AC92-A72459A1355A}" type="presParOf" srcId="{CB231703-10DD-44E3-A268-E5D628CCB3E7}" destId="{9171945E-70BA-4C85-B49F-5BA86EE7403E}" srcOrd="0" destOrd="0" presId="urn:microsoft.com/office/officeart/2018/2/layout/IconVerticalSolidList"/>
    <dgm:cxn modelId="{13141569-0B02-4898-B7A4-DC5E26D05CC7}" type="presParOf" srcId="{9171945E-70BA-4C85-B49F-5BA86EE7403E}" destId="{6976B5CC-597D-4CE3-8270-EDBBB7A3AAAF}" srcOrd="0" destOrd="0" presId="urn:microsoft.com/office/officeart/2018/2/layout/IconVerticalSolidList"/>
    <dgm:cxn modelId="{D1569C88-1165-4D58-8AD7-61F603FD60DA}" type="presParOf" srcId="{9171945E-70BA-4C85-B49F-5BA86EE7403E}" destId="{DDD18311-8863-4F79-B470-F03DBA642A51}" srcOrd="1" destOrd="0" presId="urn:microsoft.com/office/officeart/2018/2/layout/IconVerticalSolidList"/>
    <dgm:cxn modelId="{EE93EB61-E1CF-4DB9-AC10-B662DA9AFBA5}" type="presParOf" srcId="{9171945E-70BA-4C85-B49F-5BA86EE7403E}" destId="{CB4B296F-8557-45B2-9DC5-6F9AAB97C141}" srcOrd="2" destOrd="0" presId="urn:microsoft.com/office/officeart/2018/2/layout/IconVerticalSolidList"/>
    <dgm:cxn modelId="{6CA4DF1D-17CD-4741-BBF8-2FA831484715}" type="presParOf" srcId="{9171945E-70BA-4C85-B49F-5BA86EE7403E}" destId="{F024C4C8-6506-44C7-8A4D-27713AB413A0}" srcOrd="3" destOrd="0" presId="urn:microsoft.com/office/officeart/2018/2/layout/IconVerticalSolidList"/>
    <dgm:cxn modelId="{383F7167-F9EA-4C0D-8F2C-6FF16F8DB8FF}" type="presParOf" srcId="{CB231703-10DD-44E3-A268-E5D628CCB3E7}" destId="{ECCB5D9E-0EB2-4F54-BB0C-C7B1F4434840}" srcOrd="1" destOrd="0" presId="urn:microsoft.com/office/officeart/2018/2/layout/IconVerticalSolidList"/>
    <dgm:cxn modelId="{DE0B2609-DB88-4C2A-BEB2-4D40231429C7}" type="presParOf" srcId="{CB231703-10DD-44E3-A268-E5D628CCB3E7}" destId="{F4B44D5A-79E5-4F4B-9F29-E13EF4EDB61D}" srcOrd="2" destOrd="0" presId="urn:microsoft.com/office/officeart/2018/2/layout/IconVerticalSolidList"/>
    <dgm:cxn modelId="{4C28387F-550E-465B-9AF4-409938174D72}" type="presParOf" srcId="{F4B44D5A-79E5-4F4B-9F29-E13EF4EDB61D}" destId="{A018D7A8-389F-4291-829A-F56E130DB1C4}" srcOrd="0" destOrd="0" presId="urn:microsoft.com/office/officeart/2018/2/layout/IconVerticalSolidList"/>
    <dgm:cxn modelId="{CBC64107-F4A1-4303-B2A0-6D72FFC806E0}" type="presParOf" srcId="{F4B44D5A-79E5-4F4B-9F29-E13EF4EDB61D}" destId="{D7981923-8A4B-4726-AB08-905CEBC6548C}" srcOrd="1" destOrd="0" presId="urn:microsoft.com/office/officeart/2018/2/layout/IconVerticalSolidList"/>
    <dgm:cxn modelId="{A81C00E9-E5A0-4DF0-98EF-FD80FA24EEF7}" type="presParOf" srcId="{F4B44D5A-79E5-4F4B-9F29-E13EF4EDB61D}" destId="{70AFC7B9-5387-4C74-962A-8EE091082213}" srcOrd="2" destOrd="0" presId="urn:microsoft.com/office/officeart/2018/2/layout/IconVerticalSolidList"/>
    <dgm:cxn modelId="{3EB2B793-C2B8-4CA8-ACD0-F9F040495A2E}" type="presParOf" srcId="{F4B44D5A-79E5-4F4B-9F29-E13EF4EDB61D}" destId="{1E00498E-C841-4535-9345-857EA418243B}" srcOrd="3" destOrd="0" presId="urn:microsoft.com/office/officeart/2018/2/layout/IconVerticalSolidList"/>
    <dgm:cxn modelId="{E5EA3C58-FBCE-4908-B391-2795AC2B35E9}" type="presParOf" srcId="{CB231703-10DD-44E3-A268-E5D628CCB3E7}" destId="{1FEA725F-B288-43BA-BA5B-D1A92CE4F1BE}" srcOrd="3" destOrd="0" presId="urn:microsoft.com/office/officeart/2018/2/layout/IconVerticalSolidList"/>
    <dgm:cxn modelId="{B54C073D-17B0-4F4C-861F-7A5964FA5075}" type="presParOf" srcId="{CB231703-10DD-44E3-A268-E5D628CCB3E7}" destId="{CCFC66B8-410B-4D84-8D25-BCDFD43EE493}" srcOrd="4" destOrd="0" presId="urn:microsoft.com/office/officeart/2018/2/layout/IconVerticalSolidList"/>
    <dgm:cxn modelId="{9411F529-4A1D-428F-AAF7-3B110C6E0E58}" type="presParOf" srcId="{CCFC66B8-410B-4D84-8D25-BCDFD43EE493}" destId="{79284C38-291C-4FD0-8607-6CA0D39E3416}" srcOrd="0" destOrd="0" presId="urn:microsoft.com/office/officeart/2018/2/layout/IconVerticalSolidList"/>
    <dgm:cxn modelId="{917ED409-458D-4CFB-8495-35FAF8F20E51}" type="presParOf" srcId="{CCFC66B8-410B-4D84-8D25-BCDFD43EE493}" destId="{7B0F761B-954B-4E8E-9F22-09FC92791A67}" srcOrd="1" destOrd="0" presId="urn:microsoft.com/office/officeart/2018/2/layout/IconVerticalSolidList"/>
    <dgm:cxn modelId="{7BEDB631-A495-429B-8BE1-917AE0CABA4D}" type="presParOf" srcId="{CCFC66B8-410B-4D84-8D25-BCDFD43EE493}" destId="{26947F1B-D806-4B5A-AB5C-A2BA5D3C735F}" srcOrd="2" destOrd="0" presId="urn:microsoft.com/office/officeart/2018/2/layout/IconVerticalSolidList"/>
    <dgm:cxn modelId="{DFCEBBA4-9C62-4DD6-979F-F2B57E673797}" type="presParOf" srcId="{CCFC66B8-410B-4D84-8D25-BCDFD43EE493}" destId="{B6F31136-097A-48B6-9DA5-5F9B91768824}" srcOrd="3" destOrd="0" presId="urn:microsoft.com/office/officeart/2018/2/layout/IconVerticalSolidList"/>
    <dgm:cxn modelId="{4F6C5FFF-2098-4C3E-AF2D-DC54CBDA4E92}" type="presParOf" srcId="{CB231703-10DD-44E3-A268-E5D628CCB3E7}" destId="{177CB930-93B5-4AF0-95D1-B312EBA732A9}" srcOrd="5" destOrd="0" presId="urn:microsoft.com/office/officeart/2018/2/layout/IconVerticalSolidList"/>
    <dgm:cxn modelId="{B3AC2909-F077-491A-9317-C5BE71DA64AD}" type="presParOf" srcId="{CB231703-10DD-44E3-A268-E5D628CCB3E7}" destId="{52AAC7EB-3C96-4301-8617-C7727FEFE6B7}" srcOrd="6" destOrd="0" presId="urn:microsoft.com/office/officeart/2018/2/layout/IconVerticalSolidList"/>
    <dgm:cxn modelId="{B81A2B64-DD7E-4275-8DB3-8B0FC1347A67}" type="presParOf" srcId="{52AAC7EB-3C96-4301-8617-C7727FEFE6B7}" destId="{BB19D9B0-59BB-4435-8C51-D79309F2B71D}" srcOrd="0" destOrd="0" presId="urn:microsoft.com/office/officeart/2018/2/layout/IconVerticalSolidList"/>
    <dgm:cxn modelId="{13E1FB5E-B671-4F81-8D45-3D3A41CB5F07}" type="presParOf" srcId="{52AAC7EB-3C96-4301-8617-C7727FEFE6B7}" destId="{7A3F8206-F2AB-4B64-B405-7CAE40D4DB05}" srcOrd="1" destOrd="0" presId="urn:microsoft.com/office/officeart/2018/2/layout/IconVerticalSolidList"/>
    <dgm:cxn modelId="{09A54A50-EBB8-4BEB-846F-805E9A1DB1CA}" type="presParOf" srcId="{52AAC7EB-3C96-4301-8617-C7727FEFE6B7}" destId="{7F2855ED-3C40-4477-95DA-ADC046BA2395}" srcOrd="2" destOrd="0" presId="urn:microsoft.com/office/officeart/2018/2/layout/IconVerticalSolidList"/>
    <dgm:cxn modelId="{66CB2532-277F-4A11-89E3-5B90F507C13E}" type="presParOf" srcId="{52AAC7EB-3C96-4301-8617-C7727FEFE6B7}" destId="{E96C1AE0-7477-4DE7-89DB-CCBF505D0AAA}" srcOrd="3" destOrd="0" presId="urn:microsoft.com/office/officeart/2018/2/layout/IconVerticalSolidList"/>
    <dgm:cxn modelId="{D3762464-06BD-4D94-B079-67C754C46EB5}" type="presParOf" srcId="{CB231703-10DD-44E3-A268-E5D628CCB3E7}" destId="{98F65020-BA21-46D3-993D-6F7A6BF86EE0}" srcOrd="7" destOrd="0" presId="urn:microsoft.com/office/officeart/2018/2/layout/IconVerticalSolidList"/>
    <dgm:cxn modelId="{3811364D-C8E7-4DAD-8279-D2B4BA8BC189}" type="presParOf" srcId="{CB231703-10DD-44E3-A268-E5D628CCB3E7}" destId="{3A6E86AD-64CC-481D-A26B-A15A67975D8D}" srcOrd="8" destOrd="0" presId="urn:microsoft.com/office/officeart/2018/2/layout/IconVerticalSolidList"/>
    <dgm:cxn modelId="{3A27E58D-D48A-4854-98D7-522877EDA20C}" type="presParOf" srcId="{3A6E86AD-64CC-481D-A26B-A15A67975D8D}" destId="{20F9F8BA-856C-4099-8AE3-3273CAE17D1A}" srcOrd="0" destOrd="0" presId="urn:microsoft.com/office/officeart/2018/2/layout/IconVerticalSolidList"/>
    <dgm:cxn modelId="{461C23CA-FC7A-4752-B1D6-15A9BABF63ED}" type="presParOf" srcId="{3A6E86AD-64CC-481D-A26B-A15A67975D8D}" destId="{BD7EF934-3668-43C8-968B-8D4A5EB0E56C}" srcOrd="1" destOrd="0" presId="urn:microsoft.com/office/officeart/2018/2/layout/IconVerticalSolidList"/>
    <dgm:cxn modelId="{299A5E95-C2B2-4A53-988E-ACDAA38FC59F}" type="presParOf" srcId="{3A6E86AD-64CC-481D-A26B-A15A67975D8D}" destId="{A3EAC967-9ED9-4288-970E-1495EF24C89B}" srcOrd="2" destOrd="0" presId="urn:microsoft.com/office/officeart/2018/2/layout/IconVerticalSolidList"/>
    <dgm:cxn modelId="{E31C0A13-B6AD-499D-83F6-490627C40CC9}" type="presParOf" srcId="{3A6E86AD-64CC-481D-A26B-A15A67975D8D}" destId="{8AC32244-B1EE-43A2-A457-60ABE55BCF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6B5CC-597D-4CE3-8270-EDBBB7A3AAAF}">
      <dsp:nvSpPr>
        <dsp:cNvPr id="0" name=""/>
        <dsp:cNvSpPr/>
      </dsp:nvSpPr>
      <dsp:spPr>
        <a:xfrm>
          <a:off x="0" y="3282"/>
          <a:ext cx="8785735" cy="6991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18311-8863-4F79-B470-F03DBA642A51}">
      <dsp:nvSpPr>
        <dsp:cNvPr id="0" name=""/>
        <dsp:cNvSpPr/>
      </dsp:nvSpPr>
      <dsp:spPr>
        <a:xfrm>
          <a:off x="211493" y="160591"/>
          <a:ext cx="384533" cy="3845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24C4C8-6506-44C7-8A4D-27713AB413A0}">
      <dsp:nvSpPr>
        <dsp:cNvPr id="0" name=""/>
        <dsp:cNvSpPr/>
      </dsp:nvSpPr>
      <dsp:spPr bwMode="white">
        <a:xfrm>
          <a:off x="807520" y="3282"/>
          <a:ext cx="7978214" cy="699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94" tIns="73994" rIns="73994" bIns="73994" numCol="1" spcCol="1270" anchor="ctr" anchorCtr="0">
          <a:noAutofit/>
        </a:bodyPr>
        <a:lstStyle/>
        <a:p>
          <a:pPr marL="0" lvl="0" indent="0" algn="l" defTabSz="844550">
            <a:lnSpc>
              <a:spcPct val="90000"/>
            </a:lnSpc>
            <a:spcBef>
              <a:spcPct val="0"/>
            </a:spcBef>
            <a:spcAft>
              <a:spcPct val="35000"/>
            </a:spcAft>
            <a:buNone/>
          </a:pPr>
          <a:r>
            <a:rPr lang="pl-PL" sz="1900" kern="1200" dirty="0"/>
            <a:t>1. </a:t>
          </a:r>
          <a:r>
            <a:rPr lang="pl-PL" sz="2000" kern="1200" dirty="0" err="1"/>
            <a:t>Produktionsfaktoren</a:t>
          </a:r>
          <a:r>
            <a:rPr lang="pl-PL" sz="1900" kern="1200" dirty="0"/>
            <a:t>  </a:t>
          </a:r>
          <a:endParaRPr lang="en-US" sz="1900" kern="1200" dirty="0"/>
        </a:p>
      </dsp:txBody>
      <dsp:txXfrm>
        <a:off x="807520" y="3282"/>
        <a:ext cx="7978214" cy="699152"/>
      </dsp:txXfrm>
    </dsp:sp>
    <dsp:sp modelId="{A018D7A8-389F-4291-829A-F56E130DB1C4}">
      <dsp:nvSpPr>
        <dsp:cNvPr id="0" name=""/>
        <dsp:cNvSpPr/>
      </dsp:nvSpPr>
      <dsp:spPr>
        <a:xfrm>
          <a:off x="0" y="859464"/>
          <a:ext cx="8785735" cy="6991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981923-8A4B-4726-AB08-905CEBC6548C}">
      <dsp:nvSpPr>
        <dsp:cNvPr id="0" name=""/>
        <dsp:cNvSpPr/>
      </dsp:nvSpPr>
      <dsp:spPr>
        <a:xfrm>
          <a:off x="211493" y="1034531"/>
          <a:ext cx="384533" cy="3845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00498E-C841-4535-9345-857EA418243B}">
      <dsp:nvSpPr>
        <dsp:cNvPr id="0" name=""/>
        <dsp:cNvSpPr/>
      </dsp:nvSpPr>
      <dsp:spPr bwMode="white">
        <a:xfrm>
          <a:off x="807520" y="877222"/>
          <a:ext cx="7978214" cy="699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94" tIns="73994" rIns="73994" bIns="73994" numCol="1" spcCol="1270" anchor="ctr" anchorCtr="0">
          <a:noAutofit/>
        </a:bodyPr>
        <a:lstStyle/>
        <a:p>
          <a:pPr marL="0" lvl="0" indent="0" algn="l" defTabSz="844550">
            <a:lnSpc>
              <a:spcPct val="90000"/>
            </a:lnSpc>
            <a:spcBef>
              <a:spcPct val="0"/>
            </a:spcBef>
            <a:spcAft>
              <a:spcPct val="35000"/>
            </a:spcAft>
            <a:buNone/>
          </a:pPr>
          <a:r>
            <a:rPr lang="pl-PL" sz="1900" kern="1200" dirty="0"/>
            <a:t>2.</a:t>
          </a:r>
          <a:r>
            <a:rPr lang="pl-PL" sz="2000" kern="1200" dirty="0"/>
            <a:t>Arbeit</a:t>
          </a:r>
          <a:endParaRPr lang="en-US" sz="1900" kern="1200" dirty="0"/>
        </a:p>
      </dsp:txBody>
      <dsp:txXfrm>
        <a:off x="807520" y="877222"/>
        <a:ext cx="7978214" cy="699152"/>
      </dsp:txXfrm>
    </dsp:sp>
    <dsp:sp modelId="{79284C38-291C-4FD0-8607-6CA0D39E3416}">
      <dsp:nvSpPr>
        <dsp:cNvPr id="0" name=""/>
        <dsp:cNvSpPr/>
      </dsp:nvSpPr>
      <dsp:spPr>
        <a:xfrm>
          <a:off x="0" y="1751162"/>
          <a:ext cx="8785735" cy="6991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F761B-954B-4E8E-9F22-09FC92791A67}">
      <dsp:nvSpPr>
        <dsp:cNvPr id="0" name=""/>
        <dsp:cNvSpPr/>
      </dsp:nvSpPr>
      <dsp:spPr>
        <a:xfrm>
          <a:off x="211493" y="1908472"/>
          <a:ext cx="384533" cy="3845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31136-097A-48B6-9DA5-5F9B91768824}">
      <dsp:nvSpPr>
        <dsp:cNvPr id="0" name=""/>
        <dsp:cNvSpPr/>
      </dsp:nvSpPr>
      <dsp:spPr bwMode="white">
        <a:xfrm>
          <a:off x="807520" y="1751162"/>
          <a:ext cx="7978214" cy="699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94" tIns="73994" rIns="73994" bIns="73994" numCol="1" spcCol="1270" anchor="ctr" anchorCtr="0">
          <a:noAutofit/>
        </a:bodyPr>
        <a:lstStyle/>
        <a:p>
          <a:pPr marL="0" lvl="0" indent="0" algn="l" defTabSz="844550">
            <a:lnSpc>
              <a:spcPct val="90000"/>
            </a:lnSpc>
            <a:spcBef>
              <a:spcPct val="0"/>
            </a:spcBef>
            <a:spcAft>
              <a:spcPct val="35000"/>
            </a:spcAft>
            <a:buNone/>
          </a:pPr>
          <a:r>
            <a:rPr lang="pl-PL" sz="1900" kern="1200" dirty="0"/>
            <a:t>3.</a:t>
          </a:r>
          <a:r>
            <a:rPr lang="pl-PL" sz="2000" kern="1200" dirty="0"/>
            <a:t>Boden</a:t>
          </a:r>
          <a:endParaRPr lang="en-US" sz="1900" kern="1200" dirty="0"/>
        </a:p>
      </dsp:txBody>
      <dsp:txXfrm>
        <a:off x="807520" y="1751162"/>
        <a:ext cx="7978214" cy="699152"/>
      </dsp:txXfrm>
    </dsp:sp>
    <dsp:sp modelId="{BB19D9B0-59BB-4435-8C51-D79309F2B71D}">
      <dsp:nvSpPr>
        <dsp:cNvPr id="0" name=""/>
        <dsp:cNvSpPr/>
      </dsp:nvSpPr>
      <dsp:spPr>
        <a:xfrm>
          <a:off x="0" y="2625103"/>
          <a:ext cx="8785735" cy="6991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F8206-F2AB-4B64-B405-7CAE40D4DB05}">
      <dsp:nvSpPr>
        <dsp:cNvPr id="0" name=""/>
        <dsp:cNvSpPr/>
      </dsp:nvSpPr>
      <dsp:spPr>
        <a:xfrm>
          <a:off x="211493" y="2782412"/>
          <a:ext cx="384533" cy="3845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6C1AE0-7477-4DE7-89DB-CCBF505D0AAA}">
      <dsp:nvSpPr>
        <dsp:cNvPr id="0" name=""/>
        <dsp:cNvSpPr/>
      </dsp:nvSpPr>
      <dsp:spPr bwMode="white">
        <a:xfrm>
          <a:off x="807520" y="2625103"/>
          <a:ext cx="7978214" cy="699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94" tIns="73994" rIns="73994" bIns="73994" numCol="1" spcCol="1270" anchor="ctr" anchorCtr="0">
          <a:noAutofit/>
        </a:bodyPr>
        <a:lstStyle/>
        <a:p>
          <a:pPr marL="0" lvl="0" indent="0" algn="l" defTabSz="844550">
            <a:lnSpc>
              <a:spcPct val="90000"/>
            </a:lnSpc>
            <a:spcBef>
              <a:spcPct val="0"/>
            </a:spcBef>
            <a:spcAft>
              <a:spcPct val="35000"/>
            </a:spcAft>
            <a:buNone/>
          </a:pPr>
          <a:r>
            <a:rPr lang="pl-PL" sz="1900" kern="1200" dirty="0"/>
            <a:t>4.</a:t>
          </a:r>
          <a:r>
            <a:rPr lang="pl-PL" sz="2000" kern="1200" dirty="0"/>
            <a:t>Kapital</a:t>
          </a:r>
          <a:endParaRPr lang="en-US" sz="1900" kern="1200" dirty="0"/>
        </a:p>
      </dsp:txBody>
      <dsp:txXfrm>
        <a:off x="807520" y="2625103"/>
        <a:ext cx="7978214" cy="699152"/>
      </dsp:txXfrm>
    </dsp:sp>
    <dsp:sp modelId="{20F9F8BA-856C-4099-8AE3-3273CAE17D1A}">
      <dsp:nvSpPr>
        <dsp:cNvPr id="0" name=""/>
        <dsp:cNvSpPr/>
      </dsp:nvSpPr>
      <dsp:spPr>
        <a:xfrm>
          <a:off x="0" y="3499043"/>
          <a:ext cx="8785735" cy="69915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EF934-3668-43C8-968B-8D4A5EB0E56C}">
      <dsp:nvSpPr>
        <dsp:cNvPr id="0" name=""/>
        <dsp:cNvSpPr/>
      </dsp:nvSpPr>
      <dsp:spPr>
        <a:xfrm>
          <a:off x="211493" y="3656352"/>
          <a:ext cx="384533" cy="3845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C32244-B1EE-43A2-A457-60ABE55BCF50}">
      <dsp:nvSpPr>
        <dsp:cNvPr id="0" name=""/>
        <dsp:cNvSpPr/>
      </dsp:nvSpPr>
      <dsp:spPr bwMode="white">
        <a:xfrm>
          <a:off x="807520" y="3499043"/>
          <a:ext cx="7978214" cy="699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94" tIns="73994" rIns="73994" bIns="73994" numCol="1" spcCol="1270" anchor="ctr" anchorCtr="0">
          <a:noAutofit/>
        </a:bodyPr>
        <a:lstStyle/>
        <a:p>
          <a:pPr marL="0" lvl="0" indent="0" algn="l" defTabSz="844550">
            <a:lnSpc>
              <a:spcPct val="90000"/>
            </a:lnSpc>
            <a:spcBef>
              <a:spcPct val="0"/>
            </a:spcBef>
            <a:spcAft>
              <a:spcPct val="35000"/>
            </a:spcAft>
            <a:buNone/>
          </a:pPr>
          <a:r>
            <a:rPr lang="pl-PL" sz="1900" kern="1200" dirty="0"/>
            <a:t>5.</a:t>
          </a:r>
          <a:r>
            <a:rPr lang="pl-PL" sz="2000" kern="1200" dirty="0"/>
            <a:t>Wissen</a:t>
          </a:r>
          <a:endParaRPr lang="en-US" sz="1900" kern="1200" dirty="0"/>
        </a:p>
      </dsp:txBody>
      <dsp:txXfrm>
        <a:off x="807520" y="3499043"/>
        <a:ext cx="7978214" cy="6991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l-PL"/>
              <a:t>Kliknij, aby edytować styl</a:t>
            </a:r>
            <a:endParaRPr lang="en-US" dirty="0"/>
          </a:p>
        </p:txBody>
      </p:sp>
      <p:sp>
        <p:nvSpPr>
          <p:cNvPr id="3" name="Subtitle 2"/>
          <p:cNvSpPr>
            <a:spLocks noGrp="1"/>
          </p:cNvSpPr>
          <p:nvPr>
            <p:ph type="subTitle" idx="1" hasCustomPrompt="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DAD810A-45D1-4837-8F56-DDC6F2364AB6}" type="datetimeFigureOut">
              <a:rPr lang="pl-PL" smtClean="0"/>
              <a:t>16.04.2024</a:t>
            </a:fld>
            <a:endParaRPr lang="pl-PL"/>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0FC8F7D-AF9C-4B6C-8168-2E5E9819AC64}" type="slidenum">
              <a:rPr lang="pl-PL" smtClean="0"/>
              <a:t>‹#›</a:t>
            </a:fld>
            <a:endParaRPr lang="pl-PL"/>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Vertical Text Placeholder 2"/>
          <p:cNvSpPr>
            <a:spLocks noGrp="1"/>
          </p:cNvSpPr>
          <p:nvPr>
            <p:ph type="body" orient="vert" idx="1" hasCustomPrompt="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DAD810A-45D1-4837-8F56-DDC6F2364AB6}" type="datetimeFigureOut">
              <a:rPr lang="pl-PL" smtClean="0"/>
              <a:t>16.04.2024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648700" y="381000"/>
            <a:ext cx="2476500" cy="5897562"/>
          </a:xfrm>
        </p:spPr>
        <p:txBody>
          <a:bodyPr vert="eaVert"/>
          <a:lstStyle/>
          <a:p>
            <a:r>
              <a:rPr lang="pl-PL"/>
              <a:t>Kliknij, aby edytować styl</a:t>
            </a:r>
            <a:endParaRPr lang="en-US" dirty="0"/>
          </a:p>
        </p:txBody>
      </p:sp>
      <p:sp>
        <p:nvSpPr>
          <p:cNvPr id="3" name="Vertical Text Placeholder 2"/>
          <p:cNvSpPr>
            <a:spLocks noGrp="1"/>
          </p:cNvSpPr>
          <p:nvPr>
            <p:ph type="body" orient="vert" idx="1" hasCustomPrompt="1"/>
          </p:nvPr>
        </p:nvSpPr>
        <p:spPr>
          <a:xfrm>
            <a:off x="762000" y="381000"/>
            <a:ext cx="7734300" cy="589756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DAD810A-45D1-4837-8F56-DDC6F2364AB6}" type="datetimeFigureOut">
              <a:rPr lang="pl-PL" smtClean="0"/>
              <a:t>16.04.2024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idx="1" hasCustomPrompt="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DAD810A-45D1-4837-8F56-DDC6F2364AB6}" type="datetimeFigureOut">
              <a:rPr lang="pl-PL" smtClean="0"/>
              <a:t>16.04.2024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1872" y="758952"/>
            <a:ext cx="9418320" cy="4041648"/>
          </a:xfrm>
        </p:spPr>
        <p:txBody>
          <a:bodyPr anchor="b">
            <a:normAutofit/>
          </a:bodyPr>
          <a:lstStyle>
            <a:lvl1pPr>
              <a:lnSpc>
                <a:spcPct val="85000"/>
              </a:lnSpc>
              <a:defRPr sz="7200" b="0"/>
            </a:lvl1pPr>
          </a:lstStyle>
          <a:p>
            <a:r>
              <a:rPr lang="pl-PL"/>
              <a:t>Kliknij, aby edytować styl</a:t>
            </a:r>
            <a:endParaRPr lang="en-US" dirty="0"/>
          </a:p>
        </p:txBody>
      </p:sp>
      <p:sp>
        <p:nvSpPr>
          <p:cNvPr id="3" name="Text Placeholder 2"/>
          <p:cNvSpPr>
            <a:spLocks noGrp="1"/>
          </p:cNvSpPr>
          <p:nvPr>
            <p:ph type="body" idx="1" hasCustomPrompt="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DAD810A-45D1-4837-8F56-DDC6F2364AB6}" type="datetimeFigureOut">
              <a:rPr lang="pl-PL" smtClean="0"/>
              <a:t>16.04.2024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0FC8F7D-AF9C-4B6C-8168-2E5E9819AC64}" type="slidenum">
              <a:rPr lang="pl-PL" smtClean="0"/>
              <a:t>‹#›</a:t>
            </a:fld>
            <a:endParaRPr lang="pl-PL"/>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sz="half" idx="1" hasCustomPrompt="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hasCustomPrompt="1"/>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DAD810A-45D1-4837-8F56-DDC6F2364AB6}" type="datetimeFigureOut">
              <a:rPr lang="pl-PL" smtClean="0"/>
              <a:t>16.04.2024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pl-PL"/>
              <a:t>Kliknij, aby edytować styl</a:t>
            </a:r>
            <a:endParaRPr lang="en-US" dirty="0"/>
          </a:p>
        </p:txBody>
      </p:sp>
      <p:sp>
        <p:nvSpPr>
          <p:cNvPr id="3" name="Text Placeholder 2"/>
          <p:cNvSpPr>
            <a:spLocks noGrp="1"/>
          </p:cNvSpPr>
          <p:nvPr>
            <p:ph type="body" idx="1" hasCustomPrompt="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hasCustomPrompt="1"/>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hasCustomPrompt="1"/>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l-PL"/>
              <a:t>Kliknij, aby edytować style wzorca tekstu</a:t>
            </a:r>
          </a:p>
        </p:txBody>
      </p:sp>
      <p:sp>
        <p:nvSpPr>
          <p:cNvPr id="6" name="Content Placeholder 5"/>
          <p:cNvSpPr>
            <a:spLocks noGrp="1"/>
          </p:cNvSpPr>
          <p:nvPr>
            <p:ph sz="quarter" idx="4" hasCustomPrompt="1"/>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DAD810A-45D1-4837-8F56-DDC6F2364AB6}" type="datetimeFigureOut">
              <a:rPr lang="pl-PL" smtClean="0"/>
              <a:t>16.04.2024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DAD810A-45D1-4837-8F56-DDC6F2364AB6}" type="datetimeFigureOut">
              <a:rPr lang="pl-PL" smtClean="0"/>
              <a:t>16.04.2024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D810A-45D1-4837-8F56-DDC6F2364AB6}" type="datetimeFigureOut">
              <a:rPr lang="pl-PL" smtClean="0"/>
              <a:t>16.04.2024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48" y="457200"/>
            <a:ext cx="3200400" cy="1600197"/>
          </a:xfrm>
        </p:spPr>
        <p:txBody>
          <a:bodyPr anchor="b">
            <a:normAutofit/>
          </a:bodyPr>
          <a:lstStyle>
            <a:lvl1pPr>
              <a:defRPr sz="3200" b="0" baseline="0"/>
            </a:lvl1pPr>
          </a:lstStyle>
          <a:p>
            <a:r>
              <a:rPr lang="pl-PL"/>
              <a:t>Kliknij, aby edytować styl</a:t>
            </a:r>
            <a:endParaRPr lang="en-US" dirty="0"/>
          </a:p>
        </p:txBody>
      </p:sp>
      <p:sp>
        <p:nvSpPr>
          <p:cNvPr id="3" name="Content Placeholder 2"/>
          <p:cNvSpPr>
            <a:spLocks noGrp="1"/>
          </p:cNvSpPr>
          <p:nvPr>
            <p:ph idx="1" hasCustomPrompt="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hasCustomPrompt="1"/>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DAD810A-45D1-4837-8F56-DDC6F2364AB6}" type="datetimeFigureOut">
              <a:rPr lang="pl-PL" smtClean="0"/>
              <a:t>16.04.2024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914400" y="5257800"/>
            <a:ext cx="9982200" cy="914400"/>
          </a:xfrm>
        </p:spPr>
        <p:txBody>
          <a:bodyPr anchor="b">
            <a:normAutofit/>
          </a:bodyPr>
          <a:lstStyle>
            <a:lvl1pPr>
              <a:defRPr sz="2800" b="0">
                <a:solidFill>
                  <a:schemeClr val="bg1"/>
                </a:solidFill>
              </a:defRPr>
            </a:lvl1pPr>
          </a:lstStyle>
          <a:p>
            <a:r>
              <a:rPr lang="pl-PL"/>
              <a:t>Kliknij, aby edytować styl</a:t>
            </a:r>
            <a:endParaRPr lang="en-US" dirty="0"/>
          </a:p>
        </p:txBody>
      </p:sp>
      <p:sp>
        <p:nvSpPr>
          <p:cNvPr id="3" name="Picture Placeholder 2"/>
          <p:cNvSpPr>
            <a:spLocks noGrp="1" noChangeAspect="1"/>
          </p:cNvSpPr>
          <p:nvPr>
            <p:ph type="pic" idx="1" hasCustomPrompt="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DAD810A-45D1-4837-8F56-DDC6F2364AB6}" type="datetimeFigureOut">
              <a:rPr lang="pl-PL" smtClean="0"/>
              <a:t>16.04.2024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0FC8F7D-AF9C-4B6C-8168-2E5E9819AC64}"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DAD810A-45D1-4837-8F56-DDC6F2364AB6}" type="datetimeFigureOut">
              <a:rPr lang="pl-PL" smtClean="0"/>
              <a:t>16.04.2024</a:t>
            </a:fld>
            <a:endParaRPr lang="pl-PL"/>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pl-PL"/>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0FC8F7D-AF9C-4B6C-8168-2E5E9819AC64}"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anose="020B0604020202020204"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5pPr>
      <a:lvl6pPr marL="1600200"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6pPr>
      <a:lvl7pPr marL="1899920"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7pPr>
      <a:lvl8pPr marL="2200275"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8pPr>
      <a:lvl9pPr marL="2499995" indent="-228600" algn="l" defTabSz="914400" rtl="0" eaLnBrk="1" latinLnBrk="0" hangingPunct="1">
        <a:lnSpc>
          <a:spcPct val="90000"/>
        </a:lnSpc>
        <a:spcBef>
          <a:spcPts val="300"/>
        </a:spcBef>
        <a:spcAft>
          <a:spcPts val="300"/>
        </a:spcAft>
        <a:buClr>
          <a:schemeClr val="accent1"/>
        </a:buClr>
        <a:buFont typeface="Wingdings 2" panose="05020102010507070707"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a:t>Produktionsfaktoren</a:t>
            </a:r>
            <a:r>
              <a:rPr lang="pl-PL" dirty="0"/>
              <a:t> - </a:t>
            </a:r>
            <a:r>
              <a:rPr lang="pl-PL" dirty="0" err="1"/>
              <a:t>Arbeit</a:t>
            </a:r>
            <a:r>
              <a:rPr lang="pl-PL" dirty="0"/>
              <a:t>, </a:t>
            </a:r>
            <a:r>
              <a:rPr lang="pl-PL" dirty="0" err="1"/>
              <a:t>Boden</a:t>
            </a:r>
            <a:r>
              <a:rPr lang="pl-PL" dirty="0"/>
              <a:t>, </a:t>
            </a:r>
            <a:r>
              <a:rPr lang="pl-PL" dirty="0" err="1"/>
              <a:t>Kapital</a:t>
            </a:r>
            <a:endParaRPr lang="pl-PL" dirty="0"/>
          </a:p>
        </p:txBody>
      </p:sp>
      <p:sp>
        <p:nvSpPr>
          <p:cNvPr id="3" name="Podtytuł 2"/>
          <p:cNvSpPr>
            <a:spLocks noGrp="1"/>
          </p:cNvSpPr>
          <p:nvPr>
            <p:ph type="subTitle" idx="1"/>
          </p:nvPr>
        </p:nvSpPr>
        <p:spPr>
          <a:xfrm>
            <a:off x="1750144" y="4800600"/>
            <a:ext cx="9418320" cy="1691640"/>
          </a:xfrm>
        </p:spPr>
        <p:txBody>
          <a:bodyPr>
            <a:normAutofit/>
          </a:bodyPr>
          <a:lstStyle/>
          <a:p>
            <a:pPr algn="r"/>
            <a:r>
              <a:rPr lang="pl-PL" dirty="0"/>
              <a:t>Sylwia </a:t>
            </a:r>
            <a:r>
              <a:rPr lang="pl-PL" dirty="0" err="1"/>
              <a:t>Gaworecka</a:t>
            </a:r>
            <a:endParaRPr lang="pl-PL" dirty="0"/>
          </a:p>
          <a:p>
            <a:pPr algn="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Wirtschaftswissenschaften I Jahr II Abschluss.</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algn="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Sommersemester 2023/2024</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l-P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7552404" y="0"/>
            <a:ext cx="37581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147621" y="804672"/>
            <a:ext cx="2824640" cy="5215128"/>
          </a:xfrm>
        </p:spPr>
        <p:txBody>
          <a:bodyPr anchor="ctr">
            <a:normAutofit/>
          </a:bodyPr>
          <a:lstStyle/>
          <a:p>
            <a:r>
              <a:rPr lang="pl-PL" sz="3600" i="1" dirty="0" err="1">
                <a:solidFill>
                  <a:srgbClr val="FFFFFF"/>
                </a:solidFill>
              </a:rPr>
              <a:t>Wörterbuch</a:t>
            </a:r>
            <a:endParaRPr lang="pl-PL" sz="3600" i="1" dirty="0">
              <a:solidFill>
                <a:srgbClr val="FFFFFF"/>
              </a:solidFill>
            </a:endParaRPr>
          </a:p>
        </p:txBody>
      </p:sp>
      <p:graphicFrame>
        <p:nvGraphicFramePr>
          <p:cNvPr id="7" name="Symbol zastępczy zawartości 6">
            <a:extLst>
              <a:ext uri="{FF2B5EF4-FFF2-40B4-BE49-F238E27FC236}">
                <a16:creationId xmlns:a16="http://schemas.microsoft.com/office/drawing/2014/main" id="{414F250E-CBE7-39A9-47E6-A29031355212}"/>
              </a:ext>
            </a:extLst>
          </p:cNvPr>
          <p:cNvGraphicFramePr>
            <a:graphicFrameLocks noGrp="1"/>
          </p:cNvGraphicFramePr>
          <p:nvPr>
            <p:ph idx="1"/>
            <p:extLst>
              <p:ext uri="{D42A27DB-BD31-4B8C-83A1-F6EECF244321}">
                <p14:modId xmlns:p14="http://schemas.microsoft.com/office/powerpoint/2010/main" val="770057539"/>
              </p:ext>
            </p:extLst>
          </p:nvPr>
        </p:nvGraphicFramePr>
        <p:xfrm>
          <a:off x="772356" y="804672"/>
          <a:ext cx="6329780" cy="5215128"/>
        </p:xfrm>
        <a:graphic>
          <a:graphicData uri="http://schemas.openxmlformats.org/drawingml/2006/table">
            <a:tbl>
              <a:tblPr firstRow="1" firstCol="1" bandRow="1"/>
              <a:tblGrid>
                <a:gridCol w="3164890">
                  <a:extLst>
                    <a:ext uri="{9D8B030D-6E8A-4147-A177-3AD203B41FA5}">
                      <a16:colId xmlns:a16="http://schemas.microsoft.com/office/drawing/2014/main" val="950088391"/>
                    </a:ext>
                  </a:extLst>
                </a:gridCol>
                <a:gridCol w="3164890">
                  <a:extLst>
                    <a:ext uri="{9D8B030D-6E8A-4147-A177-3AD203B41FA5}">
                      <a16:colId xmlns:a16="http://schemas.microsoft.com/office/drawing/2014/main" val="2598240248"/>
                    </a:ext>
                  </a:extLst>
                </a:gridCol>
              </a:tblGrid>
              <a:tr h="306425">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die Einteilung - klasyfikacja</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g</a:t>
                      </a:r>
                      <a:r>
                        <a:rPr lang="de-DE" sz="1400" kern="100">
                          <a:effectLst/>
                          <a:latin typeface="+mn-lt"/>
                          <a:ea typeface="Aptos" panose="020B0004020202020204" pitchFamily="34" charset="0"/>
                          <a:cs typeface="Times New Roman" panose="02020603050405020304" pitchFamily="18" charset="0"/>
                        </a:rPr>
                        <a:t>emäß – zgodnie z </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088505"/>
                  </a:ext>
                </a:extLst>
              </a:tr>
              <a:tr h="623748">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die </a:t>
                      </a:r>
                      <a:r>
                        <a:rPr lang="de-DE" sz="1400" kern="100">
                          <a:effectLst/>
                          <a:latin typeface="+mn-lt"/>
                          <a:ea typeface="Aptos" panose="020B0004020202020204" pitchFamily="34" charset="0"/>
                          <a:cs typeface="Times New Roman" panose="02020603050405020304" pitchFamily="18" charset="0"/>
                        </a:rPr>
                        <a:t>Produktionsfaktoren – czynniki produkcji</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elementare Bausteine -  podstawowe elementy składowe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672562"/>
                  </a:ext>
                </a:extLst>
              </a:tr>
              <a:tr h="501778">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der </a:t>
                      </a:r>
                      <a:r>
                        <a:rPr lang="de-DE" sz="1400" kern="100">
                          <a:effectLst/>
                          <a:latin typeface="+mn-lt"/>
                          <a:ea typeface="Aptos" panose="020B0004020202020204" pitchFamily="34" charset="0"/>
                          <a:cs typeface="Times New Roman" panose="02020603050405020304" pitchFamily="18" charset="0"/>
                        </a:rPr>
                        <a:t>Produktionsprozess -  proces produkcji</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die Fähigkeit - zdolność</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657372"/>
                  </a:ext>
                </a:extLst>
              </a:tr>
              <a:tr h="306425">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die </a:t>
                      </a:r>
                      <a:r>
                        <a:rPr lang="de-DE" sz="1400" kern="100">
                          <a:effectLst/>
                          <a:latin typeface="+mn-lt"/>
                          <a:ea typeface="Aptos" panose="020B0004020202020204" pitchFamily="34" charset="0"/>
                          <a:cs typeface="Times New Roman" panose="02020603050405020304" pitchFamily="18" charset="0"/>
                        </a:rPr>
                        <a:t>Begabung -  talent</a:t>
                      </a:r>
                      <a:r>
                        <a:rPr lang="pl-PL" sz="1400" kern="100">
                          <a:effectLst/>
                          <a:latin typeface="+mn-lt"/>
                          <a:ea typeface="Aptos" panose="020B0004020202020204" pitchFamily="34" charset="0"/>
                          <a:cs typeface="Times New Roman" panose="02020603050405020304" pitchFamily="18" charset="0"/>
                        </a:rPr>
                        <a:t>, umiejętności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die Erwerbstätigen – siła robocza</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974928"/>
                  </a:ext>
                </a:extLst>
              </a:tr>
              <a:tr h="501778">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die Nutzung - zastosowanie</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die Vollbeschäftigung – pełne zatrudnienie</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7241087"/>
                  </a:ext>
                </a:extLst>
              </a:tr>
              <a:tr h="306425">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das Feld - pole</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das Gewässer – zbiornik wodny</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179598"/>
                  </a:ext>
                </a:extLst>
              </a:tr>
              <a:tr h="501778">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die Bodenschätze – surowce mineralne</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u</a:t>
                      </a:r>
                      <a:r>
                        <a:rPr lang="de-DE" sz="1400" kern="100">
                          <a:effectLst/>
                          <a:latin typeface="+mn-lt"/>
                          <a:ea typeface="Aptos" panose="020B0004020202020204" pitchFamily="34" charset="0"/>
                          <a:cs typeface="Times New Roman" panose="02020603050405020304" pitchFamily="18" charset="0"/>
                        </a:rPr>
                        <a:t>nvermehrbar - niepowtarzalny</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1407462"/>
                  </a:ext>
                </a:extLst>
              </a:tr>
              <a:tr h="306425">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u</a:t>
                      </a:r>
                      <a:r>
                        <a:rPr lang="de-DE" sz="1400" kern="100">
                          <a:effectLst/>
                          <a:latin typeface="+mn-lt"/>
                          <a:ea typeface="Aptos" panose="020B0004020202020204" pitchFamily="34" charset="0"/>
                          <a:cs typeface="Times New Roman" panose="02020603050405020304" pitchFamily="18" charset="0"/>
                        </a:rPr>
                        <a:t>nzerstörbar - niezniszczalny</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u</a:t>
                      </a:r>
                      <a:r>
                        <a:rPr lang="de-DE" sz="1400" kern="100">
                          <a:effectLst/>
                          <a:latin typeface="+mn-lt"/>
                          <a:ea typeface="Aptos" panose="020B0004020202020204" pitchFamily="34" charset="0"/>
                          <a:cs typeface="Times New Roman" panose="02020603050405020304" pitchFamily="18" charset="0"/>
                        </a:rPr>
                        <a:t>nbeweglich - nieruchomy</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3237194"/>
                  </a:ext>
                </a:extLst>
              </a:tr>
              <a:tr h="306425">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a</a:t>
                      </a:r>
                      <a:r>
                        <a:rPr lang="de-DE" sz="1400" kern="100">
                          <a:effectLst/>
                          <a:latin typeface="+mn-lt"/>
                          <a:ea typeface="Aptos" panose="020B0004020202020204" pitchFamily="34" charset="0"/>
                          <a:cs typeface="Times New Roman" panose="02020603050405020304" pitchFamily="18" charset="0"/>
                        </a:rPr>
                        <a:t>ußerdem – w dodatku</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der Anbauboden – gleba uprawna</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9836425"/>
                  </a:ext>
                </a:extLst>
              </a:tr>
              <a:tr h="623748">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der Abbauboden – gleba wydobywcza</a:t>
                      </a:r>
                      <a:r>
                        <a:rPr lang="pl-PL" sz="1400" kern="100">
                          <a:effectLst/>
                          <a:latin typeface="+mn-lt"/>
                          <a:ea typeface="Aptos" panose="020B0004020202020204" pitchFamily="34" charset="0"/>
                          <a:cs typeface="Times New Roman" panose="02020603050405020304" pitchFamily="18" charset="0"/>
                        </a:rPr>
                        <a:t>, kopaliny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das </a:t>
                      </a:r>
                      <a:r>
                        <a:rPr lang="de-DE" sz="1400" kern="100">
                          <a:effectLst/>
                          <a:latin typeface="+mn-lt"/>
                          <a:ea typeface="Aptos" panose="020B0004020202020204" pitchFamily="34" charset="0"/>
                          <a:cs typeface="Times New Roman" panose="02020603050405020304" pitchFamily="18" charset="0"/>
                        </a:rPr>
                        <a:t>Sachkapital – kapitał rzeczowy</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6194205"/>
                  </a:ext>
                </a:extLst>
              </a:tr>
              <a:tr h="623748">
                <a:tc>
                  <a:txBody>
                    <a:bodyPr/>
                    <a:lstStyle/>
                    <a:p>
                      <a:pPr algn="just">
                        <a:lnSpc>
                          <a:spcPct val="107000"/>
                        </a:lnSpc>
                        <a:spcAft>
                          <a:spcPts val="800"/>
                        </a:spcAft>
                      </a:pPr>
                      <a:r>
                        <a:rPr lang="de-DE" sz="1400" kern="100">
                          <a:effectLst/>
                          <a:latin typeface="+mn-lt"/>
                          <a:ea typeface="Aptos" panose="020B0004020202020204" pitchFamily="34" charset="0"/>
                          <a:cs typeface="Times New Roman" panose="02020603050405020304" pitchFamily="18" charset="0"/>
                        </a:rPr>
                        <a:t>der derivate Faktor – czynnik pochodny</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d</a:t>
                      </a:r>
                      <a:r>
                        <a:rPr lang="de-DE" sz="1400" kern="100">
                          <a:effectLst/>
                          <a:latin typeface="+mn-lt"/>
                          <a:ea typeface="Aptos" panose="020B0004020202020204" pitchFamily="34" charset="0"/>
                          <a:cs typeface="Times New Roman" panose="02020603050405020304" pitchFamily="18" charset="0"/>
                        </a:rPr>
                        <a:t>er technologische Fortschritt – postęp technologiczny</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1441595"/>
                  </a:ext>
                </a:extLst>
              </a:tr>
              <a:tr h="306425">
                <a:tc>
                  <a:txBody>
                    <a:bodyPr/>
                    <a:lstStyle/>
                    <a:p>
                      <a:pPr algn="just">
                        <a:lnSpc>
                          <a:spcPct val="107000"/>
                        </a:lnSpc>
                        <a:spcAft>
                          <a:spcPts val="800"/>
                        </a:spcAft>
                      </a:pPr>
                      <a:r>
                        <a:rPr lang="pl-PL" sz="1400" kern="100">
                          <a:effectLst/>
                          <a:latin typeface="+mn-lt"/>
                          <a:ea typeface="Aptos" panose="020B0004020202020204" pitchFamily="34" charset="0"/>
                          <a:cs typeface="Times New Roman" panose="02020603050405020304" pitchFamily="18" charset="0"/>
                        </a:rPr>
                        <a:t>i</a:t>
                      </a:r>
                      <a:r>
                        <a:rPr lang="de-DE" sz="1400" kern="100">
                          <a:effectLst/>
                          <a:latin typeface="+mn-lt"/>
                          <a:ea typeface="Aptos" panose="020B0004020202020204" pitchFamily="34" charset="0"/>
                          <a:cs typeface="Times New Roman" panose="02020603050405020304" pitchFamily="18" charset="0"/>
                        </a:rPr>
                        <a:t>m Vergleich zu – w porównaniu do</a:t>
                      </a:r>
                      <a:endParaRPr lang="pl-PL"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400" kern="100" dirty="0">
                          <a:effectLst/>
                          <a:latin typeface="+mn-lt"/>
                          <a:ea typeface="Aptos" panose="020B0004020202020204" pitchFamily="34" charset="0"/>
                          <a:cs typeface="Times New Roman" panose="02020603050405020304" pitchFamily="18" charset="0"/>
                        </a:rPr>
                        <a:t>wesentlich - </a:t>
                      </a:r>
                      <a:r>
                        <a:rPr lang="de-DE" sz="1400" kern="100" dirty="0" err="1">
                          <a:effectLst/>
                          <a:latin typeface="+mn-lt"/>
                          <a:ea typeface="Aptos" panose="020B0004020202020204" pitchFamily="34" charset="0"/>
                          <a:cs typeface="Times New Roman" panose="02020603050405020304" pitchFamily="18" charset="0"/>
                        </a:rPr>
                        <a:t>niezbędny</a:t>
                      </a:r>
                      <a:r>
                        <a:rPr lang="pl-PL" sz="1400" kern="100" dirty="0">
                          <a:effectLst/>
                          <a:latin typeface="+mn-lt"/>
                          <a:ea typeface="Aptos" panose="020B0004020202020204" pitchFamily="34" charset="0"/>
                          <a:cs typeface="Times New Roman" panose="02020603050405020304" pitchFamily="18" charset="0"/>
                        </a:rPr>
                        <a:t>, istotny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92109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i="1" dirty="0"/>
              <a:t>Rebus</a:t>
            </a:r>
          </a:p>
        </p:txBody>
      </p:sp>
      <p:pic>
        <p:nvPicPr>
          <p:cNvPr id="8" name="Obraz 7"/>
          <p:cNvPicPr>
            <a:picLocks noChangeAspect="1"/>
          </p:cNvPicPr>
          <p:nvPr/>
        </p:nvPicPr>
        <p:blipFill>
          <a:blip r:embed="rId2"/>
          <a:stretch>
            <a:fillRect/>
          </a:stretch>
        </p:blipFill>
        <p:spPr>
          <a:xfrm>
            <a:off x="3511086" y="2388585"/>
            <a:ext cx="5169828" cy="16596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i="1" dirty="0" err="1"/>
              <a:t>Quellen</a:t>
            </a:r>
            <a:endParaRPr lang="pl-PL" i="1" dirty="0"/>
          </a:p>
        </p:txBody>
      </p:sp>
      <p:sp>
        <p:nvSpPr>
          <p:cNvPr id="3" name="Symbol zastępczy zawartości 2"/>
          <p:cNvSpPr>
            <a:spLocks noGrp="1"/>
          </p:cNvSpPr>
          <p:nvPr>
            <p:ph idx="1"/>
          </p:nvPr>
        </p:nvSpPr>
        <p:spPr/>
        <p:txBody>
          <a:bodyPr/>
          <a:lstStyle/>
          <a:p>
            <a:pPr marL="342900" lvl="0" indent="-342900" algn="just">
              <a:lnSpc>
                <a:spcPct val="107000"/>
              </a:lnSpc>
              <a:spcAft>
                <a:spcPts val="800"/>
              </a:spcAft>
              <a:buFont typeface="Symbol" panose="05050102010706020507" pitchFamily="18" charset="2"/>
              <a:buChar char=""/>
            </a:pPr>
            <a:r>
              <a:rPr lang="pl-PL" dirty="0"/>
              <a:t>https://www.bwl-lexikon.de/wiki/produktionsfaktoren/</a:t>
            </a:r>
          </a:p>
          <a:p>
            <a:pPr marL="342900" lvl="0" indent="-342900" algn="just">
              <a:lnSpc>
                <a:spcPct val="107000"/>
              </a:lnSpc>
              <a:spcAft>
                <a:spcPts val="800"/>
              </a:spcAft>
              <a:buFont typeface="Symbol" panose="05050102010706020507" pitchFamily="18" charset="2"/>
              <a:buChar char=""/>
            </a:pPr>
            <a:r>
              <a:rPr lang="pl-PL" dirty="0"/>
              <a:t>https://www.studysmarter.de/studium/bwl/mikrooekonomie-studium/produktionsfaktoren/</a:t>
            </a:r>
          </a:p>
          <a:p>
            <a:pPr marL="342900" lvl="0" indent="-342900" algn="just">
              <a:lnSpc>
                <a:spcPct val="107000"/>
              </a:lnSpc>
              <a:spcAft>
                <a:spcPts val="800"/>
              </a:spcAft>
              <a:buFont typeface="Symbol" panose="05050102010706020507" pitchFamily="18" charset="2"/>
              <a:buChar char=""/>
            </a:pPr>
            <a:r>
              <a:rPr lang="pl-PL" dirty="0"/>
              <a:t>https://www.youtube.com/watch?v=HfKKS4VOm2g</a:t>
            </a:r>
          </a:p>
          <a:p>
            <a:pPr marL="342900" lvl="0" indent="-342900" algn="just">
              <a:lnSpc>
                <a:spcPct val="107000"/>
              </a:lnSpc>
              <a:spcAft>
                <a:spcPts val="800"/>
              </a:spcAft>
              <a:buFont typeface="Symbol" panose="05050102010706020507" pitchFamily="18" charset="2"/>
              <a:buChar char=""/>
            </a:pPr>
            <a:r>
              <a:rPr lang="pl-PL" dirty="0"/>
              <a:t>https://rebus.club/de</a:t>
            </a:r>
          </a:p>
          <a:p>
            <a:pPr marL="342900" lvl="0" indent="-342900" algn="just">
              <a:lnSpc>
                <a:spcPct val="107000"/>
              </a:lnSpc>
              <a:spcAft>
                <a:spcPts val="800"/>
              </a:spcAft>
              <a:buFont typeface="Symbol" panose="05050102010706020507" pitchFamily="18" charset="2"/>
              <a:buChar char=""/>
            </a:pP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a:t>Vielen</a:t>
            </a:r>
            <a:r>
              <a:rPr lang="pl-PL" dirty="0"/>
              <a:t> </a:t>
            </a:r>
            <a:r>
              <a:rPr lang="pl-PL" dirty="0" err="1"/>
              <a:t>Dank</a:t>
            </a:r>
            <a:r>
              <a:rPr lang="pl-PL" dirty="0"/>
              <a:t>!</a:t>
            </a:r>
          </a:p>
        </p:txBody>
      </p:sp>
      <p:sp>
        <p:nvSpPr>
          <p:cNvPr id="6" name="Symbol zastępczy tekstu 5"/>
          <p:cNvSpPr>
            <a:spLocks noGrp="1"/>
          </p:cNvSpPr>
          <p:nvPr>
            <p:ph type="body" idx="1"/>
          </p:nvPr>
        </p:nvSpPr>
        <p:spPr/>
        <p:txBody>
          <a:bodyPr/>
          <a:lstStyle/>
          <a:p>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12" name="Rectangle 11"/>
          <p:cNvSpPr>
            <a:spLocks noGrp="1" noRot="1" noChangeAspect="1" noMove="1" noResize="1" noEditPoints="1" noAdjustHandles="1" noChangeArrowheads="1" noChangeShapeType="1" noTextEdit="1"/>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ytuł 1"/>
          <p:cNvSpPr>
            <a:spLocks noGrp="1"/>
          </p:cNvSpPr>
          <p:nvPr>
            <p:ph type="title"/>
          </p:nvPr>
        </p:nvSpPr>
        <p:spPr>
          <a:xfrm>
            <a:off x="1261872" y="365760"/>
            <a:ext cx="9692640" cy="1325562"/>
          </a:xfrm>
        </p:spPr>
        <p:txBody>
          <a:bodyPr>
            <a:normAutofit/>
          </a:bodyPr>
          <a:lstStyle/>
          <a:p>
            <a:r>
              <a:rPr lang="pl-PL" i="1" dirty="0" err="1"/>
              <a:t>Präsentationsplan</a:t>
            </a:r>
            <a:endParaRPr lang="pl-PL" i="1" dirty="0"/>
          </a:p>
        </p:txBody>
      </p:sp>
      <p:graphicFrame>
        <p:nvGraphicFramePr>
          <p:cNvPr id="5" name="Symbol zastępczy zawartości 2"/>
          <p:cNvGraphicFramePr>
            <a:graphicFrameLocks noGrp="1"/>
          </p:cNvGraphicFramePr>
          <p:nvPr>
            <p:ph idx="1"/>
            <p:extLst>
              <p:ext uri="{D42A27DB-BD31-4B8C-83A1-F6EECF244321}">
                <p14:modId xmlns:p14="http://schemas.microsoft.com/office/powerpoint/2010/main" val="504661670"/>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de-DE" i="1" dirty="0">
                <a:sym typeface="+mn-ea"/>
              </a:rPr>
              <a:t>Einteilung</a:t>
            </a:r>
            <a:r>
              <a:rPr lang="pl-PL" altLang="de-DE" i="1" dirty="0">
                <a:sym typeface="+mn-ea"/>
              </a:rPr>
              <a:t> </a:t>
            </a:r>
            <a:r>
              <a:rPr lang="de-DE" i="1" dirty="0">
                <a:sym typeface="+mn-ea"/>
              </a:rPr>
              <a:t>der Produktionsfaktoren</a:t>
            </a:r>
            <a:endParaRPr lang="pl-PL" altLang="de-DE" i="1" dirty="0">
              <a:sym typeface="+mn-ea"/>
            </a:endParaRPr>
          </a:p>
        </p:txBody>
      </p:sp>
      <p:sp>
        <p:nvSpPr>
          <p:cNvPr id="3" name="Symbol zastępczy zawartości 2"/>
          <p:cNvSpPr>
            <a:spLocks noGrp="1"/>
          </p:cNvSpPr>
          <p:nvPr>
            <p:ph idx="1"/>
          </p:nvPr>
        </p:nvSpPr>
        <p:spPr/>
        <p:txBody>
          <a:bodyPr/>
          <a:lstStyle/>
          <a:p>
            <a:pPr marL="0" indent="0" algn="just">
              <a:buNone/>
            </a:pPr>
            <a:r>
              <a:rPr lang="de-DE" sz="2000" dirty="0"/>
              <a:t>Die Einteilung der Produktionsfaktoren aus volkswirtschaftlicher Sicht geht auf die Ökonomen Adam Smith und David Ricardo zurück. Gemäß ihrer Lehre wird dabei zwischen mehreren Faktoren unterschieden.</a:t>
            </a:r>
          </a:p>
          <a:p>
            <a:pPr marL="0" indent="0">
              <a:buNone/>
            </a:pPr>
            <a:r>
              <a:rPr lang="de-DE" sz="2000" dirty="0"/>
              <a:t>Produktionsfaktoren nach Smith &amp; Ricardo:</a:t>
            </a:r>
          </a:p>
          <a:p>
            <a:r>
              <a:rPr lang="de-DE" sz="2000" dirty="0"/>
              <a:t>	Arbeit</a:t>
            </a:r>
          </a:p>
          <a:p>
            <a:r>
              <a:rPr lang="de-DE" sz="2000" dirty="0"/>
              <a:t>	Boden</a:t>
            </a:r>
          </a:p>
          <a:p>
            <a:r>
              <a:rPr lang="de-DE" sz="2000" dirty="0"/>
              <a:t>	Kapital</a:t>
            </a:r>
          </a:p>
          <a:p>
            <a:endParaRPr lang="pl-P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i="1" dirty="0"/>
              <a:t>Begriff</a:t>
            </a:r>
            <a:r>
              <a:rPr lang="pl-PL" dirty="0"/>
              <a:t> </a:t>
            </a:r>
            <a:r>
              <a:rPr lang="de-DE" i="1" dirty="0">
                <a:sym typeface="+mn-ea"/>
              </a:rPr>
              <a:t>Produktionsfaktoren</a:t>
            </a:r>
            <a:endParaRPr lang="pl-PL" i="1" dirty="0"/>
          </a:p>
        </p:txBody>
      </p:sp>
      <p:sp>
        <p:nvSpPr>
          <p:cNvPr id="3" name="Symbol zastępczy zawartości 2"/>
          <p:cNvSpPr>
            <a:spLocks noGrp="1"/>
          </p:cNvSpPr>
          <p:nvPr>
            <p:ph idx="1"/>
          </p:nvPr>
        </p:nvSpPr>
        <p:spPr/>
        <p:txBody>
          <a:bodyPr/>
          <a:lstStyle/>
          <a:p>
            <a:pPr marL="0" indent="0" algn="just">
              <a:buNone/>
            </a:pPr>
            <a:endParaRPr lang="de-DE" sz="2800" dirty="0"/>
          </a:p>
          <a:p>
            <a:pPr marL="0" indent="0" algn="just">
              <a:buNone/>
            </a:pPr>
            <a:r>
              <a:rPr lang="de-DE" sz="2400" dirty="0"/>
              <a:t>Produktionsfaktoren sind die elementaren Bausteine, die in Kombination miteinander, zur Erstellung eines Outputs (Güter oder Dienstleistungen) beitragen. </a:t>
            </a:r>
          </a:p>
          <a:p>
            <a:pPr marL="0" indent="0" algn="just">
              <a:buNone/>
            </a:pPr>
            <a:r>
              <a:rPr lang="de-DE" sz="2400" dirty="0"/>
              <a:t>Sie sind notwendig, um einen Produktionsprozess durchzuführen und damit wirtschaftliche Value zu schaffen.</a:t>
            </a:r>
            <a:endParaRPr lang="pl-PL" sz="24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1"/>
            <a:ext cx="112928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soby ilustrację pracy zespołowej"/>
          <p:cNvPicPr>
            <a:picLocks noChangeAspect="1"/>
          </p:cNvPicPr>
          <p:nvPr/>
        </p:nvPicPr>
        <p:blipFill rotWithShape="1">
          <a:blip r:embed="rId2" cstate="print">
            <a:alphaModFix amt="25000"/>
            <a:duotone>
              <a:schemeClr val="bg2">
                <a:shade val="45000"/>
                <a:satMod val="135000"/>
              </a:schemeClr>
              <a:prstClr val="white"/>
            </a:duotone>
            <a:extLst>
              <a:ext uri="{28A0092B-C50C-407E-A947-70E740481C1C}">
                <a14:useLocalDpi xmlns:a14="http://schemas.microsoft.com/office/drawing/2010/main" val="0"/>
              </a:ext>
            </a:extLst>
          </a:blip>
          <a:srcRect t="3986"/>
          <a:stretch>
            <a:fillRect/>
          </a:stretch>
        </p:blipFill>
        <p:spPr>
          <a:xfrm>
            <a:off x="20" y="10"/>
            <a:ext cx="11292820" cy="6857990"/>
          </a:xfrm>
          <a:prstGeom prst="rect">
            <a:avLst/>
          </a:prstGeom>
        </p:spPr>
      </p:pic>
      <p:sp>
        <p:nvSpPr>
          <p:cNvPr id="2" name="Tytuł 1"/>
          <p:cNvSpPr>
            <a:spLocks noGrp="1"/>
          </p:cNvSpPr>
          <p:nvPr>
            <p:ph type="title"/>
          </p:nvPr>
        </p:nvSpPr>
        <p:spPr>
          <a:xfrm>
            <a:off x="1261872" y="200025"/>
            <a:ext cx="9692640" cy="1325562"/>
          </a:xfrm>
        </p:spPr>
        <p:txBody>
          <a:bodyPr>
            <a:normAutofit/>
          </a:bodyPr>
          <a:lstStyle/>
          <a:p>
            <a:pPr algn="ctr"/>
            <a:r>
              <a:rPr lang="pl-PL" i="1" dirty="0" err="1"/>
              <a:t>Arbeit</a:t>
            </a:r>
            <a:endParaRPr lang="pl-PL" i="1" dirty="0"/>
          </a:p>
        </p:txBody>
      </p:sp>
      <p:sp>
        <p:nvSpPr>
          <p:cNvPr id="3" name="Symbol zastępczy zawartości 2"/>
          <p:cNvSpPr>
            <a:spLocks noGrp="1"/>
          </p:cNvSpPr>
          <p:nvPr>
            <p:ph idx="1"/>
          </p:nvPr>
        </p:nvSpPr>
        <p:spPr>
          <a:xfrm>
            <a:off x="1261110" y="1691640"/>
            <a:ext cx="8595995" cy="4911090"/>
          </a:xfrm>
        </p:spPr>
        <p:txBody>
          <a:bodyPr>
            <a:noAutofit/>
          </a:bodyPr>
          <a:lstStyle/>
          <a:p>
            <a:pPr algn="just">
              <a:spcAft>
                <a:spcPts val="800"/>
              </a:spcAft>
            </a:pPr>
            <a:r>
              <a:rPr lang="de-DE" sz="2000" kern="100" dirty="0">
                <a:effectLst/>
                <a:ea typeface="Aptos" panose="020B0004020202020204" pitchFamily="34" charset="0"/>
                <a:cs typeface="Times New Roman" panose="02020603050405020304" pitchFamily="18" charset="0"/>
              </a:rPr>
              <a:t>Unter Arbeit wird </a:t>
            </a:r>
            <a:r>
              <a:rPr lang="de-DE" sz="2000" b="1" kern="100" dirty="0">
                <a:effectLst/>
                <a:ea typeface="Aptos" panose="020B0004020202020204" pitchFamily="34" charset="0"/>
                <a:cs typeface="Times New Roman" panose="02020603050405020304" pitchFamily="18" charset="0"/>
              </a:rPr>
              <a:t>sowohl körperliche als auch geistige Tätigkeit</a:t>
            </a:r>
            <a:r>
              <a:rPr lang="de-DE" sz="2000" kern="100" dirty="0">
                <a:effectLst/>
                <a:ea typeface="Aptos" panose="020B0004020202020204" pitchFamily="34" charset="0"/>
                <a:cs typeface="Times New Roman" panose="02020603050405020304" pitchFamily="18" charset="0"/>
              </a:rPr>
              <a:t> verstanden. Sie ist erforderlich um Waren und Güter in einen nutzbaren oder verkaufsfähigen Zustand zu versetzen. Ihre Motivation ist die Erzielung von Einkommen.</a:t>
            </a:r>
            <a:endParaRPr lang="pl-PL" sz="2000" kern="100" dirty="0">
              <a:effectLst/>
              <a:ea typeface="Aptos" panose="020B0004020202020204" pitchFamily="34" charset="0"/>
              <a:cs typeface="Times New Roman" panose="02020603050405020304" pitchFamily="18" charset="0"/>
            </a:endParaRPr>
          </a:p>
          <a:p>
            <a:pPr algn="just"/>
            <a:r>
              <a:rPr lang="de-DE" sz="2000" dirty="0">
                <a:effectLst/>
                <a:ea typeface="Aptos" panose="020B0004020202020204" pitchFamily="34" charset="0"/>
                <a:cs typeface="Times New Roman" panose="02020603050405020304" pitchFamily="18" charset="0"/>
              </a:rPr>
              <a:t>Dabei wird </a:t>
            </a:r>
            <a:r>
              <a:rPr lang="de-DE" sz="2000" b="1" dirty="0">
                <a:effectLst/>
                <a:ea typeface="Aptos" panose="020B0004020202020204" pitchFamily="34" charset="0"/>
                <a:cs typeface="Times New Roman" panose="02020603050405020304" pitchFamily="18" charset="0"/>
              </a:rPr>
              <a:t>zwischen qualitativer und quantitativer Arbeit unterschieden</a:t>
            </a:r>
            <a:r>
              <a:rPr lang="de-DE" sz="2000" dirty="0">
                <a:effectLst/>
                <a:ea typeface="Aptos" panose="020B0004020202020204" pitchFamily="34" charset="0"/>
                <a:cs typeface="Times New Roman" panose="02020603050405020304" pitchFamily="18" charset="0"/>
              </a:rPr>
              <a:t>. Die Qualität beschreibt, mit welcher Fähigkeit oder Begabung diese ausgeführt wird. Unter Quantität ist die reine Arbeitszeit zu verstehen</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nvSpPr>
        <p:spPr>
          <a:xfrm>
            <a:off x="0" y="-1"/>
            <a:ext cx="112928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Widok Satelita dla ruchu ciągnika na polu z zielonym i różowym roślinem"/>
          <p:cNvPicPr>
            <a:picLocks noChangeAspect="1"/>
          </p:cNvPicPr>
          <p:nvPr/>
        </p:nvPicPr>
        <p:blipFill rotWithShape="1">
          <a:blip r:embed="rId2" cstate="print">
            <a:alphaModFix amt="25000"/>
            <a:duotone>
              <a:schemeClr val="bg2">
                <a:shade val="45000"/>
                <a:satMod val="135000"/>
              </a:schemeClr>
              <a:prstClr val="white"/>
            </a:duotone>
            <a:extLst>
              <a:ext uri="{28A0092B-C50C-407E-A947-70E740481C1C}">
                <a14:useLocalDpi xmlns:a14="http://schemas.microsoft.com/office/drawing/2010/main" val="0"/>
              </a:ext>
            </a:extLst>
          </a:blip>
          <a:srcRect t="2278" b="6742"/>
          <a:stretch>
            <a:fillRect/>
          </a:stretch>
        </p:blipFill>
        <p:spPr>
          <a:xfrm>
            <a:off x="20" y="10"/>
            <a:ext cx="11292820" cy="6857990"/>
          </a:xfrm>
          <a:prstGeom prst="rect">
            <a:avLst/>
          </a:prstGeom>
        </p:spPr>
      </p:pic>
      <p:sp>
        <p:nvSpPr>
          <p:cNvPr id="2" name="Tytuł 1"/>
          <p:cNvSpPr>
            <a:spLocks noGrp="1"/>
          </p:cNvSpPr>
          <p:nvPr>
            <p:ph type="title"/>
          </p:nvPr>
        </p:nvSpPr>
        <p:spPr/>
        <p:txBody>
          <a:bodyPr/>
          <a:lstStyle/>
          <a:p>
            <a:pPr algn="ctr"/>
            <a:r>
              <a:rPr lang="pl-PL" i="1" dirty="0" err="1"/>
              <a:t>Boden</a:t>
            </a:r>
            <a:endParaRPr lang="pl-PL" i="1" dirty="0"/>
          </a:p>
        </p:txBody>
      </p:sp>
      <p:sp>
        <p:nvSpPr>
          <p:cNvPr id="6" name="Symbol zastępczy zawartości 5">
            <a:extLst>
              <a:ext uri="{FF2B5EF4-FFF2-40B4-BE49-F238E27FC236}">
                <a16:creationId xmlns:a16="http://schemas.microsoft.com/office/drawing/2014/main" id="{BDF996EA-932A-725C-8263-2CF3424C6343}"/>
              </a:ext>
            </a:extLst>
          </p:cNvPr>
          <p:cNvSpPr>
            <a:spLocks noGrp="1"/>
          </p:cNvSpPr>
          <p:nvPr>
            <p:ph idx="1"/>
          </p:nvPr>
        </p:nvSpPr>
        <p:spPr/>
        <p:txBody>
          <a:bodyPr/>
          <a:lstStyle/>
          <a:p>
            <a:pPr algn="just"/>
            <a:r>
              <a:rPr lang="de-DE" sz="2000" dirty="0"/>
              <a:t>Der Boden nimmt in Bezug auf Arbeit und Kapital eine Sonderrolle ein. So ist dieser Faktor nicht vermehrbar, aber weitestgehend auch unzerstörbar. Die anderen Faktoren lassen sich untereinander substituieren. Das trifft auf den Boden nicht zu. Er wird in der Volkswirtschaftslehre als konstant angesehen.</a:t>
            </a:r>
          </a:p>
          <a:p>
            <a:pPr algn="just"/>
            <a:r>
              <a:rPr lang="de-DE" sz="2000" dirty="0"/>
              <a:t>Außerdem ist er immobil. So lässt er sich bei erhöhtem Bedarf nicht einfach von einem Gebiet ins andere transferieren.</a:t>
            </a:r>
          </a:p>
          <a:p>
            <a:endParaRPr lang="pl-P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0" y="-1"/>
            <a:ext cx="112928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sten einer antiken Registrierkasse"/>
          <p:cNvPicPr>
            <a:picLocks noChangeAspect="1"/>
          </p:cNvPicPr>
          <p:nvPr/>
        </p:nvPicPr>
        <p:blipFill rotWithShape="1">
          <a:blip r:embed="rId2">
            <a:alphaModFix amt="25000"/>
            <a:duotone>
              <a:schemeClr val="bg2">
                <a:shade val="45000"/>
                <a:satMod val="135000"/>
              </a:schemeClr>
              <a:prstClr val="white"/>
            </a:duotone>
          </a:blip>
          <a:srcRect t="6478" b="2201"/>
          <a:stretch>
            <a:fillRect/>
          </a:stretch>
        </p:blipFill>
        <p:spPr>
          <a:xfrm>
            <a:off x="20" y="10"/>
            <a:ext cx="11292820" cy="6857990"/>
          </a:xfrm>
          <a:prstGeom prst="rect">
            <a:avLst/>
          </a:prstGeom>
        </p:spPr>
      </p:pic>
      <p:sp>
        <p:nvSpPr>
          <p:cNvPr id="2" name="Tytuł 1"/>
          <p:cNvSpPr>
            <a:spLocks noGrp="1"/>
          </p:cNvSpPr>
          <p:nvPr>
            <p:ph type="title"/>
          </p:nvPr>
        </p:nvSpPr>
        <p:spPr>
          <a:xfrm>
            <a:off x="1261872" y="365760"/>
            <a:ext cx="9692640" cy="1325562"/>
          </a:xfrm>
        </p:spPr>
        <p:txBody>
          <a:bodyPr>
            <a:normAutofit/>
          </a:bodyPr>
          <a:lstStyle/>
          <a:p>
            <a:pPr algn="ctr"/>
            <a:r>
              <a:rPr lang="pl-PL" i="1" dirty="0" err="1"/>
              <a:t>Kapital</a:t>
            </a:r>
            <a:endParaRPr lang="pl-PL" i="1" dirty="0"/>
          </a:p>
        </p:txBody>
      </p:sp>
      <p:sp>
        <p:nvSpPr>
          <p:cNvPr id="3" name="Symbol zastępczy zawartości 2"/>
          <p:cNvSpPr>
            <a:spLocks noGrp="1"/>
          </p:cNvSpPr>
          <p:nvPr>
            <p:ph idx="1"/>
          </p:nvPr>
        </p:nvSpPr>
        <p:spPr>
          <a:xfrm>
            <a:off x="1261872" y="2013055"/>
            <a:ext cx="8595360" cy="4167082"/>
          </a:xfrm>
        </p:spPr>
        <p:txBody>
          <a:bodyPr>
            <a:normAutofit fontScale="57500" lnSpcReduction="20000"/>
          </a:bodyPr>
          <a:lstStyle/>
          <a:p>
            <a:pPr marL="0" indent="0" algn="just">
              <a:spcAft>
                <a:spcPts val="800"/>
              </a:spcAft>
              <a:buNone/>
            </a:pPr>
            <a:r>
              <a:rPr lang="de-DE" sz="3600" b="1" kern="100" dirty="0">
                <a:effectLst/>
                <a:ea typeface="Aptos" panose="020B0004020202020204" pitchFamily="34" charset="0"/>
                <a:cs typeface="Times New Roman" panose="02020603050405020304" pitchFamily="18" charset="0"/>
              </a:rPr>
              <a:t>Dimensionen von Kapital:</a:t>
            </a:r>
            <a:endParaRPr lang="pl-PL" sz="3600" kern="100" dirty="0">
              <a:effectLst/>
              <a:ea typeface="Aptos" panose="020B000402020202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de-DE" sz="3430" kern="100" dirty="0">
                <a:effectLst/>
                <a:ea typeface="Aptos" panose="020B0004020202020204" pitchFamily="34" charset="0"/>
                <a:cs typeface="Times New Roman" panose="02020603050405020304" pitchFamily="18" charset="0"/>
              </a:rPr>
              <a:t>Als </a:t>
            </a:r>
            <a:r>
              <a:rPr lang="de-DE" sz="3430" b="1" kern="100" dirty="0">
                <a:effectLst/>
                <a:ea typeface="Aptos" panose="020B0004020202020204" pitchFamily="34" charset="0"/>
                <a:cs typeface="Times New Roman" panose="02020603050405020304" pitchFamily="18" charset="0"/>
              </a:rPr>
              <a:t>Geldkapital</a:t>
            </a:r>
            <a:r>
              <a:rPr lang="de-DE" sz="3430" kern="100" dirty="0">
                <a:effectLst/>
                <a:ea typeface="Aptos" panose="020B0004020202020204" pitchFamily="34" charset="0"/>
                <a:cs typeface="Times New Roman" panose="02020603050405020304" pitchFamily="18" charset="0"/>
              </a:rPr>
              <a:t> werden die finanziellen Mittel gesehen. Mit Geld kann Sachkapital erworben werden und wird deshalb auch als dessen Vorstufe bezeichnet.</a:t>
            </a:r>
            <a:endParaRPr lang="pl-PL" sz="3430" kern="100" dirty="0">
              <a:effectLst/>
              <a:ea typeface="Aptos" panose="020B000402020202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de-DE" sz="3430" b="1" kern="100" dirty="0">
                <a:effectLst/>
                <a:ea typeface="Aptos" panose="020B0004020202020204" pitchFamily="34" charset="0"/>
                <a:cs typeface="Times New Roman" panose="02020603050405020304" pitchFamily="18" charset="0"/>
              </a:rPr>
              <a:t>Sachkapital</a:t>
            </a:r>
            <a:r>
              <a:rPr lang="de-DE" sz="3430" kern="100" dirty="0">
                <a:effectLst/>
                <a:ea typeface="Aptos" panose="020B0004020202020204" pitchFamily="34" charset="0"/>
                <a:cs typeface="Times New Roman" panose="02020603050405020304" pitchFamily="18" charset="0"/>
              </a:rPr>
              <a:t> kann mit Geldkapital erworben werden. Dieser auch als Realkapital bezeichnete Faktor umfasst Maschinen und Anlagen, aber auch Gebäude sowie Werkzeuge. Immaterielle Güter werden hier ebenso dazugezählt wie Lagerbestände an Halb- und Fertigwaren.</a:t>
            </a:r>
            <a:endParaRPr lang="pl-PL" sz="3430" kern="100" dirty="0">
              <a:effectLst/>
              <a:ea typeface="Aptos" panose="020B000402020202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de-DE" sz="3430" kern="100" dirty="0">
                <a:effectLst/>
                <a:ea typeface="Aptos" panose="020B0004020202020204" pitchFamily="34" charset="0"/>
                <a:cs typeface="Times New Roman" panose="02020603050405020304" pitchFamily="18" charset="0"/>
              </a:rPr>
              <a:t>Unter </a:t>
            </a:r>
            <a:r>
              <a:rPr lang="de-DE" sz="3430" b="1" kern="100" dirty="0">
                <a:effectLst/>
                <a:ea typeface="Aptos" panose="020B0004020202020204" pitchFamily="34" charset="0"/>
                <a:cs typeface="Times New Roman" panose="02020603050405020304" pitchFamily="18" charset="0"/>
              </a:rPr>
              <a:t>Sozialkapital</a:t>
            </a:r>
            <a:r>
              <a:rPr lang="de-DE" sz="3430" kern="100" dirty="0">
                <a:effectLst/>
                <a:ea typeface="Aptos" panose="020B0004020202020204" pitchFamily="34" charset="0"/>
                <a:cs typeface="Times New Roman" panose="02020603050405020304" pitchFamily="18" charset="0"/>
              </a:rPr>
              <a:t> versteht man die Infrastruktur einer Region, aber auch Bildungseinrichtungen wie Schulen und Universitäten oder das Gesundheitswesen. Allgemein unterstützt Sozialkapital die Gesellschaft.</a:t>
            </a:r>
            <a:endParaRPr lang="pl-PL" sz="3430" kern="100" dirty="0">
              <a:effectLst/>
              <a:ea typeface="Aptos" panose="020B0004020202020204" pitchFamily="34" charset="0"/>
              <a:cs typeface="Times New Roman" panose="02020603050405020304" pitchFamily="18" charset="0"/>
            </a:endParaRPr>
          </a:p>
          <a:p>
            <a:endParaRPr lang="pl-PL" sz="343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0" y="-1"/>
            <a:ext cx="112928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ele Fragezeichen vor schwarzem Hintergrund"/>
          <p:cNvPicPr>
            <a:picLocks noChangeAspect="1"/>
          </p:cNvPicPr>
          <p:nvPr/>
        </p:nvPicPr>
        <p:blipFill rotWithShape="1">
          <a:blip r:embed="rId2">
            <a:alphaModFix amt="25000"/>
            <a:duotone>
              <a:schemeClr val="bg2">
                <a:shade val="45000"/>
                <a:satMod val="135000"/>
              </a:schemeClr>
              <a:prstClr val="white"/>
            </a:duotone>
          </a:blip>
          <a:srcRect t="445"/>
          <a:stretch>
            <a:fillRect/>
          </a:stretch>
        </p:blipFill>
        <p:spPr>
          <a:xfrm>
            <a:off x="20" y="10"/>
            <a:ext cx="11292820" cy="6857990"/>
          </a:xfrm>
          <a:prstGeom prst="rect">
            <a:avLst/>
          </a:prstGeom>
        </p:spPr>
      </p:pic>
      <p:sp>
        <p:nvSpPr>
          <p:cNvPr id="2" name="Tytuł 1"/>
          <p:cNvSpPr>
            <a:spLocks noGrp="1"/>
          </p:cNvSpPr>
          <p:nvPr>
            <p:ph type="title"/>
          </p:nvPr>
        </p:nvSpPr>
        <p:spPr>
          <a:xfrm>
            <a:off x="1261872" y="365760"/>
            <a:ext cx="9692640" cy="1325562"/>
          </a:xfrm>
        </p:spPr>
        <p:txBody>
          <a:bodyPr>
            <a:normAutofit/>
          </a:bodyPr>
          <a:lstStyle/>
          <a:p>
            <a:pPr algn="ctr"/>
            <a:r>
              <a:rPr lang="pl-PL" i="1" dirty="0" err="1"/>
              <a:t>Wissen</a:t>
            </a:r>
            <a:endParaRPr lang="pl-PL" i="1" dirty="0"/>
          </a:p>
        </p:txBody>
      </p:sp>
      <p:sp>
        <p:nvSpPr>
          <p:cNvPr id="3" name="Symbol zastępczy zawartości 2"/>
          <p:cNvSpPr>
            <a:spLocks noGrp="1"/>
          </p:cNvSpPr>
          <p:nvPr>
            <p:ph idx="1"/>
          </p:nvPr>
        </p:nvSpPr>
        <p:spPr>
          <a:xfrm>
            <a:off x="1261872" y="2013055"/>
            <a:ext cx="8595360" cy="4167082"/>
          </a:xfrm>
        </p:spPr>
        <p:txBody>
          <a:bodyPr>
            <a:normAutofit/>
          </a:bodyPr>
          <a:lstStyle/>
          <a:p>
            <a:pPr algn="just">
              <a:spcAft>
                <a:spcPts val="800"/>
              </a:spcAft>
            </a:pPr>
            <a:r>
              <a:rPr lang="de-DE" sz="2000" kern="100" dirty="0">
                <a:effectLst/>
                <a:ea typeface="Aptos" panose="020B0004020202020204" pitchFamily="34" charset="0"/>
                <a:cs typeface="Times New Roman" panose="02020603050405020304" pitchFamily="18" charset="0"/>
              </a:rPr>
              <a:t>Insgeheim wird das </a:t>
            </a:r>
            <a:r>
              <a:rPr lang="de-DE" sz="2000" b="1" kern="100" dirty="0">
                <a:effectLst/>
                <a:ea typeface="Aptos" panose="020B0004020202020204" pitchFamily="34" charset="0"/>
                <a:cs typeface="Times New Roman" panose="02020603050405020304" pitchFamily="18" charset="0"/>
              </a:rPr>
              <a:t>Wissen</a:t>
            </a:r>
            <a:r>
              <a:rPr lang="de-DE" sz="2000" kern="100" dirty="0">
                <a:effectLst/>
                <a:ea typeface="Aptos" panose="020B0004020202020204" pitchFamily="34" charset="0"/>
                <a:cs typeface="Times New Roman" panose="02020603050405020304" pitchFamily="18" charset="0"/>
              </a:rPr>
              <a:t>, welches erst in den letzten Jahrzehnten an Bedeutung gewann, als der wichtigste aller Produktionsfaktoren angesehen. Der technologische Fortschritt wird immer wesentlicher bei der effizienten Erstellung von Gütern und Waren.</a:t>
            </a:r>
            <a:endParaRPr lang="pl-PL" sz="2000" kern="100" dirty="0">
              <a:effectLst/>
              <a:ea typeface="Aptos" panose="020B0004020202020204" pitchFamily="34" charset="0"/>
              <a:cs typeface="Times New Roman" panose="02020603050405020304" pitchFamily="18" charset="0"/>
            </a:endParaRPr>
          </a:p>
          <a:p>
            <a:pPr algn="just">
              <a:spcAft>
                <a:spcPts val="800"/>
              </a:spcAft>
            </a:pPr>
            <a:r>
              <a:rPr lang="de-DE" sz="2000" kern="100" dirty="0">
                <a:effectLst/>
                <a:ea typeface="Aptos" panose="020B0004020202020204" pitchFamily="34" charset="0"/>
                <a:cs typeface="Times New Roman" panose="02020603050405020304" pitchFamily="18" charset="0"/>
              </a:rPr>
              <a:t>Im Vergleich zu den anderen Faktoren ist Wissen allerdings schwer zu messen.</a:t>
            </a:r>
            <a:endParaRPr lang="pl-PL" sz="2000" kern="100" dirty="0">
              <a:effectLst/>
              <a:ea typeface="Aptos" panose="020B0004020202020204" pitchFamily="34" charset="0"/>
              <a:cs typeface="Times New Roman" panose="02020603050405020304" pitchFamily="18" charset="0"/>
            </a:endParaRPr>
          </a:p>
          <a:p>
            <a:endParaRPr lang="pl-PL" sz="24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altLang="en-US" i="1" dirty="0" err="1"/>
              <a:t>Fazit</a:t>
            </a:r>
            <a:endParaRPr lang="pl-PL" altLang="en-US" i="1" dirty="0"/>
          </a:p>
        </p:txBody>
      </p:sp>
      <p:sp>
        <p:nvSpPr>
          <p:cNvPr id="3" name="Symbol zastępczy zawartości 2"/>
          <p:cNvSpPr>
            <a:spLocks noGrp="1"/>
          </p:cNvSpPr>
          <p:nvPr>
            <p:ph idx="1"/>
          </p:nvPr>
        </p:nvSpPr>
        <p:spPr/>
        <p:txBody>
          <a:bodyPr>
            <a:normAutofit/>
          </a:bodyPr>
          <a:lstStyle/>
          <a:p>
            <a:pPr marL="0" indent="0" algn="just">
              <a:buNone/>
            </a:pPr>
            <a:r>
              <a:rPr lang="de-DE" altLang="en-US" sz="2000" dirty="0"/>
              <a:t>Die Einteilung der Produktionsfaktoren nach Smith &amp; Ricardo umfasst Arbeit, Boden und Kapital, wobei Wissen in jüngerer Zeit hinzugekommen ist. Diese Faktoren sind essenzielle Bausteine für die Produktion von Gütern und Dienstleistungen, wobei Arbeit sowohl körperliche als auch geistige Tätigkeiten umfasst. Boden ist </a:t>
            </a:r>
            <a:r>
              <a:rPr lang="de-DE" altLang="en-US" sz="2000" dirty="0" err="1"/>
              <a:t>unvermehrbar</a:t>
            </a:r>
            <a:r>
              <a:rPr lang="de-DE" altLang="en-US" sz="2000" dirty="0"/>
              <a:t>, unzerstörbar und unbeweglich und umfasst natürliche Ressourcen sowie Standortfaktoren. Kapital hat drei Dimensionen: Geldkapital, Sachkapital und Sozialkapital, und entsteht aus dem Zusammenspiel von Arbeit und Boden. Wissen gilt als der wichtigste Produktionsfaktor, insbesondere mit dem technologischen Fortschritt, obwohl es schwer zu messen ist im Vergleich zu den anderen Faktoren.</a:t>
            </a:r>
            <a:endParaRPr lang="pl-PL" altLang="en-US" sz="20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Widok">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id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dok">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ABE8C4-C7F6-493D-93CF-CFC3D433B04F}"/>
</file>

<file path=customXml/itemProps2.xml><?xml version="1.0" encoding="utf-8"?>
<ds:datastoreItem xmlns:ds="http://schemas.openxmlformats.org/officeDocument/2006/customXml" ds:itemID="{0953FDAC-7879-4E71-AF3C-6B8FC3B7746B}"/>
</file>

<file path=customXml/itemProps3.xml><?xml version="1.0" encoding="utf-8"?>
<ds:datastoreItem xmlns:ds="http://schemas.openxmlformats.org/officeDocument/2006/customXml" ds:itemID="{39A6039C-5B0D-4302-8260-B2AC6A8FD8CD}"/>
</file>

<file path=docProps/app.xml><?xml version="1.0" encoding="utf-8"?>
<Properties xmlns="http://schemas.openxmlformats.org/officeDocument/2006/extended-properties" xmlns:vt="http://schemas.openxmlformats.org/officeDocument/2006/docPropsVTypes">
  <Template>TM03457515[[fn=Widok]]</Template>
  <TotalTime>98</TotalTime>
  <Words>680</Words>
  <Application>Microsoft Office PowerPoint</Application>
  <PresentationFormat>Panoramiczny</PresentationFormat>
  <Paragraphs>68</Paragraphs>
  <Slides>13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13</vt:i4>
      </vt:variant>
    </vt:vector>
  </HeadingPairs>
  <TitlesOfParts>
    <vt:vector size="19" baseType="lpstr">
      <vt:lpstr>Aptos</vt:lpstr>
      <vt:lpstr>Arial</vt:lpstr>
      <vt:lpstr>Century Schoolbook</vt:lpstr>
      <vt:lpstr>Symbol</vt:lpstr>
      <vt:lpstr>Wingdings 2</vt:lpstr>
      <vt:lpstr>Widok</vt:lpstr>
      <vt:lpstr>Produktionsfaktoren - Arbeit, Boden, Kapital</vt:lpstr>
      <vt:lpstr>Präsentationsplan</vt:lpstr>
      <vt:lpstr>Einteilung der Produktionsfaktoren</vt:lpstr>
      <vt:lpstr>Begriff Produktionsfaktoren</vt:lpstr>
      <vt:lpstr>Arbeit</vt:lpstr>
      <vt:lpstr>Boden</vt:lpstr>
      <vt:lpstr>Kapital</vt:lpstr>
      <vt:lpstr>Wissen</vt:lpstr>
      <vt:lpstr>Fazit</vt:lpstr>
      <vt:lpstr>Wörterbuch</vt:lpstr>
      <vt:lpstr>Rebus</vt:lpstr>
      <vt:lpstr>Quellen</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Produktionsfaktoren - Boden, Arbeit, Kapital</dc:title>
  <dc:creator>Kamil Polak</dc:creator>
  <cp:lastModifiedBy>Kamil Polak</cp:lastModifiedBy>
  <cp:revision>14</cp:revision>
  <dcterms:created xsi:type="dcterms:W3CDTF">2024-04-13T11:06:00Z</dcterms:created>
  <dcterms:modified xsi:type="dcterms:W3CDTF">2024-04-16T17:30:33Z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25C92A45A995479984A9310E83E0ED65_12</vt:lpwstr>
  </property>
  <property fmtid="{D5CDD505-2E9C-101B-9397-08002B2CF9AE}" pid="3" name="KSOProductBuildVer">
    <vt:lpwstr>1045-12.2.0.13489</vt:lpwstr>
  </property>
  <property fmtid="{D5CDD505-2E9C-101B-9397-08002B2CF9AE}" pid="4" name="ContentTypeId">
    <vt:lpwstr>0x0101000F032860FE59B94DB7E8C59EF37275DE</vt:lpwstr>
  </property>
</Properties>
</file>