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2.webp" ContentType="image/webp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presProps" Target="presProps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7" Type="http://schemas.openxmlformats.org/officeDocument/2006/relationships/slide" Target="slides/slide15.xml"/><Relationship Id="rId12" Type="http://schemas.openxmlformats.org/officeDocument/2006/relationships/slide" Target="slides/slide10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6" Type="http://schemas.openxmlformats.org/officeDocument/2006/relationships/slide" Target="slides/slide14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3.xml"/><Relationship Id="rId19" Type="http://schemas.openxmlformats.org/officeDocument/2006/relationships/viewProps" Target="viewProps.xml"/><Relationship Id="rId10" Type="http://schemas.openxmlformats.org/officeDocument/2006/relationships/slide" Target="slides/slide8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4B0C-54C8-4CD0-AD90-EDE7644090AA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E9A1DE-1F35-4E3A-8B40-72A5F5341431}" type="slidenum">
              <a:rPr lang="pl-PL" smtClean="0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mfiles.pl/pl/index.php/Bezrobocie" TargetMode="External"/><Relationship Id="rId1" Type="http://schemas.openxmlformats.org/officeDocument/2006/relationships/hyperlink" Target="https://rynekpracy.pl/inde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web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57196" y="2514483"/>
            <a:ext cx="9273092" cy="995777"/>
          </a:xfrm>
        </p:spPr>
        <p:txBody>
          <a:bodyPr>
            <a:normAutofit fontScale="90000"/>
          </a:bodyPr>
          <a:lstStyle/>
          <a:p>
            <a:r>
              <a:rPr lang="pl-PL" sz="7200" b="1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72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7200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sz="7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15585" y="4348480"/>
            <a:ext cx="6471285" cy="2300605"/>
          </a:xfrm>
        </p:spPr>
        <p:txBody>
          <a:bodyPr>
            <a:noAutofit/>
          </a:bodyPr>
          <a:lstStyle/>
          <a:p>
            <a:r>
              <a:rPr lang="pl-PL" sz="2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Bearbeitet</a:t>
            </a:r>
            <a:r>
              <a:rPr lang="pl-PL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von  </a:t>
            </a:r>
            <a:r>
              <a:rPr lang="pl-PL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Bartłomiej Lotycz,</a:t>
            </a:r>
            <a:endParaRPr lang="pl-PL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Studenten des 2.Studienjahres</a:t>
            </a:r>
            <a:endParaRPr lang="pl-PL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Wirtschaftswissenschaften</a:t>
            </a:r>
            <a:endParaRPr lang="en-US" sz="2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Institut f</a:t>
            </a:r>
            <a:r>
              <a:rPr lang="de-DE" altLang="pl-PL" sz="2400" dirty="0">
                <a:solidFill>
                  <a:schemeClr val="tx1"/>
                </a:solidFill>
                <a:latin typeface="Calibri" panose="020F0502020204030204" charset="0"/>
                <a:ea typeface="Verdana" panose="020B0604030504040204" pitchFamily="34" charset="0"/>
              </a:rPr>
              <a:t>ü</a:t>
            </a:r>
            <a:r>
              <a:rPr lang="pl-PL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 BWl und Rechnungswesen</a:t>
            </a:r>
            <a:endParaRPr lang="pl-PL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2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Rzeszower</a:t>
            </a:r>
            <a:r>
              <a:rPr lang="pl-PL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Universität, 2024</a:t>
            </a:r>
            <a:endParaRPr lang="pl-PL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80" y="398307"/>
            <a:ext cx="1774102" cy="17741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7818" y="570844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Ursachen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 der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5631" y="1973802"/>
            <a:ext cx="8915400" cy="3777622"/>
          </a:xfrm>
        </p:spPr>
        <p:txBody>
          <a:bodyPr>
            <a:normAutofit/>
          </a:bodyPr>
          <a:lstStyle/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Diskrepanz zwischen Angebotsstruktur und Arbeitsnachfrage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Automatisierung – Ersetzen der Arbeitskräfte durch moderne Maschinen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zu hohe finanzielle Belastung für Unternehmer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Liquidation kleiner und mittlerer Unternehmen, insbesondere der sogenannten Familienunternehmen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mangelnde Mobilität und Verfügbarkeit der Mitarbeiter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Produktionsbeschränkung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776" y="490944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Folgen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 der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2265" y="2053701"/>
            <a:ext cx="8915400" cy="3777622"/>
          </a:xfrm>
        </p:spPr>
        <p:txBody>
          <a:bodyPr>
            <a:normAutofit/>
          </a:bodyPr>
          <a:lstStyle/>
          <a:p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Risiko</a:t>
            </a:r>
            <a:r>
              <a:rPr lang="pl-P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sozialer</a:t>
            </a:r>
            <a:r>
              <a:rPr lang="pl-P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Pathologien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Depressionen</a:t>
            </a:r>
            <a:r>
              <a:rPr lang="pl-PL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emotionale</a:t>
            </a:r>
            <a:r>
              <a:rPr lang="pl-P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Störungen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Zunahme</a:t>
            </a:r>
            <a:r>
              <a:rPr lang="pl-PL" sz="2400" dirty="0">
                <a:latin typeface="Verdana" panose="020B0604030504040204" pitchFamily="34" charset="0"/>
                <a:ea typeface="Verdana" panose="020B0604030504040204" pitchFamily="34" charset="0"/>
              </a:rPr>
              <a:t> der </a:t>
            </a:r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Armut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höhere Staatsausgaben zur Bekämpfung der Arbeitslosigkeit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wirtschaftliche</a:t>
            </a:r>
            <a:r>
              <a:rPr lang="pl-P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Auswanderung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33632" y="490945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Wörterbuch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58" y="2223844"/>
            <a:ext cx="6288349" cy="292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Beschäftigung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zat</a:t>
            </a:r>
            <a:r>
              <a:rPr lang="de-DE" altLang="pl-PL" sz="2400" dirty="0" err="1">
                <a:latin typeface="Calibri" panose="020F0502020204030204" charset="0"/>
                <a:ea typeface="Verdana" panose="020B0604030504040204" pitchFamily="34" charset="0"/>
              </a:rPr>
              <a:t>r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udnienie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Der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Wechsel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zmiana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Der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Umzug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przeprowadzka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Das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Bildungsniveau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poziom wykształcenia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Ursache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przyczyna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Der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Zusammenbruch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upadek, bankructwo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Schließung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zamknięcie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Schwankungen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- wahanie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verbessern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 - poprawiać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924582" y="2223844"/>
            <a:ext cx="59657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verschwinden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zniknąć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Arbeitskraft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siła robocza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Belastung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obciążenie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insbesondere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w szczególności 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Der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Mangel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brak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Beschränkung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ograniczenie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Störung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zakłócenie, zaburzenie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Armut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 – bieda, ubóstwo</a:t>
            </a:r>
            <a:endParaRPr lang="pl-P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73834" y="482068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Quellen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3612" y="2116667"/>
            <a:ext cx="8915400" cy="3777622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1"/>
              </a:rPr>
              <a:t>https://rynekpracy.pl/index</a:t>
            </a:r>
            <a:endParaRPr lang="pl-PL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https://mfiles.pl/pl/index.php/Bezrobocie</a:t>
            </a:r>
            <a:endParaRPr lang="pl-PL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20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https://www.livecareer.pl/porady-zawodowe/bezrobocie</a:t>
            </a:r>
            <a:endParaRPr lang="pl-PL" sz="2000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7060" y="2708656"/>
            <a:ext cx="10475649" cy="1280890"/>
          </a:xfrm>
        </p:spPr>
        <p:txBody>
          <a:bodyPr/>
          <a:lstStyle/>
          <a:p>
            <a:r>
              <a:rPr lang="de-DE" b="1" dirty="0">
                <a:latin typeface="Verdana" panose="020B0604030504040204" pitchFamily="34" charset="0"/>
                <a:ea typeface="Verdana" panose="020B0604030504040204" pitchFamily="34" charset="0"/>
              </a:rPr>
              <a:t>Vielen Dank für Ihre Aufmerksamkeit.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200" y="306333"/>
            <a:ext cx="8911687" cy="785620"/>
          </a:xfrm>
        </p:spPr>
        <p:txBody>
          <a:bodyPr/>
          <a:lstStyle/>
          <a:p>
            <a:pPr algn="ctr"/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AGENDA 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6985" y="1755899"/>
            <a:ext cx="8915400" cy="3777622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Verdana" panose="020B0604030504040204" pitchFamily="34" charset="0"/>
                <a:ea typeface="Verdana" panose="020B0604030504040204" pitchFamily="34" charset="0"/>
              </a:rPr>
              <a:t>Definition von </a:t>
            </a:r>
            <a:r>
              <a:rPr lang="pl-PL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Arten</a:t>
            </a:r>
            <a:r>
              <a:rPr lang="pl-PL" sz="3600" dirty="0">
                <a:latin typeface="Verdana" panose="020B0604030504040204" pitchFamily="34" charset="0"/>
                <a:ea typeface="Verdana" panose="020B0604030504040204" pitchFamily="34" charset="0"/>
              </a:rPr>
              <a:t> von </a:t>
            </a:r>
            <a:r>
              <a:rPr lang="pl-PL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3600" dirty="0">
                <a:latin typeface="Verdana" panose="020B0604030504040204" pitchFamily="34" charset="0"/>
                <a:ea typeface="Verdana" panose="020B0604030504040204" pitchFamily="34" charset="0"/>
              </a:rPr>
              <a:t>Dauer der </a:t>
            </a:r>
            <a:r>
              <a:rPr lang="pl-PL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Ursachen</a:t>
            </a:r>
            <a:r>
              <a:rPr lang="pl-PL" sz="3600" dirty="0">
                <a:latin typeface="Verdana" panose="020B0604030504040204" pitchFamily="34" charset="0"/>
                <a:ea typeface="Verdana" panose="020B0604030504040204" pitchFamily="34" charset="0"/>
              </a:rPr>
              <a:t> der </a:t>
            </a:r>
            <a:r>
              <a:rPr lang="pl-PL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Folgen</a:t>
            </a:r>
            <a:r>
              <a:rPr lang="pl-PL" sz="3600" dirty="0">
                <a:latin typeface="Verdana" panose="020B0604030504040204" pitchFamily="34" charset="0"/>
                <a:ea typeface="Verdana" panose="020B0604030504040204" pitchFamily="34" charset="0"/>
              </a:rPr>
              <a:t> der </a:t>
            </a:r>
            <a:r>
              <a:rPr lang="pl-PL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Arbeistslosigkeit</a:t>
            </a:r>
            <a:endParaRPr lang="pl-PL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l-PL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73832" y="537152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Die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39496" y="2068498"/>
            <a:ext cx="9046023" cy="3558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Arbeitslosigkeit ist definiert als die Situation, in der Personen, die arbeiten möchten und bereit sind, mit der verfügbaren Arbeit zu den aktuellen Geld arbeiten zu beginnen, keine Beschäftigung finden.</a:t>
            </a:r>
            <a:endParaRPr lang="pl-PL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99964" y="837174"/>
            <a:ext cx="8033646" cy="1280890"/>
          </a:xfrm>
        </p:spPr>
        <p:txBody>
          <a:bodyPr/>
          <a:lstStyle/>
          <a:p>
            <a:pPr algn="ctr"/>
            <a:r>
              <a:rPr lang="pl-PL" sz="3600" b="1" dirty="0" err="1">
                <a:latin typeface="Verdana" panose="020B0604030504040204" pitchFamily="34" charset="0"/>
                <a:ea typeface="Verdana" panose="020B0604030504040204" pitchFamily="34" charset="0"/>
              </a:rPr>
              <a:t>Arten</a:t>
            </a:r>
            <a:r>
              <a:rPr lang="pl-PL" sz="3600" b="1" dirty="0">
                <a:latin typeface="Verdana" panose="020B0604030504040204" pitchFamily="34" charset="0"/>
                <a:ea typeface="Verdana" panose="020B0604030504040204" pitchFamily="34" charset="0"/>
              </a:rPr>
              <a:t> von </a:t>
            </a:r>
            <a:r>
              <a:rPr lang="pl-PL" sz="3600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br>
              <a:rPr lang="pl-PL" sz="36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456" y="2323151"/>
            <a:ext cx="5307044" cy="39844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200" y="570844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Friktionelle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80343" y="2302276"/>
            <a:ext cx="976062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ist ine Form der Arbeitslosigkeit, die durch die Situation der Menschen entsteht, die nur für kurze Zeit arbeitslos sind. </a:t>
            </a:r>
            <a:endParaRPr lang="de-DE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 ist das Ergebnis der Bewegung von Arbeitnehmern auf dem Arbeitsmarkt. </a:t>
            </a:r>
            <a:endParaRPr lang="de-DE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Friktionelle Arbeitslosigkeit steht im Zusammenhang mit dem Wechsel oder der Suche nach einem neuen, besseren Arbeitsplatz oder dem Umzug in eine andere Stadt. </a:t>
            </a:r>
            <a:endParaRPr lang="pl-PL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0164" y="464312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Strukturelle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0265" y="232003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ist eine Form der Arbeitslosigkeit, die auftritt, wenn die Fähigkeiten, Wissen und das Bildungsniveau der Arbeitslosen nicht den Marktanforderungen entsprechen.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 Zu den Ursachen struktureller Arbeitslosigkeit gehören: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- Zusammenbruch einiger Branchen, 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- Schließung großer Betriebe oder 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- mangelnde Nachfrage nach bestimmten Qualifikationen.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62610" y="473189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Saisonale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6551" y="2355542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ist eine Form der Arbeitslosigkeit, die durch periodische Schwankungen der klimatischen Bedingungen und Produktionszyklen verursacht wird. 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Sie resultiert aus der Saisonalität der Produktion in einigen Wirtschaftsbereichen, beispielsweise im Baugewerbe, in der Landwirtschaft oder im Tourismus.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4206" y="473189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Konjunkturelle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4206" y="2151356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ist eine Form der Arbeitslosigkeit, die sich aus der wirtschaftlichen Situation in einem bestimmten Land oder einer bestimmten Region ergibt. 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Befindet sich die Wirtschaft in einer Rezession (Abschwung), sinkt die Nachfrage nach Arbeit. 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Die konjunkturelle Arbeitslosigkeit nimmt ab oder verschwindet, wenn sich die Wirtschaftslage verbessert.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4754" y="526455"/>
            <a:ext cx="8911687" cy="1280890"/>
          </a:xfrm>
        </p:spPr>
        <p:txBody>
          <a:bodyPr/>
          <a:lstStyle/>
          <a:p>
            <a:pPr algn="ctr"/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Arbeitslosigkeit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</a:rPr>
              <a:t>nach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 Dauer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5390" y="1807345"/>
            <a:ext cx="10430414" cy="1770356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Kurzzeitarbeitslosigkeit (bis zu 3 Monaten ohne Beschäftigung)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Mittelfristige Arbeitslosigkeit (4 bis 6 Monate)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Langzeitarbeitslosigkeit (von 7 bis 12 Monaten)</a:t>
            </a:r>
            <a:endParaRPr lang="pl-P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16" y="3506679"/>
            <a:ext cx="4708494" cy="29277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Czerwonofioletowy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032860FE59B94DB7E8C59EF37275DE" ma:contentTypeVersion="4" ma:contentTypeDescription="Utwórz nowy dokument." ma:contentTypeScope="" ma:versionID="30a33ceb647133b84e5dba8a309f7008">
  <xsd:schema xmlns:xsd="http://www.w3.org/2001/XMLSchema" xmlns:xs="http://www.w3.org/2001/XMLSchema" xmlns:p="http://schemas.microsoft.com/office/2006/metadata/properties" xmlns:ns2="6088189d-10d2-4b44-9742-ab2d115595fe" targetNamespace="http://schemas.microsoft.com/office/2006/metadata/properties" ma:root="true" ma:fieldsID="513c54406955a8cf909538105aa7cd4f" ns2:_="">
    <xsd:import namespace="6088189d-10d2-4b44-9742-ab2d115595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189d-10d2-4b44-9742-ab2d115595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422CCD-89C8-420F-92CB-ED19E4BDDE22}"/>
</file>

<file path=customXml/itemProps2.xml><?xml version="1.0" encoding="utf-8"?>
<ds:datastoreItem xmlns:ds="http://schemas.openxmlformats.org/officeDocument/2006/customXml" ds:itemID="{98532001-6A72-46C6-8739-E071D475F694}"/>
</file>

<file path=customXml/itemProps3.xml><?xml version="1.0" encoding="utf-8"?>
<ds:datastoreItem xmlns:ds="http://schemas.openxmlformats.org/officeDocument/2006/customXml" ds:itemID="{DEE0CC82-BA17-473B-B005-4CFD425EE7A2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0</TotalTime>
  <Words>3401</Words>
  <Application>WPS Presentation</Application>
  <PresentationFormat>Panoramiczny</PresentationFormat>
  <Paragraphs>102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SimSun</vt:lpstr>
      <vt:lpstr>Wingdings</vt:lpstr>
      <vt:lpstr>Wingdings 3</vt:lpstr>
      <vt:lpstr>Arial</vt:lpstr>
      <vt:lpstr>Verdana</vt:lpstr>
      <vt:lpstr>Times New Roman</vt:lpstr>
      <vt:lpstr>Microsoft YaHei</vt:lpstr>
      <vt:lpstr>Arial Unicode MS</vt:lpstr>
      <vt:lpstr>Century Gothic</vt:lpstr>
      <vt:lpstr>Calibri</vt:lpstr>
      <vt:lpstr>Smuga</vt:lpstr>
      <vt:lpstr>Die Arbeitslosigkeit</vt:lpstr>
      <vt:lpstr>AGENDA </vt:lpstr>
      <vt:lpstr>Die Arbeitslosigkeit</vt:lpstr>
      <vt:lpstr>Arten von Arbeitslosigkeit </vt:lpstr>
      <vt:lpstr>Friktionelle Arbeitslosigkeit</vt:lpstr>
      <vt:lpstr>Strukturelle Arbeitslosigkeit</vt:lpstr>
      <vt:lpstr>Saisonale Arbeitslosigkeit</vt:lpstr>
      <vt:lpstr>Konjunkturelle Arbeitslosigkeit</vt:lpstr>
      <vt:lpstr>Arbeitslosigkeit nach Dauer</vt:lpstr>
      <vt:lpstr>Ursachen der Arbeitslosigkeit</vt:lpstr>
      <vt:lpstr>Folgen der Arbeitslosigkeit</vt:lpstr>
      <vt:lpstr>Wörterbuch</vt:lpstr>
      <vt:lpstr>Quellen</vt:lpstr>
      <vt:lpstr>Vielen Dank für Ihre Aufmerksamkeit.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Arbeitslosigkeit</dc:title>
  <dc:creator>Bartłomiej Lotycz</dc:creator>
  <cp:lastModifiedBy>Oem</cp:lastModifiedBy>
  <cp:revision>5</cp:revision>
  <dcterms:created xsi:type="dcterms:W3CDTF">2024-05-05T07:44:00Z</dcterms:created>
  <dcterms:modified xsi:type="dcterms:W3CDTF">2024-05-05T17:40:39Z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D36B174AC8D84C1CAC47DC1AD5736727_12</vt:lpwstr>
  </property>
  <property fmtid="{D5CDD505-2E9C-101B-9397-08002B2CF9AE}" pid="3" name="KSOProductBuildVer">
    <vt:lpwstr>1045-12.2.0.16731</vt:lpwstr>
  </property>
  <property fmtid="{D5CDD505-2E9C-101B-9397-08002B2CF9AE}" pid="4" name="ContentTypeId">
    <vt:lpwstr>0x0101000F032860FE59B94DB7E8C59EF37275DE</vt:lpwstr>
  </property>
</Properties>
</file>