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2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72" r:id="rId11"/>
    <p:sldId id="265" r:id="rId12"/>
    <p:sldId id="273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Fira Sans Light" panose="020B0403050000020004"/>
      <p:regular r:id="rId20"/>
      <p:italic r:id="rId21"/>
    </p:embeddedFont>
    <p:embeddedFont>
      <p:font typeface="Fira Sans Bold" panose="020B0803050000020004"/>
      <p:bold r:id="rId22"/>
    </p:embeddedFont>
    <p:embeddedFont>
      <p:font typeface="Fira Sans Medium" panose="020B0603050000020004"/>
      <p:regular r:id="rId23"/>
      <p:italic r:id="rId24"/>
    </p:embeddedFont>
    <p:embeddedFont>
      <p:font typeface="Fira Sans" panose="020B0503050000020004" pitchFamily="34" charset="0"/>
      <p:regular r:id="rId25"/>
      <p:bold r:id="rId26"/>
      <p:italic r:id="rId27"/>
      <p:boldItalic r:id="rId28"/>
    </p:embeddedFont>
    <p:embeddedFont>
      <p:font typeface="DM Sans Bold"/>
      <p:bold r:id="rId29"/>
    </p:embeddedFont>
    <p:embeddedFont>
      <p:font typeface="DM Sans Italics"/>
      <p:italic r:id="rId30"/>
    </p:embeddedFont>
    <p:embeddedFont>
      <p:font typeface="DM Sans"/>
      <p:regular r:id="rId31"/>
      <p:bold r:id="rId32"/>
      <p:italic r:id="rId33"/>
      <p:boldItalic r:id="rId34"/>
    </p:embeddedFont>
    <p:embeddedFont>
      <p:font typeface="Open Sans" panose="020B0606030504020204"/>
      <p:regular r:id="rId35"/>
      <p:bold r:id="rId36"/>
      <p:italic r:id="rId37"/>
      <p:boldItalic r:id="rId38"/>
    </p:embeddedFont>
    <p:embeddedFont>
      <p:font typeface="Fira Sans" panose="020B0503050000020004"/>
      <p:regular r:id="rId39"/>
      <p:bold r:id="rId40"/>
      <p:italic r:id="rId41"/>
      <p:boldItalic r:id="rId42"/>
    </p:embeddedFont>
    <p:embeddedFont>
      <p:font typeface="Antonio Bold" panose="02000803000000000000"/>
      <p:bold r:id="rId43"/>
    </p:embeddedFont>
    <p:embeddedFont>
      <p:font typeface="Open Sans Bold" panose="020B0806030504020204"/>
      <p:bold r:id="rId44"/>
    </p:embeddedFont>
    <p:embeddedFont>
      <p:font typeface="Calibri" panose="020F050202020403020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473"/>
    <a:srgbClr val="48B281"/>
    <a:srgbClr val="004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52" d="100"/>
          <a:sy n="52" d="100"/>
        </p:scale>
        <p:origin x="29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font" Target="fonts/font20.fntdata"/><Relationship Id="rId26" Type="http://schemas.openxmlformats.org/officeDocument/2006/relationships/font" Target="fonts/font7.fntdata"/><Relationship Id="rId18" Type="http://schemas.openxmlformats.org/officeDocument/2006/relationships/viewProps" Target="viewProps.xml"/><Relationship Id="rId13" Type="http://schemas.openxmlformats.org/officeDocument/2006/relationships/slide" Target="slides/slide10.xml"/><Relationship Id="rId47" Type="http://schemas.openxmlformats.org/officeDocument/2006/relationships/font" Target="fonts/font28.fntdata"/><Relationship Id="rId42" Type="http://schemas.openxmlformats.org/officeDocument/2006/relationships/font" Target="fonts/font23.fntdata"/><Relationship Id="rId34" Type="http://schemas.openxmlformats.org/officeDocument/2006/relationships/font" Target="fonts/font15.fntdata"/><Relationship Id="rId21" Type="http://schemas.openxmlformats.org/officeDocument/2006/relationships/font" Target="fonts/font2.fntdata"/><Relationship Id="rId50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29" Type="http://schemas.openxmlformats.org/officeDocument/2006/relationships/font" Target="fonts/font10.fntdata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45" Type="http://schemas.openxmlformats.org/officeDocument/2006/relationships/font" Target="fonts/font26.fntdata"/><Relationship Id="rId40" Type="http://schemas.openxmlformats.org/officeDocument/2006/relationships/font" Target="fonts/font21.fntdata"/><Relationship Id="rId37" Type="http://schemas.openxmlformats.org/officeDocument/2006/relationships/font" Target="fonts/font18.fntdata"/><Relationship Id="rId32" Type="http://schemas.openxmlformats.org/officeDocument/2006/relationships/font" Target="fonts/font13.fntdata"/><Relationship Id="rId24" Type="http://schemas.openxmlformats.org/officeDocument/2006/relationships/font" Target="fonts/font5.fntdata"/><Relationship Id="rId11" Type="http://schemas.openxmlformats.org/officeDocument/2006/relationships/slide" Target="slides/slide8.xml"/><Relationship Id="rId5" Type="http://schemas.openxmlformats.org/officeDocument/2006/relationships/slide" Target="slides/slide3.xml"/><Relationship Id="rId36" Type="http://schemas.openxmlformats.org/officeDocument/2006/relationships/font" Target="fonts/font17.fntdata"/><Relationship Id="rId28" Type="http://schemas.openxmlformats.org/officeDocument/2006/relationships/font" Target="fonts/font9.fntdata"/><Relationship Id="rId23" Type="http://schemas.openxmlformats.org/officeDocument/2006/relationships/font" Target="fonts/font4.fntdata"/><Relationship Id="rId15" Type="http://schemas.openxmlformats.org/officeDocument/2006/relationships/slide" Target="slides/slide12.xml"/><Relationship Id="rId49" Type="http://schemas.openxmlformats.org/officeDocument/2006/relationships/customXml" Target="../customXml/item1.xml"/><Relationship Id="rId44" Type="http://schemas.openxmlformats.org/officeDocument/2006/relationships/font" Target="fonts/font25.fntdata"/><Relationship Id="rId31" Type="http://schemas.openxmlformats.org/officeDocument/2006/relationships/font" Target="fonts/font12.fntdata"/><Relationship Id="rId19" Type="http://schemas.openxmlformats.org/officeDocument/2006/relationships/tableStyles" Target="tableStyle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8" Type="http://schemas.openxmlformats.org/officeDocument/2006/relationships/font" Target="fonts/font29.fntdata"/><Relationship Id="rId43" Type="http://schemas.openxmlformats.org/officeDocument/2006/relationships/font" Target="fonts/font24.fntdata"/><Relationship Id="rId4" Type="http://schemas.openxmlformats.org/officeDocument/2006/relationships/slide" Target="slides/slide2.xml"/><Relationship Id="rId35" Type="http://schemas.openxmlformats.org/officeDocument/2006/relationships/font" Target="fonts/font16.fntdata"/><Relationship Id="rId30" Type="http://schemas.openxmlformats.org/officeDocument/2006/relationships/font" Target="fonts/font11.fntdata"/><Relationship Id="rId27" Type="http://schemas.openxmlformats.org/officeDocument/2006/relationships/font" Target="fonts/font8.fntdata"/><Relationship Id="rId22" Type="http://schemas.openxmlformats.org/officeDocument/2006/relationships/font" Target="fonts/font3.fntdata"/><Relationship Id="rId14" Type="http://schemas.openxmlformats.org/officeDocument/2006/relationships/slide" Target="slides/slide11.xml"/><Relationship Id="rId8" Type="http://schemas.openxmlformats.org/officeDocument/2006/relationships/slide" Target="slides/slide5.xml"/><Relationship Id="rId51" Type="http://schemas.openxmlformats.org/officeDocument/2006/relationships/customXml" Target="../customXml/item3.xml"/><Relationship Id="rId3" Type="http://schemas.openxmlformats.org/officeDocument/2006/relationships/slide" Target="slides/slide1.xml"/><Relationship Id="rId46" Type="http://schemas.openxmlformats.org/officeDocument/2006/relationships/font" Target="fonts/font27.fntdata"/><Relationship Id="rId38" Type="http://schemas.openxmlformats.org/officeDocument/2006/relationships/font" Target="fonts/font19.fntdata"/><Relationship Id="rId33" Type="http://schemas.openxmlformats.org/officeDocument/2006/relationships/font" Target="fonts/font14.fntdata"/><Relationship Id="rId25" Type="http://schemas.openxmlformats.org/officeDocument/2006/relationships/font" Target="fonts/font6.fntdata"/><Relationship Id="rId17" Type="http://schemas.openxmlformats.org/officeDocument/2006/relationships/presProps" Target="presProps.xml"/><Relationship Id="rId12" Type="http://schemas.openxmlformats.org/officeDocument/2006/relationships/slide" Target="slides/slide9.xml"/><Relationship Id="rId41" Type="http://schemas.openxmlformats.org/officeDocument/2006/relationships/font" Target="fonts/font22.fntdata"/><Relationship Id="rId20" Type="http://schemas.openxmlformats.org/officeDocument/2006/relationships/font" Target="fonts/font1.fntdata"/><Relationship Id="rId6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4D164-798A-436A-A302-F63DA0728B4A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F929F-AA08-4E8A-8801-467B20356A67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F929F-AA08-4E8A-8801-467B20356A67}" type="slidenum">
              <a:rPr lang="pl-PL" smtClean="0"/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www.ahv-iv.ch/de/Sozialversicherungen/Weitere-Sozialversicherungen/Arbeitslosenversicherung-ALV" TargetMode="External"/><Relationship Id="rId2" Type="http://schemas.openxmlformats.org/officeDocument/2006/relationships/hyperlink" Target="https://www.gesundheitsinformation.de/krankenversicherung-in-deutschland.html" TargetMode="External"/><Relationship Id="rId1" Type="http://schemas.openxmlformats.org/officeDocument/2006/relationships/hyperlink" Target="http://www.deutsche-rentenversicherung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1" Type="http://schemas.openxmlformats.org/officeDocument/2006/relationships/slideLayout" Target="../slideLayouts/slideLayout7.xml"/><Relationship Id="rId10" Type="http://schemas.openxmlformats.org/officeDocument/2006/relationships/slide" Target="slide13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meisterdrucke.pl/wydruki-artystyczne/Franz-von-Lenbach/851813/Portret-Otto-von-Bismarcka-1815-1898%2C-1884..html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agroprofil.pl/wiadomosci/emerytura-rolnicza-krus-po-nowemu/" TargetMode="Externa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totalmoney.pl/artykuly/10406,ubezpieczenia,nieszczesliwy-wypadek,1,1" TargetMode="Externa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4173" y="786569"/>
            <a:ext cx="3499461" cy="1197430"/>
            <a:chOff x="0" y="0"/>
            <a:chExt cx="4665948" cy="1596573"/>
          </a:xfrm>
        </p:grpSpPr>
        <p:sp>
          <p:nvSpPr>
            <p:cNvPr id="10" name="Freeform 10"/>
            <p:cNvSpPr/>
            <p:nvPr/>
          </p:nvSpPr>
          <p:spPr>
            <a:xfrm>
              <a:off x="0" y="297007"/>
              <a:ext cx="973394" cy="1002560"/>
            </a:xfrm>
            <a:custGeom>
              <a:avLst/>
              <a:gdLst/>
              <a:ahLst/>
              <a:cxnLst/>
              <a:rect l="l" t="t" r="r" b="b"/>
              <a:pathLst>
                <a:path w="973394" h="1002560">
                  <a:moveTo>
                    <a:pt x="0" y="0"/>
                  </a:moveTo>
                  <a:lnTo>
                    <a:pt x="973394" y="0"/>
                  </a:lnTo>
                  <a:lnTo>
                    <a:pt x="973394" y="1002560"/>
                  </a:lnTo>
                  <a:lnTo>
                    <a:pt x="0" y="1002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65369" y="-47625"/>
              <a:ext cx="3200579" cy="1644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35"/>
                </a:lnSpc>
                <a:spcBef>
                  <a:spcPct val="0"/>
                </a:spcBef>
              </a:pPr>
              <a:r>
                <a:rPr lang="en-US" sz="2380">
                  <a:solidFill>
                    <a:srgbClr val="000000"/>
                  </a:solidFill>
                  <a:latin typeface="Fira Sans Light" panose="020B0403050000020004"/>
                </a:rPr>
                <a:t>Weronika Michalska 2FiR (2023/2024)</a:t>
              </a:r>
              <a:endParaRPr lang="en-US" sz="2380">
                <a:solidFill>
                  <a:srgbClr val="000000"/>
                </a:solidFill>
                <a:latin typeface="Fira Sans Light" panose="020B0403050000020004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4305182"/>
            <a:ext cx="8911925" cy="336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5"/>
              </a:lnSpc>
            </a:pPr>
            <a:r>
              <a:rPr lang="en-US" sz="8025">
                <a:solidFill>
                  <a:srgbClr val="000000"/>
                </a:solidFill>
                <a:latin typeface="Fira Sans Bold" panose="020B0803050000020004"/>
              </a:rPr>
              <a:t>Die Sozialversicherung in Deutschland</a:t>
            </a:r>
            <a:endParaRPr lang="en-US" sz="8025">
              <a:solidFill>
                <a:srgbClr val="000000"/>
              </a:solidFill>
              <a:latin typeface="Fira Sans Bold" panose="020B08030500000200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5820" y="2146300"/>
            <a:ext cx="7432040" cy="164274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4200"/>
              </a:lnSpc>
            </a:pPr>
            <a:r>
              <a:rPr lang="en-US" sz="320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Institut für Wirtschaft und Finanzen</a:t>
            </a:r>
            <a:endParaRPr lang="en-US" sz="320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ts val="4200"/>
              </a:lnSpc>
            </a:pPr>
            <a:r>
              <a:rPr lang="de-DE" altLang="en-US" sz="320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Universität Rzeszow</a:t>
            </a:r>
            <a:endParaRPr lang="de-DE" altLang="en-US" sz="320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5" name="Obraz 14" descr="Obraz zawierający Grafika, logo, symbol, Czcionka&#10;&#10;Opis wygenerowany automatyczni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086100"/>
            <a:ext cx="5264627" cy="5264627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eściokąt 3"/>
          <p:cNvSpPr/>
          <p:nvPr/>
        </p:nvSpPr>
        <p:spPr>
          <a:xfrm>
            <a:off x="-2209800" y="0"/>
            <a:ext cx="10076688" cy="8686800"/>
          </a:xfrm>
          <a:prstGeom prst="hexagon">
            <a:avLst/>
          </a:prstGeom>
          <a:solidFill>
            <a:srgbClr val="48B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7505700"/>
          </a:xfrm>
        </p:spPr>
        <p:txBody>
          <a:bodyPr numCol="3"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7200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</a:t>
            </a:r>
            <a:r>
              <a:rPr lang="de-DE" sz="72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nn</a:t>
            </a: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wurde die erste Stufe des deutschen Sozialversicherungssystems eingeführt?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Im Jahr 1889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im Jahr 1995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im Jahr 2023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Im Jahr 1918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 zahlt in Deutschland die Unfallversicherungsprämien?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Arbeitnehmer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Arbeitgeber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Staat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Private Versichere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sind die wichtigsten Elemente des deutschen Sozialversicherungssystems?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Alters-, Unfall- und Krankenversicherungen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Kraftfahrzeug-, Lebens- und Reiseversicherung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Sach-, Haftpflicht- und Lebensversicherung 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7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Kranken-, Lebens- und Ausbildungsversicherung</a:t>
            </a:r>
            <a:endParaRPr lang="pl-PL" sz="7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2514600" y="6083674"/>
            <a:ext cx="4876800" cy="4204138"/>
          </a:xfrm>
          <a:prstGeom prst="hexagon">
            <a:avLst/>
          </a:prstGeom>
          <a:solidFill>
            <a:srgbClr val="A4E4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4E47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E47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4E47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E47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4E473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4E473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905000" y="0"/>
            <a:ext cx="4840714" cy="1654426"/>
            <a:chOff x="711611" y="0"/>
            <a:chExt cx="4840714" cy="1654426"/>
          </a:xfrm>
        </p:grpSpPr>
        <p:sp>
          <p:nvSpPr>
            <p:cNvPr id="7" name="Sześciokąt 6"/>
            <p:cNvSpPr/>
            <p:nvPr/>
          </p:nvSpPr>
          <p:spPr>
            <a:xfrm>
              <a:off x="711611" y="155023"/>
              <a:ext cx="4419600" cy="1499403"/>
            </a:xfrm>
            <a:prstGeom prst="hexagon">
              <a:avLst/>
            </a:prstGeom>
            <a:solidFill>
              <a:srgbClr val="48B281"/>
            </a:solidFill>
            <a:ln>
              <a:solidFill>
                <a:srgbClr val="48B28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1463679" y="0"/>
              <a:ext cx="4088646" cy="14592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880"/>
                </a:lnSpc>
              </a:pPr>
              <a:r>
                <a:rPr lang="en-US" sz="6600" dirty="0" err="1">
                  <a:solidFill>
                    <a:srgbClr val="FFFFFF"/>
                  </a:solidFill>
                  <a:latin typeface="Fira Sans" panose="020B0503050000020004" pitchFamily="34" charset="0"/>
                </a:rPr>
                <a:t>Lexikon</a:t>
              </a:r>
              <a:endParaRPr lang="en-US" sz="6600" dirty="0">
                <a:solidFill>
                  <a:srgbClr val="FFFFFF"/>
                </a:solidFill>
                <a:latin typeface="Fira Sans" panose="020B0503050000020004" pitchFamily="34" charset="0"/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254754" y="1605850"/>
            <a:ext cx="7289045" cy="8406130"/>
          </a:xfrm>
          <a:prstGeom prst="rect">
            <a:avLst/>
          </a:prstGeom>
        </p:spPr>
        <p:txBody>
          <a:bodyPr wrap="square" lIns="0" tIns="0" rIns="0" bIns="0" numCol="1" rtlCol="0" anchor="ctr">
            <a:spAutoFit/>
          </a:bodyPr>
          <a:lstStyle/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Sozialversicherung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ubezpieczenia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społeczne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Einführung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wprowadzenie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</a:t>
            </a:r>
            <a:r>
              <a:rPr lang="de-DE" altLang="en-US" sz="2035" dirty="0">
                <a:solidFill>
                  <a:srgbClr val="FFFFFF"/>
                </a:solidFill>
                <a:latin typeface="Calibri" panose="020F0502020204030204" charset="0"/>
              </a:rPr>
              <a:t>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Rentenversicherung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emerytalne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</a:t>
            </a:r>
            <a:r>
              <a:rPr lang="de-DE" altLang="en-US" sz="2035" dirty="0">
                <a:solidFill>
                  <a:srgbClr val="FFFFFF"/>
                </a:solidFill>
                <a:latin typeface="Calibri" panose="020F0502020204030204" charset="0"/>
              </a:rPr>
              <a:t>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Unfallversicherung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wypadkowe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</a:t>
            </a:r>
            <a:r>
              <a:rPr lang="de-DE" altLang="en-US" sz="2035" dirty="0">
                <a:solidFill>
                  <a:srgbClr val="FFFFFF"/>
                </a:solidFill>
                <a:latin typeface="Calibri" panose="020F0502020204030204" charset="0"/>
              </a:rPr>
              <a:t>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Zwischenkriegszeit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okres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międzywojenny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der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Zweite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Weltkrieg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II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Wojna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Światowa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umfasst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obejmuje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staatlich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państwowe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Beiträge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składki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sowohl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zarówno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basieren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oparty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Dienstjahre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lata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pracy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der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Verdienst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zarobki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werden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berücksichtigt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brać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pod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uwagę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Grenze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granica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Krankenversicherung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zdrowotne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etwa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około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Bevölkerung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ludność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gesetzliche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Krankenversicherung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(GKV) -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obowiązkowe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zdrowotne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(NFZ)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versichert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sein -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być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ubezpieczonym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unabhängig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davon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niezależnie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od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tego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Wie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viel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sie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monatlich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für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ihre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Versicherung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zahlen</a:t>
            </a:r>
            <a:r>
              <a:rPr lang="en-US" sz="2035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2035" dirty="0" err="1">
                <a:solidFill>
                  <a:srgbClr val="FFFFFF"/>
                </a:solidFill>
                <a:latin typeface="Fira Sans Light" panose="020B0403050000020004"/>
              </a:rPr>
              <a:t>ile</a:t>
            </a:r>
            <a:endParaRPr lang="en-US" sz="2035" dirty="0">
              <a:solidFill>
                <a:srgbClr val="FFFFFF"/>
              </a:solidFill>
              <a:latin typeface="Fira Sans Light" panose="020B0403050000020004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114503" y="1302068"/>
            <a:ext cx="8153400" cy="886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miesięcznie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płacą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za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swoje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</a:t>
            </a:r>
            <a:r>
              <a:rPr lang="pl-PL" altLang="en-US" sz="1800" dirty="0">
                <a:solidFill>
                  <a:srgbClr val="FFFFFF"/>
                </a:solidFill>
                <a:latin typeface="Fira Sans Light" panose="020B0403050000020004"/>
              </a:rPr>
              <a:t>ie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Beiträge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składki</a:t>
            </a:r>
            <a:endParaRPr lang="pl-PL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der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Versicherungsbeitrag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składka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ubezpieczeniowa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gesetzlichen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Krankenkassen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publiczne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kasy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chorych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gleich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hoch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równa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wysokość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das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Bruttoeinkommen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dochód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brutto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jeweils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–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każdy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Unfallversicherung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od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wypadków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Arbeitsunfälle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wypadki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przy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pracy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Berufskrankheiten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choroby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zawodowe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Prämien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składki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Dauerschäden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trwałe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szkody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Unfälle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wypadki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Arbeitslosenversicherung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od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bezrobocia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der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Erwerbsausfall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utrata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zarobków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Kurzarbeit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praca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w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skróconym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wymiarze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godzin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Zahlungsunfähigkeit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des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Arbeitgebers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niewypłacalność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pracodawcy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Wiedereingliederungsmaßnahmen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środki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reintegracyjne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der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Beitragssatz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stawka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składki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Pflegeversicherung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ubezpieczenie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opieki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zdrowotnej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der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Pflegegrad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stopień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opieki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Pflegebedürftigkeit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potrzeba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opieki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finanzielle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Unterstützung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wsparcie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finansowe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  <a:p>
            <a:pPr>
              <a:lnSpc>
                <a:spcPts val="2850"/>
              </a:lnSpc>
            </a:pP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die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Pflegeleistungen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świadczenia</a:t>
            </a:r>
            <a:r>
              <a:rPr lang="en-US" sz="1800" dirty="0">
                <a:solidFill>
                  <a:srgbClr val="FFFFFF"/>
                </a:solidFill>
                <a:latin typeface="Fira Sans Light" panose="020B0403050000020004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Fira Sans Light" panose="020B0403050000020004"/>
              </a:rPr>
              <a:t>opiekuńcze</a:t>
            </a:r>
            <a:endParaRPr lang="en-US" sz="1800" dirty="0">
              <a:solidFill>
                <a:srgbClr val="FFFFFF"/>
              </a:solidFill>
              <a:latin typeface="Fira Sans Light" panose="020B0403050000020004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8382000" y="1302068"/>
            <a:ext cx="152400" cy="8625859"/>
          </a:xfrm>
          <a:prstGeom prst="line">
            <a:avLst/>
          </a:prstGeom>
          <a:ln w="57150">
            <a:solidFill>
              <a:srgbClr val="48B28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90318" y="-2725139"/>
            <a:ext cx="8736207" cy="7507678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6975" y="3362288"/>
            <a:ext cx="4176539" cy="3562424"/>
            <a:chOff x="0" y="0"/>
            <a:chExt cx="812800" cy="6932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3287"/>
            </a:xfrm>
            <a:custGeom>
              <a:avLst/>
              <a:gdLst/>
              <a:ahLst/>
              <a:cxnLst/>
              <a:rect l="l" t="t" r="r" b="b"/>
              <a:pathLst>
                <a:path w="812800" h="693287">
                  <a:moveTo>
                    <a:pt x="812800" y="346643"/>
                  </a:moveTo>
                  <a:lnTo>
                    <a:pt x="609600" y="693287"/>
                  </a:lnTo>
                  <a:lnTo>
                    <a:pt x="203200" y="693287"/>
                  </a:lnTo>
                  <a:lnTo>
                    <a:pt x="0" y="346643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6643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47625"/>
              <a:ext cx="584200" cy="740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97682" y="159703"/>
            <a:ext cx="489263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Open Sans Bold" panose="020B0806030504020204"/>
              </a:rPr>
              <a:t>Quellen</a:t>
            </a:r>
            <a:r>
              <a:rPr lang="en-US" sz="9200" dirty="0">
                <a:solidFill>
                  <a:srgbClr val="FFFFFF"/>
                </a:solidFill>
                <a:latin typeface="Open Sans Bold" panose="020B0806030504020204"/>
              </a:rPr>
              <a:t>:</a:t>
            </a:r>
            <a:endParaRPr lang="en-US" sz="9200" dirty="0">
              <a:solidFill>
                <a:srgbClr val="FFFFFF"/>
              </a:solidFill>
              <a:latin typeface="Open Sans Bold" panose="020B0806030504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2077085"/>
            <a:ext cx="18288000" cy="7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Open Sans" panose="020B0606030504020204"/>
              </a:rPr>
              <a:t>Verordnung</a:t>
            </a: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" panose="020B0606030504020204"/>
              </a:rPr>
              <a:t>zur</a:t>
            </a: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" panose="020B0606030504020204"/>
              </a:rPr>
              <a:t>Bestimmung</a:t>
            </a: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 der </a:t>
            </a:r>
            <a:r>
              <a:rPr lang="en-US" sz="3400" dirty="0" err="1">
                <a:solidFill>
                  <a:srgbClr val="FFFFFF"/>
                </a:solidFill>
                <a:latin typeface="Open Sans" panose="020B0606030504020204"/>
              </a:rPr>
              <a:t>Beitragssätze</a:t>
            </a: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 in der </a:t>
            </a:r>
            <a:r>
              <a:rPr lang="en-US" sz="3400" dirty="0" err="1">
                <a:solidFill>
                  <a:srgbClr val="FFFFFF"/>
                </a:solidFill>
                <a:latin typeface="Open Sans" panose="020B0606030504020204"/>
              </a:rPr>
              <a:t>gesetzlichen</a:t>
            </a: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" panose="020B0606030504020204"/>
              </a:rPr>
              <a:t>Rentenversicherung</a:t>
            </a: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Open Sans" panose="020B0606030504020204"/>
              </a:rPr>
              <a:t>für das </a:t>
            </a:r>
            <a:r>
              <a:rPr lang="en-US" sz="3400" dirty="0" err="1">
                <a:solidFill>
                  <a:schemeClr val="bg1"/>
                </a:solidFill>
                <a:latin typeface="Open Sans" panose="020B0606030504020204"/>
              </a:rPr>
              <a:t>Jahr</a:t>
            </a:r>
            <a:r>
              <a:rPr lang="en-US" sz="3400" dirty="0">
                <a:solidFill>
                  <a:schemeClr val="bg1"/>
                </a:solidFill>
                <a:latin typeface="Open Sans" panose="020B0606030504020204"/>
              </a:rPr>
              <a:t> 2018</a:t>
            </a:r>
            <a:endParaRPr lang="en-US" sz="3400" dirty="0">
              <a:solidFill>
                <a:schemeClr val="bg1"/>
              </a:solidFill>
              <a:latin typeface="Open Sans" panose="020B0606030504020204"/>
            </a:endParaRP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 dirty="0">
                <a:solidFill>
                  <a:schemeClr val="bg1"/>
                </a:solidFill>
                <a:latin typeface="Open Sans" panose="020B0606030504020204"/>
                <a:hlinkClick r:id="rId1" tooltip="http://www.deutsche-rentenversicherung.de"/>
              </a:rPr>
              <a:t>www.deutsche-rentenversicherung.de</a:t>
            </a:r>
            <a:endParaRPr lang="en-US" sz="3400" dirty="0">
              <a:solidFill>
                <a:schemeClr val="bg1"/>
              </a:solidFill>
              <a:latin typeface="Open Sans" panose="020B0606030504020204"/>
            </a:endParaRP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 dirty="0">
                <a:solidFill>
                  <a:schemeClr val="bg1"/>
                </a:solidFill>
                <a:latin typeface="Open Sans" panose="020B0606030504020204"/>
                <a:hlinkClick r:id="rId2" tooltip="https://www.gesundheitsinformation.de/krankenversicherung-in-deutschland.html"/>
              </a:rPr>
              <a:t>https://www.gesundheitsinformation.de/krankenversicherung-in-deutschland.html</a:t>
            </a:r>
            <a:endParaRPr lang="en-US" sz="3400" dirty="0">
              <a:solidFill>
                <a:schemeClr val="bg1"/>
              </a:solidFill>
              <a:latin typeface="Open Sans" panose="020B0606030504020204"/>
            </a:endParaRP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 dirty="0">
                <a:solidFill>
                  <a:schemeClr val="bg1"/>
                </a:solidFill>
                <a:latin typeface="Open Sans" panose="020B0606030504020204"/>
                <a:hlinkClick r:id="rId3" tooltip="https://www.ahv-iv.ch/de/Sozialversicherungen/Weitere-Sozialversicherungen/Arbeitslosenversicherung-ALV"/>
              </a:rPr>
              <a:t>https://www.ahv-iv.ch/de/Sozialversicherungen/Weitere-Sozialversicherungen/Arbeitslosenversicherung-A</a:t>
            </a:r>
            <a:r>
              <a:rPr lang="en-US" sz="3400" dirty="0">
                <a:solidFill>
                  <a:schemeClr val="bg1"/>
                </a:solidFill>
                <a:latin typeface="Open Sans" panose="020B0606030504020204"/>
              </a:rPr>
              <a:t>LV</a:t>
            </a:r>
            <a:endParaRPr lang="en-US" sz="3400" dirty="0">
              <a:solidFill>
                <a:schemeClr val="bg1"/>
              </a:solidFill>
              <a:latin typeface="Open Sans" panose="020B0606030504020204"/>
            </a:endParaRP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https://www.bpb.de/kurz-knapp/lexika/lexikon-der-wirtschaft/18674/arbeitslosenversicherung/</a:t>
            </a:r>
            <a:endParaRPr lang="en-US" sz="3400" dirty="0">
              <a:solidFill>
                <a:srgbClr val="FFFFFF"/>
              </a:solidFill>
              <a:latin typeface="Open Sans" panose="020B0606030504020204"/>
            </a:endParaRP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https://www.ahv-iv.ch/de/Sozialversicherungen/Weitere-Sozialversicherungen/Arbeitslosenversicherung-ALV</a:t>
            </a:r>
            <a:endParaRPr lang="en-US" sz="3400" dirty="0">
              <a:solidFill>
                <a:srgbClr val="FFFFFF"/>
              </a:solidFill>
              <a:latin typeface="Open Sans" panose="020B0606030504020204"/>
            </a:endParaRPr>
          </a:p>
          <a:p>
            <a:pPr marL="734060" lvl="1" indent="-367030">
              <a:lnSpc>
                <a:spcPts val="4760"/>
              </a:lnSpc>
              <a:buFont typeface="Arial" panose="020B0604020202020204"/>
              <a:buChar char="•"/>
            </a:pPr>
            <a:r>
              <a:rPr lang="en-US" sz="3400" dirty="0">
                <a:solidFill>
                  <a:srgbClr val="FFFFFF"/>
                </a:solidFill>
                <a:latin typeface="Open Sans" panose="020B0606030504020204"/>
              </a:rPr>
              <a:t>https://www.bundesgesundheitsministerium.de/themen/pflege/online-ratgeber-pflege/die-pflegeversicherung</a:t>
            </a:r>
            <a:endParaRPr lang="en-US" sz="3400" dirty="0">
              <a:solidFill>
                <a:srgbClr val="FFFFFF"/>
              </a:solidFill>
              <a:latin typeface="Open Sans" panose="020B0606030504020204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1028700" y="1726247"/>
            <a:ext cx="16230600" cy="0"/>
          </a:xfrm>
          <a:prstGeom prst="line">
            <a:avLst/>
          </a:prstGeom>
          <a:ln w="85725" cap="flat">
            <a:solidFill>
              <a:srgbClr val="68D6A3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1732">
            <a:off x="-384304" y="-2304289"/>
            <a:ext cx="19661307" cy="17285320"/>
          </a:xfrm>
          <a:custGeom>
            <a:avLst/>
            <a:gdLst/>
            <a:ahLst/>
            <a:cxnLst/>
            <a:rect l="l" t="t" r="r" b="b"/>
            <a:pathLst>
              <a:path w="26972307" h="21528805">
                <a:moveTo>
                  <a:pt x="0" y="0"/>
                </a:moveTo>
                <a:lnTo>
                  <a:pt x="26972307" y="0"/>
                </a:lnTo>
                <a:lnTo>
                  <a:pt x="26972307" y="21528804"/>
                </a:lnTo>
                <a:lnTo>
                  <a:pt x="0" y="215288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" t="-24549" r="-37184" b="1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TextBox 3"/>
          <p:cNvSpPr txBox="1"/>
          <p:nvPr/>
        </p:nvSpPr>
        <p:spPr>
          <a:xfrm>
            <a:off x="1387169" y="2091109"/>
            <a:ext cx="14040255" cy="5523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0"/>
              </a:lnSpc>
            </a:pPr>
            <a:r>
              <a:rPr lang="en-US" sz="14960" spc="-628" dirty="0" err="1">
                <a:solidFill>
                  <a:srgbClr val="FFFFFF"/>
                </a:solidFill>
                <a:latin typeface="DM Sans Bold"/>
              </a:rPr>
              <a:t>Vielen</a:t>
            </a:r>
            <a:r>
              <a:rPr lang="en-US" sz="14960" spc="-628" dirty="0">
                <a:solidFill>
                  <a:srgbClr val="FFFFFF"/>
                </a:solidFill>
                <a:latin typeface="DM Sans Bold"/>
              </a:rPr>
              <a:t> dank für </a:t>
            </a:r>
            <a:r>
              <a:rPr lang="en-US" sz="14960" spc="-628" dirty="0" err="1">
                <a:solidFill>
                  <a:srgbClr val="FFFFFF"/>
                </a:solidFill>
                <a:latin typeface="DM Sans Bold"/>
              </a:rPr>
              <a:t>Ihre</a:t>
            </a:r>
            <a:r>
              <a:rPr lang="en-US" sz="14960" spc="-628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14960" spc="-628" dirty="0" err="1">
                <a:solidFill>
                  <a:srgbClr val="FFFFFF"/>
                </a:solidFill>
                <a:latin typeface="DM Sans Bold"/>
              </a:rPr>
              <a:t>Aumerksamkeit</a:t>
            </a:r>
            <a:endParaRPr lang="en-US" sz="14960" spc="-628" dirty="0">
              <a:solidFill>
                <a:srgbClr val="FFFFFF"/>
              </a:solidFill>
              <a:latin typeface="DM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05679" y="5832746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081194"/>
            <a:ext cx="446046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00"/>
              </a:lnSpc>
              <a:spcBef>
                <a:spcPct val="0"/>
              </a:spcBef>
            </a:pPr>
            <a:r>
              <a:rPr lang="en-US" sz="8500" spc="-84">
                <a:solidFill>
                  <a:srgbClr val="F4F4F4"/>
                </a:solidFill>
                <a:latin typeface="Fira Sans Medium" panose="020B0603050000020004"/>
              </a:rPr>
              <a:t>Agenda</a:t>
            </a:r>
            <a:endParaRPr lang="en-US" sz="8500" spc="-84">
              <a:solidFill>
                <a:srgbClr val="F4F4F4"/>
              </a:solidFill>
              <a:latin typeface="Fira Sans Medium" panose="020B06030500000200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0" y="1540238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u="sng">
                <a:solidFill>
                  <a:schemeClr val="bg1"/>
                </a:solidFill>
                <a:latin typeface="Fira Sans Light" panose="020B0403050000020004"/>
                <a:hlinkClick r:id="rId1" action="ppaction://hlinksldjump"/>
              </a:rPr>
              <a:t>kurze Geschichte</a:t>
            </a:r>
            <a:endParaRPr lang="en-US" sz="4000" u="sng">
              <a:solidFill>
                <a:schemeClr val="bg1"/>
              </a:solidFill>
              <a:latin typeface="Fira Sans Light" panose="020B0403050000020004"/>
              <a:hlinkClick r:id="rId1" action="ppaction://hlinksldjump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0" y="2254469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u="sng">
                <a:solidFill>
                  <a:schemeClr val="bg1"/>
                </a:solidFill>
                <a:latin typeface="Fira Sans Light" panose="020B0403050000020004"/>
                <a:hlinkClick r:id="rId2" action="ppaction://hlinksldjump"/>
              </a:rPr>
              <a:t>Rentenversicherung</a:t>
            </a:r>
            <a:endParaRPr lang="en-US" sz="4000" u="sng">
              <a:solidFill>
                <a:schemeClr val="bg1"/>
              </a:solidFill>
              <a:latin typeface="Fira Sans Light" panose="020B0403050000020004"/>
              <a:hlinkClick r:id="rId2" action="ppaction://hlinksldjump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0" y="2968700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u="sng">
                <a:solidFill>
                  <a:schemeClr val="bg1"/>
                </a:solidFill>
                <a:latin typeface="Fira Sans Light" panose="020B0403050000020004"/>
                <a:hlinkClick r:id="rId3" action="ppaction://hlinksldjump"/>
              </a:rPr>
              <a:t>Krankenversicherung</a:t>
            </a:r>
            <a:endParaRPr lang="en-US" sz="4000" u="sng">
              <a:solidFill>
                <a:schemeClr val="bg1"/>
              </a:solidFill>
              <a:latin typeface="Fira Sans Light" panose="020B0403050000020004"/>
              <a:hlinkClick r:id="rId3" action="ppaction://hlinksldjump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0" y="3682931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u="sng">
                <a:solidFill>
                  <a:schemeClr val="bg1"/>
                </a:solidFill>
                <a:latin typeface="Fira Sans Light" panose="020B0403050000020004"/>
                <a:hlinkClick r:id="rId4" action="ppaction://hlinksldjump"/>
              </a:rPr>
              <a:t>Unfallversicherung</a:t>
            </a:r>
            <a:endParaRPr lang="en-US" sz="4000" u="sng">
              <a:solidFill>
                <a:schemeClr val="bg1"/>
              </a:solidFill>
              <a:latin typeface="Fira Sans Light" panose="020B0403050000020004"/>
              <a:hlinkClick r:id="rId4" action="ppaction://hlinksldjump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0" y="4397162"/>
            <a:ext cx="6400800" cy="511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u="sng" dirty="0" err="1">
                <a:solidFill>
                  <a:schemeClr val="bg1"/>
                </a:solidFill>
                <a:latin typeface="Fira Sans Light" panose="020B0403050000020004"/>
                <a:hlinkClick r:id="rId5" action="ppaction://hlinksldjump"/>
              </a:rPr>
              <a:t>Arbeitslosenversicherung</a:t>
            </a:r>
            <a:endParaRPr lang="en-US" sz="4000" u="sng" dirty="0">
              <a:solidFill>
                <a:schemeClr val="bg1"/>
              </a:solidFill>
              <a:latin typeface="Fira Sans Light" panose="020B0403050000020004"/>
              <a:hlinkClick r:id="rId5" action="ppaction://hlinksldjump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0" y="5111393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u="sng" dirty="0" err="1">
                <a:solidFill>
                  <a:schemeClr val="bg1"/>
                </a:solidFill>
                <a:latin typeface="Fira Sans Light" panose="020B0403050000020004"/>
                <a:hlinkClick r:id="rId6" action="ppaction://hlinksldjump"/>
              </a:rPr>
              <a:t>Pflegeversicherung</a:t>
            </a:r>
            <a:endParaRPr lang="en-US" sz="4000" u="sng" dirty="0">
              <a:solidFill>
                <a:schemeClr val="bg1"/>
              </a:solidFill>
              <a:latin typeface="Fira Sans Light" panose="020B04030500000200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0" y="5825624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pl-PL" sz="4000" u="sng" dirty="0">
                <a:solidFill>
                  <a:schemeClr val="bg1"/>
                </a:solidFill>
                <a:latin typeface="Fira Sans Light" panose="020B0403050000020004"/>
                <a:hlinkClick r:id="rId7" action="ppaction://hlinksldjump"/>
              </a:rPr>
              <a:t>Quiz</a:t>
            </a:r>
            <a:endParaRPr lang="en-US" sz="4000" u="sng" dirty="0">
              <a:solidFill>
                <a:schemeClr val="bg1"/>
              </a:solidFill>
              <a:latin typeface="Fira Sans Light" panose="020B04030500000200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0" y="6539855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pl-PL" sz="4000" u="sng" dirty="0" err="1">
                <a:solidFill>
                  <a:schemeClr val="bg1"/>
                </a:solidFill>
                <a:latin typeface="Fira Sans Light" panose="020B0403050000020004"/>
                <a:hlinkClick r:id="rId8" action="ppaction://hlinksldjump"/>
              </a:rPr>
              <a:t>Lexikon</a:t>
            </a:r>
            <a:endParaRPr lang="en-US" sz="4000" u="sng" dirty="0">
              <a:solidFill>
                <a:schemeClr val="bg1"/>
              </a:solidFill>
              <a:latin typeface="Fira Sans Light" panose="020B04030500000200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0" y="7254085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Fira Sans" panose="020B0503050000020004" pitchFamily="34" charset="0"/>
                <a:hlinkClick r:id="rId9" action="ppaction://hlinksldjump"/>
              </a:rPr>
              <a:t>Quellen</a:t>
            </a:r>
            <a:endParaRPr lang="en-US" sz="4000" u="sng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0" y="7968316"/>
            <a:ext cx="6109328" cy="511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920"/>
              </a:lnSpc>
              <a:buFont typeface="Arial" panose="020B0604020202020204"/>
              <a:buChar char="•"/>
            </a:pPr>
            <a:r>
              <a:rPr lang="en-US" sz="4000" u="sng" dirty="0">
                <a:solidFill>
                  <a:schemeClr val="bg1"/>
                </a:solidFill>
                <a:latin typeface="Fira Sans Light" panose="020B0403050000020004"/>
                <a:hlinkClick r:id="rId10" action="ppaction://hlinksldjump"/>
              </a:rPr>
              <a:t>Danke</a:t>
            </a:r>
            <a:endParaRPr lang="en-US" sz="4000" u="sng" dirty="0">
              <a:solidFill>
                <a:schemeClr val="bg1"/>
              </a:solidFill>
              <a:latin typeface="Fira Sans Light" panose="020B04030500000200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60073" y="4647779"/>
            <a:ext cx="11431705" cy="0"/>
          </a:xfrm>
          <a:prstGeom prst="line">
            <a:avLst/>
          </a:prstGeom>
          <a:ln w="9525" cap="rnd">
            <a:solidFill>
              <a:srgbClr val="00A181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6167438" y="4461759"/>
            <a:ext cx="385272" cy="38527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>
                <a:alpha val="2666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46025" y="4540346"/>
            <a:ext cx="228097" cy="22809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66587" y="4475177"/>
            <a:ext cx="385272" cy="38527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>
                <a:alpha val="2666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45174" y="4553764"/>
            <a:ext cx="228097" cy="22809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65736" y="4488594"/>
            <a:ext cx="385272" cy="38527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>
                <a:alpha val="2666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44323" y="4567181"/>
            <a:ext cx="228097" cy="228097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464886" y="4502012"/>
            <a:ext cx="385272" cy="38527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>
                <a:alpha val="26667"/>
              </a:srgbClr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43473" y="4580599"/>
            <a:ext cx="228097" cy="228097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Freeform 19"/>
          <p:cNvSpPr/>
          <p:nvPr/>
        </p:nvSpPr>
        <p:spPr>
          <a:xfrm flipH="1">
            <a:off x="0" y="0"/>
            <a:ext cx="5923827" cy="10287000"/>
          </a:xfrm>
          <a:custGeom>
            <a:avLst/>
            <a:gdLst/>
            <a:ahLst/>
            <a:cxnLst/>
            <a:rect l="l" t="t" r="r" b="b"/>
            <a:pathLst>
              <a:path w="5923827" h="10287000">
                <a:moveTo>
                  <a:pt x="5923827" y="0"/>
                </a:moveTo>
                <a:lnTo>
                  <a:pt x="0" y="0"/>
                </a:lnTo>
                <a:lnTo>
                  <a:pt x="0" y="10287000"/>
                </a:lnTo>
                <a:lnTo>
                  <a:pt x="5923827" y="10287000"/>
                </a:lnTo>
                <a:lnTo>
                  <a:pt x="5923827" y="0"/>
                </a:lnTo>
                <a:close/>
              </a:path>
            </a:pathLst>
          </a:custGeom>
          <a:blipFill>
            <a:blip r:embed="rId1"/>
            <a:stretch>
              <a:fillRect l="-11330" r="-11330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7490048" y="-8203348"/>
            <a:ext cx="10521920" cy="11974268"/>
            <a:chOff x="0" y="0"/>
            <a:chExt cx="5239854" cy="596311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239854" cy="5963115"/>
            </a:xfrm>
            <a:custGeom>
              <a:avLst/>
              <a:gdLst/>
              <a:ahLst/>
              <a:cxnLst/>
              <a:rect l="l" t="t" r="r" b="b"/>
              <a:pathLst>
                <a:path w="5239854" h="5963115">
                  <a:moveTo>
                    <a:pt x="2619927" y="0"/>
                  </a:moveTo>
                  <a:cubicBezTo>
                    <a:pt x="1172981" y="0"/>
                    <a:pt x="0" y="1334889"/>
                    <a:pt x="0" y="2981557"/>
                  </a:cubicBezTo>
                  <a:cubicBezTo>
                    <a:pt x="0" y="4628226"/>
                    <a:pt x="1172981" y="5963115"/>
                    <a:pt x="2619927" y="5963115"/>
                  </a:cubicBezTo>
                  <a:cubicBezTo>
                    <a:pt x="4066873" y="5963115"/>
                    <a:pt x="5239854" y="4628226"/>
                    <a:pt x="5239854" y="2981557"/>
                  </a:cubicBezTo>
                  <a:cubicBezTo>
                    <a:pt x="5239854" y="1334889"/>
                    <a:pt x="4066873" y="0"/>
                    <a:pt x="2619927" y="0"/>
                  </a:cubicBezTo>
                  <a:close/>
                </a:path>
              </a:pathLst>
            </a:custGeom>
            <a:solidFill>
              <a:srgbClr val="235E69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553943" y="1028700"/>
            <a:ext cx="1023783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>
                <a:solidFill>
                  <a:srgbClr val="F4F4F4"/>
                </a:solidFill>
                <a:latin typeface="Fira Sans Bold" panose="020B0803050000020004"/>
              </a:rPr>
              <a:t> kurze Geschichte</a:t>
            </a:r>
            <a:endParaRPr lang="en-US" sz="7000">
              <a:solidFill>
                <a:srgbClr val="F4F4F4"/>
              </a:solidFill>
              <a:latin typeface="Fira Sans Bold" panose="020B08030500000200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52709" y="5133975"/>
            <a:ext cx="2370019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10"/>
              </a:lnSpc>
              <a:spcBef>
                <a:spcPct val="0"/>
              </a:spcBef>
            </a:pPr>
            <a:r>
              <a:rPr lang="en-US" sz="2260" dirty="0">
                <a:solidFill>
                  <a:srgbClr val="F4F4F4"/>
                </a:solidFill>
                <a:latin typeface="Fira Sans Light" panose="020B0403050000020004"/>
              </a:rPr>
              <a:t>19. </a:t>
            </a:r>
            <a:r>
              <a:rPr lang="en-US" sz="2260" dirty="0" err="1">
                <a:solidFill>
                  <a:srgbClr val="F4F4F4"/>
                </a:solidFill>
                <a:latin typeface="Fira Sans Light" panose="020B0403050000020004"/>
              </a:rPr>
              <a:t>Jahrhundert</a:t>
            </a:r>
            <a:endParaRPr lang="en-US" sz="2260" dirty="0">
              <a:solidFill>
                <a:srgbClr val="F4F4F4"/>
              </a:solidFill>
              <a:latin typeface="Fira Sans Light" panose="020B0403050000020004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9266587" y="5194119"/>
            <a:ext cx="2372862" cy="1308540"/>
            <a:chOff x="0" y="0"/>
            <a:chExt cx="3163816" cy="174472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9525"/>
              <a:ext cx="3163816" cy="466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705"/>
                </a:lnSpc>
                <a:spcBef>
                  <a:spcPct val="0"/>
                </a:spcBef>
              </a:pPr>
              <a:r>
                <a:rPr lang="en-US" sz="2255">
                  <a:solidFill>
                    <a:srgbClr val="F4F4F4"/>
                  </a:solidFill>
                  <a:latin typeface="Fira Sans Light" panose="020B0403050000020004"/>
                </a:rPr>
                <a:t>1889</a:t>
              </a:r>
              <a:endParaRPr lang="en-US" sz="2255">
                <a:solidFill>
                  <a:srgbClr val="F4F4F4"/>
                </a:solidFill>
                <a:latin typeface="Fira Sans Light" panose="020B0403050000020004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766913"/>
              <a:ext cx="3163816" cy="977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10"/>
                </a:lnSpc>
              </a:pPr>
              <a:r>
                <a:rPr lang="en-US" sz="2150" dirty="0" err="1">
                  <a:solidFill>
                    <a:srgbClr val="F4F4F4"/>
                  </a:solidFill>
                  <a:latin typeface="Fira Sans Light" panose="020B0403050000020004"/>
                </a:rPr>
                <a:t>e.Renten</a:t>
              </a:r>
              <a:r>
                <a:rPr lang="en-US" sz="2150" dirty="0">
                  <a:solidFill>
                    <a:srgbClr val="F4F4F4"/>
                  </a:solidFill>
                  <a:latin typeface="Fira Sans Light" panose="020B0403050000020004"/>
                </a:rPr>
                <a:t>- und </a:t>
              </a:r>
              <a:r>
                <a:rPr lang="en-US" sz="2150" dirty="0" err="1">
                  <a:solidFill>
                    <a:srgbClr val="F4F4F4"/>
                  </a:solidFill>
                  <a:latin typeface="Fira Sans Light" panose="020B0403050000020004"/>
                </a:rPr>
                <a:t>Unfallversicherung</a:t>
              </a:r>
              <a:endParaRPr lang="en-US" sz="2150" dirty="0">
                <a:solidFill>
                  <a:srgbClr val="F4F4F4"/>
                </a:solidFill>
                <a:latin typeface="Fira Sans Light" panose="020B0403050000020004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982349" y="5194119"/>
            <a:ext cx="2674819" cy="1891543"/>
            <a:chOff x="0" y="0"/>
            <a:chExt cx="3566425" cy="2522057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9525"/>
              <a:ext cx="3566425" cy="921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5"/>
                </a:lnSpc>
                <a:spcBef>
                  <a:spcPct val="0"/>
                </a:spcBef>
              </a:pPr>
              <a:r>
                <a:rPr lang="en-US" sz="2255">
                  <a:solidFill>
                    <a:srgbClr val="F4F4F4"/>
                  </a:solidFill>
                  <a:latin typeface="Fira Sans Light" panose="020B0403050000020004"/>
                </a:rPr>
                <a:t>Zwischenkriegs-</a:t>
              </a:r>
              <a:r>
                <a:rPr lang="en-US" sz="2255" u="none">
                  <a:solidFill>
                    <a:srgbClr val="F4F4F4"/>
                  </a:solidFill>
                  <a:latin typeface="Fira Sans Light" panose="020B0403050000020004"/>
                </a:rPr>
                <a:t> und Nachkriegszeit</a:t>
              </a:r>
              <a:endParaRPr lang="en-US" sz="2255" u="none">
                <a:solidFill>
                  <a:srgbClr val="F4F4F4"/>
                </a:solidFill>
                <a:latin typeface="Fira Sans Light" panose="020B0403050000020004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231657"/>
              <a:ext cx="3566425" cy="1290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0"/>
                </a:lnSpc>
              </a:pPr>
              <a:r>
                <a:rPr lang="en-US" sz="1850">
                  <a:solidFill>
                    <a:srgbClr val="F4F4F4"/>
                  </a:solidFill>
                  <a:latin typeface="Fira Sans Light" panose="020B0403050000020004"/>
                </a:rPr>
                <a:t>Ergänzung der Kranken- und Arbeitslosenversicherung</a:t>
              </a:r>
              <a:endParaRPr lang="en-US" sz="1850">
                <a:solidFill>
                  <a:srgbClr val="F4F4F4"/>
                </a:solidFill>
                <a:latin typeface="Fira Sans Light" panose="020B0403050000020004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307711" y="5194119"/>
            <a:ext cx="2370019" cy="1697884"/>
            <a:chOff x="0" y="0"/>
            <a:chExt cx="3160025" cy="226384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9525"/>
              <a:ext cx="3160025" cy="50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5"/>
                </a:lnSpc>
                <a:spcBef>
                  <a:spcPct val="0"/>
                </a:spcBef>
              </a:pPr>
              <a:r>
                <a:rPr lang="en-US" sz="2455">
                  <a:solidFill>
                    <a:srgbClr val="F4F4F4"/>
                  </a:solidFill>
                  <a:latin typeface="Fira Sans Light" panose="020B0403050000020004"/>
                </a:rPr>
                <a:t>jetzt</a:t>
              </a:r>
              <a:endParaRPr lang="en-US" sz="2455">
                <a:solidFill>
                  <a:srgbClr val="F4F4F4"/>
                </a:solidFill>
                <a:latin typeface="Fira Sans Light" panose="020B0403050000020004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820767"/>
              <a:ext cx="3160025" cy="1443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0"/>
                </a:lnSpc>
              </a:pPr>
              <a:r>
                <a:rPr lang="en-US" sz="1550">
                  <a:solidFill>
                    <a:srgbClr val="F4F4F4"/>
                  </a:solidFill>
                  <a:latin typeface="Fira Sans Light" panose="020B0403050000020004"/>
                </a:rPr>
                <a:t>das umfangreichste und wirksamste der Welt und wird noch modernisiert</a:t>
              </a:r>
              <a:endParaRPr lang="en-US" sz="1550">
                <a:solidFill>
                  <a:srgbClr val="F4F4F4"/>
                </a:solidFill>
                <a:latin typeface="Fira Sans Light" panose="020B0403050000020004"/>
              </a:endParaRPr>
            </a:p>
            <a:p>
              <a:pPr>
                <a:lnSpc>
                  <a:spcPts val="2170"/>
                </a:lnSpc>
              </a:pPr>
              <a:endParaRPr lang="en-US" sz="1550">
                <a:solidFill>
                  <a:srgbClr val="F4F4F4"/>
                </a:solidFill>
                <a:latin typeface="Fira Sans Light" panose="020B0403050000020004"/>
              </a:endParaRPr>
            </a:p>
          </p:txBody>
        </p:sp>
      </p:grpSp>
      <p:sp>
        <p:nvSpPr>
          <p:cNvPr id="33" name="TextBox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97" y="10153650"/>
            <a:ext cx="5700117" cy="13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sz="750" u="sng" dirty="0">
                <a:solidFill>
                  <a:schemeClr val="bg1"/>
                </a:solidFill>
                <a:latin typeface="Fira Sans Light" panose="020B0403050000020004"/>
                <a:hlinkClick r:id="rId2" tooltip="https://www.meisterdrucke.pl/wydruki-artystyczne/Franz-von-Lenbach/851813/Portret-Otto-von-Bismarcka-1815-1898%2C-1884..html"/>
              </a:rPr>
              <a:t>https://www.meisterdrucke.pl/</a:t>
            </a:r>
            <a:r>
              <a:rPr lang="en-US" sz="750" u="sng" dirty="0" err="1">
                <a:solidFill>
                  <a:schemeClr val="bg1"/>
                </a:solidFill>
                <a:latin typeface="Fira Sans Light" panose="020B0403050000020004"/>
                <a:hlinkClick r:id="rId2" tooltip="https://www.meisterdrucke.pl/wydruki-artystyczne/Franz-von-Lenbach/851813/Portret-Otto-von-Bismarcka-1815-1898%2C-1884..html"/>
              </a:rPr>
              <a:t>wydruki-artystyczne</a:t>
            </a:r>
            <a:r>
              <a:rPr lang="en-US" sz="750" u="sng" dirty="0">
                <a:solidFill>
                  <a:schemeClr val="bg1"/>
                </a:solidFill>
                <a:latin typeface="Fira Sans Light" panose="020B0403050000020004"/>
                <a:hlinkClick r:id="rId2" tooltip="https://www.meisterdrucke.pl/wydruki-artystyczne/Franz-von-Lenbach/851813/Portret-Otto-von-Bismarcka-1815-1898%2C-1884..html"/>
              </a:rPr>
              <a:t>/Franz-von-</a:t>
            </a:r>
            <a:r>
              <a:rPr lang="en-US" sz="750" u="sng" dirty="0" err="1">
                <a:solidFill>
                  <a:schemeClr val="bg1"/>
                </a:solidFill>
                <a:latin typeface="Fira Sans Light" panose="020B0403050000020004"/>
                <a:hlinkClick r:id="rId2" tooltip="https://www.meisterdrucke.pl/wydruki-artystyczne/Franz-von-Lenbach/851813/Portret-Otto-von-Bismarcka-1815-1898%2C-1884..html"/>
              </a:rPr>
              <a:t>Lenbach</a:t>
            </a:r>
            <a:r>
              <a:rPr lang="en-US" sz="750" u="sng" dirty="0">
                <a:solidFill>
                  <a:schemeClr val="bg1"/>
                </a:solidFill>
                <a:latin typeface="Fira Sans Light" panose="020B0403050000020004"/>
                <a:hlinkClick r:id="rId2" tooltip="https://www.meisterdrucke.pl/wydruki-artystyczne/Franz-von-Lenbach/851813/Portret-Otto-von-Bismarcka-1815-1898%2C-1884..html"/>
              </a:rPr>
              <a:t>/851813/Portret-Otto-von-Bismarcka-1815-1898%2C-1884..htm</a:t>
            </a:r>
            <a:r>
              <a:rPr lang="pl-PL" sz="750" u="sng" dirty="0">
                <a:solidFill>
                  <a:schemeClr val="bg1"/>
                </a:solidFill>
                <a:latin typeface="Fira Sans Light" panose="020B0403050000020004"/>
                <a:hlinkClick r:id="rId2" tooltip="https://www.meisterdrucke.pl/wydruki-artystyczne/Franz-von-Lenbach/851813/Portret-Otto-von-Bismarcka-1815-1898%2C-1884..html"/>
              </a:rPr>
              <a:t>l</a:t>
            </a:r>
            <a:endParaRPr lang="en-US" sz="750" u="sng" dirty="0">
              <a:solidFill>
                <a:schemeClr val="bg1"/>
              </a:solidFill>
              <a:latin typeface="Fira Sans Light" panose="020B0403050000020004"/>
              <a:hlinkClick r:id="rId2" tooltip="https://www.meisterdrucke.pl/wydruki-artystyczne/Franz-von-Lenbach/851813/Portret-Otto-von-Bismarcka-1815-1898%2C-1884..html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552709" y="5701007"/>
            <a:ext cx="2370019" cy="86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4F4F4"/>
                </a:solidFill>
                <a:latin typeface="Fira Sans Light" panose="020B0403050000020004"/>
              </a:rPr>
              <a:t>Otto von Bismarck</a:t>
            </a:r>
            <a:endParaRPr lang="en-US" sz="2500" dirty="0">
              <a:solidFill>
                <a:srgbClr val="F4F4F4"/>
              </a:solidFill>
              <a:latin typeface="Fira Sans Light" panose="020B04030500000200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6666" b="-1666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9723813" y="561975"/>
            <a:ext cx="753548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DM Sans Bold"/>
              </a:rPr>
              <a:t>Rentenversicherung </a:t>
            </a:r>
            <a:endParaRPr lang="en-US" sz="600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9959975"/>
            <a:ext cx="8720841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u="sng">
                <a:latin typeface="DM Sans Italics"/>
                <a:hlinkClick r:id="rId2" tooltip="https://agroprofil.pl/wiadomosci/emerytura-rolnicza-krus-po-nowemu/"/>
              </a:rPr>
              <a:t>https://agroprofil.pl/wiadomosci/emerytura-rolnicza-krus-po-nowemu/.</a:t>
            </a:r>
            <a:endParaRPr lang="en-US" sz="2000" u="sng">
              <a:latin typeface="DM Sans Italics"/>
              <a:hlinkClick r:id="rId2" tooltip="https://agroprofil.pl/wiadomosci/emerytura-rolnicza-krus-po-nowemu/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49286" y="1619524"/>
            <a:ext cx="8942130" cy="7638776"/>
            <a:chOff x="0" y="0"/>
            <a:chExt cx="11922841" cy="1018503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1922841" cy="705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10"/>
                </a:lnSpc>
                <a:spcBef>
                  <a:spcPct val="0"/>
                </a:spcBef>
              </a:pPr>
              <a:r>
                <a:rPr lang="en-US" sz="3425">
                  <a:solidFill>
                    <a:srgbClr val="000000"/>
                  </a:solidFill>
                  <a:latin typeface="DM Sans Bold"/>
                </a:rPr>
                <a:t>die Hintergrundinformationen</a:t>
              </a:r>
              <a:endParaRPr lang="en-US" sz="3425">
                <a:solidFill>
                  <a:srgbClr val="000000"/>
                </a:solidFill>
                <a:latin typeface="DM San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3263"/>
              <a:ext cx="11922841" cy="9071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38200" lvl="1" indent="-419100">
                <a:lnSpc>
                  <a:spcPts val="5435"/>
                </a:lnSpc>
                <a:buFont typeface="Arial" panose="020B0604020202020204"/>
                <a:buChar char="•"/>
              </a:pPr>
              <a:r>
                <a:rPr lang="en-US" sz="3880">
                  <a:solidFill>
                    <a:srgbClr val="000000"/>
                  </a:solidFill>
                  <a:latin typeface="DM Sans"/>
                </a:rPr>
                <a:t>sind für Arbeitnehmer und Arbeitgeber obligatorisch</a:t>
              </a:r>
              <a:endParaRPr lang="en-US" sz="3880">
                <a:solidFill>
                  <a:srgbClr val="000000"/>
                </a:solidFill>
                <a:latin typeface="DM Sans"/>
              </a:endParaRPr>
            </a:p>
            <a:p>
              <a:pPr marL="838200" lvl="1" indent="-419100">
                <a:lnSpc>
                  <a:spcPts val="5435"/>
                </a:lnSpc>
                <a:buFont typeface="Arial" panose="020B0604020202020204"/>
                <a:buChar char="•"/>
              </a:pPr>
              <a:r>
                <a:rPr lang="en-US" sz="3880">
                  <a:solidFill>
                    <a:srgbClr val="000000"/>
                  </a:solidFill>
                  <a:latin typeface="DM Sans"/>
                </a:rPr>
                <a:t>Punktesystem</a:t>
              </a:r>
              <a:endParaRPr lang="en-US" sz="3880">
                <a:solidFill>
                  <a:srgbClr val="000000"/>
                </a:solidFill>
                <a:latin typeface="DM Sans"/>
              </a:endParaRPr>
            </a:p>
            <a:p>
              <a:pPr marL="838200" lvl="1" indent="-419100">
                <a:lnSpc>
                  <a:spcPts val="5435"/>
                </a:lnSpc>
                <a:buFont typeface="Arial" panose="020B0604020202020204"/>
                <a:buChar char="•"/>
              </a:pPr>
              <a:r>
                <a:rPr lang="en-US" sz="3880">
                  <a:solidFill>
                    <a:srgbClr val="000000"/>
                  </a:solidFill>
                  <a:latin typeface="DM Sans"/>
                </a:rPr>
                <a:t>je später, desto größer </a:t>
              </a:r>
              <a:endParaRPr lang="en-US" sz="3880">
                <a:solidFill>
                  <a:srgbClr val="000000"/>
                </a:solidFill>
                <a:latin typeface="DM Sans"/>
              </a:endParaRPr>
            </a:p>
            <a:p>
              <a:pPr marL="838200" lvl="1" indent="-419100">
                <a:lnSpc>
                  <a:spcPts val="5435"/>
                </a:lnSpc>
                <a:buFont typeface="Arial" panose="020B0604020202020204"/>
                <a:buChar char="•"/>
              </a:pPr>
              <a:r>
                <a:rPr lang="en-US" sz="3880">
                  <a:solidFill>
                    <a:srgbClr val="000000"/>
                  </a:solidFill>
                  <a:latin typeface="DM Sans"/>
                </a:rPr>
                <a:t>67 Jahren </a:t>
              </a:r>
              <a:endParaRPr lang="en-US" sz="3880">
                <a:solidFill>
                  <a:srgbClr val="000000"/>
                </a:solidFill>
                <a:latin typeface="DM Sans"/>
              </a:endParaRPr>
            </a:p>
            <a:p>
              <a:pPr marL="838200" lvl="1" indent="-419100">
                <a:lnSpc>
                  <a:spcPts val="5435"/>
                </a:lnSpc>
                <a:buFont typeface="Arial" panose="020B0604020202020204"/>
                <a:buChar char="•"/>
              </a:pPr>
              <a:r>
                <a:rPr lang="en-US" sz="3880">
                  <a:solidFill>
                    <a:srgbClr val="000000"/>
                  </a:solidFill>
                  <a:latin typeface="DM Sans"/>
                </a:rPr>
                <a:t>Prozentualer Gehalt des beitragspflichtigen Einkommens </a:t>
              </a:r>
              <a:endParaRPr lang="en-US" sz="3880">
                <a:solidFill>
                  <a:srgbClr val="000000"/>
                </a:solidFill>
                <a:latin typeface="DM Sans"/>
              </a:endParaRPr>
            </a:p>
            <a:p>
              <a:pPr marL="838200" lvl="1" indent="-419100">
                <a:lnSpc>
                  <a:spcPts val="5435"/>
                </a:lnSpc>
                <a:buFont typeface="Arial" panose="020B0604020202020204"/>
                <a:buChar char="•"/>
              </a:pPr>
              <a:r>
                <a:rPr lang="en-US" sz="3880">
                  <a:solidFill>
                    <a:srgbClr val="000000"/>
                  </a:solidFill>
                  <a:latin typeface="DM Sans"/>
                </a:rPr>
                <a:t>von 18,6 % (jeweils 9,3 %) und 24,7 % Bergleute</a:t>
              </a:r>
              <a:endParaRPr lang="en-US" sz="3880">
                <a:solidFill>
                  <a:srgbClr val="000000"/>
                </a:solidFill>
                <a:latin typeface="DM Sans"/>
              </a:endParaRPr>
            </a:p>
            <a:p>
              <a:pPr algn="l">
                <a:lnSpc>
                  <a:spcPts val="5435"/>
                </a:lnSpc>
              </a:pPr>
              <a:endParaRPr lang="en-US" sz="3880">
                <a:solidFill>
                  <a:srgbClr val="000000"/>
                </a:solidFill>
                <a:latin typeface="DM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196" b="-196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6899877" y="-8655193"/>
            <a:ext cx="13890734" cy="11292372"/>
            <a:chOff x="0" y="0"/>
            <a:chExt cx="5216528" cy="42407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16528" cy="4240739"/>
            </a:xfrm>
            <a:custGeom>
              <a:avLst/>
              <a:gdLst/>
              <a:ahLst/>
              <a:cxnLst/>
              <a:rect l="l" t="t" r="r" b="b"/>
              <a:pathLst>
                <a:path w="5216528" h="4240739">
                  <a:moveTo>
                    <a:pt x="2608264" y="0"/>
                  </a:moveTo>
                  <a:cubicBezTo>
                    <a:pt x="1167760" y="0"/>
                    <a:pt x="0" y="949322"/>
                    <a:pt x="0" y="2120369"/>
                  </a:cubicBezTo>
                  <a:cubicBezTo>
                    <a:pt x="0" y="3291417"/>
                    <a:pt x="1167760" y="4240739"/>
                    <a:pt x="2608264" y="4240739"/>
                  </a:cubicBezTo>
                  <a:cubicBezTo>
                    <a:pt x="4048768" y="4240739"/>
                    <a:pt x="5216528" y="3291417"/>
                    <a:pt x="5216528" y="2120369"/>
                  </a:cubicBezTo>
                  <a:cubicBezTo>
                    <a:pt x="5216528" y="949322"/>
                    <a:pt x="4048768" y="0"/>
                    <a:pt x="2608264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74505" y="474567"/>
            <a:ext cx="8341477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300">
                <a:solidFill>
                  <a:srgbClr val="FFFFFF"/>
                </a:solidFill>
                <a:latin typeface="DM Sans Bold"/>
              </a:rPr>
              <a:t>Krankenversicherung</a:t>
            </a:r>
            <a:endParaRPr lang="en-US" sz="6300">
              <a:solidFill>
                <a:srgbClr val="FFFFFF"/>
              </a:solidFill>
              <a:latin typeface="DM Sans Bold"/>
            </a:endParaRPr>
          </a:p>
          <a:p>
            <a:pPr>
              <a:lnSpc>
                <a:spcPts val="7560"/>
              </a:lnSpc>
              <a:spcBef>
                <a:spcPct val="0"/>
              </a:spcBef>
            </a:pPr>
            <a:endParaRPr lang="en-US" sz="630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0799" y="1935240"/>
            <a:ext cx="11010031" cy="7759152"/>
            <a:chOff x="0" y="0"/>
            <a:chExt cx="14680042" cy="10345536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14680042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90"/>
                </a:lnSpc>
                <a:spcBef>
                  <a:spcPct val="0"/>
                </a:spcBef>
              </a:pPr>
              <a:r>
                <a:rPr lang="en-US" sz="5825">
                  <a:solidFill>
                    <a:srgbClr val="D9D9D9"/>
                  </a:solidFill>
                  <a:latin typeface="DM Sans Bold"/>
                </a:rPr>
                <a:t>die </a:t>
              </a:r>
              <a:r>
                <a:rPr lang="en-US" sz="5825">
                  <a:solidFill>
                    <a:srgbClr val="FFFFFF"/>
                  </a:solidFill>
                  <a:latin typeface="DM Sans Bold"/>
                </a:rPr>
                <a:t>Hintergrundinformationen</a:t>
              </a:r>
              <a:endParaRPr lang="en-US" sz="5825">
                <a:solidFill>
                  <a:srgbClr val="FFFFFF"/>
                </a:solidFill>
                <a:latin typeface="DM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79192"/>
              <a:ext cx="14680042" cy="8766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10920" lvl="1" indent="-505460">
                <a:lnSpc>
                  <a:spcPts val="6555"/>
                </a:lnSpc>
                <a:buFont typeface="Arial" panose="020B0604020202020204"/>
                <a:buChar char="•"/>
              </a:pPr>
              <a:r>
                <a:rPr lang="en-US" sz="4680">
                  <a:solidFill>
                    <a:srgbClr val="68D6A3"/>
                  </a:solidFill>
                  <a:latin typeface="DM Sans Bold"/>
                </a:rPr>
                <a:t>Obligatorisch für alle Deutschen in Deutschland </a:t>
              </a:r>
              <a:endParaRPr lang="en-US" sz="4680">
                <a:solidFill>
                  <a:srgbClr val="68D6A3"/>
                </a:solidFill>
                <a:latin typeface="DM Sans Bold"/>
              </a:endParaRPr>
            </a:p>
            <a:p>
              <a:pPr marL="1010920" lvl="1" indent="-505460">
                <a:lnSpc>
                  <a:spcPts val="6555"/>
                </a:lnSpc>
                <a:buFont typeface="Arial" panose="020B0604020202020204"/>
                <a:buChar char="•"/>
              </a:pPr>
              <a:r>
                <a:rPr lang="en-US" sz="4680">
                  <a:solidFill>
                    <a:srgbClr val="68D6A3"/>
                  </a:solidFill>
                  <a:latin typeface="DM Sans Bold"/>
                </a:rPr>
                <a:t>gleiches Recht auf Pflege </a:t>
              </a:r>
              <a:endParaRPr lang="en-US" sz="4680">
                <a:solidFill>
                  <a:srgbClr val="68D6A3"/>
                </a:solidFill>
                <a:latin typeface="DM Sans Bold"/>
              </a:endParaRPr>
            </a:p>
            <a:p>
              <a:pPr marL="1010920" lvl="1" indent="-505460">
                <a:lnSpc>
                  <a:spcPts val="6555"/>
                </a:lnSpc>
                <a:buFont typeface="Arial" panose="020B0604020202020204"/>
                <a:buChar char="•"/>
              </a:pPr>
              <a:r>
                <a:rPr lang="en-US" sz="4680">
                  <a:solidFill>
                    <a:srgbClr val="68D6A3"/>
                  </a:solidFill>
                  <a:latin typeface="DM Sans Bold"/>
                </a:rPr>
                <a:t>Die Höhe der Beiträge ist einkommensabhängig und beträgt 14,6 % der (jeweils 7,3 %)</a:t>
              </a:r>
              <a:endParaRPr lang="en-US" sz="4680">
                <a:solidFill>
                  <a:srgbClr val="68D6A3"/>
                </a:solidFill>
                <a:latin typeface="DM Sans Bold"/>
              </a:endParaRPr>
            </a:p>
            <a:p>
              <a:pPr marL="1010920" lvl="1" indent="-505460" algn="l">
                <a:lnSpc>
                  <a:spcPts val="6555"/>
                </a:lnSpc>
                <a:buFont typeface="Arial" panose="020B0604020202020204"/>
                <a:buChar char="•"/>
              </a:pPr>
              <a:r>
                <a:rPr lang="en-US" sz="4680">
                  <a:solidFill>
                    <a:srgbClr val="68D6A3"/>
                  </a:solidFill>
                  <a:latin typeface="DM Sans Bold"/>
                </a:rPr>
                <a:t>Privatversicherung sieht anders aus</a:t>
              </a:r>
              <a:endParaRPr lang="en-US" sz="4680">
                <a:solidFill>
                  <a:srgbClr val="68D6A3"/>
                </a:solidFill>
                <a:latin typeface="DM Sans 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0799" y="9998974"/>
            <a:ext cx="14374139" cy="28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1785">
                <a:solidFill>
                  <a:srgbClr val="FFFFFF"/>
                </a:solidFill>
                <a:latin typeface="Open Sans" panose="020B0606030504020204"/>
              </a:rPr>
              <a:t>https://bank.pl/coraz-wiecej-polakow-decyduje-sie-na-prywatne-ubezpieczenie-zdrowotne/?id=445016&amp;catid=18916</a:t>
            </a:r>
            <a:endParaRPr lang="en-US" sz="1785">
              <a:solidFill>
                <a:srgbClr val="FFFFFF"/>
              </a:solidFill>
              <a:latin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29000" y="-647700"/>
            <a:ext cx="12573000" cy="11594786"/>
            <a:chOff x="0" y="0"/>
            <a:chExt cx="6350000" cy="59214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921405"/>
            </a:xfrm>
            <a:custGeom>
              <a:avLst/>
              <a:gdLst/>
              <a:ahLst/>
              <a:cxnLst/>
              <a:rect l="l" t="t" r="r" b="b"/>
              <a:pathLst>
                <a:path w="6350000" h="5921405">
                  <a:moveTo>
                    <a:pt x="6350000" y="2960738"/>
                  </a:moveTo>
                  <a:cubicBezTo>
                    <a:pt x="6350000" y="4595822"/>
                    <a:pt x="4928476" y="5921405"/>
                    <a:pt x="3175000" y="5921405"/>
                  </a:cubicBezTo>
                  <a:cubicBezTo>
                    <a:pt x="1421498" y="5921405"/>
                    <a:pt x="0" y="4595822"/>
                    <a:pt x="0" y="2960738"/>
                  </a:cubicBezTo>
                  <a:cubicBezTo>
                    <a:pt x="0" y="1325571"/>
                    <a:pt x="1421498" y="0"/>
                    <a:pt x="3175000" y="0"/>
                  </a:cubicBezTo>
                  <a:cubicBezTo>
                    <a:pt x="4928502" y="0"/>
                    <a:pt x="6350000" y="1325571"/>
                    <a:pt x="6350000" y="2960738"/>
                  </a:cubicBezTo>
                  <a:close/>
                </a:path>
              </a:pathLst>
            </a:custGeom>
            <a:blipFill>
              <a:blip r:embed="rId1"/>
              <a:stretch>
                <a:fillRect l="-19937" r="-19937"/>
              </a:stretch>
            </a:blipFill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133323" y="2312974"/>
            <a:ext cx="9154677" cy="7230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2190" lvl="1" indent="-506095">
              <a:lnSpc>
                <a:spcPts val="6565"/>
              </a:lnSpc>
              <a:buFont typeface="Arial" panose="020B0604020202020204"/>
              <a:buChar char="•"/>
            </a:pPr>
            <a:r>
              <a:rPr lang="en-US" sz="4690">
                <a:solidFill>
                  <a:srgbClr val="000000"/>
                </a:solidFill>
                <a:latin typeface="Open Sans" panose="020B0606030504020204"/>
              </a:rPr>
              <a:t>Arbeitsunfälle und Berufskrankheiten</a:t>
            </a:r>
            <a:endParaRPr lang="en-US" sz="4690">
              <a:solidFill>
                <a:srgbClr val="000000"/>
              </a:solidFill>
              <a:latin typeface="Open Sans" panose="020B0606030504020204"/>
            </a:endParaRPr>
          </a:p>
          <a:p>
            <a:pPr marL="1012190" lvl="1" indent="-506095">
              <a:lnSpc>
                <a:spcPts val="6565"/>
              </a:lnSpc>
              <a:buFont typeface="Arial" panose="020B0604020202020204"/>
              <a:buChar char="•"/>
            </a:pPr>
            <a:r>
              <a:rPr lang="en-US" sz="4690">
                <a:solidFill>
                  <a:srgbClr val="000000"/>
                </a:solidFill>
                <a:latin typeface="Open Sans" panose="020B0606030504020204"/>
              </a:rPr>
              <a:t>wird vom Arbeitgeber bezahlt</a:t>
            </a:r>
            <a:endParaRPr lang="en-US" sz="4690">
              <a:solidFill>
                <a:srgbClr val="000000"/>
              </a:solidFill>
              <a:latin typeface="Open Sans" panose="020B0606030504020204"/>
            </a:endParaRPr>
          </a:p>
          <a:p>
            <a:pPr marL="1012190" lvl="1" indent="-506095">
              <a:lnSpc>
                <a:spcPts val="6565"/>
              </a:lnSpc>
              <a:buFont typeface="Arial" panose="020B0604020202020204"/>
              <a:buChar char="•"/>
            </a:pPr>
            <a:r>
              <a:rPr lang="en-US" sz="4690">
                <a:solidFill>
                  <a:srgbClr val="000000"/>
                </a:solidFill>
                <a:latin typeface="Open Sans" panose="020B0606030504020204"/>
              </a:rPr>
              <a:t>Rehabilitation und Entschädigung</a:t>
            </a:r>
            <a:endParaRPr lang="en-US" sz="4690">
              <a:solidFill>
                <a:srgbClr val="000000"/>
              </a:solidFill>
              <a:latin typeface="Open Sans" panose="020B0606030504020204"/>
            </a:endParaRPr>
          </a:p>
          <a:p>
            <a:pPr marL="1012190" lvl="1" indent="-506095">
              <a:lnSpc>
                <a:spcPts val="6565"/>
              </a:lnSpc>
              <a:buFont typeface="Arial" panose="020B0604020202020204"/>
              <a:buChar char="•"/>
            </a:pPr>
            <a:r>
              <a:rPr lang="en-US" sz="4690">
                <a:solidFill>
                  <a:srgbClr val="000000"/>
                </a:solidFill>
                <a:latin typeface="Open Sans" panose="020B0606030504020204"/>
              </a:rPr>
              <a:t>Die Prämie wird von vielen Faktoren beeinflusst</a:t>
            </a:r>
            <a:endParaRPr lang="en-US" sz="4690">
              <a:solidFill>
                <a:srgbClr val="000000"/>
              </a:solidFill>
              <a:latin typeface="Open Sans" panose="020B0606030504020204"/>
            </a:endParaRPr>
          </a:p>
          <a:p>
            <a:pPr>
              <a:lnSpc>
                <a:spcPts val="4885"/>
              </a:lnSpc>
            </a:pPr>
            <a:endParaRPr lang="en-US" sz="4690">
              <a:solidFill>
                <a:srgbClr val="000000"/>
              </a:solidFill>
              <a:latin typeface="Open Sans" panose="020B0606030504020204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9989821"/>
            <a:ext cx="9003149" cy="30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u="sng">
                <a:latin typeface="Open Sans" panose="020B0606030504020204"/>
                <a:hlinkClick r:id="rId2" tooltip="https://www.totalmoney.pl/artykuly/10406,ubezpieczenia,nieszczesliwy-wypadek,1,1"/>
              </a:rPr>
              <a:t>https://www.totalmoney.pl/artykuly/10406,ubezpieczenia,nieszczesliwy-wypadek,1,1i</a:t>
            </a:r>
            <a:endParaRPr lang="en-US" sz="1800" u="sng">
              <a:latin typeface="Open Sans" panose="020B0606030504020204"/>
              <a:hlinkClick r:id="rId2" tooltip="https://www.totalmoney.pl/artykuly/10406,ubezpieczenia,nieszczesliwy-wypadek,1,1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753600" y="266700"/>
            <a:ext cx="6413573" cy="1561346"/>
            <a:chOff x="0" y="0"/>
            <a:chExt cx="8551431" cy="208179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551431" cy="2081794"/>
              <a:chOff x="0" y="0"/>
              <a:chExt cx="1689172" cy="41121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89172" cy="411219"/>
              </a:xfrm>
              <a:custGeom>
                <a:avLst/>
                <a:gdLst/>
                <a:ahLst/>
                <a:cxnLst/>
                <a:rect l="l" t="t" r="r" b="b"/>
                <a:pathLst>
                  <a:path w="1689172" h="411219">
                    <a:moveTo>
                      <a:pt x="1689172" y="205609"/>
                    </a:moveTo>
                    <a:lnTo>
                      <a:pt x="1485972" y="411219"/>
                    </a:lnTo>
                    <a:lnTo>
                      <a:pt x="203200" y="411219"/>
                    </a:lnTo>
                    <a:lnTo>
                      <a:pt x="0" y="205609"/>
                    </a:lnTo>
                    <a:lnTo>
                      <a:pt x="203200" y="0"/>
                    </a:lnTo>
                    <a:lnTo>
                      <a:pt x="1485972" y="0"/>
                    </a:lnTo>
                    <a:lnTo>
                      <a:pt x="1689172" y="205609"/>
                    </a:lnTo>
                    <a:close/>
                  </a:path>
                </a:pathLst>
              </a:custGeom>
              <a:solidFill>
                <a:srgbClr val="004651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14300" y="-47625"/>
                <a:ext cx="1460572" cy="458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504321"/>
              <a:ext cx="8551431" cy="987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  <a:spcBef>
                  <a:spcPct val="0"/>
                </a:spcBef>
              </a:pPr>
              <a:r>
                <a:rPr lang="en-US" sz="4500">
                  <a:solidFill>
                    <a:srgbClr val="FFFFFF"/>
                  </a:solidFill>
                  <a:latin typeface="Fira Sans Light" panose="020B0403050000020004"/>
                </a:rPr>
                <a:t>Unfallversicherung</a:t>
              </a:r>
              <a:endParaRPr lang="en-US" sz="4500">
                <a:solidFill>
                  <a:srgbClr val="FFFFFF"/>
                </a:solidFill>
                <a:latin typeface="Fira Sans Light" panose="020B04030500000200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9174" b="-9174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2242156" y="-10447482"/>
            <a:ext cx="12861376" cy="12861376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6760647" y="3569258"/>
            <a:ext cx="0" cy="5266017"/>
          </a:xfrm>
          <a:prstGeom prst="line">
            <a:avLst/>
          </a:prstGeom>
          <a:ln w="85725" cap="flat">
            <a:solidFill>
              <a:srgbClr val="48B281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6" name="AutoShape 6"/>
          <p:cNvSpPr/>
          <p:nvPr/>
        </p:nvSpPr>
        <p:spPr>
          <a:xfrm flipV="1">
            <a:off x="12211343" y="3569258"/>
            <a:ext cx="0" cy="5266017"/>
          </a:xfrm>
          <a:prstGeom prst="line">
            <a:avLst/>
          </a:prstGeom>
          <a:ln w="85725" cap="flat">
            <a:solidFill>
              <a:srgbClr val="00A181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 rot="-1377559">
            <a:off x="-3047956" y="2777743"/>
            <a:ext cx="6955245" cy="5977164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-1217576">
            <a:off x="-261404" y="7459356"/>
            <a:ext cx="2902368" cy="2398788"/>
            <a:chOff x="0" y="0"/>
            <a:chExt cx="1094143" cy="9043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94143" cy="904303"/>
            </a:xfrm>
            <a:custGeom>
              <a:avLst/>
              <a:gdLst/>
              <a:ahLst/>
              <a:cxnLst/>
              <a:rect l="l" t="t" r="r" b="b"/>
              <a:pathLst>
                <a:path w="1094143" h="904303">
                  <a:moveTo>
                    <a:pt x="1094143" y="452151"/>
                  </a:moveTo>
                  <a:lnTo>
                    <a:pt x="890943" y="904303"/>
                  </a:lnTo>
                  <a:lnTo>
                    <a:pt x="203200" y="904303"/>
                  </a:lnTo>
                  <a:lnTo>
                    <a:pt x="0" y="452151"/>
                  </a:lnTo>
                  <a:lnTo>
                    <a:pt x="203200" y="0"/>
                  </a:lnTo>
                  <a:lnTo>
                    <a:pt x="890943" y="0"/>
                  </a:lnTo>
                  <a:lnTo>
                    <a:pt x="1094143" y="452151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47625"/>
              <a:ext cx="865543" cy="95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FFFFFF"/>
                  </a:solidFill>
                  <a:latin typeface="Open Sauce" panose="00000500000000000000"/>
                </a:rPr>
                <a:t>Der Beitrag:</a:t>
              </a:r>
              <a:endParaRPr lang="en-US" sz="2400">
                <a:solidFill>
                  <a:srgbClr val="FFFFFF"/>
                </a:solidFill>
                <a:latin typeface="Open Sauce" panose="00000500000000000000"/>
              </a:endParaRPr>
            </a:p>
            <a:p>
              <a:pPr algn="ctr">
                <a:lnSpc>
                  <a:spcPts val="6020"/>
                </a:lnSpc>
              </a:pPr>
              <a:r>
                <a:rPr lang="en-US" sz="4300">
                  <a:solidFill>
                    <a:srgbClr val="FFFFFF"/>
                  </a:solidFill>
                  <a:latin typeface="Open Sauce" panose="00000500000000000000"/>
                </a:rPr>
                <a:t>2,6%</a:t>
              </a:r>
              <a:endParaRPr lang="en-US" sz="4300">
                <a:solidFill>
                  <a:srgbClr val="FFFFFF"/>
                </a:solidFill>
                <a:latin typeface="Open Sauce" panose="0000050000000000000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3280" y="5334467"/>
            <a:ext cx="6087367" cy="1604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5"/>
              </a:lnSpc>
            </a:pPr>
            <a:r>
              <a:rPr lang="en-US" sz="4935">
                <a:solidFill>
                  <a:srgbClr val="68D6A3"/>
                </a:solidFill>
                <a:latin typeface="Fira Sans" panose="020B0503050000020004"/>
              </a:rPr>
              <a:t>Entschädigung für Verdienstausfall</a:t>
            </a:r>
            <a:endParaRPr lang="en-US" sz="4935">
              <a:solidFill>
                <a:srgbClr val="68D6A3"/>
              </a:solidFill>
              <a:latin typeface="Fira Sans" panose="020B05030500000200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38113" y="4748826"/>
            <a:ext cx="4696992" cy="299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5"/>
              </a:lnSpc>
            </a:pPr>
            <a:r>
              <a:rPr lang="en-US" sz="4575">
                <a:solidFill>
                  <a:srgbClr val="00A181"/>
                </a:solidFill>
                <a:latin typeface="Fira Sans" panose="020B0503050000020004"/>
              </a:rPr>
              <a:t>Verdienst und Versicherungszeit beeinflussen die Leistung</a:t>
            </a:r>
            <a:endParaRPr lang="en-US" sz="4575">
              <a:solidFill>
                <a:srgbClr val="00A181"/>
              </a:solidFill>
              <a:latin typeface="Fira Sans" panose="020B0503050000020004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592343" y="3569258"/>
            <a:ext cx="5022378" cy="5974864"/>
            <a:chOff x="0" y="0"/>
            <a:chExt cx="6696504" cy="796648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277914"/>
              <a:ext cx="6696504" cy="5688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85"/>
                </a:lnSpc>
              </a:pPr>
              <a:r>
                <a:rPr lang="en-US" sz="4375">
                  <a:solidFill>
                    <a:srgbClr val="004651"/>
                  </a:solidFill>
                  <a:latin typeface="Fira Sans" panose="020B0503050000020004"/>
                </a:rPr>
                <a:t>Insolvenz des Chefs,</a:t>
              </a:r>
              <a:endParaRPr lang="en-US" sz="4375">
                <a:solidFill>
                  <a:srgbClr val="004651"/>
                </a:solidFill>
                <a:latin typeface="Fira Sans" panose="020B0503050000020004"/>
              </a:endParaRPr>
            </a:p>
            <a:p>
              <a:pPr>
                <a:lnSpc>
                  <a:spcPts val="5685"/>
                </a:lnSpc>
              </a:pPr>
              <a:r>
                <a:rPr lang="en-US" sz="4375">
                  <a:solidFill>
                    <a:srgbClr val="004651"/>
                  </a:solidFill>
                  <a:latin typeface="Fira Sans" panose="020B0503050000020004"/>
                </a:rPr>
                <a:t>Verkürzung der Arbeitszeit,</a:t>
              </a:r>
              <a:endParaRPr lang="en-US" sz="4375">
                <a:solidFill>
                  <a:srgbClr val="004651"/>
                </a:solidFill>
                <a:latin typeface="Fira Sans" panose="020B0503050000020004"/>
              </a:endParaRPr>
            </a:p>
            <a:p>
              <a:pPr>
                <a:lnSpc>
                  <a:spcPts val="5685"/>
                </a:lnSpc>
              </a:pPr>
              <a:r>
                <a:rPr lang="en-US" sz="4375">
                  <a:solidFill>
                    <a:srgbClr val="004651"/>
                  </a:solidFill>
                  <a:latin typeface="Fira Sans" panose="020B0503050000020004"/>
                </a:rPr>
                <a:t>wetterbedingter Abwesenheit</a:t>
              </a:r>
              <a:endParaRPr lang="en-US" sz="4375">
                <a:solidFill>
                  <a:srgbClr val="004651"/>
                </a:solidFill>
                <a:latin typeface="Fira Sans" panose="020B0503050000020004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6696504" cy="1968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5"/>
                </a:lnSpc>
              </a:pPr>
              <a:r>
                <a:rPr lang="en-US" sz="4610">
                  <a:solidFill>
                    <a:srgbClr val="004651"/>
                  </a:solidFill>
                  <a:latin typeface="Fira Sans Bold" panose="020B0803050000020004"/>
                </a:rPr>
                <a:t>versichert im Falle von:</a:t>
              </a:r>
              <a:endParaRPr lang="en-US" sz="4610">
                <a:solidFill>
                  <a:srgbClr val="004651"/>
                </a:solidFill>
                <a:latin typeface="Fira Sans Bold" panose="020B0803050000020004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015979" y="327308"/>
            <a:ext cx="13313729" cy="1633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 err="1">
                <a:solidFill>
                  <a:srgbClr val="F4F4F4"/>
                </a:solidFill>
                <a:latin typeface="Fira Sans Light" panose="020B0403050000020004"/>
              </a:rPr>
              <a:t>Arbeitslosenversicherung</a:t>
            </a:r>
            <a:endParaRPr lang="en-US" sz="4700" dirty="0">
              <a:solidFill>
                <a:srgbClr val="F4F4F4"/>
              </a:solidFill>
              <a:latin typeface="Fira Sans Light" panose="020B0403050000020004"/>
            </a:endParaRPr>
          </a:p>
          <a:p>
            <a:pPr algn="ctr">
              <a:lnSpc>
                <a:spcPts val="6580"/>
              </a:lnSpc>
            </a:pPr>
            <a:endParaRPr lang="en-US" sz="4700" dirty="0">
              <a:solidFill>
                <a:srgbClr val="F4F4F4"/>
              </a:solidFill>
              <a:latin typeface="Fira Sans Light" panose="020B04030500000200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0" y="9836600"/>
            <a:ext cx="9144000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Open Sans" panose="020B0606030504020204"/>
              </a:rPr>
              <a:t>https://www.gowork.pl/blog/39-bezrobocie-w-lodzi-aktualne-dane/</a:t>
            </a:r>
            <a:endParaRPr lang="en-US" sz="2200">
              <a:solidFill>
                <a:srgbClr val="000000"/>
              </a:solidFill>
              <a:latin typeface="Open Sans" panose="020B0606030504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a 52"/>
          <p:cNvGrpSpPr/>
          <p:nvPr/>
        </p:nvGrpSpPr>
        <p:grpSpPr>
          <a:xfrm>
            <a:off x="-787629" y="-1425627"/>
            <a:ext cx="10426349" cy="14060686"/>
            <a:chOff x="-787629" y="-1425627"/>
            <a:chExt cx="10426349" cy="14060686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 4"/>
            <p:cNvSpPr/>
            <p:nvPr/>
          </p:nvSpPr>
          <p:spPr>
            <a:xfrm>
              <a:off x="-787629" y="1"/>
              <a:ext cx="3086101" cy="2652118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7"/>
            <p:cNvSpPr/>
            <p:nvPr/>
          </p:nvSpPr>
          <p:spPr>
            <a:xfrm>
              <a:off x="-787629" y="2853030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787629" y="5705172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-787629" y="8557314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50191" y="-1425627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650191" y="4278657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650191" y="1426515"/>
              <a:ext cx="3086101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650191" y="7130800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650191" y="9982942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114800" y="2853030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4114800" y="5705172"/>
              <a:ext cx="3086101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4114800" y="8557315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6552620" y="4278657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6552620" y="7130800"/>
              <a:ext cx="3086100" cy="2652117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Sześciokąt 50"/>
            <p:cNvSpPr/>
            <p:nvPr/>
          </p:nvSpPr>
          <p:spPr>
            <a:xfrm>
              <a:off x="4088011" y="1"/>
              <a:ext cx="3086100" cy="2652118"/>
            </a:xfrm>
            <a:prstGeom prst="hexagon">
              <a:avLst>
                <a:gd name="adj" fmla="val 2891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9829800" y="312090"/>
            <a:ext cx="7189357" cy="1828800"/>
            <a:chOff x="8915400" y="266700"/>
            <a:chExt cx="7189357" cy="1828800"/>
          </a:xfrm>
        </p:grpSpPr>
        <p:sp>
          <p:nvSpPr>
            <p:cNvPr id="57" name="Prostokąt: zaokrąglone rogi 56"/>
            <p:cNvSpPr/>
            <p:nvPr/>
          </p:nvSpPr>
          <p:spPr>
            <a:xfrm>
              <a:off x="8915400" y="266700"/>
              <a:ext cx="7189357" cy="1828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ole tekstowe 54"/>
            <p:cNvSpPr txBox="1"/>
            <p:nvPr/>
          </p:nvSpPr>
          <p:spPr>
            <a:xfrm>
              <a:off x="9144000" y="642355"/>
              <a:ext cx="6960757" cy="11682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>
                <a:lnSpc>
                  <a:spcPts val="8790"/>
                </a:lnSpc>
              </a:pPr>
              <a:r>
                <a:rPr lang="de-AT" sz="7200" spc="-146" dirty="0">
                  <a:solidFill>
                    <a:srgbClr val="004651"/>
                  </a:solidFill>
                  <a:latin typeface="Antonio Bold" panose="02000803000000000000"/>
                </a:rPr>
                <a:t>Pflegeversicherung</a:t>
              </a:r>
              <a:endParaRPr lang="de-AT" sz="7200" spc="-146" dirty="0">
                <a:solidFill>
                  <a:srgbClr val="004651"/>
                </a:solidFill>
                <a:latin typeface="Antonio Bold" panose="02000803000000000000"/>
              </a:endParaRPr>
            </a:p>
          </p:txBody>
        </p:sp>
      </p:grpSp>
      <p:sp>
        <p:nvSpPr>
          <p:cNvPr id="60" name="Pole tekstowe 59"/>
          <p:cNvSpPr txBox="1"/>
          <p:nvPr/>
        </p:nvSpPr>
        <p:spPr>
          <a:xfrm>
            <a:off x="9829800" y="3086100"/>
            <a:ext cx="71893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bg1"/>
                </a:solidFill>
                <a:latin typeface="Open Sauce" panose="00000500000000000000"/>
              </a:rPr>
              <a:t>selbständige</a:t>
            </a:r>
            <a:r>
              <a:rPr lang="en-US" sz="4400" dirty="0">
                <a:solidFill>
                  <a:schemeClr val="bg1"/>
                </a:solidFill>
                <a:latin typeface="Open Sauce" panose="0000050000000000000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Open Sauce" panose="00000500000000000000"/>
              </a:rPr>
              <a:t>Zweigstelle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 - 1995</a:t>
            </a:r>
            <a:endParaRPr lang="pl-PL" sz="4400" dirty="0">
              <a:solidFill>
                <a:schemeClr val="bg1"/>
              </a:solidFill>
              <a:latin typeface="Open Sauce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4400" dirty="0">
              <a:solidFill>
                <a:schemeClr val="bg1"/>
              </a:solidFill>
              <a:latin typeface="Open Sauce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Elternurlaub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oder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Betreuungsgeld</a:t>
            </a:r>
            <a:endParaRPr lang="pl-PL" sz="4400" dirty="0">
              <a:solidFill>
                <a:schemeClr val="bg1"/>
              </a:solidFill>
              <a:latin typeface="Open Sauce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Wahl </a:t>
            </a: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eines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Treuhänders</a:t>
            </a:r>
            <a:endParaRPr lang="pl-PL" sz="4400" dirty="0">
              <a:solidFill>
                <a:schemeClr val="bg1"/>
              </a:solidFill>
              <a:latin typeface="Open Sauce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nicht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genug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für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Open Sauce" panose="00000500000000000000"/>
              </a:rPr>
              <a:t>alles</a:t>
            </a:r>
            <a:endParaRPr lang="pl-PL" sz="4400" dirty="0">
              <a:solidFill>
                <a:schemeClr val="bg1"/>
              </a:solidFill>
              <a:latin typeface="Open Sauce" panose="000005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„</a:t>
            </a:r>
            <a:r>
              <a:rPr lang="en-US" sz="4400" dirty="0" err="1">
                <a:solidFill>
                  <a:schemeClr val="bg1"/>
                </a:solidFill>
                <a:latin typeface="Open Sauce" panose="00000500000000000000"/>
              </a:rPr>
              <a:t>Teilleistungssystem</a:t>
            </a:r>
            <a:r>
              <a:rPr lang="pl-PL" sz="4400" dirty="0">
                <a:solidFill>
                  <a:schemeClr val="bg1"/>
                </a:solidFill>
                <a:latin typeface="Open Sauce" panose="00000500000000000000"/>
              </a:rPr>
              <a:t>”</a:t>
            </a:r>
            <a:endParaRPr lang="pl-PL" sz="4400" dirty="0">
              <a:solidFill>
                <a:schemeClr val="bg1"/>
              </a:solidFill>
              <a:latin typeface="Open Sauce" panose="00000500000000000000"/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228600" y="9829053"/>
            <a:ext cx="8319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https://politykazdrowotna.com/artykul/na-pomoc-niesamodzielnym-opieka-dlugoterminowa/828364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/>
        </p:nvSpPr>
        <p:spPr>
          <a:xfrm>
            <a:off x="0" y="5143500"/>
            <a:ext cx="18288000" cy="5143499"/>
          </a:xfrm>
          <a:custGeom>
            <a:avLst/>
            <a:gdLst/>
            <a:ahLst/>
            <a:cxnLst/>
            <a:rect l="l" t="t" r="r" b="b"/>
            <a:pathLst>
              <a:path w="18288000" h="5143500">
                <a:moveTo>
                  <a:pt x="6274375" y="2020798"/>
                </a:moveTo>
                <a:cubicBezTo>
                  <a:pt x="6366707" y="2020798"/>
                  <a:pt x="6440954" y="2044595"/>
                  <a:pt x="6497115" y="2092189"/>
                </a:cubicBezTo>
                <a:cubicBezTo>
                  <a:pt x="6553275" y="2139782"/>
                  <a:pt x="6593968" y="2202845"/>
                  <a:pt x="6619194" y="2281375"/>
                </a:cubicBezTo>
                <a:cubicBezTo>
                  <a:pt x="6644419" y="2359905"/>
                  <a:pt x="6657031" y="2445336"/>
                  <a:pt x="6657031" y="2537668"/>
                </a:cubicBezTo>
                <a:cubicBezTo>
                  <a:pt x="6657031" y="2629049"/>
                  <a:pt x="6644419" y="2714004"/>
                  <a:pt x="6619194" y="2792534"/>
                </a:cubicBezTo>
                <a:cubicBezTo>
                  <a:pt x="6593968" y="2871064"/>
                  <a:pt x="6553275" y="2934126"/>
                  <a:pt x="6497115" y="2981720"/>
                </a:cubicBezTo>
                <a:cubicBezTo>
                  <a:pt x="6440954" y="3029314"/>
                  <a:pt x="6366707" y="3053111"/>
                  <a:pt x="6274375" y="3053111"/>
                </a:cubicBezTo>
                <a:cubicBezTo>
                  <a:pt x="6182042" y="3053111"/>
                  <a:pt x="6107796" y="3030504"/>
                  <a:pt x="6051635" y="2985290"/>
                </a:cubicBezTo>
                <a:cubicBezTo>
                  <a:pt x="5995474" y="2940076"/>
                  <a:pt x="5955019" y="2878441"/>
                  <a:pt x="5930270" y="2800387"/>
                </a:cubicBezTo>
                <a:cubicBezTo>
                  <a:pt x="5905522" y="2722333"/>
                  <a:pt x="5893147" y="2634760"/>
                  <a:pt x="5893147" y="2537668"/>
                </a:cubicBezTo>
                <a:cubicBezTo>
                  <a:pt x="5893147" y="2441528"/>
                  <a:pt x="5905522" y="2354432"/>
                  <a:pt x="5930270" y="2276377"/>
                </a:cubicBezTo>
                <a:cubicBezTo>
                  <a:pt x="5955019" y="2198323"/>
                  <a:pt x="5995474" y="2136213"/>
                  <a:pt x="6051635" y="2090047"/>
                </a:cubicBezTo>
                <a:cubicBezTo>
                  <a:pt x="6107796" y="2043881"/>
                  <a:pt x="6182042" y="2020798"/>
                  <a:pt x="6274375" y="2020798"/>
                </a:cubicBezTo>
                <a:close/>
                <a:moveTo>
                  <a:pt x="10540272" y="1575318"/>
                </a:moveTo>
                <a:lnTo>
                  <a:pt x="10540272" y="2040787"/>
                </a:lnTo>
                <a:lnTo>
                  <a:pt x="11209919" y="2040787"/>
                </a:lnTo>
                <a:lnTo>
                  <a:pt x="10461742" y="3055967"/>
                </a:lnTo>
                <a:lnTo>
                  <a:pt x="10461742" y="3497163"/>
                </a:lnTo>
                <a:lnTo>
                  <a:pt x="11999504" y="3497163"/>
                </a:lnTo>
                <a:lnTo>
                  <a:pt x="11999504" y="3031694"/>
                </a:lnTo>
                <a:lnTo>
                  <a:pt x="11154234" y="3031694"/>
                </a:lnTo>
                <a:lnTo>
                  <a:pt x="11926685" y="1987958"/>
                </a:lnTo>
                <a:lnTo>
                  <a:pt x="11926685" y="1575318"/>
                </a:lnTo>
                <a:close/>
                <a:moveTo>
                  <a:pt x="9644415" y="1575318"/>
                </a:moveTo>
                <a:lnTo>
                  <a:pt x="9644415" y="3497163"/>
                </a:lnTo>
                <a:lnTo>
                  <a:pt x="10205548" y="3497163"/>
                </a:lnTo>
                <a:lnTo>
                  <a:pt x="10205548" y="1575318"/>
                </a:lnTo>
                <a:close/>
                <a:moveTo>
                  <a:pt x="7511304" y="1575318"/>
                </a:moveTo>
                <a:lnTo>
                  <a:pt x="7511304" y="2679022"/>
                </a:lnTo>
                <a:cubicBezTo>
                  <a:pt x="7511304" y="2877013"/>
                  <a:pt x="7542478" y="3038357"/>
                  <a:pt x="7604827" y="3163053"/>
                </a:cubicBezTo>
                <a:cubicBezTo>
                  <a:pt x="7667174" y="3287750"/>
                  <a:pt x="7763553" y="3379368"/>
                  <a:pt x="7893960" y="3437908"/>
                </a:cubicBezTo>
                <a:cubicBezTo>
                  <a:pt x="8024367" y="3496449"/>
                  <a:pt x="8191898" y="3525719"/>
                  <a:pt x="8396552" y="3525719"/>
                </a:cubicBezTo>
                <a:cubicBezTo>
                  <a:pt x="8601206" y="3525719"/>
                  <a:pt x="8769213" y="3496449"/>
                  <a:pt x="8900572" y="3437908"/>
                </a:cubicBezTo>
                <a:cubicBezTo>
                  <a:pt x="9031932" y="3379368"/>
                  <a:pt x="9129023" y="3287750"/>
                  <a:pt x="9191847" y="3163053"/>
                </a:cubicBezTo>
                <a:cubicBezTo>
                  <a:pt x="9254672" y="3038357"/>
                  <a:pt x="9286084" y="2877013"/>
                  <a:pt x="9286084" y="2679022"/>
                </a:cubicBezTo>
                <a:lnTo>
                  <a:pt x="9286084" y="1575318"/>
                </a:lnTo>
                <a:lnTo>
                  <a:pt x="8706389" y="1575318"/>
                </a:lnTo>
                <a:lnTo>
                  <a:pt x="8706389" y="2663316"/>
                </a:lnTo>
                <a:cubicBezTo>
                  <a:pt x="8706389" y="2796580"/>
                  <a:pt x="8682592" y="2895337"/>
                  <a:pt x="8634998" y="2959589"/>
                </a:cubicBezTo>
                <a:cubicBezTo>
                  <a:pt x="8587404" y="3023841"/>
                  <a:pt x="8509825" y="3055967"/>
                  <a:pt x="8402263" y="3055967"/>
                </a:cubicBezTo>
                <a:cubicBezTo>
                  <a:pt x="8294702" y="3055967"/>
                  <a:pt x="8215695" y="3023841"/>
                  <a:pt x="8165245" y="2959589"/>
                </a:cubicBezTo>
                <a:cubicBezTo>
                  <a:pt x="8114796" y="2895337"/>
                  <a:pt x="8089571" y="2796580"/>
                  <a:pt x="8089571" y="2663316"/>
                </a:cubicBezTo>
                <a:lnTo>
                  <a:pt x="8089571" y="1575318"/>
                </a:lnTo>
                <a:close/>
                <a:moveTo>
                  <a:pt x="6274375" y="1549617"/>
                </a:moveTo>
                <a:cubicBezTo>
                  <a:pt x="6074480" y="1549617"/>
                  <a:pt x="5903141" y="1588882"/>
                  <a:pt x="5760359" y="1667412"/>
                </a:cubicBezTo>
                <a:cubicBezTo>
                  <a:pt x="5617578" y="1745942"/>
                  <a:pt x="5508112" y="1858978"/>
                  <a:pt x="5431961" y="2006519"/>
                </a:cubicBezTo>
                <a:cubicBezTo>
                  <a:pt x="5355811" y="2154061"/>
                  <a:pt x="5317735" y="2331110"/>
                  <a:pt x="5317735" y="2537668"/>
                </a:cubicBezTo>
                <a:cubicBezTo>
                  <a:pt x="5317735" y="2743274"/>
                  <a:pt x="5355811" y="2919610"/>
                  <a:pt x="5431961" y="3066675"/>
                </a:cubicBezTo>
                <a:cubicBezTo>
                  <a:pt x="5508112" y="3213741"/>
                  <a:pt x="5617578" y="3326538"/>
                  <a:pt x="5760359" y="3405068"/>
                </a:cubicBezTo>
                <a:cubicBezTo>
                  <a:pt x="5867446" y="3463966"/>
                  <a:pt x="5990596" y="3500777"/>
                  <a:pt x="6129808" y="3515502"/>
                </a:cubicBezTo>
                <a:lnTo>
                  <a:pt x="6143357" y="3516556"/>
                </a:lnTo>
                <a:lnTo>
                  <a:pt x="6195488" y="3599966"/>
                </a:lnTo>
                <a:cubicBezTo>
                  <a:pt x="6217143" y="3632330"/>
                  <a:pt x="6239632" y="3663742"/>
                  <a:pt x="6262952" y="3694202"/>
                </a:cubicBezTo>
                <a:cubicBezTo>
                  <a:pt x="6309595" y="3755122"/>
                  <a:pt x="6367897" y="3808666"/>
                  <a:pt x="6437860" y="3854832"/>
                </a:cubicBezTo>
                <a:cubicBezTo>
                  <a:pt x="6507823" y="3900998"/>
                  <a:pt x="6596824" y="3937170"/>
                  <a:pt x="6704862" y="3963346"/>
                </a:cubicBezTo>
                <a:cubicBezTo>
                  <a:pt x="6812901" y="3989523"/>
                  <a:pt x="6948782" y="4002611"/>
                  <a:pt x="7112505" y="4002611"/>
                </a:cubicBezTo>
                <a:lnTo>
                  <a:pt x="7209597" y="4002611"/>
                </a:lnTo>
                <a:lnTo>
                  <a:pt x="7209597" y="3530003"/>
                </a:lnTo>
                <a:lnTo>
                  <a:pt x="7133923" y="3530003"/>
                </a:lnTo>
                <a:cubicBezTo>
                  <a:pt x="7024456" y="3530003"/>
                  <a:pt x="6935456" y="3524054"/>
                  <a:pt x="6866920" y="3512155"/>
                </a:cubicBezTo>
                <a:cubicBezTo>
                  <a:pt x="6798385" y="3500256"/>
                  <a:pt x="6742699" y="3482171"/>
                  <a:pt x="6699865" y="3457898"/>
                </a:cubicBezTo>
                <a:lnTo>
                  <a:pt x="6689646" y="3451473"/>
                </a:lnTo>
                <a:lnTo>
                  <a:pt x="6734913" y="3432677"/>
                </a:lnTo>
                <a:cubicBezTo>
                  <a:pt x="6753669" y="3424088"/>
                  <a:pt x="6771970" y="3414885"/>
                  <a:pt x="6789818" y="3405068"/>
                </a:cubicBezTo>
                <a:cubicBezTo>
                  <a:pt x="6932599" y="3326538"/>
                  <a:pt x="7042066" y="3213741"/>
                  <a:pt x="7118217" y="3066675"/>
                </a:cubicBezTo>
                <a:cubicBezTo>
                  <a:pt x="7194367" y="2919610"/>
                  <a:pt x="7232442" y="2743274"/>
                  <a:pt x="7232442" y="2537668"/>
                </a:cubicBezTo>
                <a:cubicBezTo>
                  <a:pt x="7232442" y="2331110"/>
                  <a:pt x="7194367" y="2154061"/>
                  <a:pt x="7118217" y="2006519"/>
                </a:cubicBezTo>
                <a:cubicBezTo>
                  <a:pt x="7042066" y="1858978"/>
                  <a:pt x="6932599" y="1745942"/>
                  <a:pt x="6789818" y="1667412"/>
                </a:cubicBezTo>
                <a:cubicBezTo>
                  <a:pt x="6647036" y="1588882"/>
                  <a:pt x="6475222" y="1549617"/>
                  <a:pt x="6274375" y="1549617"/>
                </a:cubicBezTo>
                <a:close/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"/>
                  <a:lumOff val="98000"/>
                  <a:alpha val="0"/>
                </a:schemeClr>
              </a:gs>
              <a:gs pos="28000">
                <a:srgbClr val="A2D7C0">
                  <a:alpha val="86000"/>
                </a:srgbClr>
              </a:gs>
              <a:gs pos="83000">
                <a:srgbClr val="48B281">
                  <a:alpha val="95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pl-PL" sz="23000" b="1" dirty="0">
              <a:latin typeface="Aptos Black" panose="020B00040202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0" y="-15688"/>
            <a:ext cx="767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https://diesel-center.pl/2022/06/08/turbosprezarki-twin-scroll-charakterystyka/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A3930F-7C36-4DCA-96EC-8C1390FB523D}"/>
</file>

<file path=customXml/itemProps2.xml><?xml version="1.0" encoding="utf-8"?>
<ds:datastoreItem xmlns:ds="http://schemas.openxmlformats.org/officeDocument/2006/customXml" ds:itemID="{EC49B962-C33C-479A-BBA0-CDEBB9CB9DCB}"/>
</file>

<file path=customXml/itemProps3.xml><?xml version="1.0" encoding="utf-8"?>
<ds:datastoreItem xmlns:ds="http://schemas.openxmlformats.org/officeDocument/2006/customXml" ds:itemID="{DD0CCADD-A3CB-4C9C-B59F-9FD11F2A3B2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5069</Words>
  <Application>WPS Presentation</Application>
  <PresentationFormat>Niestandardowy</PresentationFormat>
  <Paragraphs>205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8" baseType="lpstr">
      <vt:lpstr>Arial</vt:lpstr>
      <vt:lpstr>SimSun</vt:lpstr>
      <vt:lpstr>Wingdings</vt:lpstr>
      <vt:lpstr>Fira Sans Light</vt:lpstr>
      <vt:lpstr>Fira Sans Bold</vt:lpstr>
      <vt:lpstr>Fira Sans Medium</vt:lpstr>
      <vt:lpstr>Arial</vt:lpstr>
      <vt:lpstr>Fira Sans</vt:lpstr>
      <vt:lpstr>DM Sans Bold</vt:lpstr>
      <vt:lpstr>DM Sans Italics</vt:lpstr>
      <vt:lpstr>DM Sans</vt:lpstr>
      <vt:lpstr>Open Sans</vt:lpstr>
      <vt:lpstr>Open Sauce</vt:lpstr>
      <vt:lpstr>Fira Sans</vt:lpstr>
      <vt:lpstr>Antonio Bold</vt:lpstr>
      <vt:lpstr>Aptos Black</vt:lpstr>
      <vt:lpstr>Aptos</vt:lpstr>
      <vt:lpstr>Segoe Print</vt:lpstr>
      <vt:lpstr>Times New Roman</vt:lpstr>
      <vt:lpstr>Open Sans Bold</vt:lpstr>
      <vt:lpstr>Microsoft YaHei</vt:lpstr>
      <vt:lpstr>Arial Unicode MS</vt:lpstr>
      <vt:lpstr>Calibri</vt:lpstr>
      <vt:lpstr>Century 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Home</dc:creator>
  <cp:lastModifiedBy>Barbara Skoczyńska -Prokopowi</cp:lastModifiedBy>
  <cp:revision>11</cp:revision>
  <dcterms:created xsi:type="dcterms:W3CDTF">2006-08-16T00:00:00Z</dcterms:created>
  <dcterms:modified xsi:type="dcterms:W3CDTF">2024-04-18T11:08:02Z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E3F355BEC20F420A8AB3C97247FD0E74_12</vt:lpwstr>
  </property>
  <property fmtid="{D5CDD505-2E9C-101B-9397-08002B2CF9AE}" pid="3" name="KSOProductBuildVer">
    <vt:lpwstr>1045-12.2.0.13489</vt:lpwstr>
  </property>
  <property fmtid="{D5CDD505-2E9C-101B-9397-08002B2CF9AE}" pid="4" name="ContentTypeId">
    <vt:lpwstr>0x0101000F032860FE59B94DB7E8C59EF37275DE</vt:lpwstr>
  </property>
</Properties>
</file>