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56" r:id="rId2"/>
    <p:sldId id="257" r:id="rId3"/>
    <p:sldId id="258" r:id="rId4"/>
    <p:sldId id="266" r:id="rId5"/>
    <p:sldId id="270" r:id="rId6"/>
    <p:sldId id="272" r:id="rId7"/>
    <p:sldId id="259" r:id="rId8"/>
    <p:sldId id="260" r:id="rId9"/>
    <p:sldId id="262" r:id="rId10"/>
    <p:sldId id="269" r:id="rId11"/>
    <p:sldId id="265" r:id="rId12"/>
    <p:sldId id="271" r:id="rId13"/>
    <p:sldId id="264" r:id="rId14"/>
    <p:sldId id="273" r:id="rId15"/>
    <p:sldId id="263" r:id="rId16"/>
    <p:sldId id="261" r:id="rId17"/>
    <p:sldId id="267"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660"/>
  </p:normalViewPr>
  <p:slideViewPr>
    <p:cSldViewPr snapToGrid="0">
      <p:cViewPr varScale="1">
        <p:scale>
          <a:sx n="78" d="100"/>
          <a:sy n="78" d="100"/>
        </p:scale>
        <p:origin x="89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B23F9-497B-4D5A-AA83-5F00B97FD232}" type="datetimeFigureOut">
              <a:rPr lang="pl-PL" smtClean="0"/>
              <a:pPr/>
              <a:t>05.05.2024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4ECB5-B620-4679-B9A2-0D686F75BBD1}" type="slidenum">
              <a:rPr lang="pl-PL" smtClean="0"/>
              <a:pPr/>
              <a:t>‹#›</a:t>
            </a:fld>
            <a:endParaRPr lang="pl-PL"/>
          </a:p>
        </p:txBody>
      </p:sp>
    </p:spTree>
    <p:extLst>
      <p:ext uri="{BB962C8B-B14F-4D97-AF65-F5344CB8AC3E}">
        <p14:creationId xmlns:p14="http://schemas.microsoft.com/office/powerpoint/2010/main" val="2148439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5F4ECB5-B620-4679-B9A2-0D686F75BBD1}" type="slidenum">
              <a:rPr lang="pl-PL" smtClean="0"/>
              <a:pPr/>
              <a:t>12</a:t>
            </a:fld>
            <a:endParaRPr lang="pl-PL"/>
          </a:p>
        </p:txBody>
      </p:sp>
    </p:spTree>
    <p:extLst>
      <p:ext uri="{BB962C8B-B14F-4D97-AF65-F5344CB8AC3E}">
        <p14:creationId xmlns:p14="http://schemas.microsoft.com/office/powerpoint/2010/main" val="140648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998645-E4D1-5CCD-D300-6A97EAC717A0}"/>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4A6ECC8-E46B-03C7-AF30-4C258CBF38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97D17D4-C938-EF30-F2E2-4F631D63DE65}"/>
              </a:ext>
            </a:extLst>
          </p:cNvPr>
          <p:cNvSpPr>
            <a:spLocks noGrp="1"/>
          </p:cNvSpPr>
          <p:nvPr>
            <p:ph type="dt" sz="half" idx="10"/>
          </p:nvPr>
        </p:nvSpPr>
        <p:spPr/>
        <p:txBody>
          <a:bodyPr/>
          <a:lstStyle/>
          <a:p>
            <a:fld id="{1BFC517F-454A-4678-A0D1-3FF2FD6FF61C}" type="datetimeFigureOut">
              <a:rPr lang="pl-PL" smtClean="0"/>
              <a:pPr/>
              <a:t>05.05.2024</a:t>
            </a:fld>
            <a:endParaRPr lang="pl-PL"/>
          </a:p>
        </p:txBody>
      </p:sp>
      <p:sp>
        <p:nvSpPr>
          <p:cNvPr id="5" name="Symbol zastępczy stopki 4">
            <a:extLst>
              <a:ext uri="{FF2B5EF4-FFF2-40B4-BE49-F238E27FC236}">
                <a16:creationId xmlns:a16="http://schemas.microsoft.com/office/drawing/2014/main" id="{5E9687A8-136F-0772-B2C8-96A5A29A15C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D1CFCFB-9743-8490-90FE-14D01AA98BCB}"/>
              </a:ext>
            </a:extLst>
          </p:cNvPr>
          <p:cNvSpPr>
            <a:spLocks noGrp="1"/>
          </p:cNvSpPr>
          <p:nvPr>
            <p:ph type="sldNum" sz="quarter" idx="12"/>
          </p:nvPr>
        </p:nvSpPr>
        <p:spPr/>
        <p:txBody>
          <a:bodyPr/>
          <a:lstStyle/>
          <a:p>
            <a:fld id="{20466636-2A96-451F-87FB-DFF56F17E600}" type="slidenum">
              <a:rPr lang="pl-PL" smtClean="0"/>
              <a:pPr/>
              <a:t>‹#›</a:t>
            </a:fld>
            <a:endParaRPr lang="pl-PL"/>
          </a:p>
        </p:txBody>
      </p:sp>
    </p:spTree>
    <p:extLst>
      <p:ext uri="{BB962C8B-B14F-4D97-AF65-F5344CB8AC3E}">
        <p14:creationId xmlns:p14="http://schemas.microsoft.com/office/powerpoint/2010/main" val="283277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411A42-AB09-160F-B01A-62E797CCA1DF}"/>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C10A7F12-765B-0028-6355-95F22D519533}"/>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C2F96B2-F52A-559F-D0B0-94E3A71D9322}"/>
              </a:ext>
            </a:extLst>
          </p:cNvPr>
          <p:cNvSpPr>
            <a:spLocks noGrp="1"/>
          </p:cNvSpPr>
          <p:nvPr>
            <p:ph type="dt" sz="half" idx="10"/>
          </p:nvPr>
        </p:nvSpPr>
        <p:spPr/>
        <p:txBody>
          <a:bodyPr/>
          <a:lstStyle/>
          <a:p>
            <a:fld id="{1BFC517F-454A-4678-A0D1-3FF2FD6FF61C}" type="datetimeFigureOut">
              <a:rPr lang="pl-PL" smtClean="0"/>
              <a:pPr/>
              <a:t>05.05.2024</a:t>
            </a:fld>
            <a:endParaRPr lang="pl-PL"/>
          </a:p>
        </p:txBody>
      </p:sp>
      <p:sp>
        <p:nvSpPr>
          <p:cNvPr id="5" name="Symbol zastępczy stopki 4">
            <a:extLst>
              <a:ext uri="{FF2B5EF4-FFF2-40B4-BE49-F238E27FC236}">
                <a16:creationId xmlns:a16="http://schemas.microsoft.com/office/drawing/2014/main" id="{932E2893-DAE3-53C3-8791-F5A0185DA05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282CDC6-FF18-88DA-1109-C56CCF7DCF25}"/>
              </a:ext>
            </a:extLst>
          </p:cNvPr>
          <p:cNvSpPr>
            <a:spLocks noGrp="1"/>
          </p:cNvSpPr>
          <p:nvPr>
            <p:ph type="sldNum" sz="quarter" idx="12"/>
          </p:nvPr>
        </p:nvSpPr>
        <p:spPr/>
        <p:txBody>
          <a:bodyPr/>
          <a:lstStyle/>
          <a:p>
            <a:fld id="{20466636-2A96-451F-87FB-DFF56F17E600}" type="slidenum">
              <a:rPr lang="pl-PL" smtClean="0"/>
              <a:pPr/>
              <a:t>‹#›</a:t>
            </a:fld>
            <a:endParaRPr lang="pl-PL"/>
          </a:p>
        </p:txBody>
      </p:sp>
    </p:spTree>
    <p:extLst>
      <p:ext uri="{BB962C8B-B14F-4D97-AF65-F5344CB8AC3E}">
        <p14:creationId xmlns:p14="http://schemas.microsoft.com/office/powerpoint/2010/main" val="396757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2E541F6F-F064-1305-7E69-94220ABD82A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A5689CD1-7474-3EF0-C507-7DD453CF5E9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5B8E3C1-952E-F259-0072-F7A737F90671}"/>
              </a:ext>
            </a:extLst>
          </p:cNvPr>
          <p:cNvSpPr>
            <a:spLocks noGrp="1"/>
          </p:cNvSpPr>
          <p:nvPr>
            <p:ph type="dt" sz="half" idx="10"/>
          </p:nvPr>
        </p:nvSpPr>
        <p:spPr/>
        <p:txBody>
          <a:bodyPr/>
          <a:lstStyle/>
          <a:p>
            <a:fld id="{1BFC517F-454A-4678-A0D1-3FF2FD6FF61C}" type="datetimeFigureOut">
              <a:rPr lang="pl-PL" smtClean="0"/>
              <a:pPr/>
              <a:t>05.05.2024</a:t>
            </a:fld>
            <a:endParaRPr lang="pl-PL"/>
          </a:p>
        </p:txBody>
      </p:sp>
      <p:sp>
        <p:nvSpPr>
          <p:cNvPr id="5" name="Symbol zastępczy stopki 4">
            <a:extLst>
              <a:ext uri="{FF2B5EF4-FFF2-40B4-BE49-F238E27FC236}">
                <a16:creationId xmlns:a16="http://schemas.microsoft.com/office/drawing/2014/main" id="{620EB8BA-28B7-4377-BB52-97033B717A0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D7D9D71-9939-2598-0DCD-E6268D27A2FF}"/>
              </a:ext>
            </a:extLst>
          </p:cNvPr>
          <p:cNvSpPr>
            <a:spLocks noGrp="1"/>
          </p:cNvSpPr>
          <p:nvPr>
            <p:ph type="sldNum" sz="quarter" idx="12"/>
          </p:nvPr>
        </p:nvSpPr>
        <p:spPr/>
        <p:txBody>
          <a:bodyPr/>
          <a:lstStyle/>
          <a:p>
            <a:fld id="{20466636-2A96-451F-87FB-DFF56F17E600}" type="slidenum">
              <a:rPr lang="pl-PL" smtClean="0"/>
              <a:pPr/>
              <a:t>‹#›</a:t>
            </a:fld>
            <a:endParaRPr lang="pl-PL"/>
          </a:p>
        </p:txBody>
      </p:sp>
    </p:spTree>
    <p:extLst>
      <p:ext uri="{BB962C8B-B14F-4D97-AF65-F5344CB8AC3E}">
        <p14:creationId xmlns:p14="http://schemas.microsoft.com/office/powerpoint/2010/main" val="222223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29F54B-5246-8581-2EFE-8347CE2B3C1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822A2A4-6A4A-ADC9-C737-B650608C79D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8B4F190-EC26-B630-DC95-9CE973F3FF11}"/>
              </a:ext>
            </a:extLst>
          </p:cNvPr>
          <p:cNvSpPr>
            <a:spLocks noGrp="1"/>
          </p:cNvSpPr>
          <p:nvPr>
            <p:ph type="dt" sz="half" idx="10"/>
          </p:nvPr>
        </p:nvSpPr>
        <p:spPr/>
        <p:txBody>
          <a:bodyPr/>
          <a:lstStyle/>
          <a:p>
            <a:fld id="{1BFC517F-454A-4678-A0D1-3FF2FD6FF61C}" type="datetimeFigureOut">
              <a:rPr lang="pl-PL" smtClean="0"/>
              <a:pPr/>
              <a:t>05.05.2024</a:t>
            </a:fld>
            <a:endParaRPr lang="pl-PL"/>
          </a:p>
        </p:txBody>
      </p:sp>
      <p:sp>
        <p:nvSpPr>
          <p:cNvPr id="5" name="Symbol zastępczy stopki 4">
            <a:extLst>
              <a:ext uri="{FF2B5EF4-FFF2-40B4-BE49-F238E27FC236}">
                <a16:creationId xmlns:a16="http://schemas.microsoft.com/office/drawing/2014/main" id="{331E1594-E0BD-849A-9F48-F1005DC06C2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CA5B93F-D096-3864-999E-3AB39AE3F89B}"/>
              </a:ext>
            </a:extLst>
          </p:cNvPr>
          <p:cNvSpPr>
            <a:spLocks noGrp="1"/>
          </p:cNvSpPr>
          <p:nvPr>
            <p:ph type="sldNum" sz="quarter" idx="12"/>
          </p:nvPr>
        </p:nvSpPr>
        <p:spPr/>
        <p:txBody>
          <a:bodyPr/>
          <a:lstStyle/>
          <a:p>
            <a:fld id="{20466636-2A96-451F-87FB-DFF56F17E600}" type="slidenum">
              <a:rPr lang="pl-PL" smtClean="0"/>
              <a:pPr/>
              <a:t>‹#›</a:t>
            </a:fld>
            <a:endParaRPr lang="pl-PL"/>
          </a:p>
        </p:txBody>
      </p:sp>
    </p:spTree>
    <p:extLst>
      <p:ext uri="{BB962C8B-B14F-4D97-AF65-F5344CB8AC3E}">
        <p14:creationId xmlns:p14="http://schemas.microsoft.com/office/powerpoint/2010/main" val="13991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13CD5F-1B07-05E1-16B1-1DA97B0543CB}"/>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CD21C757-8FBA-4A2E-DE04-9CCD48104E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AEB264F-D519-3517-8C02-02F55F820136}"/>
              </a:ext>
            </a:extLst>
          </p:cNvPr>
          <p:cNvSpPr>
            <a:spLocks noGrp="1"/>
          </p:cNvSpPr>
          <p:nvPr>
            <p:ph type="dt" sz="half" idx="10"/>
          </p:nvPr>
        </p:nvSpPr>
        <p:spPr/>
        <p:txBody>
          <a:bodyPr/>
          <a:lstStyle/>
          <a:p>
            <a:fld id="{1BFC517F-454A-4678-A0D1-3FF2FD6FF61C}" type="datetimeFigureOut">
              <a:rPr lang="pl-PL" smtClean="0"/>
              <a:pPr/>
              <a:t>05.05.2024</a:t>
            </a:fld>
            <a:endParaRPr lang="pl-PL"/>
          </a:p>
        </p:txBody>
      </p:sp>
      <p:sp>
        <p:nvSpPr>
          <p:cNvPr id="5" name="Symbol zastępczy stopki 4">
            <a:extLst>
              <a:ext uri="{FF2B5EF4-FFF2-40B4-BE49-F238E27FC236}">
                <a16:creationId xmlns:a16="http://schemas.microsoft.com/office/drawing/2014/main" id="{41AA5781-6088-31EF-1AF5-29A22606BB6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D9BC99A-8944-9428-C696-378A0C592E7E}"/>
              </a:ext>
            </a:extLst>
          </p:cNvPr>
          <p:cNvSpPr>
            <a:spLocks noGrp="1"/>
          </p:cNvSpPr>
          <p:nvPr>
            <p:ph type="sldNum" sz="quarter" idx="12"/>
          </p:nvPr>
        </p:nvSpPr>
        <p:spPr/>
        <p:txBody>
          <a:bodyPr/>
          <a:lstStyle/>
          <a:p>
            <a:fld id="{20466636-2A96-451F-87FB-DFF56F17E600}" type="slidenum">
              <a:rPr lang="pl-PL" smtClean="0"/>
              <a:pPr/>
              <a:t>‹#›</a:t>
            </a:fld>
            <a:endParaRPr lang="pl-PL"/>
          </a:p>
        </p:txBody>
      </p:sp>
    </p:spTree>
    <p:extLst>
      <p:ext uri="{BB962C8B-B14F-4D97-AF65-F5344CB8AC3E}">
        <p14:creationId xmlns:p14="http://schemas.microsoft.com/office/powerpoint/2010/main" val="329990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B017B4-D2DC-2345-2FED-A87DCF92BED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4F95F13C-6096-2709-EDCA-9DA596BD34B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E04B9830-007B-5BC5-7253-6BA3947D9A9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B84FC799-9CBC-E0D8-9247-CFFC6C8DF6A8}"/>
              </a:ext>
            </a:extLst>
          </p:cNvPr>
          <p:cNvSpPr>
            <a:spLocks noGrp="1"/>
          </p:cNvSpPr>
          <p:nvPr>
            <p:ph type="dt" sz="half" idx="10"/>
          </p:nvPr>
        </p:nvSpPr>
        <p:spPr/>
        <p:txBody>
          <a:bodyPr/>
          <a:lstStyle/>
          <a:p>
            <a:fld id="{1BFC517F-454A-4678-A0D1-3FF2FD6FF61C}" type="datetimeFigureOut">
              <a:rPr lang="pl-PL" smtClean="0"/>
              <a:pPr/>
              <a:t>05.05.2024</a:t>
            </a:fld>
            <a:endParaRPr lang="pl-PL"/>
          </a:p>
        </p:txBody>
      </p:sp>
      <p:sp>
        <p:nvSpPr>
          <p:cNvPr id="6" name="Symbol zastępczy stopki 5">
            <a:extLst>
              <a:ext uri="{FF2B5EF4-FFF2-40B4-BE49-F238E27FC236}">
                <a16:creationId xmlns:a16="http://schemas.microsoft.com/office/drawing/2014/main" id="{B818D9C0-D1F0-D7AF-CC82-F2817A4E06E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D4A2164-57CA-E83D-87DA-EA988F93B357}"/>
              </a:ext>
            </a:extLst>
          </p:cNvPr>
          <p:cNvSpPr>
            <a:spLocks noGrp="1"/>
          </p:cNvSpPr>
          <p:nvPr>
            <p:ph type="sldNum" sz="quarter" idx="12"/>
          </p:nvPr>
        </p:nvSpPr>
        <p:spPr/>
        <p:txBody>
          <a:bodyPr/>
          <a:lstStyle/>
          <a:p>
            <a:fld id="{20466636-2A96-451F-87FB-DFF56F17E600}" type="slidenum">
              <a:rPr lang="pl-PL" smtClean="0"/>
              <a:pPr/>
              <a:t>‹#›</a:t>
            </a:fld>
            <a:endParaRPr lang="pl-PL"/>
          </a:p>
        </p:txBody>
      </p:sp>
    </p:spTree>
    <p:extLst>
      <p:ext uri="{BB962C8B-B14F-4D97-AF65-F5344CB8AC3E}">
        <p14:creationId xmlns:p14="http://schemas.microsoft.com/office/powerpoint/2010/main" val="142199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0A86B9-8270-8B62-4DE1-7A80E306118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FF9799EB-ED10-C50F-673B-C8CC30AF5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864E993-2205-7F01-0852-52D55B19B07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3F50B8B8-6FE2-2508-D19F-EB4650B2ED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DBA11E7C-1582-2C32-AF04-9E284C1E591C}"/>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941784BA-85B9-A835-78C4-B2324C69E479}"/>
              </a:ext>
            </a:extLst>
          </p:cNvPr>
          <p:cNvSpPr>
            <a:spLocks noGrp="1"/>
          </p:cNvSpPr>
          <p:nvPr>
            <p:ph type="dt" sz="half" idx="10"/>
          </p:nvPr>
        </p:nvSpPr>
        <p:spPr/>
        <p:txBody>
          <a:bodyPr/>
          <a:lstStyle/>
          <a:p>
            <a:fld id="{1BFC517F-454A-4678-A0D1-3FF2FD6FF61C}" type="datetimeFigureOut">
              <a:rPr lang="pl-PL" smtClean="0"/>
              <a:pPr/>
              <a:t>05.05.2024</a:t>
            </a:fld>
            <a:endParaRPr lang="pl-PL"/>
          </a:p>
        </p:txBody>
      </p:sp>
      <p:sp>
        <p:nvSpPr>
          <p:cNvPr id="8" name="Symbol zastępczy stopki 7">
            <a:extLst>
              <a:ext uri="{FF2B5EF4-FFF2-40B4-BE49-F238E27FC236}">
                <a16:creationId xmlns:a16="http://schemas.microsoft.com/office/drawing/2014/main" id="{F086C097-88BB-7572-E5A0-B789B0A3D114}"/>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CA0F3247-33BF-835A-FE90-DE49225DF1F3}"/>
              </a:ext>
            </a:extLst>
          </p:cNvPr>
          <p:cNvSpPr>
            <a:spLocks noGrp="1"/>
          </p:cNvSpPr>
          <p:nvPr>
            <p:ph type="sldNum" sz="quarter" idx="12"/>
          </p:nvPr>
        </p:nvSpPr>
        <p:spPr/>
        <p:txBody>
          <a:bodyPr/>
          <a:lstStyle/>
          <a:p>
            <a:fld id="{20466636-2A96-451F-87FB-DFF56F17E600}" type="slidenum">
              <a:rPr lang="pl-PL" smtClean="0"/>
              <a:pPr/>
              <a:t>‹#›</a:t>
            </a:fld>
            <a:endParaRPr lang="pl-PL"/>
          </a:p>
        </p:txBody>
      </p:sp>
    </p:spTree>
    <p:extLst>
      <p:ext uri="{BB962C8B-B14F-4D97-AF65-F5344CB8AC3E}">
        <p14:creationId xmlns:p14="http://schemas.microsoft.com/office/powerpoint/2010/main" val="241904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CD868B-2F55-D290-D081-C5FB9286315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B9DC85EE-76D6-CFFD-F17F-1DD3415D34AE}"/>
              </a:ext>
            </a:extLst>
          </p:cNvPr>
          <p:cNvSpPr>
            <a:spLocks noGrp="1"/>
          </p:cNvSpPr>
          <p:nvPr>
            <p:ph type="dt" sz="half" idx="10"/>
          </p:nvPr>
        </p:nvSpPr>
        <p:spPr/>
        <p:txBody>
          <a:bodyPr/>
          <a:lstStyle/>
          <a:p>
            <a:fld id="{1BFC517F-454A-4678-A0D1-3FF2FD6FF61C}" type="datetimeFigureOut">
              <a:rPr lang="pl-PL" smtClean="0"/>
              <a:pPr/>
              <a:t>05.05.2024</a:t>
            </a:fld>
            <a:endParaRPr lang="pl-PL"/>
          </a:p>
        </p:txBody>
      </p:sp>
      <p:sp>
        <p:nvSpPr>
          <p:cNvPr id="4" name="Symbol zastępczy stopki 3">
            <a:extLst>
              <a:ext uri="{FF2B5EF4-FFF2-40B4-BE49-F238E27FC236}">
                <a16:creationId xmlns:a16="http://schemas.microsoft.com/office/drawing/2014/main" id="{A990BCB4-E9F3-2533-1FC7-CAF468CADC57}"/>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45CF54C-F060-FABC-CFF1-7DB5004CD47A}"/>
              </a:ext>
            </a:extLst>
          </p:cNvPr>
          <p:cNvSpPr>
            <a:spLocks noGrp="1"/>
          </p:cNvSpPr>
          <p:nvPr>
            <p:ph type="sldNum" sz="quarter" idx="12"/>
          </p:nvPr>
        </p:nvSpPr>
        <p:spPr/>
        <p:txBody>
          <a:bodyPr/>
          <a:lstStyle/>
          <a:p>
            <a:fld id="{20466636-2A96-451F-87FB-DFF56F17E600}" type="slidenum">
              <a:rPr lang="pl-PL" smtClean="0"/>
              <a:pPr/>
              <a:t>‹#›</a:t>
            </a:fld>
            <a:endParaRPr lang="pl-PL"/>
          </a:p>
        </p:txBody>
      </p:sp>
    </p:spTree>
    <p:extLst>
      <p:ext uri="{BB962C8B-B14F-4D97-AF65-F5344CB8AC3E}">
        <p14:creationId xmlns:p14="http://schemas.microsoft.com/office/powerpoint/2010/main" val="58385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0E02A84-164F-6B1C-C35B-92CA2A552154}"/>
              </a:ext>
            </a:extLst>
          </p:cNvPr>
          <p:cNvSpPr>
            <a:spLocks noGrp="1"/>
          </p:cNvSpPr>
          <p:nvPr>
            <p:ph type="dt" sz="half" idx="10"/>
          </p:nvPr>
        </p:nvSpPr>
        <p:spPr/>
        <p:txBody>
          <a:bodyPr/>
          <a:lstStyle/>
          <a:p>
            <a:fld id="{1BFC517F-454A-4678-A0D1-3FF2FD6FF61C}" type="datetimeFigureOut">
              <a:rPr lang="pl-PL" smtClean="0"/>
              <a:pPr/>
              <a:t>05.05.2024</a:t>
            </a:fld>
            <a:endParaRPr lang="pl-PL"/>
          </a:p>
        </p:txBody>
      </p:sp>
      <p:sp>
        <p:nvSpPr>
          <p:cNvPr id="3" name="Symbol zastępczy stopki 2">
            <a:extLst>
              <a:ext uri="{FF2B5EF4-FFF2-40B4-BE49-F238E27FC236}">
                <a16:creationId xmlns:a16="http://schemas.microsoft.com/office/drawing/2014/main" id="{AD481196-4A35-5F6A-8EE6-F4172B197C8F}"/>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0EC95E5C-3146-E2F8-64AA-A7115C430B5F}"/>
              </a:ext>
            </a:extLst>
          </p:cNvPr>
          <p:cNvSpPr>
            <a:spLocks noGrp="1"/>
          </p:cNvSpPr>
          <p:nvPr>
            <p:ph type="sldNum" sz="quarter" idx="12"/>
          </p:nvPr>
        </p:nvSpPr>
        <p:spPr/>
        <p:txBody>
          <a:bodyPr/>
          <a:lstStyle/>
          <a:p>
            <a:fld id="{20466636-2A96-451F-87FB-DFF56F17E600}" type="slidenum">
              <a:rPr lang="pl-PL" smtClean="0"/>
              <a:pPr/>
              <a:t>‹#›</a:t>
            </a:fld>
            <a:endParaRPr lang="pl-PL"/>
          </a:p>
        </p:txBody>
      </p:sp>
    </p:spTree>
    <p:extLst>
      <p:ext uri="{BB962C8B-B14F-4D97-AF65-F5344CB8AC3E}">
        <p14:creationId xmlns:p14="http://schemas.microsoft.com/office/powerpoint/2010/main" val="19903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BD3AD8-6E97-3A28-40DF-DD2CBC56F8A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E7DCC2F6-52BB-85C6-90AA-04DDEBD45B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CAE5E5F-1D7A-326A-2122-404ED381C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05DCB85-B393-C85F-EB65-0BC654A7FD29}"/>
              </a:ext>
            </a:extLst>
          </p:cNvPr>
          <p:cNvSpPr>
            <a:spLocks noGrp="1"/>
          </p:cNvSpPr>
          <p:nvPr>
            <p:ph type="dt" sz="half" idx="10"/>
          </p:nvPr>
        </p:nvSpPr>
        <p:spPr/>
        <p:txBody>
          <a:bodyPr/>
          <a:lstStyle/>
          <a:p>
            <a:fld id="{1BFC517F-454A-4678-A0D1-3FF2FD6FF61C}" type="datetimeFigureOut">
              <a:rPr lang="pl-PL" smtClean="0"/>
              <a:pPr/>
              <a:t>05.05.2024</a:t>
            </a:fld>
            <a:endParaRPr lang="pl-PL"/>
          </a:p>
        </p:txBody>
      </p:sp>
      <p:sp>
        <p:nvSpPr>
          <p:cNvPr id="6" name="Symbol zastępczy stopki 5">
            <a:extLst>
              <a:ext uri="{FF2B5EF4-FFF2-40B4-BE49-F238E27FC236}">
                <a16:creationId xmlns:a16="http://schemas.microsoft.com/office/drawing/2014/main" id="{67A3F518-F431-E55C-E386-4677E21351A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CB28F78-C3D2-CDAB-244A-08C3C95F4D0D}"/>
              </a:ext>
            </a:extLst>
          </p:cNvPr>
          <p:cNvSpPr>
            <a:spLocks noGrp="1"/>
          </p:cNvSpPr>
          <p:nvPr>
            <p:ph type="sldNum" sz="quarter" idx="12"/>
          </p:nvPr>
        </p:nvSpPr>
        <p:spPr/>
        <p:txBody>
          <a:bodyPr/>
          <a:lstStyle/>
          <a:p>
            <a:fld id="{20466636-2A96-451F-87FB-DFF56F17E600}" type="slidenum">
              <a:rPr lang="pl-PL" smtClean="0"/>
              <a:pPr/>
              <a:t>‹#›</a:t>
            </a:fld>
            <a:endParaRPr lang="pl-PL"/>
          </a:p>
        </p:txBody>
      </p:sp>
    </p:spTree>
    <p:extLst>
      <p:ext uri="{BB962C8B-B14F-4D97-AF65-F5344CB8AC3E}">
        <p14:creationId xmlns:p14="http://schemas.microsoft.com/office/powerpoint/2010/main" val="167866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9F6328-297D-FED4-3739-3ED3706D119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25696C3D-F5F1-5765-3B1F-BE851CF0D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0189FB5E-F8E1-5BB3-721C-895C2A327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A7963F6-DD27-BF78-883F-FD8F06D1D5BC}"/>
              </a:ext>
            </a:extLst>
          </p:cNvPr>
          <p:cNvSpPr>
            <a:spLocks noGrp="1"/>
          </p:cNvSpPr>
          <p:nvPr>
            <p:ph type="dt" sz="half" idx="10"/>
          </p:nvPr>
        </p:nvSpPr>
        <p:spPr/>
        <p:txBody>
          <a:bodyPr/>
          <a:lstStyle/>
          <a:p>
            <a:fld id="{1BFC517F-454A-4678-A0D1-3FF2FD6FF61C}" type="datetimeFigureOut">
              <a:rPr lang="pl-PL" smtClean="0"/>
              <a:pPr/>
              <a:t>05.05.2024</a:t>
            </a:fld>
            <a:endParaRPr lang="pl-PL"/>
          </a:p>
        </p:txBody>
      </p:sp>
      <p:sp>
        <p:nvSpPr>
          <p:cNvPr id="6" name="Symbol zastępczy stopki 5">
            <a:extLst>
              <a:ext uri="{FF2B5EF4-FFF2-40B4-BE49-F238E27FC236}">
                <a16:creationId xmlns:a16="http://schemas.microsoft.com/office/drawing/2014/main" id="{8415A772-FC6B-D955-707C-7335D8BDE5F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E70F618-8AF0-EF7A-05F5-C495E1F6DDCA}"/>
              </a:ext>
            </a:extLst>
          </p:cNvPr>
          <p:cNvSpPr>
            <a:spLocks noGrp="1"/>
          </p:cNvSpPr>
          <p:nvPr>
            <p:ph type="sldNum" sz="quarter" idx="12"/>
          </p:nvPr>
        </p:nvSpPr>
        <p:spPr/>
        <p:txBody>
          <a:bodyPr/>
          <a:lstStyle/>
          <a:p>
            <a:fld id="{20466636-2A96-451F-87FB-DFF56F17E600}" type="slidenum">
              <a:rPr lang="pl-PL" smtClean="0"/>
              <a:pPr/>
              <a:t>‹#›</a:t>
            </a:fld>
            <a:endParaRPr lang="pl-PL"/>
          </a:p>
        </p:txBody>
      </p:sp>
    </p:spTree>
    <p:extLst>
      <p:ext uri="{BB962C8B-B14F-4D97-AF65-F5344CB8AC3E}">
        <p14:creationId xmlns:p14="http://schemas.microsoft.com/office/powerpoint/2010/main" val="329036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6BAE8FB-7B2F-F743-3C21-2614C589D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3D6F6405-E9A5-0C0B-2179-31E307D34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2D2D178-59F1-FB97-900F-EB6431C32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FC517F-454A-4678-A0D1-3FF2FD6FF61C}" type="datetimeFigureOut">
              <a:rPr lang="pl-PL" smtClean="0"/>
              <a:pPr/>
              <a:t>05.05.2024</a:t>
            </a:fld>
            <a:endParaRPr lang="pl-PL"/>
          </a:p>
        </p:txBody>
      </p:sp>
      <p:sp>
        <p:nvSpPr>
          <p:cNvPr id="5" name="Symbol zastępczy stopki 4">
            <a:extLst>
              <a:ext uri="{FF2B5EF4-FFF2-40B4-BE49-F238E27FC236}">
                <a16:creationId xmlns:a16="http://schemas.microsoft.com/office/drawing/2014/main" id="{62B89A2D-15BD-A53F-F0F6-274DE00BE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7CA4153B-49E9-866B-C0A1-5436B9FCDC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466636-2A96-451F-87FB-DFF56F17E600}" type="slidenum">
              <a:rPr lang="pl-PL" smtClean="0"/>
              <a:pPr/>
              <a:t>‹#›</a:t>
            </a:fld>
            <a:endParaRPr lang="pl-PL"/>
          </a:p>
        </p:txBody>
      </p:sp>
    </p:spTree>
    <p:extLst>
      <p:ext uri="{BB962C8B-B14F-4D97-AF65-F5344CB8AC3E}">
        <p14:creationId xmlns:p14="http://schemas.microsoft.com/office/powerpoint/2010/main" val="22596092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inanzfuechse.sachsen.de/inflation-und-deflation-4034.html" TargetMode="External"/><Relationship Id="rId2" Type="http://schemas.openxmlformats.org/officeDocument/2006/relationships/hyperlink" Target="https://gazeta.sgh.waw.pl/po-prostu-ekonomia/co-jest-inflacja-inflacja-kroczaca-i-hiperinflacja" TargetMode="External"/><Relationship Id="rId1" Type="http://schemas.openxmlformats.org/officeDocument/2006/relationships/slideLayout" Target="../slideLayouts/slideLayout2.xml"/><Relationship Id="rId4" Type="http://schemas.openxmlformats.org/officeDocument/2006/relationships/hyperlink" Target="http://fvonx.blogspot.com/2011/06/ein-kurzes-handout-fur-ein-referat-uber.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id="{5844306F-0147-AA8F-E556-0539CFCB45FF}"/>
              </a:ext>
            </a:extLst>
          </p:cNvPr>
          <p:cNvPicPr>
            <a:picLocks noChangeAspect="1"/>
          </p:cNvPicPr>
          <p:nvPr/>
        </p:nvPicPr>
        <p:blipFill rotWithShape="1">
          <a:blip r:embed="rId2"/>
          <a:srcRect l="11836" t="9091" r="23528"/>
          <a:stretch/>
        </p:blipFill>
        <p:spPr>
          <a:xfrm>
            <a:off x="3380505" y="-167138"/>
            <a:ext cx="8879787" cy="7025138"/>
          </a:xfrm>
          <a:prstGeom prst="rect">
            <a:avLst/>
          </a:prstGeom>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EE078F7F-1D8A-29C0-7C55-52F795BC48B5}"/>
              </a:ext>
            </a:extLst>
          </p:cNvPr>
          <p:cNvSpPr>
            <a:spLocks noGrp="1"/>
          </p:cNvSpPr>
          <p:nvPr>
            <p:ph type="ctrTitle"/>
          </p:nvPr>
        </p:nvSpPr>
        <p:spPr>
          <a:xfrm>
            <a:off x="477980" y="383011"/>
            <a:ext cx="4693787" cy="3204134"/>
          </a:xfrm>
        </p:spPr>
        <p:txBody>
          <a:bodyPr anchor="b">
            <a:normAutofit/>
          </a:bodyPr>
          <a:lstStyle/>
          <a:p>
            <a:pPr algn="l"/>
            <a:r>
              <a:rPr lang="pl-PL" b="1" dirty="0" err="1">
                <a:effectLst>
                  <a:outerShdw blurRad="38100" dist="38100" dir="2700000" algn="tl">
                    <a:srgbClr val="000000">
                      <a:alpha val="43137"/>
                    </a:srgbClr>
                  </a:outerShdw>
                </a:effectLst>
              </a:rPr>
              <a:t>Die</a:t>
            </a:r>
            <a:r>
              <a:rPr lang="pl-PL" b="1" dirty="0">
                <a:effectLst>
                  <a:outerShdw blurRad="38100" dist="38100" dir="2700000" algn="tl">
                    <a:srgbClr val="000000">
                      <a:alpha val="43137"/>
                    </a:srgbClr>
                  </a:outerShdw>
                </a:effectLst>
              </a:rPr>
              <a:t> </a:t>
            </a:r>
            <a:r>
              <a:rPr lang="pl-PL" b="1" dirty="0" err="1">
                <a:effectLst>
                  <a:outerShdw blurRad="38100" dist="38100" dir="2700000" algn="tl">
                    <a:srgbClr val="000000">
                      <a:alpha val="43137"/>
                    </a:srgbClr>
                  </a:outerShdw>
                </a:effectLst>
              </a:rPr>
              <a:t>Inflation</a:t>
            </a:r>
            <a:endParaRPr lang="pl-PL" b="1" dirty="0">
              <a:effectLst>
                <a:outerShdw blurRad="38100" dist="38100" dir="2700000" algn="tl">
                  <a:srgbClr val="000000">
                    <a:alpha val="43137"/>
                  </a:srgbClr>
                </a:outerShdw>
              </a:effectLst>
            </a:endParaRPr>
          </a:p>
        </p:txBody>
      </p:sp>
      <p:sp>
        <p:nvSpPr>
          <p:cNvPr id="3" name="Podtytuł 2">
            <a:extLst>
              <a:ext uri="{FF2B5EF4-FFF2-40B4-BE49-F238E27FC236}">
                <a16:creationId xmlns:a16="http://schemas.microsoft.com/office/drawing/2014/main" id="{84659611-B755-4C69-7120-57319A4ABC12}"/>
              </a:ext>
            </a:extLst>
          </p:cNvPr>
          <p:cNvSpPr>
            <a:spLocks noGrp="1"/>
          </p:cNvSpPr>
          <p:nvPr>
            <p:ph type="subTitle" idx="1"/>
          </p:nvPr>
        </p:nvSpPr>
        <p:spPr>
          <a:xfrm>
            <a:off x="477980" y="4872922"/>
            <a:ext cx="4023359" cy="1208141"/>
          </a:xfrm>
        </p:spPr>
        <p:txBody>
          <a:bodyPr>
            <a:normAutofit/>
          </a:bodyPr>
          <a:lstStyle/>
          <a:p>
            <a:pPr algn="l">
              <a:spcBef>
                <a:spcPts val="0"/>
              </a:spcBef>
            </a:pPr>
            <a:r>
              <a:rPr lang="pl-PL" sz="1600" b="1"/>
              <a:t>Bearbeitet von: </a:t>
            </a:r>
          </a:p>
          <a:p>
            <a:pPr algn="l">
              <a:spcBef>
                <a:spcPts val="0"/>
              </a:spcBef>
            </a:pPr>
            <a:r>
              <a:rPr lang="pl-PL" sz="1600" b="1"/>
              <a:t>Magdalena Mierzwa </a:t>
            </a:r>
            <a:br>
              <a:rPr lang="pl-PL" sz="1600" b="1"/>
            </a:br>
            <a:r>
              <a:rPr lang="pl-PL" sz="1600" b="1"/>
              <a:t>Studentin des 2. Studienjahres</a:t>
            </a:r>
          </a:p>
          <a:p>
            <a:pPr algn="l">
              <a:spcBef>
                <a:spcPts val="0"/>
              </a:spcBef>
            </a:pPr>
            <a:r>
              <a:rPr lang="pl-PL" sz="1600" b="1"/>
              <a:t>Studienfach: Finanz und Rechnungswesen </a:t>
            </a:r>
            <a:endParaRPr lang="de-DE" sz="1600" b="1"/>
          </a:p>
          <a:p>
            <a:pPr algn="l"/>
            <a:endParaRPr lang="pl-PL" sz="1600" b="1"/>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Obraz 6" descr="Obraz zawierający Grafika, symbol, logo, design&#10;&#10;Opis wygenerowany automatycznie">
            <a:extLst>
              <a:ext uri="{FF2B5EF4-FFF2-40B4-BE49-F238E27FC236}">
                <a16:creationId xmlns:a16="http://schemas.microsoft.com/office/drawing/2014/main" id="{E18B2A3A-18CC-002C-8EA0-D6780AA7F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1218" y="-170720"/>
            <a:ext cx="1416210" cy="1416210"/>
          </a:xfrm>
          <a:prstGeom prst="rect">
            <a:avLst/>
          </a:prstGeom>
        </p:spPr>
      </p:pic>
    </p:spTree>
    <p:extLst>
      <p:ext uri="{BB962C8B-B14F-4D97-AF65-F5344CB8AC3E}">
        <p14:creationId xmlns:p14="http://schemas.microsoft.com/office/powerpoint/2010/main" val="146242208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56E2BF98-8194-360E-4326-F341C62D2CC4}"/>
              </a:ext>
            </a:extLst>
          </p:cNvPr>
          <p:cNvSpPr>
            <a:spLocks noGrp="1"/>
          </p:cNvSpPr>
          <p:nvPr>
            <p:ph type="title"/>
          </p:nvPr>
        </p:nvSpPr>
        <p:spPr>
          <a:xfrm>
            <a:off x="621792" y="1161288"/>
            <a:ext cx="3602736" cy="4526280"/>
          </a:xfrm>
        </p:spPr>
        <p:txBody>
          <a:bodyPr>
            <a:normAutofit/>
          </a:bodyPr>
          <a:lstStyle/>
          <a:p>
            <a:r>
              <a:rPr lang="de-DE" sz="4000" dirty="0"/>
              <a:t>Positive</a:t>
            </a:r>
            <a:r>
              <a:rPr lang="pl-PL" sz="4000" dirty="0"/>
              <a:t> </a:t>
            </a:r>
            <a:r>
              <a:rPr lang="de-DE" sz="4000" dirty="0"/>
              <a:t>Auswirkungen der Inflation</a:t>
            </a:r>
            <a:endParaRPr lang="pl-PL" sz="4000" dirty="0"/>
          </a:p>
        </p:txBody>
      </p:sp>
      <p:sp>
        <p:nvSpPr>
          <p:cNvPr id="28" name="Rectangle 2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67B9A1F9-445B-15F3-17FD-D24B546AFBFD}"/>
              </a:ext>
            </a:extLst>
          </p:cNvPr>
          <p:cNvSpPr>
            <a:spLocks noGrp="1"/>
          </p:cNvSpPr>
          <p:nvPr>
            <p:ph idx="1"/>
          </p:nvPr>
        </p:nvSpPr>
        <p:spPr>
          <a:xfrm>
            <a:off x="5434149" y="932688"/>
            <a:ext cx="5916603" cy="4992624"/>
          </a:xfrm>
        </p:spPr>
        <p:txBody>
          <a:bodyPr anchor="ctr">
            <a:normAutofit/>
          </a:bodyPr>
          <a:lstStyle/>
          <a:p>
            <a:pPr marL="0" indent="0">
              <a:buNone/>
            </a:pPr>
            <a:r>
              <a:rPr lang="de-DE" sz="2000" dirty="0"/>
              <a:t>Die positiven Auswirkungen der Inflation sind: </a:t>
            </a:r>
            <a:endParaRPr lang="pl-PL" sz="2000" dirty="0"/>
          </a:p>
          <a:p>
            <a:r>
              <a:rPr lang="de-DE" sz="2000" dirty="0"/>
              <a:t>eine bessere Kontrolle </a:t>
            </a:r>
            <a:r>
              <a:rPr lang="pl-PL" sz="2000" dirty="0"/>
              <a:t>des</a:t>
            </a:r>
            <a:r>
              <a:rPr lang="de-DE" sz="2000" dirty="0"/>
              <a:t> Haushalts - weniger unüberlegte Ausgaben;   </a:t>
            </a:r>
            <a:endParaRPr lang="pl-PL" sz="2000" dirty="0"/>
          </a:p>
          <a:p>
            <a:r>
              <a:rPr lang="de-DE" sz="2000" dirty="0"/>
              <a:t>ein umsichtiger Umgang mit Krediten und Darlehen;    </a:t>
            </a:r>
            <a:endParaRPr lang="pl-PL" sz="2000" dirty="0"/>
          </a:p>
          <a:p>
            <a:r>
              <a:rPr lang="pl-PL" sz="2000" dirty="0" err="1"/>
              <a:t>ein</a:t>
            </a:r>
            <a:r>
              <a:rPr lang="de-DE" sz="2000" dirty="0"/>
              <a:t> Streben nach Ersparnisbildung;   </a:t>
            </a:r>
            <a:endParaRPr lang="pl-PL" sz="2000" dirty="0"/>
          </a:p>
          <a:p>
            <a:r>
              <a:rPr lang="pl-PL" sz="2000" dirty="0" err="1"/>
              <a:t>eine</a:t>
            </a:r>
            <a:r>
              <a:rPr lang="pl-PL" sz="2000" dirty="0"/>
              <a:t> </a:t>
            </a:r>
            <a:r>
              <a:rPr lang="de-DE" sz="2000" dirty="0"/>
              <a:t>zunehmende finanzielle Allgemeinbildung;</a:t>
            </a:r>
            <a:endParaRPr lang="pl-PL" sz="2000" dirty="0"/>
          </a:p>
        </p:txBody>
      </p:sp>
    </p:spTree>
    <p:extLst>
      <p:ext uri="{BB962C8B-B14F-4D97-AF65-F5344CB8AC3E}">
        <p14:creationId xmlns:p14="http://schemas.microsoft.com/office/powerpoint/2010/main" val="76118816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57530399-C5F1-D2F5-CE2C-1AAC35808D6D}"/>
              </a:ext>
            </a:extLst>
          </p:cNvPr>
          <p:cNvSpPr>
            <a:spLocks noGrp="1"/>
          </p:cNvSpPr>
          <p:nvPr>
            <p:ph type="title"/>
          </p:nvPr>
        </p:nvSpPr>
        <p:spPr>
          <a:xfrm>
            <a:off x="371094" y="1161288"/>
            <a:ext cx="3438144" cy="1239012"/>
          </a:xfrm>
        </p:spPr>
        <p:txBody>
          <a:bodyPr anchor="ctr">
            <a:normAutofit/>
          </a:bodyPr>
          <a:lstStyle/>
          <a:p>
            <a:pPr algn="ctr"/>
            <a:r>
              <a:rPr lang="pl-PL" sz="2800" dirty="0" err="1"/>
              <a:t>Deflation</a:t>
            </a:r>
            <a:r>
              <a:rPr lang="pl-PL" sz="2800" dirty="0"/>
              <a:t> </a:t>
            </a:r>
          </a:p>
        </p:txBody>
      </p:sp>
      <p:sp>
        <p:nvSpPr>
          <p:cNvPr id="15" name="Rectangle 1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B88C7250-DA74-16EE-9DBB-49CF4E104F04}"/>
              </a:ext>
            </a:extLst>
          </p:cNvPr>
          <p:cNvSpPr>
            <a:spLocks noGrp="1"/>
          </p:cNvSpPr>
          <p:nvPr>
            <p:ph idx="1"/>
          </p:nvPr>
        </p:nvSpPr>
        <p:spPr>
          <a:xfrm>
            <a:off x="371094" y="2718054"/>
            <a:ext cx="3438906" cy="3207258"/>
          </a:xfrm>
        </p:spPr>
        <p:txBody>
          <a:bodyPr anchor="t">
            <a:normAutofit/>
          </a:bodyPr>
          <a:lstStyle/>
          <a:p>
            <a:pPr marL="0" indent="0">
              <a:buNone/>
            </a:pPr>
            <a:r>
              <a:rPr lang="de-DE" sz="1700" dirty="0"/>
              <a:t>Deflation ist definiert als ein allgemeiner Rückgang des Preisniveaus von Waren und Dienstleistungen in der Wirtschaft. Sie ist das Gegenstück zur Inflation.</a:t>
            </a:r>
            <a:endParaRPr lang="pl-PL" sz="1700" dirty="0"/>
          </a:p>
          <a:p>
            <a:pPr marL="0" indent="0">
              <a:buNone/>
            </a:pPr>
            <a:r>
              <a:rPr lang="en-GB" sz="1700" b="0" dirty="0"/>
              <a:t>Das Geld </a:t>
            </a:r>
            <a:r>
              <a:rPr lang="en-GB" sz="1700" b="0" dirty="0" err="1"/>
              <a:t>gewinnt</a:t>
            </a:r>
            <a:r>
              <a:rPr lang="en-GB" sz="1700" b="0" dirty="0"/>
              <a:t> </a:t>
            </a:r>
            <a:r>
              <a:rPr lang="en-GB" sz="1700" b="0" dirty="0" err="1"/>
              <a:t>dabei</a:t>
            </a:r>
            <a:r>
              <a:rPr lang="en-GB" sz="1700" b="0" dirty="0"/>
              <a:t> an Wert, </a:t>
            </a:r>
            <a:r>
              <a:rPr lang="en-GB" sz="1700" b="0" dirty="0" err="1"/>
              <a:t>denn</a:t>
            </a:r>
            <a:r>
              <a:rPr lang="en-GB" sz="1700" b="0" dirty="0"/>
              <a:t> seine </a:t>
            </a:r>
            <a:r>
              <a:rPr lang="en-GB" sz="1700" b="0" dirty="0" err="1"/>
              <a:t>Kaufkraft</a:t>
            </a:r>
            <a:r>
              <a:rPr lang="en-GB" sz="1700" b="0" dirty="0"/>
              <a:t> </a:t>
            </a:r>
            <a:r>
              <a:rPr lang="en-GB" sz="1700" b="0" dirty="0" err="1"/>
              <a:t>steigt</a:t>
            </a:r>
            <a:r>
              <a:rPr lang="en-GB" sz="1700" b="0" dirty="0"/>
              <a:t>. </a:t>
            </a:r>
            <a:endParaRPr lang="pl-PL" sz="1700" b="0" dirty="0"/>
          </a:p>
          <a:p>
            <a:pPr marL="0" indent="0">
              <a:buNone/>
            </a:pPr>
            <a:endParaRPr lang="pl-PL" sz="1700" dirty="0"/>
          </a:p>
        </p:txBody>
      </p:sp>
      <p:pic>
        <p:nvPicPr>
          <p:cNvPr id="4" name="Obraz 3">
            <a:extLst>
              <a:ext uri="{FF2B5EF4-FFF2-40B4-BE49-F238E27FC236}">
                <a16:creationId xmlns:a16="http://schemas.microsoft.com/office/drawing/2014/main" id="{61F40506-9EA3-1359-B914-78663639E57F}"/>
              </a:ext>
            </a:extLst>
          </p:cNvPr>
          <p:cNvPicPr>
            <a:picLocks noChangeAspect="1"/>
          </p:cNvPicPr>
          <p:nvPr/>
        </p:nvPicPr>
        <p:blipFill>
          <a:blip r:embed="rId2"/>
          <a:stretch>
            <a:fillRect/>
          </a:stretch>
        </p:blipFill>
        <p:spPr>
          <a:xfrm>
            <a:off x="4901184" y="1532477"/>
            <a:ext cx="6922008" cy="3893630"/>
          </a:xfrm>
          <a:prstGeom prst="rect">
            <a:avLst/>
          </a:prstGeom>
        </p:spPr>
      </p:pic>
    </p:spTree>
    <p:extLst>
      <p:ext uri="{BB962C8B-B14F-4D97-AF65-F5344CB8AC3E}">
        <p14:creationId xmlns:p14="http://schemas.microsoft.com/office/powerpoint/2010/main" val="167770032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49B4F032-0D47-13CC-2C06-1DC002BE81DE}"/>
              </a:ext>
            </a:extLst>
          </p:cNvPr>
          <p:cNvSpPr>
            <a:spLocks noGrp="1"/>
          </p:cNvSpPr>
          <p:nvPr>
            <p:ph type="title"/>
          </p:nvPr>
        </p:nvSpPr>
        <p:spPr>
          <a:xfrm>
            <a:off x="621792" y="1161288"/>
            <a:ext cx="3602736" cy="4526280"/>
          </a:xfrm>
        </p:spPr>
        <p:txBody>
          <a:bodyPr>
            <a:normAutofit/>
          </a:bodyPr>
          <a:lstStyle/>
          <a:p>
            <a:r>
              <a:rPr lang="pl-PL" sz="4000" dirty="0" err="1"/>
              <a:t>Gründe</a:t>
            </a:r>
            <a:r>
              <a:rPr lang="pl-PL" sz="4000" dirty="0"/>
              <a:t> </a:t>
            </a:r>
            <a:r>
              <a:rPr lang="pl-PL" sz="4000" dirty="0" err="1"/>
              <a:t>für</a:t>
            </a:r>
            <a:r>
              <a:rPr lang="pl-PL" sz="4000" dirty="0"/>
              <a:t> </a:t>
            </a:r>
            <a:r>
              <a:rPr lang="pl-PL" sz="4000" dirty="0" err="1"/>
              <a:t>Deflation</a:t>
            </a:r>
            <a:endParaRPr lang="pl-PL" sz="4000"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830856C0-A612-72F3-86D6-D88122BAD936}"/>
              </a:ext>
            </a:extLst>
          </p:cNvPr>
          <p:cNvSpPr>
            <a:spLocks noGrp="1"/>
          </p:cNvSpPr>
          <p:nvPr>
            <p:ph idx="1"/>
          </p:nvPr>
        </p:nvSpPr>
        <p:spPr>
          <a:xfrm>
            <a:off x="5434149" y="932688"/>
            <a:ext cx="5916603" cy="4992624"/>
          </a:xfrm>
        </p:spPr>
        <p:txBody>
          <a:bodyPr anchor="ctr">
            <a:normAutofit/>
          </a:bodyPr>
          <a:lstStyle/>
          <a:p>
            <a:r>
              <a:rPr lang="de-DE" sz="2000" dirty="0"/>
              <a:t>Konjunkturzyklus</a:t>
            </a:r>
            <a:endParaRPr lang="pl-PL" sz="2000" dirty="0"/>
          </a:p>
          <a:p>
            <a:r>
              <a:rPr lang="de-DE" sz="2000" dirty="0"/>
              <a:t>Veränderungen in der Geldmenge</a:t>
            </a:r>
            <a:endParaRPr lang="pl-PL" sz="2000" dirty="0"/>
          </a:p>
          <a:p>
            <a:r>
              <a:rPr lang="de-DE" sz="2000" dirty="0"/>
              <a:t>hochverzinsliche Bankeinlagen</a:t>
            </a:r>
            <a:endParaRPr lang="pl-PL" sz="2000" dirty="0"/>
          </a:p>
          <a:p>
            <a:r>
              <a:rPr lang="de-DE" sz="2000" dirty="0"/>
              <a:t> unzureichende Geldpolitik</a:t>
            </a:r>
            <a:endParaRPr lang="pl-PL" sz="2000" dirty="0"/>
          </a:p>
        </p:txBody>
      </p:sp>
      <p:pic>
        <p:nvPicPr>
          <p:cNvPr id="4" name="Obraz 3">
            <a:extLst>
              <a:ext uri="{FF2B5EF4-FFF2-40B4-BE49-F238E27FC236}">
                <a16:creationId xmlns:a16="http://schemas.microsoft.com/office/drawing/2014/main" id="{5CEDA66A-F5D5-F9AC-D815-105AC858238B}"/>
              </a:ext>
            </a:extLst>
          </p:cNvPr>
          <p:cNvPicPr>
            <a:picLocks noChangeAspect="1"/>
          </p:cNvPicPr>
          <p:nvPr/>
        </p:nvPicPr>
        <p:blipFill>
          <a:blip r:embed="rId3"/>
          <a:stretch>
            <a:fillRect/>
          </a:stretch>
        </p:blipFill>
        <p:spPr>
          <a:xfrm>
            <a:off x="9418702" y="4532056"/>
            <a:ext cx="2352675" cy="1943100"/>
          </a:xfrm>
          <a:prstGeom prst="rect">
            <a:avLst/>
          </a:prstGeom>
        </p:spPr>
      </p:pic>
    </p:spTree>
    <p:extLst>
      <p:ext uri="{BB962C8B-B14F-4D97-AF65-F5344CB8AC3E}">
        <p14:creationId xmlns:p14="http://schemas.microsoft.com/office/powerpoint/2010/main" val="285465097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ragezeichen vor pastellgrünem Hintergrund">
            <a:extLst>
              <a:ext uri="{FF2B5EF4-FFF2-40B4-BE49-F238E27FC236}">
                <a16:creationId xmlns:a16="http://schemas.microsoft.com/office/drawing/2014/main" id="{8FAFAF03-F430-49E5-2448-BEB68022E2D4}"/>
              </a:ext>
            </a:extLst>
          </p:cNvPr>
          <p:cNvPicPr>
            <a:picLocks noChangeAspect="1"/>
          </p:cNvPicPr>
          <p:nvPr/>
        </p:nvPicPr>
        <p:blipFill rotWithShape="1">
          <a:blip r:embed="rId2"/>
          <a:srcRect l="40413" r="421"/>
          <a:stretch/>
        </p:blipFill>
        <p:spPr>
          <a:xfrm>
            <a:off x="-1" y="-2"/>
            <a:ext cx="5410198" cy="6858002"/>
          </a:xfrm>
          <a:prstGeom prst="rect">
            <a:avLst/>
          </a:prstGeom>
        </p:spPr>
      </p:pic>
      <p:sp>
        <p:nvSpPr>
          <p:cNvPr id="2" name="Tytuł 1">
            <a:extLst>
              <a:ext uri="{FF2B5EF4-FFF2-40B4-BE49-F238E27FC236}">
                <a16:creationId xmlns:a16="http://schemas.microsoft.com/office/drawing/2014/main" id="{658C4F7F-05FC-ED07-AC59-7A2AC087E2EA}"/>
              </a:ext>
            </a:extLst>
          </p:cNvPr>
          <p:cNvSpPr>
            <a:spLocks noGrp="1"/>
          </p:cNvSpPr>
          <p:nvPr>
            <p:ph type="title"/>
          </p:nvPr>
        </p:nvSpPr>
        <p:spPr>
          <a:xfrm>
            <a:off x="6115317" y="405685"/>
            <a:ext cx="5464968" cy="1559301"/>
          </a:xfrm>
        </p:spPr>
        <p:txBody>
          <a:bodyPr>
            <a:normAutofit/>
          </a:bodyPr>
          <a:lstStyle/>
          <a:p>
            <a:pPr algn="ctr"/>
            <a:r>
              <a:rPr lang="pl-PL" sz="4000" dirty="0"/>
              <a:t>Quiz </a:t>
            </a:r>
          </a:p>
        </p:txBody>
      </p:sp>
      <p:sp>
        <p:nvSpPr>
          <p:cNvPr id="3" name="Symbol zastępczy zawartości 2">
            <a:extLst>
              <a:ext uri="{FF2B5EF4-FFF2-40B4-BE49-F238E27FC236}">
                <a16:creationId xmlns:a16="http://schemas.microsoft.com/office/drawing/2014/main" id="{0073726C-C311-E79F-BE59-6293C4A278F7}"/>
              </a:ext>
            </a:extLst>
          </p:cNvPr>
          <p:cNvSpPr>
            <a:spLocks noGrp="1"/>
          </p:cNvSpPr>
          <p:nvPr>
            <p:ph idx="1"/>
          </p:nvPr>
        </p:nvSpPr>
        <p:spPr>
          <a:xfrm>
            <a:off x="6096000" y="2595716"/>
            <a:ext cx="5247340" cy="3496878"/>
          </a:xfrm>
        </p:spPr>
        <p:txBody>
          <a:bodyPr anchor="ctr">
            <a:normAutofit/>
          </a:bodyPr>
          <a:lstStyle/>
          <a:p>
            <a:pPr marL="0" indent="0">
              <a:buNone/>
            </a:pPr>
            <a:r>
              <a:rPr lang="de-DE" b="1" dirty="0"/>
              <a:t>Was ist das Inflationsziel in Polen?</a:t>
            </a:r>
            <a:endParaRPr lang="pl-PL" b="1" dirty="0"/>
          </a:p>
          <a:p>
            <a:pPr marL="514350" indent="-514350">
              <a:buAutoNum type="alphaLcParenR"/>
            </a:pPr>
            <a:r>
              <a:rPr lang="pl-PL" dirty="0"/>
              <a:t>3,5 %</a:t>
            </a:r>
          </a:p>
          <a:p>
            <a:pPr marL="514350" indent="-514350">
              <a:buAutoNum type="alphaLcParenR"/>
            </a:pPr>
            <a:r>
              <a:rPr lang="pl-PL" dirty="0"/>
              <a:t>2,5%</a:t>
            </a:r>
          </a:p>
          <a:p>
            <a:pPr marL="514350" indent="-514350">
              <a:buAutoNum type="alphaLcParenR"/>
            </a:pPr>
            <a:r>
              <a:rPr lang="pl-PL" dirty="0"/>
              <a:t>2% </a:t>
            </a:r>
          </a:p>
        </p:txBody>
      </p:sp>
    </p:spTree>
    <p:extLst>
      <p:ext uri="{BB962C8B-B14F-4D97-AF65-F5344CB8AC3E}">
        <p14:creationId xmlns:p14="http://schemas.microsoft.com/office/powerpoint/2010/main" val="6760598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Fragezeichen vor pastellgrünem Hintergrund">
            <a:extLst>
              <a:ext uri="{FF2B5EF4-FFF2-40B4-BE49-F238E27FC236}">
                <a16:creationId xmlns:a16="http://schemas.microsoft.com/office/drawing/2014/main" id="{90990AFD-F15A-779A-EDF9-EF0F9FAFCE4D}"/>
              </a:ext>
            </a:extLst>
          </p:cNvPr>
          <p:cNvPicPr>
            <a:picLocks noChangeAspect="1"/>
          </p:cNvPicPr>
          <p:nvPr/>
        </p:nvPicPr>
        <p:blipFill rotWithShape="1">
          <a:blip r:embed="rId2"/>
          <a:srcRect l="40323" r="511"/>
          <a:stretch/>
        </p:blipFill>
        <p:spPr>
          <a:xfrm>
            <a:off x="-1" y="-2"/>
            <a:ext cx="5410198" cy="6858002"/>
          </a:xfrm>
          <a:prstGeom prst="rect">
            <a:avLst/>
          </a:prstGeom>
        </p:spPr>
      </p:pic>
      <p:sp>
        <p:nvSpPr>
          <p:cNvPr id="2" name="Tytuł 1">
            <a:extLst>
              <a:ext uri="{FF2B5EF4-FFF2-40B4-BE49-F238E27FC236}">
                <a16:creationId xmlns:a16="http://schemas.microsoft.com/office/drawing/2014/main" id="{69C1804F-3B70-98D5-512A-73CDDC39163F}"/>
              </a:ext>
            </a:extLst>
          </p:cNvPr>
          <p:cNvSpPr>
            <a:spLocks noGrp="1"/>
          </p:cNvSpPr>
          <p:nvPr>
            <p:ph type="title"/>
          </p:nvPr>
        </p:nvSpPr>
        <p:spPr>
          <a:xfrm>
            <a:off x="6115317" y="405685"/>
            <a:ext cx="5464968" cy="1559301"/>
          </a:xfrm>
        </p:spPr>
        <p:txBody>
          <a:bodyPr>
            <a:normAutofit/>
          </a:bodyPr>
          <a:lstStyle/>
          <a:p>
            <a:pPr algn="ctr"/>
            <a:r>
              <a:rPr lang="pl-PL" sz="4000" dirty="0"/>
              <a:t>Quiz </a:t>
            </a:r>
          </a:p>
        </p:txBody>
      </p:sp>
      <p:sp>
        <p:nvSpPr>
          <p:cNvPr id="3" name="Symbol zastępczy zawartości 2">
            <a:extLst>
              <a:ext uri="{FF2B5EF4-FFF2-40B4-BE49-F238E27FC236}">
                <a16:creationId xmlns:a16="http://schemas.microsoft.com/office/drawing/2014/main" id="{9AACADF4-1FA9-FFCB-06F7-3EF954CCEA1E}"/>
              </a:ext>
            </a:extLst>
          </p:cNvPr>
          <p:cNvSpPr>
            <a:spLocks noGrp="1"/>
          </p:cNvSpPr>
          <p:nvPr>
            <p:ph idx="1"/>
          </p:nvPr>
        </p:nvSpPr>
        <p:spPr>
          <a:xfrm>
            <a:off x="6115317" y="2743200"/>
            <a:ext cx="5247340" cy="3496878"/>
          </a:xfrm>
        </p:spPr>
        <p:txBody>
          <a:bodyPr anchor="ctr">
            <a:normAutofit lnSpcReduction="10000"/>
          </a:bodyPr>
          <a:lstStyle/>
          <a:p>
            <a:pPr marL="0" indent="0">
              <a:buNone/>
            </a:pPr>
            <a:r>
              <a:rPr lang="de-DE" b="1" dirty="0"/>
              <a:t>Der positive Effekt der Inflation ist:</a:t>
            </a:r>
            <a:endParaRPr lang="pl-PL" b="1" dirty="0"/>
          </a:p>
          <a:p>
            <a:pPr marL="514350" indent="-514350">
              <a:buAutoNum type="alphaLcParenR"/>
            </a:pPr>
            <a:r>
              <a:rPr lang="de-DE" dirty="0"/>
              <a:t>ein Rückgang der Kaufkraft des Geldes </a:t>
            </a:r>
            <a:endParaRPr lang="pl-PL" dirty="0"/>
          </a:p>
          <a:p>
            <a:pPr marL="514350" indent="-514350">
              <a:buAutoNum type="alphaLcParenR"/>
            </a:pPr>
            <a:r>
              <a:rPr lang="de-DE" dirty="0"/>
              <a:t>eine Verringerung des Wertes von Ersparnissen</a:t>
            </a:r>
            <a:endParaRPr lang="pl-PL" dirty="0"/>
          </a:p>
          <a:p>
            <a:pPr marL="514350" indent="-514350">
              <a:buAutoNum type="alphaLcParenR"/>
            </a:pPr>
            <a:r>
              <a:rPr lang="de-DE" dirty="0"/>
              <a:t>eine bessere Kontrolle </a:t>
            </a:r>
            <a:r>
              <a:rPr lang="pl-PL" dirty="0"/>
              <a:t>des </a:t>
            </a:r>
            <a:r>
              <a:rPr lang="de-DE" dirty="0"/>
              <a:t>Haushalts</a:t>
            </a:r>
            <a:endParaRPr lang="pl-PL" dirty="0"/>
          </a:p>
          <a:p>
            <a:pPr marL="514350" indent="-514350">
              <a:buAutoNum type="alphaLcParenR"/>
            </a:pPr>
            <a:endParaRPr lang="pl-PL" sz="2000" dirty="0"/>
          </a:p>
          <a:p>
            <a:endParaRPr lang="pl-PL" sz="2000" dirty="0"/>
          </a:p>
        </p:txBody>
      </p:sp>
    </p:spTree>
    <p:extLst>
      <p:ext uri="{BB962C8B-B14F-4D97-AF65-F5344CB8AC3E}">
        <p14:creationId xmlns:p14="http://schemas.microsoft.com/office/powerpoint/2010/main" val="7097001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7093D6-8DA4-0364-DE16-374781A07DB2}"/>
              </a:ext>
            </a:extLst>
          </p:cNvPr>
          <p:cNvSpPr>
            <a:spLocks noGrp="1"/>
          </p:cNvSpPr>
          <p:nvPr>
            <p:ph type="title"/>
          </p:nvPr>
        </p:nvSpPr>
        <p:spPr/>
        <p:txBody>
          <a:bodyPr/>
          <a:lstStyle/>
          <a:p>
            <a:pPr algn="ctr"/>
            <a:r>
              <a:rPr lang="pl-PL" dirty="0" err="1"/>
              <a:t>Wortschatz</a:t>
            </a:r>
            <a:r>
              <a:rPr lang="pl-PL" dirty="0"/>
              <a:t> </a:t>
            </a:r>
          </a:p>
        </p:txBody>
      </p:sp>
      <p:sp>
        <p:nvSpPr>
          <p:cNvPr id="3" name="Symbol zastępczy zawartości 2">
            <a:extLst>
              <a:ext uri="{FF2B5EF4-FFF2-40B4-BE49-F238E27FC236}">
                <a16:creationId xmlns:a16="http://schemas.microsoft.com/office/drawing/2014/main" id="{25762C58-4970-689D-313A-08491C1A6D0D}"/>
              </a:ext>
            </a:extLst>
          </p:cNvPr>
          <p:cNvSpPr>
            <a:spLocks noGrp="1"/>
          </p:cNvSpPr>
          <p:nvPr>
            <p:ph idx="1"/>
          </p:nvPr>
        </p:nvSpPr>
        <p:spPr>
          <a:xfrm>
            <a:off x="838199" y="1425676"/>
            <a:ext cx="10931013" cy="5432323"/>
          </a:xfrm>
        </p:spPr>
        <p:txBody>
          <a:bodyPr numCol="2">
            <a:normAutofit fontScale="25000" lnSpcReduction="20000"/>
          </a:bodyPr>
          <a:lstStyle/>
          <a:p>
            <a:pPr marL="0" indent="0">
              <a:buNone/>
            </a:pPr>
            <a:r>
              <a:rPr lang="pl-PL" sz="5600" dirty="0" err="1"/>
              <a:t>die</a:t>
            </a:r>
            <a:r>
              <a:rPr lang="pl-PL" sz="5600" dirty="0"/>
              <a:t> </a:t>
            </a:r>
            <a:r>
              <a:rPr lang="pl-PL" sz="5600" dirty="0" err="1"/>
              <a:t>Wirtschaft</a:t>
            </a:r>
            <a:r>
              <a:rPr lang="pl-PL" sz="5600" dirty="0"/>
              <a:t>- gospodarka</a:t>
            </a:r>
          </a:p>
          <a:p>
            <a:pPr marL="0" indent="0">
              <a:buNone/>
            </a:pPr>
            <a:r>
              <a:rPr lang="pl-PL" sz="5600" dirty="0"/>
              <a:t>der </a:t>
            </a:r>
            <a:r>
              <a:rPr lang="pl-PL" sz="5600" dirty="0" err="1"/>
              <a:t>Anstieg</a:t>
            </a:r>
            <a:r>
              <a:rPr lang="pl-PL" sz="5600" dirty="0"/>
              <a:t> – wzrost</a:t>
            </a:r>
          </a:p>
          <a:p>
            <a:pPr marL="0" indent="0">
              <a:buNone/>
            </a:pPr>
            <a:r>
              <a:rPr lang="pl-PL" sz="5600" dirty="0" err="1"/>
              <a:t>die</a:t>
            </a:r>
            <a:r>
              <a:rPr lang="pl-PL" sz="5600" dirty="0"/>
              <a:t> </a:t>
            </a:r>
            <a:r>
              <a:rPr lang="pl-PL" sz="5600" dirty="0" err="1"/>
              <a:t>Kaufkraft</a:t>
            </a:r>
            <a:r>
              <a:rPr lang="pl-PL" sz="5600" dirty="0"/>
              <a:t> - siła nabywcza</a:t>
            </a:r>
          </a:p>
          <a:p>
            <a:pPr marL="0" indent="0">
              <a:buNone/>
            </a:pPr>
            <a:r>
              <a:rPr lang="pl-PL" sz="5600" dirty="0" err="1"/>
              <a:t>die</a:t>
            </a:r>
            <a:r>
              <a:rPr lang="pl-PL" sz="5600" dirty="0"/>
              <a:t> </a:t>
            </a:r>
            <a:r>
              <a:rPr lang="pl-PL" sz="5600" dirty="0" err="1"/>
              <a:t>Menge</a:t>
            </a:r>
            <a:r>
              <a:rPr lang="pl-PL" sz="5600" dirty="0"/>
              <a:t> – ilość</a:t>
            </a:r>
          </a:p>
          <a:p>
            <a:pPr marL="0" indent="0">
              <a:buNone/>
            </a:pPr>
            <a:r>
              <a:rPr lang="pl-PL" sz="5600" dirty="0" err="1"/>
              <a:t>die</a:t>
            </a:r>
            <a:r>
              <a:rPr lang="pl-PL" sz="5600" dirty="0"/>
              <a:t> </a:t>
            </a:r>
            <a:r>
              <a:rPr lang="pl-PL" sz="5600" dirty="0" err="1"/>
              <a:t>Dienstleistungen</a:t>
            </a:r>
            <a:r>
              <a:rPr lang="pl-PL" sz="5600" dirty="0"/>
              <a:t> – usługi</a:t>
            </a:r>
          </a:p>
          <a:p>
            <a:pPr marL="0" indent="0">
              <a:buNone/>
            </a:pPr>
            <a:r>
              <a:rPr lang="pl-PL" sz="5600" dirty="0" err="1"/>
              <a:t>die</a:t>
            </a:r>
            <a:r>
              <a:rPr lang="pl-PL" sz="5600" dirty="0"/>
              <a:t> </a:t>
            </a:r>
            <a:r>
              <a:rPr lang="pl-PL" sz="5600" dirty="0" err="1"/>
              <a:t>Kaufkraft</a:t>
            </a:r>
            <a:r>
              <a:rPr lang="pl-PL" sz="5600" dirty="0"/>
              <a:t> - siła nabywcza</a:t>
            </a:r>
          </a:p>
          <a:p>
            <a:pPr marL="0" indent="0">
              <a:buNone/>
            </a:pPr>
            <a:r>
              <a:rPr lang="pl-PL" sz="5600" dirty="0" err="1"/>
              <a:t>die</a:t>
            </a:r>
            <a:r>
              <a:rPr lang="pl-PL" sz="5600" dirty="0"/>
              <a:t> </a:t>
            </a:r>
            <a:r>
              <a:rPr lang="pl-PL" sz="5600" dirty="0" err="1"/>
              <a:t>Menge</a:t>
            </a:r>
            <a:r>
              <a:rPr lang="pl-PL" sz="5600" dirty="0"/>
              <a:t> – ilość</a:t>
            </a:r>
          </a:p>
          <a:p>
            <a:pPr marL="0" indent="0">
              <a:buNone/>
            </a:pPr>
            <a:r>
              <a:rPr lang="pl-PL" sz="5600" dirty="0"/>
              <a:t>der </a:t>
            </a:r>
            <a:r>
              <a:rPr lang="pl-PL" sz="5600" dirty="0" err="1"/>
              <a:t>Überschuss</a:t>
            </a:r>
            <a:r>
              <a:rPr lang="pl-PL" sz="5600" dirty="0"/>
              <a:t> – nadwyżka</a:t>
            </a:r>
          </a:p>
          <a:p>
            <a:pPr marL="0" indent="0">
              <a:buNone/>
            </a:pPr>
            <a:r>
              <a:rPr lang="pl-PL" sz="5600" dirty="0" err="1"/>
              <a:t>die</a:t>
            </a:r>
            <a:r>
              <a:rPr lang="pl-PL" sz="5600" dirty="0"/>
              <a:t> </a:t>
            </a:r>
            <a:r>
              <a:rPr lang="pl-PL" sz="5600" dirty="0" err="1"/>
              <a:t>Nachfrage</a:t>
            </a:r>
            <a:r>
              <a:rPr lang="pl-PL" sz="5600" dirty="0"/>
              <a:t> – popyt</a:t>
            </a:r>
          </a:p>
          <a:p>
            <a:pPr marL="0" indent="0">
              <a:buNone/>
            </a:pPr>
            <a:r>
              <a:rPr lang="pl-PL" sz="5600" dirty="0" err="1"/>
              <a:t>die</a:t>
            </a:r>
            <a:r>
              <a:rPr lang="pl-PL" sz="5600" dirty="0"/>
              <a:t> </a:t>
            </a:r>
            <a:r>
              <a:rPr lang="pl-PL" sz="5600" dirty="0" err="1"/>
              <a:t>Erhöhung</a:t>
            </a:r>
            <a:r>
              <a:rPr lang="pl-PL" sz="5600" dirty="0"/>
              <a:t>- zwiększenie, podwyżka</a:t>
            </a:r>
          </a:p>
          <a:p>
            <a:pPr marL="0" indent="0">
              <a:buNone/>
            </a:pPr>
            <a:r>
              <a:rPr lang="pl-PL" sz="5600" dirty="0" err="1"/>
              <a:t>die</a:t>
            </a:r>
            <a:r>
              <a:rPr lang="pl-PL" sz="5600" dirty="0"/>
              <a:t> </a:t>
            </a:r>
            <a:r>
              <a:rPr lang="pl-PL" sz="5600" dirty="0" err="1"/>
              <a:t>Herstellung</a:t>
            </a:r>
            <a:r>
              <a:rPr lang="pl-PL" sz="5600" dirty="0"/>
              <a:t> – produkcja</a:t>
            </a:r>
          </a:p>
          <a:p>
            <a:pPr marL="0" indent="0">
              <a:buNone/>
            </a:pPr>
            <a:r>
              <a:rPr lang="pl-PL" sz="5600" dirty="0" err="1"/>
              <a:t>die</a:t>
            </a:r>
            <a:r>
              <a:rPr lang="pl-PL" sz="5600" dirty="0"/>
              <a:t> </a:t>
            </a:r>
            <a:r>
              <a:rPr lang="pl-PL" sz="5600" dirty="0" err="1"/>
              <a:t>Dienstleistungen</a:t>
            </a:r>
            <a:r>
              <a:rPr lang="pl-PL" sz="5600" dirty="0"/>
              <a:t> –usługi</a:t>
            </a:r>
          </a:p>
          <a:p>
            <a:pPr marL="0" indent="0">
              <a:buNone/>
            </a:pPr>
            <a:r>
              <a:rPr lang="de-DE" sz="5600" dirty="0"/>
              <a:t>der Preiserhöhung- </a:t>
            </a:r>
            <a:r>
              <a:rPr lang="de-DE" sz="5600" dirty="0" err="1"/>
              <a:t>podwyżka</a:t>
            </a:r>
            <a:r>
              <a:rPr lang="de-DE" sz="5600" dirty="0"/>
              <a:t> </a:t>
            </a:r>
            <a:r>
              <a:rPr lang="de-DE" sz="5600" dirty="0" err="1"/>
              <a:t>cen</a:t>
            </a:r>
            <a:endParaRPr lang="pl-PL" sz="5600" dirty="0"/>
          </a:p>
          <a:p>
            <a:pPr marL="0" indent="0">
              <a:buNone/>
            </a:pPr>
            <a:r>
              <a:rPr lang="pl-PL" sz="5600" dirty="0" err="1"/>
              <a:t>das</a:t>
            </a:r>
            <a:r>
              <a:rPr lang="pl-PL" sz="5600" dirty="0"/>
              <a:t> </a:t>
            </a:r>
            <a:r>
              <a:rPr lang="pl-PL" sz="5600" dirty="0" err="1"/>
              <a:t>Inflationsziel</a:t>
            </a:r>
            <a:r>
              <a:rPr lang="pl-PL" sz="5600" dirty="0"/>
              <a:t> - cel inflacyjny</a:t>
            </a:r>
          </a:p>
          <a:p>
            <a:pPr marL="0" indent="0">
              <a:buNone/>
            </a:pPr>
            <a:r>
              <a:rPr lang="pl-PL" sz="5600" dirty="0" err="1"/>
              <a:t>liegt</a:t>
            </a:r>
            <a:r>
              <a:rPr lang="pl-PL" sz="5600" dirty="0"/>
              <a:t> </a:t>
            </a:r>
            <a:r>
              <a:rPr lang="pl-PL" sz="5600" dirty="0" err="1"/>
              <a:t>bei</a:t>
            </a:r>
            <a:r>
              <a:rPr lang="pl-PL" sz="5600" dirty="0"/>
              <a:t> – wynosi</a:t>
            </a:r>
          </a:p>
          <a:p>
            <a:pPr marL="0" indent="0">
              <a:buNone/>
            </a:pPr>
            <a:r>
              <a:rPr lang="pl-PL" sz="5600" dirty="0" err="1"/>
              <a:t>festgelegt</a:t>
            </a:r>
            <a:r>
              <a:rPr lang="pl-PL" sz="5600" dirty="0"/>
              <a:t> – ustalony</a:t>
            </a:r>
          </a:p>
          <a:p>
            <a:pPr marL="0" indent="0">
              <a:buNone/>
            </a:pPr>
            <a:r>
              <a:rPr lang="pl-PL" sz="5600" dirty="0" err="1"/>
              <a:t>die</a:t>
            </a:r>
            <a:r>
              <a:rPr lang="pl-PL" sz="5600" dirty="0"/>
              <a:t> Bürger- obywatele </a:t>
            </a:r>
          </a:p>
          <a:p>
            <a:pPr marL="0" indent="0">
              <a:buNone/>
            </a:pPr>
            <a:endParaRPr lang="pl-PL" sz="5600" dirty="0"/>
          </a:p>
          <a:p>
            <a:pPr marL="0" indent="0">
              <a:buNone/>
            </a:pPr>
            <a:endParaRPr lang="pl-PL" sz="5600" dirty="0"/>
          </a:p>
          <a:p>
            <a:pPr marL="0" indent="0">
              <a:buNone/>
            </a:pPr>
            <a:endParaRPr lang="pl-PL" sz="5600" dirty="0"/>
          </a:p>
          <a:p>
            <a:pPr marL="0" indent="0">
              <a:buNone/>
            </a:pPr>
            <a:endParaRPr lang="pl-PL" sz="5600" dirty="0"/>
          </a:p>
          <a:p>
            <a:pPr marL="0" indent="0">
              <a:buNone/>
            </a:pPr>
            <a:endParaRPr lang="pl-PL" sz="5600" dirty="0"/>
          </a:p>
          <a:p>
            <a:pPr marL="0" indent="0">
              <a:buNone/>
            </a:pPr>
            <a:r>
              <a:rPr lang="pl-PL" sz="5600" dirty="0" err="1"/>
              <a:t>die</a:t>
            </a:r>
            <a:r>
              <a:rPr lang="pl-PL" sz="5600" dirty="0"/>
              <a:t> </a:t>
            </a:r>
            <a:r>
              <a:rPr lang="pl-PL" sz="5600" dirty="0" err="1"/>
              <a:t>Angebotsinflation</a:t>
            </a:r>
            <a:r>
              <a:rPr lang="pl-PL" sz="5600" dirty="0"/>
              <a:t>- inflacja podażowa</a:t>
            </a:r>
          </a:p>
          <a:p>
            <a:pPr marL="0" indent="0">
              <a:buNone/>
            </a:pPr>
            <a:r>
              <a:rPr lang="pl-PL" sz="5600" dirty="0" err="1"/>
              <a:t>die</a:t>
            </a:r>
            <a:r>
              <a:rPr lang="pl-PL" sz="5600" dirty="0"/>
              <a:t> </a:t>
            </a:r>
            <a:r>
              <a:rPr lang="pl-PL" sz="5600" dirty="0" err="1"/>
              <a:t>Nachfrageinflation</a:t>
            </a:r>
            <a:r>
              <a:rPr lang="pl-PL" sz="5600" dirty="0"/>
              <a:t> - inflacja popytowa</a:t>
            </a:r>
          </a:p>
          <a:p>
            <a:pPr marL="0" indent="0">
              <a:buNone/>
            </a:pPr>
            <a:r>
              <a:rPr lang="pl-PL" sz="5600" dirty="0" err="1"/>
              <a:t>die</a:t>
            </a:r>
            <a:r>
              <a:rPr lang="pl-PL" sz="5600" dirty="0"/>
              <a:t> </a:t>
            </a:r>
            <a:r>
              <a:rPr lang="pl-PL" sz="5600" dirty="0" err="1"/>
              <a:t>Unternehmen</a:t>
            </a:r>
            <a:r>
              <a:rPr lang="pl-PL" sz="5600" dirty="0"/>
              <a:t>- przedsiębiorstwa</a:t>
            </a:r>
          </a:p>
          <a:p>
            <a:pPr marL="0" indent="0">
              <a:buNone/>
            </a:pPr>
            <a:r>
              <a:rPr lang="pl-PL" sz="5600" dirty="0" err="1"/>
              <a:t>die</a:t>
            </a:r>
            <a:r>
              <a:rPr lang="pl-PL" sz="5600" dirty="0"/>
              <a:t> </a:t>
            </a:r>
            <a:r>
              <a:rPr lang="pl-PL" sz="5600" dirty="0" err="1"/>
              <a:t>schleichende</a:t>
            </a:r>
            <a:r>
              <a:rPr lang="pl-PL" sz="5600" dirty="0"/>
              <a:t> </a:t>
            </a:r>
            <a:r>
              <a:rPr lang="pl-PL" sz="5600" dirty="0" err="1"/>
              <a:t>Inflation</a:t>
            </a:r>
            <a:r>
              <a:rPr lang="pl-PL" sz="5600" dirty="0"/>
              <a:t>- pełzająca inflacja</a:t>
            </a:r>
          </a:p>
          <a:p>
            <a:pPr marL="0" indent="0">
              <a:buNone/>
            </a:pPr>
            <a:r>
              <a:rPr lang="pl-PL" sz="5600" dirty="0" err="1"/>
              <a:t>die</a:t>
            </a:r>
            <a:r>
              <a:rPr lang="pl-PL" sz="5600" dirty="0"/>
              <a:t> </a:t>
            </a:r>
            <a:r>
              <a:rPr lang="pl-PL" sz="5600" dirty="0" err="1"/>
              <a:t>Arten</a:t>
            </a:r>
            <a:r>
              <a:rPr lang="pl-PL" sz="5600" dirty="0"/>
              <a:t> –rodzaje </a:t>
            </a:r>
          </a:p>
          <a:p>
            <a:pPr marL="0" indent="0">
              <a:buNone/>
            </a:pPr>
            <a:r>
              <a:rPr lang="pl-PL" sz="5600" dirty="0"/>
              <a:t>der </a:t>
            </a:r>
            <a:r>
              <a:rPr lang="pl-PL" sz="5600" dirty="0" err="1"/>
              <a:t>Rückgang</a:t>
            </a:r>
            <a:r>
              <a:rPr lang="pl-PL" sz="5600" dirty="0"/>
              <a:t> – spadek</a:t>
            </a:r>
          </a:p>
          <a:p>
            <a:pPr marL="0" indent="0">
              <a:buNone/>
            </a:pPr>
            <a:r>
              <a:rPr lang="pl-PL" sz="5600" dirty="0" err="1"/>
              <a:t>die</a:t>
            </a:r>
            <a:r>
              <a:rPr lang="pl-PL" sz="5600" dirty="0"/>
              <a:t> </a:t>
            </a:r>
            <a:r>
              <a:rPr lang="pl-PL" sz="5600" dirty="0" err="1"/>
              <a:t>Ersparnisse</a:t>
            </a:r>
            <a:r>
              <a:rPr lang="pl-PL" sz="5600" dirty="0"/>
              <a:t>- oszczędności</a:t>
            </a:r>
          </a:p>
          <a:p>
            <a:pPr marL="0" indent="0">
              <a:buNone/>
            </a:pPr>
            <a:r>
              <a:rPr lang="pl-PL" sz="5600" dirty="0" err="1"/>
              <a:t>die</a:t>
            </a:r>
            <a:r>
              <a:rPr lang="pl-PL" sz="5600" dirty="0"/>
              <a:t> </a:t>
            </a:r>
            <a:r>
              <a:rPr lang="pl-PL" sz="5600" dirty="0" err="1"/>
              <a:t>Verbindlichkeiten</a:t>
            </a:r>
            <a:r>
              <a:rPr lang="pl-PL" sz="5600" dirty="0"/>
              <a:t>- zobowiązania </a:t>
            </a:r>
          </a:p>
          <a:p>
            <a:pPr marL="0" indent="0">
              <a:buNone/>
            </a:pPr>
            <a:r>
              <a:rPr lang="pl-PL" sz="5600" dirty="0" err="1"/>
              <a:t>die</a:t>
            </a:r>
            <a:r>
              <a:rPr lang="pl-PL" sz="5600" dirty="0"/>
              <a:t> </a:t>
            </a:r>
            <a:r>
              <a:rPr lang="pl-PL" sz="5600" dirty="0" err="1"/>
              <a:t>Auswirkungen</a:t>
            </a:r>
            <a:r>
              <a:rPr lang="pl-PL" sz="5600" dirty="0"/>
              <a:t> – skutki</a:t>
            </a:r>
          </a:p>
          <a:p>
            <a:pPr marL="0" indent="0">
              <a:buNone/>
            </a:pPr>
            <a:r>
              <a:rPr lang="de-DE" sz="5600" dirty="0"/>
              <a:t>das Streben</a:t>
            </a:r>
            <a:r>
              <a:rPr lang="pl-PL" sz="5600" dirty="0"/>
              <a:t>- dążenie</a:t>
            </a:r>
          </a:p>
          <a:p>
            <a:pPr marL="0" indent="0">
              <a:buNone/>
            </a:pPr>
            <a:r>
              <a:rPr lang="pl-PL" sz="5600" dirty="0" err="1"/>
              <a:t>die</a:t>
            </a:r>
            <a:r>
              <a:rPr lang="pl-PL" sz="5600" dirty="0"/>
              <a:t> </a:t>
            </a:r>
            <a:r>
              <a:rPr lang="de-DE" sz="5600" dirty="0"/>
              <a:t>Veränderungen</a:t>
            </a:r>
            <a:r>
              <a:rPr lang="pl-PL" sz="5600" dirty="0"/>
              <a:t>- zmiany </a:t>
            </a:r>
          </a:p>
          <a:p>
            <a:pPr marL="0" indent="0">
              <a:buNone/>
            </a:pPr>
            <a:r>
              <a:rPr lang="pl-PL" sz="5600" kern="0" dirty="0" err="1">
                <a:effectLst/>
                <a:latin typeface="Times New Roman" panose="02020603050405020304" pitchFamily="18" charset="0"/>
                <a:ea typeface="Times New Roman" panose="02020603050405020304" pitchFamily="18" charset="0"/>
                <a:cs typeface="Times New Roman" panose="02020603050405020304" pitchFamily="18" charset="0"/>
              </a:rPr>
              <a:t>allgemein</a:t>
            </a:r>
            <a:r>
              <a:rPr lang="pl-PL" sz="5600" kern="0" dirty="0">
                <a:effectLst/>
                <a:latin typeface="Times New Roman" panose="02020603050405020304" pitchFamily="18" charset="0"/>
                <a:ea typeface="Times New Roman" panose="02020603050405020304" pitchFamily="18" charset="0"/>
                <a:cs typeface="Times New Roman" panose="02020603050405020304" pitchFamily="18" charset="0"/>
              </a:rPr>
              <a:t> - ogólny</a:t>
            </a:r>
            <a:endParaRPr lang="pl-PL" sz="5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5600" kern="0" dirty="0">
                <a:effectLst/>
                <a:latin typeface="Times New Roman" panose="02020603050405020304" pitchFamily="18" charset="0"/>
                <a:ea typeface="Times New Roman" panose="02020603050405020304" pitchFamily="18" charset="0"/>
                <a:cs typeface="Times New Roman" panose="02020603050405020304" pitchFamily="18" charset="0"/>
              </a:rPr>
              <a:t>die Hyperinflation – </a:t>
            </a:r>
            <a:r>
              <a:rPr lang="en-US" sz="5600" kern="0" dirty="0" err="1">
                <a:effectLst/>
                <a:latin typeface="Times New Roman" panose="02020603050405020304" pitchFamily="18" charset="0"/>
                <a:ea typeface="Times New Roman" panose="02020603050405020304" pitchFamily="18" charset="0"/>
                <a:cs typeface="Times New Roman" panose="02020603050405020304" pitchFamily="18" charset="0"/>
              </a:rPr>
              <a:t>hiperinflacja</a:t>
            </a:r>
            <a:endParaRPr lang="pl-PL" sz="56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pl-PL" sz="5600" dirty="0"/>
              <a:t>der </a:t>
            </a:r>
            <a:r>
              <a:rPr lang="pl-PL" sz="5600" dirty="0" err="1"/>
              <a:t>Haushalt</a:t>
            </a:r>
            <a:r>
              <a:rPr lang="pl-PL" sz="5600" dirty="0"/>
              <a:t>- budżet domowy </a:t>
            </a:r>
          </a:p>
          <a:p>
            <a:pPr marL="0" indent="0">
              <a:buNone/>
            </a:pPr>
            <a:r>
              <a:rPr lang="pl-PL" sz="5600" dirty="0" err="1"/>
              <a:t>die</a:t>
            </a:r>
            <a:r>
              <a:rPr lang="pl-PL" sz="5600" dirty="0"/>
              <a:t> </a:t>
            </a:r>
            <a:r>
              <a:rPr lang="pl-PL" sz="5600" dirty="0" err="1"/>
              <a:t>Verringerung</a:t>
            </a:r>
            <a:r>
              <a:rPr lang="pl-PL" sz="5600" dirty="0"/>
              <a:t>- zmniejszenie </a:t>
            </a:r>
          </a:p>
          <a:p>
            <a:pPr marL="0" indent="0">
              <a:buNone/>
            </a:pPr>
            <a:r>
              <a:rPr lang="pl-PL" sz="5600" dirty="0"/>
              <a:t>der </a:t>
            </a:r>
            <a:r>
              <a:rPr lang="pl-PL" sz="5600" dirty="0" err="1"/>
              <a:t>Wert</a:t>
            </a:r>
            <a:r>
              <a:rPr lang="pl-PL" sz="5600" dirty="0"/>
              <a:t>- wartość</a:t>
            </a:r>
            <a:endParaRPr lang="pl-PL" sz="5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pl-PL" sz="5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pl-PL" dirty="0"/>
          </a:p>
          <a:p>
            <a:pPr marL="0" indent="0">
              <a:buNone/>
            </a:pPr>
            <a:endParaRPr lang="pl-PL" b="1" dirty="0"/>
          </a:p>
          <a:p>
            <a:pPr marL="0" indent="0">
              <a:buNone/>
            </a:pPr>
            <a:endParaRPr lang="pl-PL" dirty="0"/>
          </a:p>
          <a:p>
            <a:pPr marL="0" indent="0">
              <a:buNone/>
            </a:pPr>
            <a:endParaRPr lang="pl-PL" dirty="0"/>
          </a:p>
        </p:txBody>
      </p:sp>
    </p:spTree>
    <p:extLst>
      <p:ext uri="{BB962C8B-B14F-4D97-AF65-F5344CB8AC3E}">
        <p14:creationId xmlns:p14="http://schemas.microsoft.com/office/powerpoint/2010/main" val="310962318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3B9B3BBB-EF4F-20CC-2168-A82FB6E6BCD7}"/>
              </a:ext>
            </a:extLst>
          </p:cNvPr>
          <p:cNvSpPr>
            <a:spLocks noGrp="1"/>
          </p:cNvSpPr>
          <p:nvPr>
            <p:ph type="title"/>
          </p:nvPr>
        </p:nvSpPr>
        <p:spPr>
          <a:xfrm>
            <a:off x="621792" y="1161288"/>
            <a:ext cx="3602736" cy="4526280"/>
          </a:xfrm>
        </p:spPr>
        <p:txBody>
          <a:bodyPr>
            <a:normAutofit/>
          </a:bodyPr>
          <a:lstStyle/>
          <a:p>
            <a:r>
              <a:rPr lang="pl-PL" sz="4000" dirty="0" err="1"/>
              <a:t>Quellen</a:t>
            </a:r>
            <a:r>
              <a:rPr lang="pl-PL" sz="4000" dirty="0"/>
              <a:t> </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ACE4C414-E281-F31F-AEDC-9983936380EB}"/>
              </a:ext>
            </a:extLst>
          </p:cNvPr>
          <p:cNvSpPr>
            <a:spLocks noGrp="1"/>
          </p:cNvSpPr>
          <p:nvPr>
            <p:ph idx="1"/>
          </p:nvPr>
        </p:nvSpPr>
        <p:spPr>
          <a:xfrm>
            <a:off x="5434149" y="932688"/>
            <a:ext cx="5916603" cy="4992624"/>
          </a:xfrm>
        </p:spPr>
        <p:txBody>
          <a:bodyPr anchor="ctr">
            <a:normAutofit/>
          </a:bodyPr>
          <a:lstStyle/>
          <a:p>
            <a:r>
              <a:rPr lang="pl-PL" sz="2000" dirty="0">
                <a:hlinkClick r:id="rId2"/>
              </a:rPr>
              <a:t>https://gazeta.sgh.waw.pl/po-prostu-ekonomia/co-jest-inflacja-inflacja-kroczaca-i-hiperinflacja</a:t>
            </a:r>
            <a:endParaRPr lang="pl-PL" sz="2000" dirty="0"/>
          </a:p>
          <a:p>
            <a:r>
              <a:rPr lang="pl-PL" sz="2000" dirty="0">
                <a:hlinkClick r:id="rId3"/>
              </a:rPr>
              <a:t>https://www.finanzfuechse.sachsen.de/inflation-und-deflation-4034.html</a:t>
            </a:r>
            <a:endParaRPr lang="pl-PL" sz="2000" dirty="0"/>
          </a:p>
          <a:p>
            <a:r>
              <a:rPr lang="pl-PL" sz="2000" dirty="0">
                <a:hlinkClick r:id="rId4"/>
              </a:rPr>
              <a:t>http://fvonx.blogspot.com/2011/06/ein-kurzes-handout-fur-ein-referat-uber.html</a:t>
            </a:r>
            <a:endParaRPr lang="pl-PL" sz="2000" dirty="0"/>
          </a:p>
          <a:p>
            <a:r>
              <a:rPr lang="pl-PL" sz="2000" dirty="0"/>
              <a:t>https://www.deutschlandfunk.de/inflation-warum-steigen-die-preise-100.html</a:t>
            </a:r>
          </a:p>
          <a:p>
            <a:pPr marL="514350" indent="-514350">
              <a:buAutoNum type="arabicPeriod"/>
            </a:pPr>
            <a:endParaRPr lang="pl-PL" sz="2000" dirty="0"/>
          </a:p>
        </p:txBody>
      </p:sp>
    </p:spTree>
    <p:extLst>
      <p:ext uri="{BB962C8B-B14F-4D97-AF65-F5344CB8AC3E}">
        <p14:creationId xmlns:p14="http://schemas.microsoft.com/office/powerpoint/2010/main" val="21058652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6554E2-9F50-D62A-0A68-1E07C4D791BD}"/>
              </a:ext>
            </a:extLst>
          </p:cNvPr>
          <p:cNvSpPr>
            <a:spLocks noGrp="1"/>
          </p:cNvSpPr>
          <p:nvPr>
            <p:ph type="title"/>
          </p:nvPr>
        </p:nvSpPr>
        <p:spPr>
          <a:xfrm>
            <a:off x="792726" y="2995663"/>
            <a:ext cx="10606548" cy="2624753"/>
          </a:xfrm>
        </p:spPr>
        <p:txBody>
          <a:bodyPr>
            <a:normAutofit/>
          </a:bodyPr>
          <a:lstStyle/>
          <a:p>
            <a:pPr algn="ctr"/>
            <a:r>
              <a:rPr lang="de-DE" sz="4800" b="1" dirty="0">
                <a:effectLst>
                  <a:outerShdw blurRad="38100" dist="38100" dir="2700000" algn="tl">
                    <a:srgbClr val="000000">
                      <a:alpha val="43137"/>
                    </a:srgbClr>
                  </a:outerShdw>
                </a:effectLst>
              </a:rPr>
              <a:t>Vielen Dank für Ihre Aufmerksamkeit!</a:t>
            </a:r>
            <a:endParaRPr lang="pl-PL" sz="4800" b="1" dirty="0">
              <a:effectLst>
                <a:outerShdw blurRad="38100" dist="38100" dir="2700000" algn="tl">
                  <a:srgbClr val="000000">
                    <a:alpha val="43137"/>
                  </a:srgbClr>
                </a:outerShdw>
              </a:effectLst>
            </a:endParaRPr>
          </a:p>
        </p:txBody>
      </p:sp>
      <p:pic>
        <p:nvPicPr>
          <p:cNvPr id="13" name="Symbol zastępczy zawartości 12" descr="Obraz zawierający Grafika, design&#10;&#10;Opis wygenerowany automatycznie">
            <a:extLst>
              <a:ext uri="{FF2B5EF4-FFF2-40B4-BE49-F238E27FC236}">
                <a16:creationId xmlns:a16="http://schemas.microsoft.com/office/drawing/2014/main" id="{DE115314-853B-DD30-FFEE-6ADCB9DC86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1562" y="0"/>
            <a:ext cx="5249273" cy="2314929"/>
          </a:xfrm>
        </p:spPr>
      </p:pic>
    </p:spTree>
    <p:extLst>
      <p:ext uri="{BB962C8B-B14F-4D97-AF65-F5344CB8AC3E}">
        <p14:creationId xmlns:p14="http://schemas.microsoft.com/office/powerpoint/2010/main" val="251422013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133CD08F-CEC8-93CB-86A2-CA236365D09A}"/>
              </a:ext>
            </a:extLst>
          </p:cNvPr>
          <p:cNvSpPr>
            <a:spLocks noGrp="1"/>
          </p:cNvSpPr>
          <p:nvPr>
            <p:ph type="title"/>
          </p:nvPr>
        </p:nvSpPr>
        <p:spPr>
          <a:xfrm>
            <a:off x="621792" y="1161288"/>
            <a:ext cx="3602736" cy="4526280"/>
          </a:xfrm>
        </p:spPr>
        <p:txBody>
          <a:bodyPr>
            <a:normAutofit/>
          </a:bodyPr>
          <a:lstStyle/>
          <a:p>
            <a:r>
              <a:rPr lang="pl-PL" sz="4000" dirty="0"/>
              <a:t>Agenda </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F7EC923F-B95A-6AF5-C68A-B4736B8106C0}"/>
              </a:ext>
            </a:extLst>
          </p:cNvPr>
          <p:cNvSpPr>
            <a:spLocks noGrp="1"/>
          </p:cNvSpPr>
          <p:nvPr>
            <p:ph idx="1"/>
          </p:nvPr>
        </p:nvSpPr>
        <p:spPr>
          <a:xfrm>
            <a:off x="5434149" y="932688"/>
            <a:ext cx="5916603" cy="4992624"/>
          </a:xfrm>
        </p:spPr>
        <p:txBody>
          <a:bodyPr anchor="ctr">
            <a:normAutofit/>
          </a:bodyPr>
          <a:lstStyle/>
          <a:p>
            <a:pPr marL="342900" indent="-342900">
              <a:buAutoNum type="arabicPeriod"/>
            </a:pP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Was </a:t>
            </a:r>
            <a:r>
              <a:rPr lang="en-US"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ist</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die</a:t>
            </a:r>
            <a:r>
              <a:rPr lang="pl-PL"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Inflation?</a:t>
            </a:r>
            <a:endParaRPr lang="pl-PL" sz="2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AutoNum type="arabicPeriod"/>
            </a:pPr>
            <a:r>
              <a:rPr lang="pl-PL" sz="2000" dirty="0" err="1"/>
              <a:t>Ursachen</a:t>
            </a:r>
            <a:r>
              <a:rPr lang="pl-PL" sz="2000" dirty="0"/>
              <a:t> der </a:t>
            </a:r>
            <a:r>
              <a:rPr lang="pl-PL" sz="2000" dirty="0" err="1"/>
              <a:t>Inflation</a:t>
            </a:r>
            <a:endParaRPr lang="pl-PL" sz="2000" dirty="0"/>
          </a:p>
          <a:p>
            <a:pPr marL="342900" indent="-342900">
              <a:buAutoNum type="arabicPeriod"/>
            </a:pPr>
            <a:r>
              <a:rPr lang="de-DE" sz="2000" dirty="0"/>
              <a:t>Wie berechnen wir die Inflation ?</a:t>
            </a:r>
            <a:endParaRPr lang="pl-PL" sz="2000" dirty="0"/>
          </a:p>
          <a:p>
            <a:pPr marL="342900" indent="-342900">
              <a:buAutoNum type="arabicPeriod"/>
            </a:pPr>
            <a:r>
              <a:rPr lang="pl-PL" sz="2000" dirty="0" err="1"/>
              <a:t>Das</a:t>
            </a:r>
            <a:r>
              <a:rPr lang="pl-PL" sz="2000" dirty="0"/>
              <a:t> </a:t>
            </a:r>
            <a:r>
              <a:rPr lang="pl-PL" sz="2000" dirty="0" err="1"/>
              <a:t>Inflationsziel</a:t>
            </a:r>
            <a:r>
              <a:rPr lang="pl-PL" sz="2000" dirty="0"/>
              <a:t> </a:t>
            </a:r>
            <a:r>
              <a:rPr lang="pl-PL" sz="2000" dirty="0" err="1"/>
              <a:t>in</a:t>
            </a:r>
            <a:r>
              <a:rPr lang="pl-PL" sz="2000" dirty="0"/>
              <a:t> </a:t>
            </a:r>
            <a:r>
              <a:rPr lang="pl-PL" sz="2000" dirty="0" err="1"/>
              <a:t>Polen</a:t>
            </a:r>
            <a:endParaRPr lang="pl-PL" sz="2000" dirty="0"/>
          </a:p>
          <a:p>
            <a:pPr marL="342900" indent="-342900">
              <a:buAutoNum type="arabicPeriod"/>
            </a:pPr>
            <a:r>
              <a:rPr lang="de-DE" sz="2000" dirty="0"/>
              <a:t>Nachfrageinflation</a:t>
            </a:r>
            <a:r>
              <a:rPr lang="pl-PL" sz="2000" dirty="0"/>
              <a:t> </a:t>
            </a:r>
            <a:r>
              <a:rPr lang="pl-PL" sz="2000" dirty="0" err="1"/>
              <a:t>und</a:t>
            </a:r>
            <a:r>
              <a:rPr lang="pl-PL" sz="2000" dirty="0"/>
              <a:t> </a:t>
            </a:r>
            <a:r>
              <a:rPr lang="de-DE" sz="2000" dirty="0"/>
              <a:t>Angebotsinflation</a:t>
            </a:r>
            <a:endParaRPr lang="pl-PL" sz="2000" dirty="0"/>
          </a:p>
          <a:p>
            <a:pPr marL="342900" indent="-342900">
              <a:buAutoNum type="arabicPeriod"/>
            </a:pPr>
            <a:r>
              <a:rPr lang="pl-PL" sz="2000" dirty="0" err="1"/>
              <a:t>Inflation</a:t>
            </a:r>
            <a:r>
              <a:rPr lang="pl-PL" sz="2000" dirty="0"/>
              <a:t> </a:t>
            </a:r>
            <a:r>
              <a:rPr lang="pl-PL" sz="2000" dirty="0" err="1"/>
              <a:t>und</a:t>
            </a:r>
            <a:r>
              <a:rPr lang="pl-PL" sz="2000" dirty="0"/>
              <a:t> </a:t>
            </a:r>
            <a:r>
              <a:rPr lang="pl-PL" sz="2000" dirty="0" err="1"/>
              <a:t>Preisänderungsrate</a:t>
            </a:r>
            <a:endParaRPr lang="pl-PL" sz="2000" dirty="0"/>
          </a:p>
          <a:p>
            <a:pPr marL="342900" indent="-342900">
              <a:buAutoNum type="arabicPeriod"/>
            </a:pPr>
            <a:r>
              <a:rPr lang="pl-PL" sz="2000" dirty="0"/>
              <a:t>N</a:t>
            </a:r>
            <a:r>
              <a:rPr lang="de-DE" sz="2000" dirty="0" err="1"/>
              <a:t>egative</a:t>
            </a:r>
            <a:r>
              <a:rPr lang="de-DE" sz="2000" dirty="0"/>
              <a:t> Auswirkungen der Inflation</a:t>
            </a:r>
            <a:endParaRPr lang="pl-PL" sz="2000" dirty="0"/>
          </a:p>
          <a:p>
            <a:pPr marL="342900" indent="-342900">
              <a:buAutoNum type="arabicPeriod"/>
            </a:pPr>
            <a:r>
              <a:rPr lang="de-DE" sz="2000" dirty="0"/>
              <a:t>Positive</a:t>
            </a:r>
            <a:r>
              <a:rPr lang="pl-PL" sz="2000" dirty="0"/>
              <a:t> </a:t>
            </a:r>
            <a:r>
              <a:rPr lang="de-DE" sz="2000" dirty="0"/>
              <a:t>Auswirkungen der Inflation</a:t>
            </a:r>
            <a:endParaRPr lang="pl-PL" sz="2000" dirty="0"/>
          </a:p>
          <a:p>
            <a:pPr marL="342900" indent="-342900">
              <a:buAutoNum type="arabicPeriod"/>
            </a:pPr>
            <a:r>
              <a:rPr lang="pl-PL" sz="2000" dirty="0" err="1"/>
              <a:t>Deflation</a:t>
            </a:r>
            <a:endParaRPr lang="pl-PL" sz="2000" dirty="0"/>
          </a:p>
          <a:p>
            <a:pPr marL="342900" indent="-342900">
              <a:buAutoNum type="arabicPeriod"/>
            </a:pPr>
            <a:r>
              <a:rPr lang="pl-PL" sz="2000" dirty="0" err="1"/>
              <a:t>Gründe</a:t>
            </a:r>
            <a:r>
              <a:rPr lang="pl-PL" sz="2000" dirty="0"/>
              <a:t> </a:t>
            </a:r>
            <a:r>
              <a:rPr lang="pl-PL" sz="2000" dirty="0" err="1"/>
              <a:t>für</a:t>
            </a:r>
            <a:r>
              <a:rPr lang="pl-PL" sz="2000" dirty="0"/>
              <a:t> </a:t>
            </a:r>
            <a:r>
              <a:rPr lang="pl-PL" sz="2000" dirty="0" err="1"/>
              <a:t>Deflation</a:t>
            </a:r>
            <a:endParaRPr lang="pl-PL" sz="2000" dirty="0"/>
          </a:p>
          <a:p>
            <a:pPr marL="342900" indent="-342900">
              <a:buAutoNum type="arabicPeriod"/>
            </a:pPr>
            <a:r>
              <a:rPr lang="pl-PL" sz="2000" dirty="0"/>
              <a:t>Quiz</a:t>
            </a:r>
          </a:p>
          <a:p>
            <a:pPr marL="342900" indent="-342900">
              <a:buAutoNum type="arabicPeriod"/>
            </a:pPr>
            <a:r>
              <a:rPr lang="pl-PL" sz="2000" dirty="0" err="1"/>
              <a:t>Wortschatz</a:t>
            </a:r>
            <a:endParaRPr lang="pl-PL" sz="2000" dirty="0"/>
          </a:p>
          <a:p>
            <a:pPr marL="342900" indent="-342900">
              <a:buAutoNum type="arabicPeriod"/>
            </a:pPr>
            <a:endParaRPr lang="pl-PL"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pl-PL" sz="2000" dirty="0"/>
          </a:p>
        </p:txBody>
      </p:sp>
    </p:spTree>
    <p:extLst>
      <p:ext uri="{BB962C8B-B14F-4D97-AF65-F5344CB8AC3E}">
        <p14:creationId xmlns:p14="http://schemas.microsoft.com/office/powerpoint/2010/main" val="51698295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2A3BE6DC-4BE2-70FD-E8E8-7A9146F8035D}"/>
              </a:ext>
            </a:extLst>
          </p:cNvPr>
          <p:cNvSpPr>
            <a:spLocks noGrp="1"/>
          </p:cNvSpPr>
          <p:nvPr>
            <p:ph type="title"/>
          </p:nvPr>
        </p:nvSpPr>
        <p:spPr>
          <a:xfrm>
            <a:off x="621792" y="1161288"/>
            <a:ext cx="3602736" cy="4526280"/>
          </a:xfrm>
        </p:spPr>
        <p:txBody>
          <a:bodyPr>
            <a:normAutofit/>
          </a:bodyPr>
          <a:lstStyle/>
          <a:p>
            <a:pPr algn="ct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Was </a:t>
            </a:r>
            <a:r>
              <a:rPr lang="en-US"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ist</a:t>
            </a: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die</a:t>
            </a:r>
            <a:r>
              <a:rPr lang="pl-PL" sz="4000" b="1" kern="0" dirty="0">
                <a:solidFill>
                  <a:schemeClr val="tx2">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Inflation?</a:t>
            </a:r>
            <a:br>
              <a:rPr lang="pl-PL" sz="4000" kern="100" dirty="0">
                <a:effectLst/>
                <a:latin typeface="Aptos" panose="020B0004020202020204" pitchFamily="34" charset="0"/>
                <a:ea typeface="Aptos" panose="020B0004020202020204" pitchFamily="34" charset="0"/>
                <a:cs typeface="Times New Roman" panose="02020603050405020304" pitchFamily="18" charset="0"/>
              </a:rPr>
            </a:br>
            <a:endParaRPr lang="pl-PL" sz="4000"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1E3F009E-B772-49F7-8E44-370D54A48C9C}"/>
              </a:ext>
            </a:extLst>
          </p:cNvPr>
          <p:cNvSpPr>
            <a:spLocks noGrp="1"/>
          </p:cNvSpPr>
          <p:nvPr>
            <p:ph idx="1"/>
          </p:nvPr>
        </p:nvSpPr>
        <p:spPr>
          <a:xfrm>
            <a:off x="5434149" y="932688"/>
            <a:ext cx="5916603" cy="4992624"/>
          </a:xfrm>
        </p:spPr>
        <p:txBody>
          <a:bodyPr anchor="ctr">
            <a:normAutofit/>
          </a:bodyPr>
          <a:lstStyle/>
          <a:p>
            <a:pPr marL="0" indent="0">
              <a:buNone/>
            </a:pPr>
            <a:r>
              <a:rPr lang="pl-PL" sz="2000" dirty="0" err="1"/>
              <a:t>Die</a:t>
            </a:r>
            <a:r>
              <a:rPr lang="pl-PL" sz="2000" dirty="0"/>
              <a:t> </a:t>
            </a:r>
            <a:r>
              <a:rPr lang="de-DE" sz="2000" dirty="0"/>
              <a:t>Inflation ist der Anstieg der allgemeinen Preise für Waren und Dienstleistungen in einer Wirtschaft über einen bestimmten Zeitraum. Wenn die Inflation steigt, verliert das Geld an Kaufkraft. Das bedeutet, man kann weniger für die gleiche Menge Geld kaufen.</a:t>
            </a:r>
            <a:endParaRPr lang="pl-PL" sz="2000" dirty="0"/>
          </a:p>
        </p:txBody>
      </p:sp>
      <p:pic>
        <p:nvPicPr>
          <p:cNvPr id="4" name="Obraz 3">
            <a:extLst>
              <a:ext uri="{FF2B5EF4-FFF2-40B4-BE49-F238E27FC236}">
                <a16:creationId xmlns:a16="http://schemas.microsoft.com/office/drawing/2014/main" id="{662CE628-CD15-3356-09A0-E76130168CF7}"/>
              </a:ext>
            </a:extLst>
          </p:cNvPr>
          <p:cNvPicPr>
            <a:picLocks noChangeAspect="1"/>
          </p:cNvPicPr>
          <p:nvPr/>
        </p:nvPicPr>
        <p:blipFill>
          <a:blip r:embed="rId2"/>
          <a:stretch>
            <a:fillRect/>
          </a:stretch>
        </p:blipFill>
        <p:spPr>
          <a:xfrm>
            <a:off x="8318090" y="4393280"/>
            <a:ext cx="3409639" cy="1912724"/>
          </a:xfrm>
          <a:prstGeom prst="rect">
            <a:avLst/>
          </a:prstGeom>
        </p:spPr>
      </p:pic>
    </p:spTree>
    <p:extLst>
      <p:ext uri="{BB962C8B-B14F-4D97-AF65-F5344CB8AC3E}">
        <p14:creationId xmlns:p14="http://schemas.microsoft.com/office/powerpoint/2010/main" val="370665100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46392071-026B-A277-C330-DA5F5CE936A6}"/>
              </a:ext>
            </a:extLst>
          </p:cNvPr>
          <p:cNvSpPr>
            <a:spLocks noGrp="1"/>
          </p:cNvSpPr>
          <p:nvPr>
            <p:ph type="title"/>
          </p:nvPr>
        </p:nvSpPr>
        <p:spPr>
          <a:xfrm>
            <a:off x="621792" y="1161288"/>
            <a:ext cx="3602736" cy="4526280"/>
          </a:xfrm>
        </p:spPr>
        <p:txBody>
          <a:bodyPr>
            <a:normAutofit/>
          </a:bodyPr>
          <a:lstStyle/>
          <a:p>
            <a:r>
              <a:rPr lang="pl-PL" sz="4000" dirty="0" err="1"/>
              <a:t>Ursachen</a:t>
            </a:r>
            <a:r>
              <a:rPr lang="pl-PL" sz="4000" dirty="0"/>
              <a:t> der </a:t>
            </a:r>
            <a:r>
              <a:rPr lang="pl-PL" sz="4000" dirty="0" err="1"/>
              <a:t>Inflation</a:t>
            </a:r>
            <a:endParaRPr lang="pl-PL" sz="4000" dirty="0"/>
          </a:p>
        </p:txBody>
      </p:sp>
      <p:sp>
        <p:nvSpPr>
          <p:cNvPr id="21" name="Rectangle 2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B2C74065-E2C4-615A-D5DE-DC7C64DC8665}"/>
              </a:ext>
            </a:extLst>
          </p:cNvPr>
          <p:cNvSpPr>
            <a:spLocks noGrp="1"/>
          </p:cNvSpPr>
          <p:nvPr>
            <p:ph idx="1"/>
          </p:nvPr>
        </p:nvSpPr>
        <p:spPr>
          <a:xfrm>
            <a:off x="5084484" y="605737"/>
            <a:ext cx="5916603" cy="4992624"/>
          </a:xfrm>
        </p:spPr>
        <p:txBody>
          <a:bodyPr anchor="ctr">
            <a:normAutofit/>
          </a:bodyPr>
          <a:lstStyle/>
          <a:p>
            <a:pPr marL="342900" indent="-342900">
              <a:buFont typeface="Arial" pitchFamily="34" charset="0"/>
              <a:buChar char="•"/>
            </a:pPr>
            <a:r>
              <a:rPr lang="de-DE" sz="2000" dirty="0"/>
              <a:t>Überschuss der Nachfrage über das Angebot</a:t>
            </a:r>
            <a:endParaRPr lang="pl-PL" sz="2000" dirty="0"/>
          </a:p>
          <a:p>
            <a:pPr marL="342900" indent="-342900">
              <a:buFont typeface="Arial" pitchFamily="34" charset="0"/>
              <a:buChar char="•"/>
            </a:pPr>
            <a:r>
              <a:rPr lang="de-DE" sz="2000" dirty="0"/>
              <a:t>Erhöhung der Preise für importierte Waren</a:t>
            </a:r>
            <a:endParaRPr lang="pl-PL" sz="2000" dirty="0"/>
          </a:p>
          <a:p>
            <a:pPr marL="342900" indent="-342900">
              <a:buFont typeface="Arial" pitchFamily="34" charset="0"/>
              <a:buChar char="•"/>
            </a:pPr>
            <a:r>
              <a:rPr lang="de-DE" sz="2000" dirty="0"/>
              <a:t>Eine Erhöhung der Kosten für die Herstellung von Produkten und Dienstleistungen</a:t>
            </a:r>
            <a:endParaRPr lang="pl-PL" sz="2000" dirty="0"/>
          </a:p>
          <a:p>
            <a:pPr marL="342900" indent="-342900">
              <a:buFont typeface="Arial" pitchFamily="34" charset="0"/>
              <a:buChar char="•"/>
            </a:pPr>
            <a:r>
              <a:rPr lang="pl-PL" sz="2000" dirty="0" err="1"/>
              <a:t>Wachsendes</a:t>
            </a:r>
            <a:r>
              <a:rPr lang="pl-PL" sz="2000" dirty="0"/>
              <a:t> </a:t>
            </a:r>
            <a:r>
              <a:rPr lang="pl-PL" sz="2000" dirty="0" err="1"/>
              <a:t>Staatshaushaltsdefizit</a:t>
            </a:r>
            <a:endParaRPr lang="pl-PL" sz="2000" dirty="0"/>
          </a:p>
          <a:p>
            <a:pPr marL="342900" indent="-342900">
              <a:buFont typeface="Arial" pitchFamily="34" charset="0"/>
              <a:buChar char="•"/>
            </a:pPr>
            <a:r>
              <a:rPr lang="pl-PL" sz="2000" dirty="0" err="1"/>
              <a:t>Hohe</a:t>
            </a:r>
            <a:r>
              <a:rPr lang="pl-PL" sz="2000" dirty="0"/>
              <a:t> </a:t>
            </a:r>
            <a:r>
              <a:rPr lang="pl-PL" sz="2000" dirty="0" err="1"/>
              <a:t>Steuerbelastung</a:t>
            </a:r>
            <a:br>
              <a:rPr lang="pl-PL" sz="2000" dirty="0"/>
            </a:br>
            <a:endParaRPr lang="pl-PL" sz="2000" dirty="0"/>
          </a:p>
        </p:txBody>
      </p:sp>
      <p:pic>
        <p:nvPicPr>
          <p:cNvPr id="4" name="Obraz 3">
            <a:extLst>
              <a:ext uri="{FF2B5EF4-FFF2-40B4-BE49-F238E27FC236}">
                <a16:creationId xmlns:a16="http://schemas.microsoft.com/office/drawing/2014/main" id="{4946664A-37F4-F658-A1AF-99AF2D4FDCE1}"/>
              </a:ext>
            </a:extLst>
          </p:cNvPr>
          <p:cNvPicPr>
            <a:picLocks noChangeAspect="1"/>
          </p:cNvPicPr>
          <p:nvPr/>
        </p:nvPicPr>
        <p:blipFill>
          <a:blip r:embed="rId2"/>
          <a:stretch>
            <a:fillRect/>
          </a:stretch>
        </p:blipFill>
        <p:spPr>
          <a:xfrm>
            <a:off x="8042787" y="3987630"/>
            <a:ext cx="3779672" cy="2519781"/>
          </a:xfrm>
          <a:prstGeom prst="rect">
            <a:avLst/>
          </a:prstGeom>
        </p:spPr>
      </p:pic>
    </p:spTree>
    <p:extLst>
      <p:ext uri="{BB962C8B-B14F-4D97-AF65-F5344CB8AC3E}">
        <p14:creationId xmlns:p14="http://schemas.microsoft.com/office/powerpoint/2010/main" val="269830145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6BF617AD-B39F-2575-761E-5F5AA61447FB}"/>
              </a:ext>
            </a:extLst>
          </p:cNvPr>
          <p:cNvSpPr>
            <a:spLocks noGrp="1"/>
          </p:cNvSpPr>
          <p:nvPr>
            <p:ph type="title"/>
          </p:nvPr>
        </p:nvSpPr>
        <p:spPr>
          <a:xfrm>
            <a:off x="621792" y="1161288"/>
            <a:ext cx="3602736" cy="4526280"/>
          </a:xfrm>
        </p:spPr>
        <p:txBody>
          <a:bodyPr>
            <a:normAutofit/>
          </a:bodyPr>
          <a:lstStyle/>
          <a:p>
            <a:r>
              <a:rPr lang="de-DE" sz="4000" b="1"/>
              <a:t>Wie berechnen wir die Inflation?</a:t>
            </a:r>
            <a:endParaRPr lang="pl-PL" sz="4000"/>
          </a:p>
        </p:txBody>
      </p:sp>
      <p:sp>
        <p:nvSpPr>
          <p:cNvPr id="21" name="Rectangle 2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3" name="Symbol zastępczy zawartości 2">
                <a:extLst>
                  <a:ext uri="{FF2B5EF4-FFF2-40B4-BE49-F238E27FC236}">
                    <a16:creationId xmlns:a16="http://schemas.microsoft.com/office/drawing/2014/main" id="{E898478C-666B-4861-52A9-AE96803DC658}"/>
                  </a:ext>
                </a:extLst>
              </p:cNvPr>
              <p:cNvSpPr>
                <a:spLocks noGrp="1"/>
              </p:cNvSpPr>
              <p:nvPr>
                <p:ph idx="1"/>
              </p:nvPr>
            </p:nvSpPr>
            <p:spPr>
              <a:xfrm>
                <a:off x="5434149" y="932688"/>
                <a:ext cx="5916603" cy="4992624"/>
              </a:xfrm>
            </p:spPr>
            <p:txBody>
              <a:bodyPr anchor="ctr">
                <a:normAutofit/>
              </a:bodyPr>
              <a:lstStyle/>
              <a:p>
                <a:pPr marL="0" indent="0">
                  <a:buNone/>
                </a:pPr>
                <a:r>
                  <a:rPr lang="de-DE" sz="2000" b="1"/>
                  <a:t>Preisindex für Konsumgüter und Dienstleistungen ( CPI </a:t>
                </a:r>
                <a:r>
                  <a:rPr lang="pl-PL" sz="2000" b="1"/>
                  <a:t>) </a:t>
                </a:r>
                <a:r>
                  <a:rPr lang="de-DE" sz="2000" b="1"/>
                  <a:t>- </a:t>
                </a:r>
                <a:r>
                  <a:rPr lang="de-DE" sz="2000"/>
                  <a:t>Index der Preiserhöhung für Konsumgüter und Dienstleistungen. Dies ist der gewichtete Durchschnitt der Preise von Waren und Dienstleistungen, die von einem durchschnittlichen Haushalt gekauft wurden.</a:t>
                </a:r>
                <a:endParaRPr lang="pl-PL" sz="2000"/>
              </a:p>
              <a:p>
                <a:pPr marL="0" indent="0">
                  <a:buNone/>
                </a:pPr>
                <a:br>
                  <a:rPr lang="pl-PL" sz="2000"/>
                </a:br>
                <a:r>
                  <a:rPr lang="pl-PL" sz="2000" i="1"/>
                  <a:t>CPI =</a:t>
                </a:r>
                <a14:m>
                  <m:oMath xmlns:m="http://schemas.openxmlformats.org/officeDocument/2006/math">
                    <m:f>
                      <m:fPr>
                        <m:ctrlPr>
                          <a:rPr lang="pl-PL" sz="2000" i="1">
                            <a:latin typeface="Cambria Math" panose="02040503050406030204" pitchFamily="18" charset="0"/>
                          </a:rPr>
                        </m:ctrlPr>
                      </m:fPr>
                      <m:num>
                        <m:r>
                          <a:rPr lang="de-DE" sz="2000" i="1">
                            <a:latin typeface="Cambria Math" panose="02040503050406030204" pitchFamily="18" charset="0"/>
                          </a:rPr>
                          <m:t>𝐾𝑜𝑟𝑏𝑘𝑜𝑠𝑡𝑒𝑛</m:t>
                        </m:r>
                        <m:r>
                          <a:rPr lang="de-DE" sz="2000" i="1">
                            <a:latin typeface="Cambria Math" panose="02040503050406030204" pitchFamily="18" charset="0"/>
                          </a:rPr>
                          <m:t> </m:t>
                        </m:r>
                        <m:r>
                          <a:rPr lang="de-DE" sz="2000" i="1">
                            <a:latin typeface="Cambria Math" panose="02040503050406030204" pitchFamily="18" charset="0"/>
                          </a:rPr>
                          <m:t>𝑖𝑛</m:t>
                        </m:r>
                        <m:r>
                          <a:rPr lang="de-DE" sz="2000" i="1">
                            <a:latin typeface="Cambria Math" panose="02040503050406030204" pitchFamily="18" charset="0"/>
                          </a:rPr>
                          <m:t> </m:t>
                        </m:r>
                        <m:r>
                          <a:rPr lang="de-DE" sz="2000" i="1">
                            <a:latin typeface="Cambria Math" panose="02040503050406030204" pitchFamily="18" charset="0"/>
                          </a:rPr>
                          <m:t>𝑒𝑖𝑛𝑒𝑚</m:t>
                        </m:r>
                        <m:r>
                          <a:rPr lang="de-DE" sz="2000" i="1">
                            <a:latin typeface="Cambria Math" panose="02040503050406030204" pitchFamily="18" charset="0"/>
                          </a:rPr>
                          <m:t> </m:t>
                        </m:r>
                        <m:r>
                          <a:rPr lang="de-DE" sz="2000" i="1">
                            <a:latin typeface="Cambria Math" panose="02040503050406030204" pitchFamily="18" charset="0"/>
                          </a:rPr>
                          <m:t>𝑏𝑒𝑠𝑡𝑖𝑚𝑚𝑡𝑒𝑛</m:t>
                        </m:r>
                        <m:r>
                          <a:rPr lang="de-DE" sz="2000" i="1">
                            <a:latin typeface="Cambria Math" panose="02040503050406030204" pitchFamily="18" charset="0"/>
                          </a:rPr>
                          <m:t> </m:t>
                        </m:r>
                        <m:r>
                          <a:rPr lang="de-DE" sz="2000" i="1">
                            <a:latin typeface="Cambria Math" panose="02040503050406030204" pitchFamily="18" charset="0"/>
                          </a:rPr>
                          <m:t>𝐽𝑎h𝑟</m:t>
                        </m:r>
                      </m:num>
                      <m:den>
                        <m:r>
                          <a:rPr lang="pl-PL" sz="2000" i="1">
                            <a:latin typeface="Cambria Math" panose="02040503050406030204" pitchFamily="18" charset="0"/>
                          </a:rPr>
                          <m:t>𝐾𝑜𝑟𝑏𝑘𝑜𝑠𝑡𝑒𝑛</m:t>
                        </m:r>
                        <m:r>
                          <a:rPr lang="pl-PL" sz="2000" i="1">
                            <a:latin typeface="Cambria Math" panose="02040503050406030204" pitchFamily="18" charset="0"/>
                          </a:rPr>
                          <m:t> </m:t>
                        </m:r>
                        <m:r>
                          <a:rPr lang="pl-PL" sz="2000" i="1">
                            <a:latin typeface="Cambria Math" panose="02040503050406030204" pitchFamily="18" charset="0"/>
                          </a:rPr>
                          <m:t>𝑖𝑚</m:t>
                        </m:r>
                        <m:r>
                          <a:rPr lang="pl-PL" sz="2000" i="1">
                            <a:latin typeface="Cambria Math" panose="02040503050406030204" pitchFamily="18" charset="0"/>
                          </a:rPr>
                          <m:t> </m:t>
                        </m:r>
                        <m:r>
                          <a:rPr lang="pl-PL" sz="2000" i="1">
                            <a:latin typeface="Cambria Math" panose="02040503050406030204" pitchFamily="18" charset="0"/>
                          </a:rPr>
                          <m:t>𝐵𝑎𝑠𝑖𝑠𝑗𝑎h𝑟</m:t>
                        </m:r>
                      </m:den>
                    </m:f>
                  </m:oMath>
                </a14:m>
                <a:r>
                  <a:rPr lang="pl-PL" sz="2000" i="1"/>
                  <a:t> x 100</a:t>
                </a:r>
              </a:p>
              <a:p>
                <a:pPr marL="0" indent="0">
                  <a:buNone/>
                </a:pPr>
                <a:endParaRPr lang="pl-PL" sz="2000"/>
              </a:p>
            </p:txBody>
          </p:sp>
        </mc:Choice>
        <mc:Fallback>
          <p:sp>
            <p:nvSpPr>
              <p:cNvPr id="3" name="Symbol zastępczy zawartości 2">
                <a:extLst>
                  <a:ext uri="{FF2B5EF4-FFF2-40B4-BE49-F238E27FC236}">
                    <a16:creationId xmlns:a16="http://schemas.microsoft.com/office/drawing/2014/main" id="{E898478C-666B-4861-52A9-AE96803DC658}"/>
                  </a:ext>
                </a:extLst>
              </p:cNvPr>
              <p:cNvSpPr>
                <a:spLocks noGrp="1" noRot="1" noChangeAspect="1" noMove="1" noResize="1" noEditPoints="1" noAdjustHandles="1" noChangeArrowheads="1" noChangeShapeType="1" noTextEdit="1"/>
              </p:cNvSpPr>
              <p:nvPr>
                <p:ph idx="1"/>
              </p:nvPr>
            </p:nvSpPr>
            <p:spPr>
              <a:xfrm>
                <a:off x="5434149" y="932688"/>
                <a:ext cx="5916603" cy="4992624"/>
              </a:xfrm>
              <a:blipFill>
                <a:blip r:embed="rId2"/>
                <a:stretch>
                  <a:fillRect l="-1030" r="-1751"/>
                </a:stretch>
              </a:blipFill>
            </p:spPr>
            <p:txBody>
              <a:bodyPr/>
              <a:lstStyle/>
              <a:p>
                <a:r>
                  <a:rPr lang="pl-PL">
                    <a:noFill/>
                  </a:rPr>
                  <a:t> </a:t>
                </a:r>
              </a:p>
            </p:txBody>
          </p:sp>
        </mc:Fallback>
      </mc:AlternateContent>
    </p:spTree>
    <p:extLst>
      <p:ext uri="{BB962C8B-B14F-4D97-AF65-F5344CB8AC3E}">
        <p14:creationId xmlns:p14="http://schemas.microsoft.com/office/powerpoint/2010/main" val="108219387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DC475B70-7350-2AE5-6425-90D0F6BC9045}"/>
              </a:ext>
            </a:extLst>
          </p:cNvPr>
          <p:cNvSpPr>
            <a:spLocks noGrp="1"/>
          </p:cNvSpPr>
          <p:nvPr>
            <p:ph type="title"/>
          </p:nvPr>
        </p:nvSpPr>
        <p:spPr>
          <a:xfrm>
            <a:off x="621792" y="1161288"/>
            <a:ext cx="3602736" cy="4526280"/>
          </a:xfrm>
        </p:spPr>
        <p:txBody>
          <a:bodyPr>
            <a:normAutofit/>
          </a:bodyPr>
          <a:lstStyle/>
          <a:p>
            <a:r>
              <a:rPr lang="pl-PL" sz="4000" dirty="0"/>
              <a:t>Das </a:t>
            </a:r>
            <a:r>
              <a:rPr lang="pl-PL" sz="4000" dirty="0" err="1"/>
              <a:t>Inflationsziel</a:t>
            </a:r>
            <a:r>
              <a:rPr lang="pl-PL" sz="4000" dirty="0"/>
              <a:t> in Polen</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F8E9D91B-346F-D7C6-D576-C99A693DD0B3}"/>
              </a:ext>
            </a:extLst>
          </p:cNvPr>
          <p:cNvSpPr>
            <a:spLocks noGrp="1"/>
          </p:cNvSpPr>
          <p:nvPr>
            <p:ph idx="1"/>
          </p:nvPr>
        </p:nvSpPr>
        <p:spPr>
          <a:xfrm>
            <a:off x="5434149" y="-186813"/>
            <a:ext cx="5931941" cy="6112125"/>
          </a:xfrm>
        </p:spPr>
        <p:txBody>
          <a:bodyPr anchor="ctr">
            <a:normAutofit/>
          </a:bodyPr>
          <a:lstStyle/>
          <a:p>
            <a:pPr marL="0" indent="0">
              <a:buNone/>
            </a:pPr>
            <a:r>
              <a:rPr lang="de-DE" sz="2000" dirty="0"/>
              <a:t>Das Inflationsziel in Polen liegt bei 2,5 % und wird seit Jahren vom Rat für Geldpolitik festgelegt. </a:t>
            </a:r>
            <a:r>
              <a:rPr lang="pl-PL" sz="2000" dirty="0" err="1"/>
              <a:t>Die</a:t>
            </a:r>
            <a:r>
              <a:rPr lang="pl-PL" sz="2000" dirty="0"/>
              <a:t> </a:t>
            </a:r>
            <a:r>
              <a:rPr lang="de-DE" sz="2000" dirty="0"/>
              <a:t>Inflation auf einem solchen Niveau ist vorteilhaft für die Wirtschaft und nicht sehr schmerzhaft für </a:t>
            </a:r>
            <a:r>
              <a:rPr lang="pl-PL" sz="2000" dirty="0" err="1"/>
              <a:t>die</a:t>
            </a:r>
            <a:r>
              <a:rPr lang="de-DE" sz="2000" dirty="0"/>
              <a:t> Bürger.</a:t>
            </a:r>
            <a:endParaRPr lang="pl-PL" sz="2000" dirty="0"/>
          </a:p>
        </p:txBody>
      </p:sp>
      <p:pic>
        <p:nvPicPr>
          <p:cNvPr id="5" name="Obraz 4" descr="Obraz zawierający zabawka, kreskówka&#10;&#10;Opis wygenerowany automatycznie">
            <a:extLst>
              <a:ext uri="{FF2B5EF4-FFF2-40B4-BE49-F238E27FC236}">
                <a16:creationId xmlns:a16="http://schemas.microsoft.com/office/drawing/2014/main" id="{13E375B9-2D99-9CB8-7294-D132F31B7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239" y="3731118"/>
            <a:ext cx="3990807" cy="2660538"/>
          </a:xfrm>
          <a:prstGeom prst="rect">
            <a:avLst/>
          </a:prstGeom>
        </p:spPr>
      </p:pic>
    </p:spTree>
    <p:extLst>
      <p:ext uri="{BB962C8B-B14F-4D97-AF65-F5344CB8AC3E}">
        <p14:creationId xmlns:p14="http://schemas.microsoft.com/office/powerpoint/2010/main" val="201944809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CC113E0F-000C-CFBC-7CAC-F4DB3E4A322C}"/>
              </a:ext>
            </a:extLst>
          </p:cNvPr>
          <p:cNvSpPr>
            <a:spLocks noGrp="1"/>
          </p:cNvSpPr>
          <p:nvPr>
            <p:ph type="title"/>
          </p:nvPr>
        </p:nvSpPr>
        <p:spPr>
          <a:xfrm>
            <a:off x="371094" y="1161288"/>
            <a:ext cx="3438144" cy="1239012"/>
          </a:xfrm>
        </p:spPr>
        <p:txBody>
          <a:bodyPr anchor="ctr">
            <a:normAutofit/>
          </a:bodyPr>
          <a:lstStyle/>
          <a:p>
            <a:r>
              <a:rPr lang="de-DE" sz="2800">
                <a:effectLst>
                  <a:outerShdw blurRad="38100" dist="38100" dir="2700000" algn="tl">
                    <a:srgbClr val="000000">
                      <a:alpha val="43137"/>
                    </a:srgbClr>
                  </a:outerShdw>
                </a:effectLst>
              </a:rPr>
              <a:t>Nachfrageinflation</a:t>
            </a:r>
            <a:r>
              <a:rPr lang="pl-PL" sz="2800">
                <a:effectLst>
                  <a:outerShdw blurRad="38100" dist="38100" dir="2700000" algn="tl">
                    <a:srgbClr val="000000">
                      <a:alpha val="43137"/>
                    </a:srgbClr>
                  </a:outerShdw>
                </a:effectLst>
              </a:rPr>
              <a:t> und </a:t>
            </a:r>
            <a:r>
              <a:rPr lang="de-DE" sz="2800">
                <a:effectLst>
                  <a:outerShdw blurRad="38100" dist="38100" dir="2700000" algn="tl">
                    <a:srgbClr val="000000">
                      <a:alpha val="43137"/>
                    </a:srgbClr>
                  </a:outerShdw>
                </a:effectLst>
              </a:rPr>
              <a:t>Angebotsinflation</a:t>
            </a:r>
            <a:endParaRPr lang="pl-PL" sz="2800">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AA12D462-F135-58FC-3161-3D537A18B165}"/>
              </a:ext>
            </a:extLst>
          </p:cNvPr>
          <p:cNvSpPr>
            <a:spLocks noGrp="1"/>
          </p:cNvSpPr>
          <p:nvPr>
            <p:ph idx="1"/>
          </p:nvPr>
        </p:nvSpPr>
        <p:spPr>
          <a:xfrm>
            <a:off x="371094" y="2718054"/>
            <a:ext cx="3438906" cy="3207258"/>
          </a:xfrm>
        </p:spPr>
        <p:txBody>
          <a:bodyPr anchor="t">
            <a:normAutofit/>
          </a:bodyPr>
          <a:lstStyle/>
          <a:p>
            <a:r>
              <a:rPr lang="de-DE" sz="1700" b="1" dirty="0">
                <a:latin typeface="Times New Roman"/>
                <a:cs typeface="Times New Roman"/>
              </a:rPr>
              <a:t>Angebotsinflation: </a:t>
            </a:r>
            <a:r>
              <a:rPr lang="de-DE" sz="1700" dirty="0">
                <a:latin typeface="Times New Roman"/>
                <a:cs typeface="Times New Roman"/>
              </a:rPr>
              <a:t>Unternehmen können eine Inflation forcieren, wenn sie ihre Preise erhöhen</a:t>
            </a:r>
            <a:endParaRPr lang="pl-PL" sz="1700" dirty="0"/>
          </a:p>
          <a:p>
            <a:r>
              <a:rPr lang="de-DE" sz="1700" b="1" dirty="0">
                <a:latin typeface="Times New Roman"/>
                <a:cs typeface="Times New Roman"/>
              </a:rPr>
              <a:t>Nachfrageinflation: </a:t>
            </a:r>
            <a:r>
              <a:rPr lang="de-DE" sz="1700" dirty="0">
                <a:latin typeface="Times New Roman"/>
                <a:cs typeface="Times New Roman"/>
              </a:rPr>
              <a:t>Die steigende Nachfrage treibt die Preise. Die Nachfrage steigt weiter und mit ihr die Preise.</a:t>
            </a:r>
            <a:endParaRPr lang="pl-PL" sz="1700" dirty="0">
              <a:latin typeface="Corbel" panose="020B0503020204020204"/>
              <a:cs typeface="Times New Roman"/>
            </a:endParaRPr>
          </a:p>
          <a:p>
            <a:pPr marL="0" indent="0">
              <a:buNone/>
            </a:pPr>
            <a:endParaRPr lang="pl-PL" sz="1700" dirty="0"/>
          </a:p>
        </p:txBody>
      </p:sp>
      <p:pic>
        <p:nvPicPr>
          <p:cNvPr id="4" name="Obraz 3">
            <a:extLst>
              <a:ext uri="{FF2B5EF4-FFF2-40B4-BE49-F238E27FC236}">
                <a16:creationId xmlns:a16="http://schemas.microsoft.com/office/drawing/2014/main" id="{D80113B1-CECC-E08C-71AC-F3E7DD115067}"/>
              </a:ext>
            </a:extLst>
          </p:cNvPr>
          <p:cNvPicPr>
            <a:picLocks noChangeAspect="1"/>
          </p:cNvPicPr>
          <p:nvPr/>
        </p:nvPicPr>
        <p:blipFill rotWithShape="1">
          <a:blip r:embed="rId2"/>
          <a:srcRect l="6705" r="13984"/>
          <a:stretch/>
        </p:blipFill>
        <p:spPr>
          <a:xfrm>
            <a:off x="4901184" y="1024633"/>
            <a:ext cx="6922008" cy="4909318"/>
          </a:xfrm>
          <a:prstGeom prst="rect">
            <a:avLst/>
          </a:prstGeom>
        </p:spPr>
      </p:pic>
    </p:spTree>
    <p:extLst>
      <p:ext uri="{BB962C8B-B14F-4D97-AF65-F5344CB8AC3E}">
        <p14:creationId xmlns:p14="http://schemas.microsoft.com/office/powerpoint/2010/main" val="17532910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E4138DA8-118F-194B-D54F-2CCA209EAF53}"/>
              </a:ext>
            </a:extLst>
          </p:cNvPr>
          <p:cNvSpPr>
            <a:spLocks noGrp="1"/>
          </p:cNvSpPr>
          <p:nvPr>
            <p:ph type="title"/>
          </p:nvPr>
        </p:nvSpPr>
        <p:spPr>
          <a:xfrm>
            <a:off x="621792" y="1161288"/>
            <a:ext cx="3602736" cy="4526280"/>
          </a:xfrm>
        </p:spPr>
        <p:txBody>
          <a:bodyPr>
            <a:normAutofit/>
          </a:bodyPr>
          <a:lstStyle/>
          <a:p>
            <a:r>
              <a:rPr lang="pl-PL" sz="3400" dirty="0" err="1"/>
              <a:t>Inflation</a:t>
            </a:r>
            <a:r>
              <a:rPr lang="pl-PL" sz="3400" dirty="0"/>
              <a:t> </a:t>
            </a:r>
            <a:r>
              <a:rPr lang="pl-PL" sz="3400" dirty="0" err="1"/>
              <a:t>und</a:t>
            </a:r>
            <a:r>
              <a:rPr lang="pl-PL" sz="3400" dirty="0"/>
              <a:t> </a:t>
            </a:r>
            <a:r>
              <a:rPr lang="pl-PL" sz="3400" dirty="0" err="1"/>
              <a:t>Preisänderungsrate</a:t>
            </a:r>
            <a:endParaRPr lang="pl-PL" sz="3400" dirty="0"/>
          </a:p>
        </p:txBody>
      </p:sp>
      <p:sp>
        <p:nvSpPr>
          <p:cNvPr id="21" name="Rectangle 2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Symbol zastępczy zawartości 2">
            <a:extLst>
              <a:ext uri="{FF2B5EF4-FFF2-40B4-BE49-F238E27FC236}">
                <a16:creationId xmlns:a16="http://schemas.microsoft.com/office/drawing/2014/main" id="{CF81FEC8-193C-C0C5-704E-23296304A2E6}"/>
              </a:ext>
            </a:extLst>
          </p:cNvPr>
          <p:cNvSpPr>
            <a:spLocks noGrp="1"/>
          </p:cNvSpPr>
          <p:nvPr>
            <p:ph idx="1"/>
          </p:nvPr>
        </p:nvSpPr>
        <p:spPr>
          <a:xfrm>
            <a:off x="5434149" y="932688"/>
            <a:ext cx="5916603" cy="4992624"/>
          </a:xfrm>
        </p:spPr>
        <p:txBody>
          <a:bodyPr anchor="ctr">
            <a:normAutofit/>
          </a:bodyPr>
          <a:lstStyle/>
          <a:p>
            <a:pPr marL="0" indent="0">
              <a:buNone/>
            </a:pPr>
            <a:r>
              <a:rPr lang="de-DE" sz="2000" dirty="0"/>
              <a:t>Arten der Inflation aufgrund der Preiserhöhungsrate:</a:t>
            </a:r>
            <a:endParaRPr lang="pl-PL" sz="2000" dirty="0"/>
          </a:p>
          <a:p>
            <a:pPr marL="0" indent="0">
              <a:buNone/>
            </a:pPr>
            <a:endParaRPr lang="pl-PL" sz="2000" dirty="0"/>
          </a:p>
          <a:p>
            <a:r>
              <a:rPr lang="de-DE" sz="2000" dirty="0"/>
              <a:t>  </a:t>
            </a:r>
            <a:r>
              <a:rPr lang="pl-PL" sz="2000" dirty="0" err="1"/>
              <a:t>Die</a:t>
            </a:r>
            <a:r>
              <a:rPr lang="pl-PL" sz="2000" dirty="0"/>
              <a:t> </a:t>
            </a:r>
            <a:r>
              <a:rPr lang="de-DE" sz="2000" dirty="0"/>
              <a:t>schleichende Inflation, </a:t>
            </a:r>
            <a:endParaRPr lang="pl-PL" sz="2000" dirty="0"/>
          </a:p>
          <a:p>
            <a:r>
              <a:rPr lang="de-DE" sz="2000" dirty="0"/>
              <a:t> Die langsame Inflation,   </a:t>
            </a:r>
            <a:endParaRPr lang="pl-PL" sz="2000" dirty="0"/>
          </a:p>
          <a:p>
            <a:r>
              <a:rPr lang="de-DE" sz="2000" dirty="0"/>
              <a:t> </a:t>
            </a:r>
            <a:r>
              <a:rPr lang="pl-PL" sz="2000" dirty="0" err="1"/>
              <a:t>Die</a:t>
            </a:r>
            <a:r>
              <a:rPr lang="pl-PL" sz="2000" dirty="0"/>
              <a:t> </a:t>
            </a:r>
            <a:r>
              <a:rPr lang="de-DE" sz="2000" dirty="0"/>
              <a:t>galoppierende</a:t>
            </a:r>
            <a:r>
              <a:rPr lang="pl-PL" sz="2000" dirty="0"/>
              <a:t> </a:t>
            </a:r>
            <a:r>
              <a:rPr lang="pl-PL" sz="2000" dirty="0" err="1"/>
              <a:t>Inflation</a:t>
            </a:r>
            <a:r>
              <a:rPr lang="de-DE" sz="2000" dirty="0"/>
              <a:t>,    </a:t>
            </a:r>
            <a:endParaRPr lang="pl-PL" sz="2000" dirty="0"/>
          </a:p>
          <a:p>
            <a:r>
              <a:rPr lang="pl-PL" sz="2000" dirty="0" err="1"/>
              <a:t>Die</a:t>
            </a:r>
            <a:r>
              <a:rPr lang="pl-PL" sz="2000" dirty="0"/>
              <a:t> </a:t>
            </a:r>
            <a:r>
              <a:rPr lang="de-DE" sz="2000" dirty="0"/>
              <a:t>Hyperinflation.</a:t>
            </a:r>
            <a:endParaRPr lang="pl-PL" sz="2000" dirty="0"/>
          </a:p>
        </p:txBody>
      </p:sp>
    </p:spTree>
    <p:extLst>
      <p:ext uri="{BB962C8B-B14F-4D97-AF65-F5344CB8AC3E}">
        <p14:creationId xmlns:p14="http://schemas.microsoft.com/office/powerpoint/2010/main" val="202298571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68426578-EFB4-EB81-2048-35DEC2D0F767}"/>
              </a:ext>
            </a:extLst>
          </p:cNvPr>
          <p:cNvSpPr>
            <a:spLocks noGrp="1"/>
          </p:cNvSpPr>
          <p:nvPr>
            <p:ph type="title"/>
          </p:nvPr>
        </p:nvSpPr>
        <p:spPr>
          <a:xfrm>
            <a:off x="371094" y="1161288"/>
            <a:ext cx="3438144" cy="1239012"/>
          </a:xfrm>
        </p:spPr>
        <p:txBody>
          <a:bodyPr anchor="ctr">
            <a:normAutofit/>
          </a:bodyPr>
          <a:lstStyle/>
          <a:p>
            <a:r>
              <a:rPr lang="pl-PL" sz="2600"/>
              <a:t>N</a:t>
            </a:r>
            <a:r>
              <a:rPr lang="de-DE" sz="2600"/>
              <a:t>egative Auswirkungen der Inflation     </a:t>
            </a:r>
            <a:br>
              <a:rPr lang="pl-PL" sz="2600"/>
            </a:br>
            <a:endParaRPr lang="pl-PL" sz="2600"/>
          </a:p>
        </p:txBody>
      </p:sp>
      <p:sp>
        <p:nvSpPr>
          <p:cNvPr id="15" name="Rectangle 1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F1F9DD62-D528-CC70-1391-900EFDEB9F9F}"/>
              </a:ext>
            </a:extLst>
          </p:cNvPr>
          <p:cNvSpPr>
            <a:spLocks noGrp="1"/>
          </p:cNvSpPr>
          <p:nvPr>
            <p:ph idx="1"/>
          </p:nvPr>
        </p:nvSpPr>
        <p:spPr>
          <a:xfrm>
            <a:off x="371094" y="2718054"/>
            <a:ext cx="3438906" cy="3207258"/>
          </a:xfrm>
        </p:spPr>
        <p:txBody>
          <a:bodyPr anchor="t">
            <a:normAutofit/>
          </a:bodyPr>
          <a:lstStyle/>
          <a:p>
            <a:r>
              <a:rPr lang="de-DE" sz="1700" dirty="0"/>
              <a:t>ein Rückgang der Kaufkraft des Geldes;    </a:t>
            </a:r>
            <a:endParaRPr lang="pl-PL" sz="1700" dirty="0"/>
          </a:p>
          <a:p>
            <a:r>
              <a:rPr lang="de-DE" sz="1700" dirty="0"/>
              <a:t>steigende Produktions- und Transportkosten von Industriegütern;   </a:t>
            </a:r>
            <a:endParaRPr lang="pl-PL" sz="1700" dirty="0"/>
          </a:p>
          <a:p>
            <a:r>
              <a:rPr lang="de-DE" sz="1700" dirty="0"/>
              <a:t>eine Verringerung des Wertes von Ersparnissen</a:t>
            </a:r>
            <a:r>
              <a:rPr lang="pl-PL" sz="1700" dirty="0"/>
              <a:t>;</a:t>
            </a:r>
          </a:p>
          <a:p>
            <a:r>
              <a:rPr lang="de-DE" sz="1700" dirty="0"/>
              <a:t>Probleme bei der fristgerechten Bezahlung von Verbindlichkeiten</a:t>
            </a:r>
            <a:r>
              <a:rPr lang="pl-PL" sz="1700" dirty="0"/>
              <a:t>.</a:t>
            </a:r>
          </a:p>
        </p:txBody>
      </p:sp>
      <p:pic>
        <p:nvPicPr>
          <p:cNvPr id="4" name="Obraz 3">
            <a:extLst>
              <a:ext uri="{FF2B5EF4-FFF2-40B4-BE49-F238E27FC236}">
                <a16:creationId xmlns:a16="http://schemas.microsoft.com/office/drawing/2014/main" id="{F0217BFB-8F86-352F-E814-053890C446AF}"/>
              </a:ext>
            </a:extLst>
          </p:cNvPr>
          <p:cNvPicPr>
            <a:picLocks noChangeAspect="1"/>
          </p:cNvPicPr>
          <p:nvPr/>
        </p:nvPicPr>
        <p:blipFill>
          <a:blip r:embed="rId2"/>
          <a:stretch>
            <a:fillRect/>
          </a:stretch>
        </p:blipFill>
        <p:spPr>
          <a:xfrm>
            <a:off x="4901184" y="1575740"/>
            <a:ext cx="6922008" cy="3807104"/>
          </a:xfrm>
          <a:prstGeom prst="rect">
            <a:avLst/>
          </a:prstGeom>
        </p:spPr>
      </p:pic>
    </p:spTree>
    <p:extLst>
      <p:ext uri="{BB962C8B-B14F-4D97-AF65-F5344CB8AC3E}">
        <p14:creationId xmlns:p14="http://schemas.microsoft.com/office/powerpoint/2010/main" val="2404422545"/>
      </p:ext>
    </p:extLst>
  </p:cSld>
  <p:clrMapOvr>
    <a:masterClrMapping/>
  </p:clrMapOvr>
  <p:transition spd="slow">
    <p:push dir="u"/>
  </p:transition>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4DBC75-61AE-447E-AAFC-D1860554B174}"/>
</file>

<file path=customXml/itemProps2.xml><?xml version="1.0" encoding="utf-8"?>
<ds:datastoreItem xmlns:ds="http://schemas.openxmlformats.org/officeDocument/2006/customXml" ds:itemID="{C94FC367-F14F-4293-A0CF-B4AE977F88E0}"/>
</file>

<file path=customXml/itemProps3.xml><?xml version="1.0" encoding="utf-8"?>
<ds:datastoreItem xmlns:ds="http://schemas.openxmlformats.org/officeDocument/2006/customXml" ds:itemID="{21873BB3-9B5B-4772-80C0-183F582A6EE9}"/>
</file>

<file path=docProps/app.xml><?xml version="1.0" encoding="utf-8"?>
<Properties xmlns="http://schemas.openxmlformats.org/officeDocument/2006/extended-properties" xmlns:vt="http://schemas.openxmlformats.org/officeDocument/2006/docPropsVTypes">
  <Template>Retrospect</Template>
  <TotalTime>4273</TotalTime>
  <Words>643</Words>
  <Application>Microsoft Office PowerPoint</Application>
  <PresentationFormat>Panoramiczny</PresentationFormat>
  <Paragraphs>118</Paragraphs>
  <Slides>17</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17</vt:i4>
      </vt:variant>
    </vt:vector>
  </HeadingPairs>
  <TitlesOfParts>
    <vt:vector size="25" baseType="lpstr">
      <vt:lpstr>Aptos</vt:lpstr>
      <vt:lpstr>Aptos Display</vt:lpstr>
      <vt:lpstr>Arial</vt:lpstr>
      <vt:lpstr>Calibri</vt:lpstr>
      <vt:lpstr>Cambria Math</vt:lpstr>
      <vt:lpstr>Corbel</vt:lpstr>
      <vt:lpstr>Times New Roman</vt:lpstr>
      <vt:lpstr>Motyw pakietu Office</vt:lpstr>
      <vt:lpstr>Die Inflation</vt:lpstr>
      <vt:lpstr>Agenda </vt:lpstr>
      <vt:lpstr>Was ist die Inflation? </vt:lpstr>
      <vt:lpstr>Ursachen der Inflation</vt:lpstr>
      <vt:lpstr>Wie berechnen wir die Inflation?</vt:lpstr>
      <vt:lpstr>Das Inflationsziel in Polen</vt:lpstr>
      <vt:lpstr>Nachfrageinflation und Angebotsinflation</vt:lpstr>
      <vt:lpstr>Inflation und Preisänderungsrate</vt:lpstr>
      <vt:lpstr>Negative Auswirkungen der Inflation      </vt:lpstr>
      <vt:lpstr>Positive Auswirkungen der Inflation</vt:lpstr>
      <vt:lpstr>Deflation </vt:lpstr>
      <vt:lpstr>Gründe für Deflation</vt:lpstr>
      <vt:lpstr>Quiz </vt:lpstr>
      <vt:lpstr>Quiz </vt:lpstr>
      <vt:lpstr>Wortschatz </vt:lpstr>
      <vt:lpstr>Quellen </vt:lpstr>
      <vt:lpstr>Vielen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Inflation</dc:title>
  <dc:creator>Magdalena Mierzwa</dc:creator>
  <cp:lastModifiedBy>Magdalena Mierzwa</cp:lastModifiedBy>
  <cp:revision>21</cp:revision>
  <dcterms:created xsi:type="dcterms:W3CDTF">2024-04-30T09:48:32Z</dcterms:created>
  <dcterms:modified xsi:type="dcterms:W3CDTF">2024-05-06T10:34:50Z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0x0101000F032860FE59B94DB7E8C59EF37275DE</vt:lpwstr>
  </property>
</Properties>
</file>