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13.svg" ContentType="image/svg+xml"/>
  <Override PartName="/ppt/media/image15.svg" ContentType="image/svg+xml"/>
  <Override PartName="/ppt/media/image7.svg" ContentType="image/svg+xml"/>
  <Override PartName="/ppt/media/image9.svg" ContentType="image/svg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65" r:id="rId5"/>
    <p:sldId id="266" r:id="rId6"/>
    <p:sldId id="261" r:id="rId7"/>
    <p:sldId id="262" r:id="rId8"/>
    <p:sldId id="263" r:id="rId9"/>
    <p:sldId id="264" r:id="rId10"/>
    <p:sldId id="275" r:id="rId11"/>
    <p:sldId id="258" r:id="rId12"/>
    <p:sldId id="267" r:id="rId13"/>
    <p:sldId id="259" r:id="rId14"/>
    <p:sldId id="26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8" Type="http://schemas.openxmlformats.org/officeDocument/2006/relationships/tableStyles" Target="tableStyles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21" Type="http://schemas.openxmlformats.org/officeDocument/2006/relationships/customXml" Target="../customXml/item3.xml"/><Relationship Id="rId7" Type="http://schemas.openxmlformats.org/officeDocument/2006/relationships/slide" Target="slides/slide5.xml"/><Relationship Id="rId17" Type="http://schemas.openxmlformats.org/officeDocument/2006/relationships/viewProps" Target="viewProps.xml"/><Relationship Id="rId12" Type="http://schemas.openxmlformats.org/officeDocument/2006/relationships/slide" Target="slides/slide10.xml"/><Relationship Id="rId2" Type="http://schemas.openxmlformats.org/officeDocument/2006/relationships/theme" Target="theme/theme1.xml"/><Relationship Id="rId16" Type="http://schemas.openxmlformats.org/officeDocument/2006/relationships/presProps" Target="presProps.xml"/><Relationship Id="rId20" Type="http://schemas.openxmlformats.org/officeDocument/2006/relationships/customXml" Target="../customXml/item2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customXml" Target="../customXml/item1.xml"/><Relationship Id="rId9" Type="http://schemas.openxmlformats.org/officeDocument/2006/relationships/slide" Target="slides/slide7.xml"/><Relationship Id="rId4" Type="http://schemas.openxmlformats.org/officeDocument/2006/relationships/slide" Target="slides/slide2.xml"/><Relationship Id="rId14" Type="http://schemas.openxmlformats.org/officeDocument/2006/relationships/slide" Target="slides/slide12.xml"/></Relationships>
</file>

<file path=ppt/diagrams/_rels/data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svg"/><Relationship Id="rId7" Type="http://schemas.openxmlformats.org/officeDocument/2006/relationships/image" Target="../media/image12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0" Type="http://schemas.openxmlformats.org/officeDocument/2006/relationships/image" Target="../media/image15.svg"/><Relationship Id="rId1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svg"/><Relationship Id="rId7" Type="http://schemas.openxmlformats.org/officeDocument/2006/relationships/image" Target="../media/image12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0" Type="http://schemas.openxmlformats.org/officeDocument/2006/relationships/image" Target="../media/image15.svg"/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A9EE9D-A549-46D3-B285-495DADEBD0F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4B461C0-3C8C-4B52-A984-1DFB0DF2E494}">
      <dgm:prSet/>
      <dgm:spPr/>
      <dgm:t>
        <a:bodyPr/>
        <a:lstStyle/>
        <a:p>
          <a:r>
            <a:rPr lang="pl-PL"/>
            <a:t>1. Produktionsfaktoren  </a:t>
          </a:r>
          <a:endParaRPr lang="en-US"/>
        </a:p>
      </dgm:t>
    </dgm:pt>
    <dgm:pt modelId="{760352B9-B37F-4721-99F9-A82138B45190}" cxnId="{82678F2A-F3D5-40A7-9C41-2C85327ADDAA}" type="parTrans">
      <dgm:prSet/>
      <dgm:spPr/>
      <dgm:t>
        <a:bodyPr/>
        <a:lstStyle/>
        <a:p>
          <a:endParaRPr lang="en-US"/>
        </a:p>
      </dgm:t>
    </dgm:pt>
    <dgm:pt modelId="{9ED74464-B651-4F2B-9858-98E4CC57D6A9}" cxnId="{82678F2A-F3D5-40A7-9C41-2C85327ADDAA}" type="sibTrans">
      <dgm:prSet/>
      <dgm:spPr/>
      <dgm:t>
        <a:bodyPr/>
        <a:lstStyle/>
        <a:p>
          <a:endParaRPr lang="en-US"/>
        </a:p>
      </dgm:t>
    </dgm:pt>
    <dgm:pt modelId="{AEC0E1FB-3A4A-4D7E-A7FD-DCC10182E9F2}">
      <dgm:prSet/>
      <dgm:spPr/>
      <dgm:t>
        <a:bodyPr/>
        <a:lstStyle/>
        <a:p>
          <a:r>
            <a:rPr lang="pl-PL"/>
            <a:t>2.Arbeit</a:t>
          </a:r>
          <a:endParaRPr lang="en-US"/>
        </a:p>
      </dgm:t>
    </dgm:pt>
    <dgm:pt modelId="{97A54C7F-3F1E-4B34-A993-58174A5A7259}" cxnId="{D589F447-963E-46CB-A745-1EEC1F334077}" type="parTrans">
      <dgm:prSet/>
      <dgm:spPr/>
      <dgm:t>
        <a:bodyPr/>
        <a:lstStyle/>
        <a:p>
          <a:endParaRPr lang="en-US"/>
        </a:p>
      </dgm:t>
    </dgm:pt>
    <dgm:pt modelId="{3B18178E-DCE6-4DAD-984B-9CC41FDCB7E0}" cxnId="{D589F447-963E-46CB-A745-1EEC1F334077}" type="sibTrans">
      <dgm:prSet/>
      <dgm:spPr/>
      <dgm:t>
        <a:bodyPr/>
        <a:lstStyle/>
        <a:p>
          <a:endParaRPr lang="en-US"/>
        </a:p>
      </dgm:t>
    </dgm:pt>
    <dgm:pt modelId="{BB0A25C0-C2D1-4ABA-8031-DB0D2278A7B9}">
      <dgm:prSet/>
      <dgm:spPr/>
      <dgm:t>
        <a:bodyPr/>
        <a:lstStyle/>
        <a:p>
          <a:r>
            <a:rPr lang="pl-PL"/>
            <a:t>3.Boden</a:t>
          </a:r>
          <a:endParaRPr lang="en-US"/>
        </a:p>
      </dgm:t>
    </dgm:pt>
    <dgm:pt modelId="{8233BC67-9ED4-4259-B0D7-635C566A2691}" cxnId="{FC27284A-DD49-4107-ADF9-227CBBA8619F}" type="parTrans">
      <dgm:prSet/>
      <dgm:spPr/>
      <dgm:t>
        <a:bodyPr/>
        <a:lstStyle/>
        <a:p>
          <a:endParaRPr lang="en-US"/>
        </a:p>
      </dgm:t>
    </dgm:pt>
    <dgm:pt modelId="{A147DA76-274A-4429-B645-E51159DF8E86}" cxnId="{FC27284A-DD49-4107-ADF9-227CBBA8619F}" type="sibTrans">
      <dgm:prSet/>
      <dgm:spPr/>
      <dgm:t>
        <a:bodyPr/>
        <a:lstStyle/>
        <a:p>
          <a:endParaRPr lang="en-US"/>
        </a:p>
      </dgm:t>
    </dgm:pt>
    <dgm:pt modelId="{34AE67AD-CCF4-4D64-8F70-04FA72332FE7}">
      <dgm:prSet/>
      <dgm:spPr/>
      <dgm:t>
        <a:bodyPr/>
        <a:lstStyle/>
        <a:p>
          <a:r>
            <a:rPr lang="pl-PL" dirty="0"/>
            <a:t>4.Kapital</a:t>
          </a:r>
          <a:endParaRPr lang="en-US" dirty="0"/>
        </a:p>
      </dgm:t>
    </dgm:pt>
    <dgm:pt modelId="{3FA5AC18-B666-48D1-88BE-FCC00E203FCC}" cxnId="{D81C48A8-B92C-4B8A-B15E-20CEBFA3E35F}" type="parTrans">
      <dgm:prSet/>
      <dgm:spPr/>
      <dgm:t>
        <a:bodyPr/>
        <a:lstStyle/>
        <a:p>
          <a:endParaRPr lang="en-US"/>
        </a:p>
      </dgm:t>
    </dgm:pt>
    <dgm:pt modelId="{D2D46235-B053-40F3-9832-F8FA1AD135D9}" cxnId="{D81C48A8-B92C-4B8A-B15E-20CEBFA3E35F}" type="sibTrans">
      <dgm:prSet/>
      <dgm:spPr/>
      <dgm:t>
        <a:bodyPr/>
        <a:lstStyle/>
        <a:p>
          <a:endParaRPr lang="en-US"/>
        </a:p>
      </dgm:t>
    </dgm:pt>
    <dgm:pt modelId="{11018ACA-B699-4893-A6C1-D92D892FB2BF}">
      <dgm:prSet/>
      <dgm:spPr/>
      <dgm:t>
        <a:bodyPr/>
        <a:lstStyle/>
        <a:p>
          <a:r>
            <a:rPr lang="pl-PL"/>
            <a:t>5.Wissen</a:t>
          </a:r>
          <a:endParaRPr lang="en-US"/>
        </a:p>
      </dgm:t>
    </dgm:pt>
    <dgm:pt modelId="{6AF1410C-7B68-4404-8D2F-BEB46190AD5B}" cxnId="{5F59DCA4-EC13-4002-A362-0C22731158C4}" type="parTrans">
      <dgm:prSet/>
      <dgm:spPr/>
      <dgm:t>
        <a:bodyPr/>
        <a:lstStyle/>
        <a:p>
          <a:endParaRPr lang="en-US"/>
        </a:p>
      </dgm:t>
    </dgm:pt>
    <dgm:pt modelId="{A281E6EE-08CF-4711-9DE2-FD606B6855F4}" cxnId="{5F59DCA4-EC13-4002-A362-0C22731158C4}" type="sibTrans">
      <dgm:prSet/>
      <dgm:spPr/>
      <dgm:t>
        <a:bodyPr/>
        <a:lstStyle/>
        <a:p>
          <a:endParaRPr lang="en-US"/>
        </a:p>
      </dgm:t>
    </dgm:pt>
    <dgm:pt modelId="{CB231703-10DD-44E3-A268-E5D628CCB3E7}" type="pres">
      <dgm:prSet presAssocID="{7EA9EE9D-A549-46D3-B285-495DADEBD0F9}" presName="root" presStyleCnt="0">
        <dgm:presLayoutVars>
          <dgm:dir/>
          <dgm:resizeHandles val="exact"/>
        </dgm:presLayoutVars>
      </dgm:prSet>
      <dgm:spPr/>
    </dgm:pt>
    <dgm:pt modelId="{9171945E-70BA-4C85-B49F-5BA86EE7403E}" type="pres">
      <dgm:prSet presAssocID="{D4B461C0-3C8C-4B52-A984-1DFB0DF2E494}" presName="compNode" presStyleCnt="0"/>
      <dgm:spPr/>
    </dgm:pt>
    <dgm:pt modelId="{6976B5CC-597D-4CE3-8270-EDBBB7A3AAAF}" type="pres">
      <dgm:prSet presAssocID="{D4B461C0-3C8C-4B52-A984-1DFB0DF2E494}" presName="bgRect" presStyleLbl="bgShp" presStyleIdx="0" presStyleCnt="5"/>
      <dgm:spPr/>
    </dgm:pt>
    <dgm:pt modelId="{DDD18311-8863-4F79-B470-F03DBA642A51}" type="pres">
      <dgm:prSet presAssocID="{D4B461C0-3C8C-4B52-A984-1DFB0DF2E494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CB4B296F-8557-45B2-9DC5-6F9AAB97C141}" type="pres">
      <dgm:prSet presAssocID="{D4B461C0-3C8C-4B52-A984-1DFB0DF2E494}" presName="spaceRect" presStyleCnt="0"/>
      <dgm:spPr/>
    </dgm:pt>
    <dgm:pt modelId="{F024C4C8-6506-44C7-8A4D-27713AB413A0}" type="pres">
      <dgm:prSet presAssocID="{D4B461C0-3C8C-4B52-A984-1DFB0DF2E494}" presName="parTx" presStyleLbl="revTx" presStyleIdx="0" presStyleCnt="5">
        <dgm:presLayoutVars>
          <dgm:chMax val="0"/>
          <dgm:chPref val="0"/>
        </dgm:presLayoutVars>
      </dgm:prSet>
      <dgm:spPr/>
    </dgm:pt>
    <dgm:pt modelId="{ECCB5D9E-0EB2-4F54-BB0C-C7B1F4434840}" type="pres">
      <dgm:prSet presAssocID="{9ED74464-B651-4F2B-9858-98E4CC57D6A9}" presName="sibTrans" presStyleCnt="0"/>
      <dgm:spPr/>
    </dgm:pt>
    <dgm:pt modelId="{F4B44D5A-79E5-4F4B-9F29-E13EF4EDB61D}" type="pres">
      <dgm:prSet presAssocID="{AEC0E1FB-3A4A-4D7E-A7FD-DCC10182E9F2}" presName="compNode" presStyleCnt="0"/>
      <dgm:spPr/>
    </dgm:pt>
    <dgm:pt modelId="{A018D7A8-389F-4291-829A-F56E130DB1C4}" type="pres">
      <dgm:prSet presAssocID="{AEC0E1FB-3A4A-4D7E-A7FD-DCC10182E9F2}" presName="bgRect" presStyleLbl="bgShp" presStyleIdx="1" presStyleCnt="5"/>
      <dgm:spPr/>
    </dgm:pt>
    <dgm:pt modelId="{D7981923-8A4B-4726-AB08-905CEBC6548C}" type="pres">
      <dgm:prSet presAssocID="{AEC0E1FB-3A4A-4D7E-A7FD-DCC10182E9F2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</dgm:pt>
    <dgm:pt modelId="{70AFC7B9-5387-4C74-962A-8EE091082213}" type="pres">
      <dgm:prSet presAssocID="{AEC0E1FB-3A4A-4D7E-A7FD-DCC10182E9F2}" presName="spaceRect" presStyleCnt="0"/>
      <dgm:spPr/>
    </dgm:pt>
    <dgm:pt modelId="{1E00498E-C841-4535-9345-857EA418243B}" type="pres">
      <dgm:prSet presAssocID="{AEC0E1FB-3A4A-4D7E-A7FD-DCC10182E9F2}" presName="parTx" presStyleLbl="revTx" presStyleIdx="1" presStyleCnt="5">
        <dgm:presLayoutVars>
          <dgm:chMax val="0"/>
          <dgm:chPref val="0"/>
        </dgm:presLayoutVars>
      </dgm:prSet>
      <dgm:spPr/>
    </dgm:pt>
    <dgm:pt modelId="{1FEA725F-B288-43BA-BA5B-D1A92CE4F1BE}" type="pres">
      <dgm:prSet presAssocID="{3B18178E-DCE6-4DAD-984B-9CC41FDCB7E0}" presName="sibTrans" presStyleCnt="0"/>
      <dgm:spPr/>
    </dgm:pt>
    <dgm:pt modelId="{CCFC66B8-410B-4D84-8D25-BCDFD43EE493}" type="pres">
      <dgm:prSet presAssocID="{BB0A25C0-C2D1-4ABA-8031-DB0D2278A7B9}" presName="compNode" presStyleCnt="0"/>
      <dgm:spPr/>
    </dgm:pt>
    <dgm:pt modelId="{79284C38-291C-4FD0-8607-6CA0D39E3416}" type="pres">
      <dgm:prSet presAssocID="{BB0A25C0-C2D1-4ABA-8031-DB0D2278A7B9}" presName="bgRect" presStyleLbl="bgShp" presStyleIdx="2" presStyleCnt="5"/>
      <dgm:spPr/>
    </dgm:pt>
    <dgm:pt modelId="{7B0F761B-954B-4E8E-9F22-09FC92791A67}" type="pres">
      <dgm:prSet presAssocID="{BB0A25C0-C2D1-4ABA-8031-DB0D2278A7B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</dgm:pt>
    <dgm:pt modelId="{26947F1B-D806-4B5A-AB5C-A2BA5D3C735F}" type="pres">
      <dgm:prSet presAssocID="{BB0A25C0-C2D1-4ABA-8031-DB0D2278A7B9}" presName="spaceRect" presStyleCnt="0"/>
      <dgm:spPr/>
    </dgm:pt>
    <dgm:pt modelId="{B6F31136-097A-48B6-9DA5-5F9B91768824}" type="pres">
      <dgm:prSet presAssocID="{BB0A25C0-C2D1-4ABA-8031-DB0D2278A7B9}" presName="parTx" presStyleLbl="revTx" presStyleIdx="2" presStyleCnt="5">
        <dgm:presLayoutVars>
          <dgm:chMax val="0"/>
          <dgm:chPref val="0"/>
        </dgm:presLayoutVars>
      </dgm:prSet>
      <dgm:spPr/>
    </dgm:pt>
    <dgm:pt modelId="{177CB930-93B5-4AF0-95D1-B312EBA732A9}" type="pres">
      <dgm:prSet presAssocID="{A147DA76-274A-4429-B645-E51159DF8E86}" presName="sibTrans" presStyleCnt="0"/>
      <dgm:spPr/>
    </dgm:pt>
    <dgm:pt modelId="{52AAC7EB-3C96-4301-8617-C7727FEFE6B7}" type="pres">
      <dgm:prSet presAssocID="{34AE67AD-CCF4-4D64-8F70-04FA72332FE7}" presName="compNode" presStyleCnt="0"/>
      <dgm:spPr/>
    </dgm:pt>
    <dgm:pt modelId="{BB19D9B0-59BB-4435-8C51-D79309F2B71D}" type="pres">
      <dgm:prSet presAssocID="{34AE67AD-CCF4-4D64-8F70-04FA72332FE7}" presName="bgRect" presStyleLbl="bgShp" presStyleIdx="3" presStyleCnt="5"/>
      <dgm:spPr/>
    </dgm:pt>
    <dgm:pt modelId="{7A3F8206-F2AB-4B64-B405-7CAE40D4DB05}" type="pres">
      <dgm:prSet presAssocID="{34AE67AD-CCF4-4D64-8F70-04FA72332FE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7F2855ED-3C40-4477-95DA-ADC046BA2395}" type="pres">
      <dgm:prSet presAssocID="{34AE67AD-CCF4-4D64-8F70-04FA72332FE7}" presName="spaceRect" presStyleCnt="0"/>
      <dgm:spPr/>
    </dgm:pt>
    <dgm:pt modelId="{E96C1AE0-7477-4DE7-89DB-CCBF505D0AAA}" type="pres">
      <dgm:prSet presAssocID="{34AE67AD-CCF4-4D64-8F70-04FA72332FE7}" presName="parTx" presStyleLbl="revTx" presStyleIdx="3" presStyleCnt="5">
        <dgm:presLayoutVars>
          <dgm:chMax val="0"/>
          <dgm:chPref val="0"/>
        </dgm:presLayoutVars>
      </dgm:prSet>
      <dgm:spPr/>
    </dgm:pt>
    <dgm:pt modelId="{98F65020-BA21-46D3-993D-6F7A6BF86EE0}" type="pres">
      <dgm:prSet presAssocID="{D2D46235-B053-40F3-9832-F8FA1AD135D9}" presName="sibTrans" presStyleCnt="0"/>
      <dgm:spPr/>
    </dgm:pt>
    <dgm:pt modelId="{3A6E86AD-64CC-481D-A26B-A15A67975D8D}" type="pres">
      <dgm:prSet presAssocID="{11018ACA-B699-4893-A6C1-D92D892FB2BF}" presName="compNode" presStyleCnt="0"/>
      <dgm:spPr/>
    </dgm:pt>
    <dgm:pt modelId="{20F9F8BA-856C-4099-8AE3-3273CAE17D1A}" type="pres">
      <dgm:prSet presAssocID="{11018ACA-B699-4893-A6C1-D92D892FB2BF}" presName="bgRect" presStyleLbl="bgShp" presStyleIdx="4" presStyleCnt="5"/>
      <dgm:spPr/>
    </dgm:pt>
    <dgm:pt modelId="{BD7EF934-3668-43C8-968B-8D4A5EB0E56C}" type="pres">
      <dgm:prSet presAssocID="{11018ACA-B699-4893-A6C1-D92D892FB2B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</dgm:pt>
    <dgm:pt modelId="{A3EAC967-9ED9-4288-970E-1495EF24C89B}" type="pres">
      <dgm:prSet presAssocID="{11018ACA-B699-4893-A6C1-D92D892FB2BF}" presName="spaceRect" presStyleCnt="0"/>
      <dgm:spPr/>
    </dgm:pt>
    <dgm:pt modelId="{8AC32244-B1EE-43A2-A457-60ABE55BCF50}" type="pres">
      <dgm:prSet presAssocID="{11018ACA-B699-4893-A6C1-D92D892FB2BF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30CC071A-4618-489F-B904-FAD9742C0586}" type="presOf" srcId="{D4B461C0-3C8C-4B52-A984-1DFB0DF2E494}" destId="{F024C4C8-6506-44C7-8A4D-27713AB413A0}" srcOrd="0" destOrd="0" presId="urn:microsoft.com/office/officeart/2018/2/layout/IconVerticalSolidList"/>
    <dgm:cxn modelId="{82678F2A-F3D5-40A7-9C41-2C85327ADDAA}" srcId="{7EA9EE9D-A549-46D3-B285-495DADEBD0F9}" destId="{D4B461C0-3C8C-4B52-A984-1DFB0DF2E494}" srcOrd="0" destOrd="0" parTransId="{760352B9-B37F-4721-99F9-A82138B45190}" sibTransId="{9ED74464-B651-4F2B-9858-98E4CC57D6A9}"/>
    <dgm:cxn modelId="{FE61D334-4214-44EB-A85B-7B193D999260}" type="presOf" srcId="{BB0A25C0-C2D1-4ABA-8031-DB0D2278A7B9}" destId="{B6F31136-097A-48B6-9DA5-5F9B91768824}" srcOrd="0" destOrd="0" presId="urn:microsoft.com/office/officeart/2018/2/layout/IconVerticalSolidList"/>
    <dgm:cxn modelId="{D589F447-963E-46CB-A745-1EEC1F334077}" srcId="{7EA9EE9D-A549-46D3-B285-495DADEBD0F9}" destId="{AEC0E1FB-3A4A-4D7E-A7FD-DCC10182E9F2}" srcOrd="1" destOrd="0" parTransId="{97A54C7F-3F1E-4B34-A993-58174A5A7259}" sibTransId="{3B18178E-DCE6-4DAD-984B-9CC41FDCB7E0}"/>
    <dgm:cxn modelId="{FC27284A-DD49-4107-ADF9-227CBBA8619F}" srcId="{7EA9EE9D-A549-46D3-B285-495DADEBD0F9}" destId="{BB0A25C0-C2D1-4ABA-8031-DB0D2278A7B9}" srcOrd="2" destOrd="0" parTransId="{8233BC67-9ED4-4259-B0D7-635C566A2691}" sibTransId="{A147DA76-274A-4429-B645-E51159DF8E86}"/>
    <dgm:cxn modelId="{2B95DE75-AE2B-418E-8F15-C21B2E967925}" type="presOf" srcId="{AEC0E1FB-3A4A-4D7E-A7FD-DCC10182E9F2}" destId="{1E00498E-C841-4535-9345-857EA418243B}" srcOrd="0" destOrd="0" presId="urn:microsoft.com/office/officeart/2018/2/layout/IconVerticalSolidList"/>
    <dgm:cxn modelId="{5EFDF477-F5A1-4A6A-BADF-C08A6682785A}" type="presOf" srcId="{7EA9EE9D-A549-46D3-B285-495DADEBD0F9}" destId="{CB231703-10DD-44E3-A268-E5D628CCB3E7}" srcOrd="0" destOrd="0" presId="urn:microsoft.com/office/officeart/2018/2/layout/IconVerticalSolidList"/>
    <dgm:cxn modelId="{5F59DCA4-EC13-4002-A362-0C22731158C4}" srcId="{7EA9EE9D-A549-46D3-B285-495DADEBD0F9}" destId="{11018ACA-B699-4893-A6C1-D92D892FB2BF}" srcOrd="4" destOrd="0" parTransId="{6AF1410C-7B68-4404-8D2F-BEB46190AD5B}" sibTransId="{A281E6EE-08CF-4711-9DE2-FD606B6855F4}"/>
    <dgm:cxn modelId="{D81C48A8-B92C-4B8A-B15E-20CEBFA3E35F}" srcId="{7EA9EE9D-A549-46D3-B285-495DADEBD0F9}" destId="{34AE67AD-CCF4-4D64-8F70-04FA72332FE7}" srcOrd="3" destOrd="0" parTransId="{3FA5AC18-B666-48D1-88BE-FCC00E203FCC}" sibTransId="{D2D46235-B053-40F3-9832-F8FA1AD135D9}"/>
    <dgm:cxn modelId="{3B20C9B2-1C5A-4CE1-8331-F1605F819964}" type="presOf" srcId="{34AE67AD-CCF4-4D64-8F70-04FA72332FE7}" destId="{E96C1AE0-7477-4DE7-89DB-CCBF505D0AAA}" srcOrd="0" destOrd="0" presId="urn:microsoft.com/office/officeart/2018/2/layout/IconVerticalSolidList"/>
    <dgm:cxn modelId="{3F4EB0E4-8609-4C2F-8DDB-F79970F684F1}" type="presOf" srcId="{11018ACA-B699-4893-A6C1-D92D892FB2BF}" destId="{8AC32244-B1EE-43A2-A457-60ABE55BCF50}" srcOrd="0" destOrd="0" presId="urn:microsoft.com/office/officeart/2018/2/layout/IconVerticalSolidList"/>
    <dgm:cxn modelId="{DCEAEE06-DFFB-4C05-AC92-A72459A1355A}" type="presParOf" srcId="{CB231703-10DD-44E3-A268-E5D628CCB3E7}" destId="{9171945E-70BA-4C85-B49F-5BA86EE7403E}" srcOrd="0" destOrd="0" presId="urn:microsoft.com/office/officeart/2018/2/layout/IconVerticalSolidList"/>
    <dgm:cxn modelId="{13141569-0B02-4898-B7A4-DC5E26D05CC7}" type="presParOf" srcId="{9171945E-70BA-4C85-B49F-5BA86EE7403E}" destId="{6976B5CC-597D-4CE3-8270-EDBBB7A3AAAF}" srcOrd="0" destOrd="0" presId="urn:microsoft.com/office/officeart/2018/2/layout/IconVerticalSolidList"/>
    <dgm:cxn modelId="{D1569C88-1165-4D58-8AD7-61F603FD60DA}" type="presParOf" srcId="{9171945E-70BA-4C85-B49F-5BA86EE7403E}" destId="{DDD18311-8863-4F79-B470-F03DBA642A51}" srcOrd="1" destOrd="0" presId="urn:microsoft.com/office/officeart/2018/2/layout/IconVerticalSolidList"/>
    <dgm:cxn modelId="{EE93EB61-E1CF-4DB9-AC10-B662DA9AFBA5}" type="presParOf" srcId="{9171945E-70BA-4C85-B49F-5BA86EE7403E}" destId="{CB4B296F-8557-45B2-9DC5-6F9AAB97C141}" srcOrd="2" destOrd="0" presId="urn:microsoft.com/office/officeart/2018/2/layout/IconVerticalSolidList"/>
    <dgm:cxn modelId="{6CA4DF1D-17CD-4741-BBF8-2FA831484715}" type="presParOf" srcId="{9171945E-70BA-4C85-B49F-5BA86EE7403E}" destId="{F024C4C8-6506-44C7-8A4D-27713AB413A0}" srcOrd="3" destOrd="0" presId="urn:microsoft.com/office/officeart/2018/2/layout/IconVerticalSolidList"/>
    <dgm:cxn modelId="{383F7167-F9EA-4C0D-8F2C-6FF16F8DB8FF}" type="presParOf" srcId="{CB231703-10DD-44E3-A268-E5D628CCB3E7}" destId="{ECCB5D9E-0EB2-4F54-BB0C-C7B1F4434840}" srcOrd="1" destOrd="0" presId="urn:microsoft.com/office/officeart/2018/2/layout/IconVerticalSolidList"/>
    <dgm:cxn modelId="{DE0B2609-DB88-4C2A-BEB2-4D40231429C7}" type="presParOf" srcId="{CB231703-10DD-44E3-A268-E5D628CCB3E7}" destId="{F4B44D5A-79E5-4F4B-9F29-E13EF4EDB61D}" srcOrd="2" destOrd="0" presId="urn:microsoft.com/office/officeart/2018/2/layout/IconVerticalSolidList"/>
    <dgm:cxn modelId="{4C28387F-550E-465B-9AF4-409938174D72}" type="presParOf" srcId="{F4B44D5A-79E5-4F4B-9F29-E13EF4EDB61D}" destId="{A018D7A8-389F-4291-829A-F56E130DB1C4}" srcOrd="0" destOrd="0" presId="urn:microsoft.com/office/officeart/2018/2/layout/IconVerticalSolidList"/>
    <dgm:cxn modelId="{CBC64107-F4A1-4303-B2A0-6D72FFC806E0}" type="presParOf" srcId="{F4B44D5A-79E5-4F4B-9F29-E13EF4EDB61D}" destId="{D7981923-8A4B-4726-AB08-905CEBC6548C}" srcOrd="1" destOrd="0" presId="urn:microsoft.com/office/officeart/2018/2/layout/IconVerticalSolidList"/>
    <dgm:cxn modelId="{A81C00E9-E5A0-4DF0-98EF-FD80FA24EEF7}" type="presParOf" srcId="{F4B44D5A-79E5-4F4B-9F29-E13EF4EDB61D}" destId="{70AFC7B9-5387-4C74-962A-8EE091082213}" srcOrd="2" destOrd="0" presId="urn:microsoft.com/office/officeart/2018/2/layout/IconVerticalSolidList"/>
    <dgm:cxn modelId="{3EB2B793-C2B8-4CA8-ACD0-F9F040495A2E}" type="presParOf" srcId="{F4B44D5A-79E5-4F4B-9F29-E13EF4EDB61D}" destId="{1E00498E-C841-4535-9345-857EA418243B}" srcOrd="3" destOrd="0" presId="urn:microsoft.com/office/officeart/2018/2/layout/IconVerticalSolidList"/>
    <dgm:cxn modelId="{E5EA3C58-FBCE-4908-B391-2795AC2B35E9}" type="presParOf" srcId="{CB231703-10DD-44E3-A268-E5D628CCB3E7}" destId="{1FEA725F-B288-43BA-BA5B-D1A92CE4F1BE}" srcOrd="3" destOrd="0" presId="urn:microsoft.com/office/officeart/2018/2/layout/IconVerticalSolidList"/>
    <dgm:cxn modelId="{B54C073D-17B0-4F4C-861F-7A5964FA5075}" type="presParOf" srcId="{CB231703-10DD-44E3-A268-E5D628CCB3E7}" destId="{CCFC66B8-410B-4D84-8D25-BCDFD43EE493}" srcOrd="4" destOrd="0" presId="urn:microsoft.com/office/officeart/2018/2/layout/IconVerticalSolidList"/>
    <dgm:cxn modelId="{9411F529-4A1D-428F-AAF7-3B110C6E0E58}" type="presParOf" srcId="{CCFC66B8-410B-4D84-8D25-BCDFD43EE493}" destId="{79284C38-291C-4FD0-8607-6CA0D39E3416}" srcOrd="0" destOrd="0" presId="urn:microsoft.com/office/officeart/2018/2/layout/IconVerticalSolidList"/>
    <dgm:cxn modelId="{917ED409-458D-4CFB-8495-35FAF8F20E51}" type="presParOf" srcId="{CCFC66B8-410B-4D84-8D25-BCDFD43EE493}" destId="{7B0F761B-954B-4E8E-9F22-09FC92791A67}" srcOrd="1" destOrd="0" presId="urn:microsoft.com/office/officeart/2018/2/layout/IconVerticalSolidList"/>
    <dgm:cxn modelId="{7BEDB631-A495-429B-8BE1-917AE0CABA4D}" type="presParOf" srcId="{CCFC66B8-410B-4D84-8D25-BCDFD43EE493}" destId="{26947F1B-D806-4B5A-AB5C-A2BA5D3C735F}" srcOrd="2" destOrd="0" presId="urn:microsoft.com/office/officeart/2018/2/layout/IconVerticalSolidList"/>
    <dgm:cxn modelId="{DFCEBBA4-9C62-4DD6-979F-F2B57E673797}" type="presParOf" srcId="{CCFC66B8-410B-4D84-8D25-BCDFD43EE493}" destId="{B6F31136-097A-48B6-9DA5-5F9B91768824}" srcOrd="3" destOrd="0" presId="urn:microsoft.com/office/officeart/2018/2/layout/IconVerticalSolidList"/>
    <dgm:cxn modelId="{4F6C5FFF-2098-4C3E-AF2D-DC54CBDA4E92}" type="presParOf" srcId="{CB231703-10DD-44E3-A268-E5D628CCB3E7}" destId="{177CB930-93B5-4AF0-95D1-B312EBA732A9}" srcOrd="5" destOrd="0" presId="urn:microsoft.com/office/officeart/2018/2/layout/IconVerticalSolidList"/>
    <dgm:cxn modelId="{B3AC2909-F077-491A-9317-C5BE71DA64AD}" type="presParOf" srcId="{CB231703-10DD-44E3-A268-E5D628CCB3E7}" destId="{52AAC7EB-3C96-4301-8617-C7727FEFE6B7}" srcOrd="6" destOrd="0" presId="urn:microsoft.com/office/officeart/2018/2/layout/IconVerticalSolidList"/>
    <dgm:cxn modelId="{B81A2B64-DD7E-4275-8DB3-8B0FC1347A67}" type="presParOf" srcId="{52AAC7EB-3C96-4301-8617-C7727FEFE6B7}" destId="{BB19D9B0-59BB-4435-8C51-D79309F2B71D}" srcOrd="0" destOrd="0" presId="urn:microsoft.com/office/officeart/2018/2/layout/IconVerticalSolidList"/>
    <dgm:cxn modelId="{13E1FB5E-B671-4F81-8D45-3D3A41CB5F07}" type="presParOf" srcId="{52AAC7EB-3C96-4301-8617-C7727FEFE6B7}" destId="{7A3F8206-F2AB-4B64-B405-7CAE40D4DB05}" srcOrd="1" destOrd="0" presId="urn:microsoft.com/office/officeart/2018/2/layout/IconVerticalSolidList"/>
    <dgm:cxn modelId="{09A54A50-EBB8-4BEB-846F-805E9A1DB1CA}" type="presParOf" srcId="{52AAC7EB-3C96-4301-8617-C7727FEFE6B7}" destId="{7F2855ED-3C40-4477-95DA-ADC046BA2395}" srcOrd="2" destOrd="0" presId="urn:microsoft.com/office/officeart/2018/2/layout/IconVerticalSolidList"/>
    <dgm:cxn modelId="{66CB2532-277F-4A11-89E3-5B90F507C13E}" type="presParOf" srcId="{52AAC7EB-3C96-4301-8617-C7727FEFE6B7}" destId="{E96C1AE0-7477-4DE7-89DB-CCBF505D0AAA}" srcOrd="3" destOrd="0" presId="urn:microsoft.com/office/officeart/2018/2/layout/IconVerticalSolidList"/>
    <dgm:cxn modelId="{D3762464-06BD-4D94-B079-67C754C46EB5}" type="presParOf" srcId="{CB231703-10DD-44E3-A268-E5D628CCB3E7}" destId="{98F65020-BA21-46D3-993D-6F7A6BF86EE0}" srcOrd="7" destOrd="0" presId="urn:microsoft.com/office/officeart/2018/2/layout/IconVerticalSolidList"/>
    <dgm:cxn modelId="{3811364D-C8E7-4DAD-8279-D2B4BA8BC189}" type="presParOf" srcId="{CB231703-10DD-44E3-A268-E5D628CCB3E7}" destId="{3A6E86AD-64CC-481D-A26B-A15A67975D8D}" srcOrd="8" destOrd="0" presId="urn:microsoft.com/office/officeart/2018/2/layout/IconVerticalSolidList"/>
    <dgm:cxn modelId="{3A27E58D-D48A-4854-98D7-522877EDA20C}" type="presParOf" srcId="{3A6E86AD-64CC-481D-A26B-A15A67975D8D}" destId="{20F9F8BA-856C-4099-8AE3-3273CAE17D1A}" srcOrd="0" destOrd="0" presId="urn:microsoft.com/office/officeart/2018/2/layout/IconVerticalSolidList"/>
    <dgm:cxn modelId="{461C23CA-FC7A-4752-B1D6-15A9BABF63ED}" type="presParOf" srcId="{3A6E86AD-64CC-481D-A26B-A15A67975D8D}" destId="{BD7EF934-3668-43C8-968B-8D4A5EB0E56C}" srcOrd="1" destOrd="0" presId="urn:microsoft.com/office/officeart/2018/2/layout/IconVerticalSolidList"/>
    <dgm:cxn modelId="{299A5E95-C2B2-4A53-988E-ACDAA38FC59F}" type="presParOf" srcId="{3A6E86AD-64CC-481D-A26B-A15A67975D8D}" destId="{A3EAC967-9ED9-4288-970E-1495EF24C89B}" srcOrd="2" destOrd="0" presId="urn:microsoft.com/office/officeart/2018/2/layout/IconVerticalSolidList"/>
    <dgm:cxn modelId="{E31C0A13-B6AD-499D-83F6-490627C40CC9}" type="presParOf" srcId="{3A6E86AD-64CC-481D-A26B-A15A67975D8D}" destId="{8AC32244-B1EE-43A2-A457-60ABE55BCF5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upa 1"/>
      <dsp:cNvGrpSpPr/>
    </dsp:nvGrpSpPr>
    <dsp:grpSpPr>
      <a:xfrm>
        <a:off x="0" y="0"/>
        <a:ext cx="8785735" cy="4201478"/>
        <a:chOff x="0" y="0"/>
        <a:chExt cx="8785735" cy="4201478"/>
      </a:xfrm>
    </dsp:grpSpPr>
    <dsp:sp modelId="{6976B5CC-597D-4CE3-8270-EDBBB7A3AAAF}">
      <dsp:nvSpPr>
        <dsp:cNvPr id="3" name="Prostokąt zaokrąglony 2"/>
        <dsp:cNvSpPr/>
      </dsp:nvSpPr>
      <dsp:spPr bwMode="white">
        <a:xfrm>
          <a:off x="0" y="0"/>
          <a:ext cx="8785735" cy="700246"/>
        </a:xfrm>
        <a:prstGeom prst="roundRect">
          <a:avLst>
            <a:gd name="adj" fmla="val 10000"/>
          </a:avLst>
        </a:prstGeom>
      </dsp:spPr>
      <dsp:style>
        <a:lnRef idx="0">
          <a:schemeClr val="dk1"/>
        </a:lnRef>
        <a:fillRef idx="1">
          <a:schemeClr val="bg1">
            <a:lumMod val="95000"/>
          </a:schemeClr>
        </a:fillRef>
        <a:effectRef idx="0">
          <a:scrgbClr r="0" g="0" b="0"/>
        </a:effectRef>
        <a:fontRef idx="minor"/>
      </dsp:style>
      <dsp:txXfrm>
        <a:off x="0" y="0"/>
        <a:ext cx="8785735" cy="700246"/>
      </dsp:txXfrm>
    </dsp:sp>
    <dsp:sp modelId="{DDD18311-8863-4F79-B470-F03DBA642A51}">
      <dsp:nvSpPr>
        <dsp:cNvPr id="4" name="Prostokąt 3"/>
        <dsp:cNvSpPr/>
      </dsp:nvSpPr>
      <dsp:spPr bwMode="white">
        <a:xfrm>
          <a:off x="211825" y="157555"/>
          <a:ext cx="385135" cy="385135"/>
        </a:xfrm>
        <a:prstGeom prst="rect">
          <a:avLst/>
        </a:prstGeom>
        <a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sp:spPr>
      <dsp:style>
        <a:lnRef idx="2">
          <a:schemeClr val="lt1">
            <a:alpha val="0"/>
          </a:schemeClr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Xfrm>
        <a:off x="211825" y="157555"/>
        <a:ext cx="385135" cy="385135"/>
      </dsp:txXfrm>
    </dsp:sp>
    <dsp:sp modelId="{F024C4C8-6506-44C7-8A4D-27713AB413A0}">
      <dsp:nvSpPr>
        <dsp:cNvPr id="5" name="Prostokąt 4"/>
        <dsp:cNvSpPr/>
      </dsp:nvSpPr>
      <dsp:spPr bwMode="white">
        <a:xfrm>
          <a:off x="808785" y="0"/>
          <a:ext cx="7976950" cy="700246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74109" tIns="74109" rIns="74109" bIns="74109" anchor="ctr"/>
        <a:lstStyle>
          <a:lvl1pPr algn="l">
            <a:defRPr sz="3600"/>
          </a:lvl1pPr>
          <a:lvl2pPr marL="285750" indent="-285750" algn="l">
            <a:defRPr sz="2800"/>
          </a:lvl2pPr>
          <a:lvl3pPr marL="571500" indent="-285750" algn="l">
            <a:defRPr sz="2800"/>
          </a:lvl3pPr>
          <a:lvl4pPr marL="857250" indent="-285750" algn="l">
            <a:defRPr sz="2800"/>
          </a:lvl4pPr>
          <a:lvl5pPr marL="1143000" indent="-285750" algn="l">
            <a:defRPr sz="2800"/>
          </a:lvl5pPr>
          <a:lvl6pPr marL="1428750" indent="-285750" algn="l">
            <a:defRPr sz="2800"/>
          </a:lvl6pPr>
          <a:lvl7pPr marL="1714500" indent="-285750" algn="l">
            <a:defRPr sz="2800"/>
          </a:lvl7pPr>
          <a:lvl8pPr marL="2000250" indent="-285750" algn="l">
            <a:defRPr sz="2800"/>
          </a:lvl8pPr>
          <a:lvl9pPr marL="2286000" indent="-285750" algn="l">
            <a:defRPr sz="2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>
              <a:solidFill>
                <a:schemeClr val="tx1"/>
              </a:solidFill>
            </a:rPr>
            <a:t>1. Produktionsfaktoren  </a:t>
          </a:r>
          <a:endParaRPr lang="en-US">
            <a:solidFill>
              <a:schemeClr val="tx1"/>
            </a:solidFill>
          </a:endParaRPr>
        </a:p>
      </dsp:txBody>
      <dsp:txXfrm>
        <a:off x="808785" y="0"/>
        <a:ext cx="7976950" cy="700246"/>
      </dsp:txXfrm>
    </dsp:sp>
    <dsp:sp modelId="{A018D7A8-389F-4291-829A-F56E130DB1C4}">
      <dsp:nvSpPr>
        <dsp:cNvPr id="6" name="Prostokąt zaokrąglony 5"/>
        <dsp:cNvSpPr/>
      </dsp:nvSpPr>
      <dsp:spPr bwMode="white">
        <a:xfrm>
          <a:off x="0" y="875308"/>
          <a:ext cx="8785735" cy="700246"/>
        </a:xfrm>
        <a:prstGeom prst="roundRect">
          <a:avLst>
            <a:gd name="adj" fmla="val 10000"/>
          </a:avLst>
        </a:prstGeom>
      </dsp:spPr>
      <dsp:style>
        <a:lnRef idx="0">
          <a:schemeClr val="dk1"/>
        </a:lnRef>
        <a:fillRef idx="1">
          <a:schemeClr val="bg1">
            <a:lumMod val="95000"/>
          </a:schemeClr>
        </a:fillRef>
        <a:effectRef idx="0">
          <a:scrgbClr r="0" g="0" b="0"/>
        </a:effectRef>
        <a:fontRef idx="minor"/>
      </dsp:style>
      <dsp:txXfrm>
        <a:off x="0" y="875308"/>
        <a:ext cx="8785735" cy="700246"/>
      </dsp:txXfrm>
    </dsp:sp>
    <dsp:sp modelId="{D7981923-8A4B-4726-AB08-905CEBC6548C}">
      <dsp:nvSpPr>
        <dsp:cNvPr id="7" name="Prostokąt 6"/>
        <dsp:cNvSpPr/>
      </dsp:nvSpPr>
      <dsp:spPr bwMode="white">
        <a:xfrm>
          <a:off x="211825" y="1032863"/>
          <a:ext cx="385135" cy="385135"/>
        </a:xfrm>
        <a:prstGeom prst="rect">
          <a:avLst/>
        </a:prstGeom>
        <a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sp:spPr>
      <dsp:style>
        <a:lnRef idx="2">
          <a:schemeClr val="lt1">
            <a:alpha val="0"/>
          </a:schemeClr>
        </a:lnRef>
        <a:fillRef idx="1">
          <a:schemeClr val="accent3"/>
        </a:fillRef>
        <a:effectRef idx="0">
          <a:scrgbClr r="0" g="0" b="0"/>
        </a:effectRef>
        <a:fontRef idx="minor">
          <a:schemeClr val="lt1"/>
        </a:fontRef>
      </dsp:style>
      <dsp:txXfrm>
        <a:off x="211825" y="1032863"/>
        <a:ext cx="385135" cy="385135"/>
      </dsp:txXfrm>
    </dsp:sp>
    <dsp:sp modelId="{1E00498E-C841-4535-9345-857EA418243B}">
      <dsp:nvSpPr>
        <dsp:cNvPr id="8" name="Prostokąt 7"/>
        <dsp:cNvSpPr/>
      </dsp:nvSpPr>
      <dsp:spPr bwMode="white">
        <a:xfrm>
          <a:off x="808785" y="875308"/>
          <a:ext cx="7976950" cy="700246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74109" tIns="74109" rIns="74109" bIns="74109" anchor="ctr"/>
        <a:lstStyle>
          <a:lvl1pPr algn="l">
            <a:defRPr sz="3600"/>
          </a:lvl1pPr>
          <a:lvl2pPr marL="285750" indent="-285750" algn="l">
            <a:defRPr sz="2800"/>
          </a:lvl2pPr>
          <a:lvl3pPr marL="571500" indent="-285750" algn="l">
            <a:defRPr sz="2800"/>
          </a:lvl3pPr>
          <a:lvl4pPr marL="857250" indent="-285750" algn="l">
            <a:defRPr sz="2800"/>
          </a:lvl4pPr>
          <a:lvl5pPr marL="1143000" indent="-285750" algn="l">
            <a:defRPr sz="2800"/>
          </a:lvl5pPr>
          <a:lvl6pPr marL="1428750" indent="-285750" algn="l">
            <a:defRPr sz="2800"/>
          </a:lvl6pPr>
          <a:lvl7pPr marL="1714500" indent="-285750" algn="l">
            <a:defRPr sz="2800"/>
          </a:lvl7pPr>
          <a:lvl8pPr marL="2000250" indent="-285750" algn="l">
            <a:defRPr sz="2800"/>
          </a:lvl8pPr>
          <a:lvl9pPr marL="2286000" indent="-285750" algn="l">
            <a:defRPr sz="2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>
              <a:solidFill>
                <a:schemeClr val="tx1"/>
              </a:solidFill>
            </a:rPr>
            <a:t>2.Arbeit</a:t>
          </a:r>
          <a:endParaRPr lang="en-US">
            <a:solidFill>
              <a:schemeClr val="tx1"/>
            </a:solidFill>
          </a:endParaRPr>
        </a:p>
      </dsp:txBody>
      <dsp:txXfrm>
        <a:off x="808785" y="875308"/>
        <a:ext cx="7976950" cy="700246"/>
      </dsp:txXfrm>
    </dsp:sp>
    <dsp:sp modelId="{79284C38-291C-4FD0-8607-6CA0D39E3416}">
      <dsp:nvSpPr>
        <dsp:cNvPr id="9" name="Prostokąt zaokrąglony 8"/>
        <dsp:cNvSpPr/>
      </dsp:nvSpPr>
      <dsp:spPr bwMode="white">
        <a:xfrm>
          <a:off x="0" y="1750616"/>
          <a:ext cx="8785735" cy="700246"/>
        </a:xfrm>
        <a:prstGeom prst="roundRect">
          <a:avLst>
            <a:gd name="adj" fmla="val 10000"/>
          </a:avLst>
        </a:prstGeom>
      </dsp:spPr>
      <dsp:style>
        <a:lnRef idx="0">
          <a:schemeClr val="dk1"/>
        </a:lnRef>
        <a:fillRef idx="1">
          <a:schemeClr val="bg1">
            <a:lumMod val="95000"/>
          </a:schemeClr>
        </a:fillRef>
        <a:effectRef idx="0">
          <a:scrgbClr r="0" g="0" b="0"/>
        </a:effectRef>
        <a:fontRef idx="minor"/>
      </dsp:style>
      <dsp:txXfrm>
        <a:off x="0" y="1750616"/>
        <a:ext cx="8785735" cy="700246"/>
      </dsp:txXfrm>
    </dsp:sp>
    <dsp:sp modelId="{7B0F761B-954B-4E8E-9F22-09FC92791A67}">
      <dsp:nvSpPr>
        <dsp:cNvPr id="10" name="Prostokąt 9"/>
        <dsp:cNvSpPr/>
      </dsp:nvSpPr>
      <dsp:spPr bwMode="white">
        <a:xfrm>
          <a:off x="211825" y="1908171"/>
          <a:ext cx="385135" cy="385135"/>
        </a:xfrm>
        <a:prstGeom prst="rect">
          <a:avLst/>
        </a:prstGeom>
        <a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sp:spPr>
      <dsp:style>
        <a:lnRef idx="2">
          <a:schemeClr val="lt1">
            <a:alpha val="0"/>
          </a:schemeClr>
        </a:lnRef>
        <a:fillRef idx="1">
          <a:schemeClr val="accent4"/>
        </a:fillRef>
        <a:effectRef idx="0">
          <a:scrgbClr r="0" g="0" b="0"/>
        </a:effectRef>
        <a:fontRef idx="minor">
          <a:schemeClr val="lt1"/>
        </a:fontRef>
      </dsp:style>
      <dsp:txXfrm>
        <a:off x="211825" y="1908171"/>
        <a:ext cx="385135" cy="385135"/>
      </dsp:txXfrm>
    </dsp:sp>
    <dsp:sp modelId="{B6F31136-097A-48B6-9DA5-5F9B91768824}">
      <dsp:nvSpPr>
        <dsp:cNvPr id="11" name="Prostokąt 10"/>
        <dsp:cNvSpPr/>
      </dsp:nvSpPr>
      <dsp:spPr bwMode="white">
        <a:xfrm>
          <a:off x="808785" y="1750616"/>
          <a:ext cx="7976950" cy="700246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74109" tIns="74109" rIns="74109" bIns="74109" anchor="ctr"/>
        <a:lstStyle>
          <a:lvl1pPr algn="l">
            <a:defRPr sz="3600"/>
          </a:lvl1pPr>
          <a:lvl2pPr marL="285750" indent="-285750" algn="l">
            <a:defRPr sz="2800"/>
          </a:lvl2pPr>
          <a:lvl3pPr marL="571500" indent="-285750" algn="l">
            <a:defRPr sz="2800"/>
          </a:lvl3pPr>
          <a:lvl4pPr marL="857250" indent="-285750" algn="l">
            <a:defRPr sz="2800"/>
          </a:lvl4pPr>
          <a:lvl5pPr marL="1143000" indent="-285750" algn="l">
            <a:defRPr sz="2800"/>
          </a:lvl5pPr>
          <a:lvl6pPr marL="1428750" indent="-285750" algn="l">
            <a:defRPr sz="2800"/>
          </a:lvl6pPr>
          <a:lvl7pPr marL="1714500" indent="-285750" algn="l">
            <a:defRPr sz="2800"/>
          </a:lvl7pPr>
          <a:lvl8pPr marL="2000250" indent="-285750" algn="l">
            <a:defRPr sz="2800"/>
          </a:lvl8pPr>
          <a:lvl9pPr marL="2286000" indent="-285750" algn="l">
            <a:defRPr sz="2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>
              <a:solidFill>
                <a:schemeClr val="tx1"/>
              </a:solidFill>
            </a:rPr>
            <a:t>3.Boden</a:t>
          </a:r>
          <a:endParaRPr lang="en-US">
            <a:solidFill>
              <a:schemeClr val="tx1"/>
            </a:solidFill>
          </a:endParaRPr>
        </a:p>
      </dsp:txBody>
      <dsp:txXfrm>
        <a:off x="808785" y="1750616"/>
        <a:ext cx="7976950" cy="700246"/>
      </dsp:txXfrm>
    </dsp:sp>
    <dsp:sp modelId="{BB19D9B0-59BB-4435-8C51-D79309F2B71D}">
      <dsp:nvSpPr>
        <dsp:cNvPr id="12" name="Prostokąt zaokrąglony 11"/>
        <dsp:cNvSpPr/>
      </dsp:nvSpPr>
      <dsp:spPr bwMode="white">
        <a:xfrm>
          <a:off x="0" y="2625924"/>
          <a:ext cx="8785735" cy="700246"/>
        </a:xfrm>
        <a:prstGeom prst="roundRect">
          <a:avLst>
            <a:gd name="adj" fmla="val 10000"/>
          </a:avLst>
        </a:prstGeom>
      </dsp:spPr>
      <dsp:style>
        <a:lnRef idx="0">
          <a:schemeClr val="dk1"/>
        </a:lnRef>
        <a:fillRef idx="1">
          <a:schemeClr val="bg1">
            <a:lumMod val="95000"/>
          </a:schemeClr>
        </a:fillRef>
        <a:effectRef idx="0">
          <a:scrgbClr r="0" g="0" b="0"/>
        </a:effectRef>
        <a:fontRef idx="minor"/>
      </dsp:style>
      <dsp:txXfrm>
        <a:off x="0" y="2625924"/>
        <a:ext cx="8785735" cy="700246"/>
      </dsp:txXfrm>
    </dsp:sp>
    <dsp:sp modelId="{7A3F8206-F2AB-4B64-B405-7CAE40D4DB05}">
      <dsp:nvSpPr>
        <dsp:cNvPr id="13" name="Prostokąt 12"/>
        <dsp:cNvSpPr/>
      </dsp:nvSpPr>
      <dsp:spPr bwMode="white">
        <a:xfrm>
          <a:off x="211825" y="2783479"/>
          <a:ext cx="385135" cy="385135"/>
        </a:xfrm>
        <a:prstGeom prst="rect">
          <a:avLst/>
        </a:prstGeom>
        <a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sp:spPr>
      <dsp:style>
        <a:lnRef idx="2">
          <a:schemeClr val="lt1">
            <a:alpha val="0"/>
          </a:schemeClr>
        </a:lnRef>
        <a:fillRef idx="1">
          <a:schemeClr val="accent5"/>
        </a:fillRef>
        <a:effectRef idx="0">
          <a:scrgbClr r="0" g="0" b="0"/>
        </a:effectRef>
        <a:fontRef idx="minor">
          <a:schemeClr val="lt1"/>
        </a:fontRef>
      </dsp:style>
      <dsp:txXfrm>
        <a:off x="211825" y="2783479"/>
        <a:ext cx="385135" cy="385135"/>
      </dsp:txXfrm>
    </dsp:sp>
    <dsp:sp modelId="{E96C1AE0-7477-4DE7-89DB-CCBF505D0AAA}">
      <dsp:nvSpPr>
        <dsp:cNvPr id="14" name="Prostokąt 13"/>
        <dsp:cNvSpPr/>
      </dsp:nvSpPr>
      <dsp:spPr bwMode="white">
        <a:xfrm>
          <a:off x="808785" y="2625924"/>
          <a:ext cx="7976950" cy="700246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74109" tIns="74109" rIns="74109" bIns="74109" anchor="ctr"/>
        <a:lstStyle>
          <a:lvl1pPr algn="l">
            <a:defRPr sz="3600"/>
          </a:lvl1pPr>
          <a:lvl2pPr marL="285750" indent="-285750" algn="l">
            <a:defRPr sz="2800"/>
          </a:lvl2pPr>
          <a:lvl3pPr marL="571500" indent="-285750" algn="l">
            <a:defRPr sz="2800"/>
          </a:lvl3pPr>
          <a:lvl4pPr marL="857250" indent="-285750" algn="l">
            <a:defRPr sz="2800"/>
          </a:lvl4pPr>
          <a:lvl5pPr marL="1143000" indent="-285750" algn="l">
            <a:defRPr sz="2800"/>
          </a:lvl5pPr>
          <a:lvl6pPr marL="1428750" indent="-285750" algn="l">
            <a:defRPr sz="2800"/>
          </a:lvl6pPr>
          <a:lvl7pPr marL="1714500" indent="-285750" algn="l">
            <a:defRPr sz="2800"/>
          </a:lvl7pPr>
          <a:lvl8pPr marL="2000250" indent="-285750" algn="l">
            <a:defRPr sz="2800"/>
          </a:lvl8pPr>
          <a:lvl9pPr marL="2286000" indent="-285750" algn="l">
            <a:defRPr sz="2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dirty="0">
              <a:solidFill>
                <a:schemeClr val="tx1"/>
              </a:solidFill>
            </a:rPr>
            <a:t>4.Kapital</a:t>
          </a:r>
          <a:endParaRPr lang="en-US" dirty="0">
            <a:solidFill>
              <a:schemeClr val="tx1"/>
            </a:solidFill>
          </a:endParaRPr>
        </a:p>
      </dsp:txBody>
      <dsp:txXfrm>
        <a:off x="808785" y="2625924"/>
        <a:ext cx="7976950" cy="700246"/>
      </dsp:txXfrm>
    </dsp:sp>
    <dsp:sp modelId="{20F9F8BA-856C-4099-8AE3-3273CAE17D1A}">
      <dsp:nvSpPr>
        <dsp:cNvPr id="15" name="Prostokąt zaokrąglony 14"/>
        <dsp:cNvSpPr/>
      </dsp:nvSpPr>
      <dsp:spPr bwMode="white">
        <a:xfrm>
          <a:off x="0" y="3501232"/>
          <a:ext cx="8785735" cy="700246"/>
        </a:xfrm>
        <a:prstGeom prst="roundRect">
          <a:avLst>
            <a:gd name="adj" fmla="val 10000"/>
          </a:avLst>
        </a:prstGeom>
      </dsp:spPr>
      <dsp:style>
        <a:lnRef idx="0">
          <a:schemeClr val="dk1"/>
        </a:lnRef>
        <a:fillRef idx="1">
          <a:schemeClr val="bg1">
            <a:lumMod val="95000"/>
          </a:schemeClr>
        </a:fillRef>
        <a:effectRef idx="0">
          <a:scrgbClr r="0" g="0" b="0"/>
        </a:effectRef>
        <a:fontRef idx="minor"/>
      </dsp:style>
      <dsp:txXfrm>
        <a:off x="0" y="3501232"/>
        <a:ext cx="8785735" cy="700246"/>
      </dsp:txXfrm>
    </dsp:sp>
    <dsp:sp modelId="{BD7EF934-3668-43C8-968B-8D4A5EB0E56C}">
      <dsp:nvSpPr>
        <dsp:cNvPr id="16" name="Prostokąt 15"/>
        <dsp:cNvSpPr/>
      </dsp:nvSpPr>
      <dsp:spPr bwMode="white">
        <a:xfrm>
          <a:off x="211825" y="3658787"/>
          <a:ext cx="385135" cy="385135"/>
        </a:xfrm>
        <a:prstGeom prst="rect">
          <a:avLst/>
        </a:prstGeom>
        <a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sp:spPr>
      <dsp:style>
        <a:lnRef idx="2">
          <a:schemeClr val="lt1">
            <a:alpha val="0"/>
          </a:schemeClr>
        </a:lnRef>
        <a:fillRef idx="1">
          <a:schemeClr val="accent6"/>
        </a:fillRef>
        <a:effectRef idx="0">
          <a:scrgbClr r="0" g="0" b="0"/>
        </a:effectRef>
        <a:fontRef idx="minor">
          <a:schemeClr val="lt1"/>
        </a:fontRef>
      </dsp:style>
      <dsp:txXfrm>
        <a:off x="211825" y="3658787"/>
        <a:ext cx="385135" cy="385135"/>
      </dsp:txXfrm>
    </dsp:sp>
    <dsp:sp modelId="{8AC32244-B1EE-43A2-A457-60ABE55BCF50}">
      <dsp:nvSpPr>
        <dsp:cNvPr id="17" name="Prostokąt 16"/>
        <dsp:cNvSpPr/>
      </dsp:nvSpPr>
      <dsp:spPr bwMode="white">
        <a:xfrm>
          <a:off x="808785" y="3501232"/>
          <a:ext cx="7976950" cy="700246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74109" tIns="74109" rIns="74109" bIns="74109" anchor="ctr"/>
        <a:lstStyle>
          <a:lvl1pPr algn="l">
            <a:defRPr sz="3600"/>
          </a:lvl1pPr>
          <a:lvl2pPr marL="285750" indent="-285750" algn="l">
            <a:defRPr sz="2800"/>
          </a:lvl2pPr>
          <a:lvl3pPr marL="571500" indent="-285750" algn="l">
            <a:defRPr sz="2800"/>
          </a:lvl3pPr>
          <a:lvl4pPr marL="857250" indent="-285750" algn="l">
            <a:defRPr sz="2800"/>
          </a:lvl4pPr>
          <a:lvl5pPr marL="1143000" indent="-285750" algn="l">
            <a:defRPr sz="2800"/>
          </a:lvl5pPr>
          <a:lvl6pPr marL="1428750" indent="-285750" algn="l">
            <a:defRPr sz="2800"/>
          </a:lvl6pPr>
          <a:lvl7pPr marL="1714500" indent="-285750" algn="l">
            <a:defRPr sz="2800"/>
          </a:lvl7pPr>
          <a:lvl8pPr marL="2000250" indent="-285750" algn="l">
            <a:defRPr sz="2800"/>
          </a:lvl8pPr>
          <a:lvl9pPr marL="2286000" indent="-285750" algn="l">
            <a:defRPr sz="2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>
              <a:solidFill>
                <a:schemeClr val="tx1"/>
              </a:solidFill>
            </a:rPr>
            <a:t>5.Wissen</a:t>
          </a:r>
          <a:endParaRPr lang="en-US">
            <a:solidFill>
              <a:schemeClr val="tx1"/>
            </a:solidFill>
          </a:endParaRPr>
        </a:p>
      </dsp:txBody>
      <dsp:txXfrm>
        <a:off x="808785" y="3501232"/>
        <a:ext cx="7976950" cy="700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parTxLTRAlign" val="l"/>
            <dgm:param type="parTxRTLAlign" val="r"/>
            <dgm:param type="shpTxLTRAlignCh" val="l"/>
            <dgm:param type="shpTxRTLAlignCh" val="r"/>
            <dgm:param type="txAnchorVert" val="mid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parTxLTRAlign" val="l"/>
                <dgm:param type="parTxRTLAlign" val="r"/>
                <dgm:param type="shpTxLTRAlignCh" val="l"/>
                <dgm:param type="shpTxRTLAlignCh" val="r"/>
                <dgm:param type="stBulletLvl" val="0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Slajd tytułowy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3DAD810A-45D1-4837-8F56-DDC6F2364AB6}" type="datetimeFigureOut">
              <a:rPr lang="pl-PL" smtClean="0"/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00FC8F7D-AF9C-4B6C-8168-2E5E9819AC64}" type="slidenum">
              <a:rPr lang="pl-PL" smtClean="0"/>
            </a:fld>
            <a:endParaRPr lang="pl-PL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D810A-45D1-4837-8F56-DDC6F2364AB6}" type="datetimeFigureOut">
              <a:rPr lang="pl-PL" smtClean="0"/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C8F7D-AF9C-4B6C-8168-2E5E9819AC64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D810A-45D1-4837-8F56-DDC6F2364AB6}" type="datetimeFigureOut">
              <a:rPr lang="pl-PL" smtClean="0"/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C8F7D-AF9C-4B6C-8168-2E5E9819AC64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D810A-45D1-4837-8F56-DDC6F2364AB6}" type="datetimeFigureOut">
              <a:rPr lang="pl-PL" smtClean="0"/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C8F7D-AF9C-4B6C-8168-2E5E9819AC64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D810A-45D1-4837-8F56-DDC6F2364AB6}" type="datetimeFigureOut">
              <a:rPr lang="pl-PL" smtClean="0"/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C8F7D-AF9C-4B6C-8168-2E5E9819AC64}" type="slidenum">
              <a:rPr lang="pl-PL" smtClean="0"/>
            </a:fld>
            <a:endParaRPr lang="pl-PL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D810A-45D1-4837-8F56-DDC6F2364AB6}" type="datetimeFigureOut">
              <a:rPr lang="pl-PL" smtClean="0"/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C8F7D-AF9C-4B6C-8168-2E5E9819AC64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pl-PL"/>
              <a:t>Kliknij, aby edytować style wzorca tekstu</a:t>
            </a:r>
            <a:endParaRPr lang="pl-PL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D810A-45D1-4837-8F56-DDC6F2364AB6}" type="datetimeFigureOut">
              <a:rPr lang="pl-PL" smtClean="0"/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C8F7D-AF9C-4B6C-8168-2E5E9819AC64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D810A-45D1-4837-8F56-DDC6F2364AB6}" type="datetimeFigureOut">
              <a:rPr lang="pl-PL" smtClean="0"/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C8F7D-AF9C-4B6C-8168-2E5E9819AC64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D810A-45D1-4837-8F56-DDC6F2364AB6}" type="datetimeFigureOut">
              <a:rPr lang="pl-PL" smtClean="0"/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C8F7D-AF9C-4B6C-8168-2E5E9819AC64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D810A-45D1-4837-8F56-DDC6F2364AB6}" type="datetimeFigureOut">
              <a:rPr lang="pl-PL" smtClean="0"/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C8F7D-AF9C-4B6C-8168-2E5E9819AC64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D810A-45D1-4837-8F56-DDC6F2364AB6}" type="datetimeFigureOut">
              <a:rPr lang="pl-PL" smtClean="0"/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C8F7D-AF9C-4B6C-8168-2E5E9819AC64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DAD810A-45D1-4837-8F56-DDC6F2364AB6}" type="datetimeFigureOut">
              <a:rPr lang="pl-PL" smtClean="0"/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00FC8F7D-AF9C-4B6C-8168-2E5E9819AC64}" type="slidenum">
              <a:rPr lang="pl-PL" smtClean="0"/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anose="020B0604020202020204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89992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275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499995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err="1"/>
              <a:t>Produktionsfaktoren</a:t>
            </a:r>
            <a:r>
              <a:rPr lang="pl-PL" dirty="0"/>
              <a:t> - </a:t>
            </a:r>
            <a:r>
              <a:rPr lang="pl-PL" dirty="0" err="1"/>
              <a:t>Arbeit</a:t>
            </a:r>
            <a:r>
              <a:rPr lang="pl-PL" dirty="0"/>
              <a:t>, </a:t>
            </a:r>
            <a:r>
              <a:rPr lang="pl-PL" dirty="0" err="1"/>
              <a:t>Boden</a:t>
            </a:r>
            <a:r>
              <a:rPr lang="pl-PL" dirty="0"/>
              <a:t>, </a:t>
            </a:r>
            <a:r>
              <a:rPr lang="pl-PL" dirty="0" err="1"/>
              <a:t>Kapital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50144" y="4800600"/>
            <a:ext cx="9418320" cy="1691640"/>
          </a:xfrm>
        </p:spPr>
        <p:txBody>
          <a:bodyPr>
            <a:normAutofit/>
          </a:bodyPr>
          <a:lstStyle/>
          <a:p>
            <a:pPr algn="r"/>
            <a:r>
              <a:rPr lang="pl-PL" dirty="0"/>
              <a:t>Sylwia </a:t>
            </a:r>
            <a:r>
              <a:rPr lang="pl-PL" dirty="0" err="1"/>
              <a:t>Gaworecka</a:t>
            </a:r>
            <a:endParaRPr lang="pl-PL" dirty="0"/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Wirtschaftswissenschaften I Jahr II Abschluss.</a:t>
            </a:r>
            <a:endParaRPr lang="pl-PL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Sommersemester 2023/2024</a:t>
            </a:r>
            <a:endParaRPr lang="pl-PL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552404" y="0"/>
            <a:ext cx="375818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47621" y="804672"/>
            <a:ext cx="2824640" cy="5215128"/>
          </a:xfrm>
        </p:spPr>
        <p:txBody>
          <a:bodyPr anchor="ctr">
            <a:normAutofit/>
          </a:bodyPr>
          <a:lstStyle/>
          <a:p>
            <a:r>
              <a:rPr lang="pl-PL" sz="3600">
                <a:solidFill>
                  <a:srgbClr val="FFFFFF"/>
                </a:solidFill>
              </a:rPr>
              <a:t>Wörterbuch</a:t>
            </a:r>
            <a:endParaRPr lang="pl-PL" sz="3600">
              <a:solidFill>
                <a:srgbClr val="FFFFFF"/>
              </a:solidFill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804672" y="1125034"/>
          <a:ext cx="5945450" cy="4974060"/>
        </p:xfrm>
        <a:graphic>
          <a:graphicData uri="http://schemas.openxmlformats.org/drawingml/2006/table">
            <a:tbl>
              <a:tblPr firstRow="1" firstCol="1" bandRow="1"/>
              <a:tblGrid>
                <a:gridCol w="2906646"/>
                <a:gridCol w="3038804"/>
              </a:tblGrid>
              <a:tr h="288795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1400" b="0" i="0" u="none" strike="noStrike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die Einteilung - klasyfikacja</a:t>
                      </a:r>
                      <a:endParaRPr lang="de-DE" sz="2300" b="0" i="0" u="none" strike="noStrike">
                        <a:effectLst/>
                        <a:latin typeface="+mn-lt"/>
                      </a:endParaRPr>
                    </a:p>
                  </a:txBody>
                  <a:tcPr marL="87834" marR="87834" marT="12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1400" b="0" i="0" u="none" strike="noStrike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Gemäß – zgodnie z </a:t>
                      </a:r>
                      <a:endParaRPr lang="de-DE" sz="2300" b="0" i="0" u="none" strike="noStrike">
                        <a:effectLst/>
                        <a:latin typeface="+mn-lt"/>
                      </a:endParaRPr>
                    </a:p>
                  </a:txBody>
                  <a:tcPr marL="87834" marR="87834" marT="12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8545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1400" b="0" i="0" u="none" strike="noStrike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Produktionsfaktoren – czynniki produkcji</a:t>
                      </a:r>
                      <a:endParaRPr lang="de-DE" sz="2300" b="0" i="0" u="none" strike="noStrike">
                        <a:effectLst/>
                        <a:latin typeface="+mn-lt"/>
                      </a:endParaRPr>
                    </a:p>
                  </a:txBody>
                  <a:tcPr marL="87834" marR="87834" marT="12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l-PL" sz="1400" b="0" i="0" u="none" strike="noStrike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elementaren Bausteine -  podstawowe elementy składowe</a:t>
                      </a:r>
                      <a:endParaRPr lang="pl-PL" sz="2300" b="0" i="0" u="none" strike="noStrike">
                        <a:effectLst/>
                        <a:latin typeface="+mn-lt"/>
                      </a:endParaRPr>
                    </a:p>
                  </a:txBody>
                  <a:tcPr marL="87834" marR="87834" marT="12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8545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1400" b="0" i="0" u="none" strike="noStrike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Produktionsprozess -  proces produkcji</a:t>
                      </a:r>
                      <a:endParaRPr lang="de-DE" sz="2300" b="0" i="0" u="none" strike="noStrike">
                        <a:effectLst/>
                        <a:latin typeface="+mn-lt"/>
                      </a:endParaRPr>
                    </a:p>
                  </a:txBody>
                  <a:tcPr marL="87834" marR="87834" marT="12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1400" b="0" i="0" u="none" strike="noStrike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die Fähigkeit - zdolność</a:t>
                      </a:r>
                      <a:endParaRPr lang="de-DE" sz="2300" b="0" i="0" u="none" strike="noStrike">
                        <a:effectLst/>
                        <a:latin typeface="+mn-lt"/>
                      </a:endParaRPr>
                    </a:p>
                  </a:txBody>
                  <a:tcPr marL="87834" marR="87834" marT="12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795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1400" b="0" i="0" u="none" strike="noStrike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Begabung -  talent?</a:t>
                      </a:r>
                      <a:endParaRPr lang="de-DE" sz="2300" b="0" i="0" u="none" strike="noStrike">
                        <a:effectLst/>
                        <a:latin typeface="+mn-lt"/>
                      </a:endParaRPr>
                    </a:p>
                  </a:txBody>
                  <a:tcPr marL="87834" marR="87834" marT="12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1400" b="0" i="0" u="none" strike="noStrike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die Erwerbstätigen – siła robocza</a:t>
                      </a:r>
                      <a:endParaRPr lang="de-DE" sz="2300" b="0" i="0" u="none" strike="noStrike">
                        <a:effectLst/>
                        <a:latin typeface="+mn-lt"/>
                      </a:endParaRPr>
                    </a:p>
                  </a:txBody>
                  <a:tcPr marL="87834" marR="87834" marT="12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8545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1400" b="0" i="0" u="none" strike="noStrike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die Nutzung - zastosowanie</a:t>
                      </a:r>
                      <a:endParaRPr lang="de-DE" sz="2300" b="0" i="0" u="none" strike="noStrike">
                        <a:effectLst/>
                        <a:latin typeface="+mn-lt"/>
                      </a:endParaRPr>
                    </a:p>
                  </a:txBody>
                  <a:tcPr marL="87834" marR="87834" marT="12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1400" b="0" i="0" u="none" strike="noStrike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die Vollbeschäftigung – pełne zatrudnienie</a:t>
                      </a:r>
                      <a:endParaRPr lang="de-DE" sz="2300" b="0" i="0" u="none" strike="noStrike">
                        <a:effectLst/>
                        <a:latin typeface="+mn-lt"/>
                      </a:endParaRPr>
                    </a:p>
                  </a:txBody>
                  <a:tcPr marL="87834" marR="87834" marT="12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795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1400" b="0" i="0" u="none" strike="noStrike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das Feld - pole</a:t>
                      </a:r>
                      <a:endParaRPr lang="de-DE" sz="2300" b="0" i="0" u="none" strike="noStrike">
                        <a:effectLst/>
                        <a:latin typeface="+mn-lt"/>
                      </a:endParaRPr>
                    </a:p>
                  </a:txBody>
                  <a:tcPr marL="87834" marR="87834" marT="12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1400" b="0" i="0" u="none" strike="noStrike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das Gewässer – zbiornik wodny</a:t>
                      </a:r>
                      <a:endParaRPr lang="de-DE" sz="2300" b="0" i="0" u="none" strike="noStrike">
                        <a:effectLst/>
                        <a:latin typeface="+mn-lt"/>
                      </a:endParaRPr>
                    </a:p>
                  </a:txBody>
                  <a:tcPr marL="87834" marR="87834" marT="12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8545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1400" b="0" i="0" u="none" strike="noStrike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die Bodenschätze – surowce mineralne</a:t>
                      </a:r>
                      <a:endParaRPr lang="de-DE" sz="2300" b="0" i="0" u="none" strike="noStrike">
                        <a:effectLst/>
                        <a:latin typeface="+mn-lt"/>
                      </a:endParaRPr>
                    </a:p>
                  </a:txBody>
                  <a:tcPr marL="87834" marR="87834" marT="12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1400" b="0" i="0" u="none" strike="noStrike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Unvermehrbar - niepowtarzalny</a:t>
                      </a:r>
                      <a:endParaRPr lang="de-DE" sz="2300" b="0" i="0" u="none" strike="noStrike">
                        <a:effectLst/>
                        <a:latin typeface="+mn-lt"/>
                      </a:endParaRPr>
                    </a:p>
                  </a:txBody>
                  <a:tcPr marL="87834" marR="87834" marT="12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795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1400" b="0" i="0" u="none" strike="noStrike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Unzerstörbar - niezniszczalny</a:t>
                      </a:r>
                      <a:endParaRPr lang="de-DE" sz="2300" b="0" i="0" u="none" strike="noStrike">
                        <a:effectLst/>
                        <a:latin typeface="+mn-lt"/>
                      </a:endParaRPr>
                    </a:p>
                  </a:txBody>
                  <a:tcPr marL="87834" marR="87834" marT="12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1400" b="0" i="0" u="none" strike="noStrike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Unbeweglich - nieruchomy</a:t>
                      </a:r>
                      <a:endParaRPr lang="de-DE" sz="2300" b="0" i="0" u="none" strike="noStrike">
                        <a:effectLst/>
                        <a:latin typeface="+mn-lt"/>
                      </a:endParaRPr>
                    </a:p>
                  </a:txBody>
                  <a:tcPr marL="87834" marR="87834" marT="12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627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1400" b="0" i="0" u="none" strike="noStrike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Außerdem – w dodatku</a:t>
                      </a:r>
                      <a:endParaRPr lang="de-DE" sz="2300" b="0" i="0" u="none" strike="noStrike">
                        <a:effectLst/>
                        <a:latin typeface="+mn-lt"/>
                      </a:endParaRPr>
                    </a:p>
                  </a:txBody>
                  <a:tcPr marL="87834" marR="87834" marT="12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l-PL" sz="1400" b="0" i="0" u="none" strike="noStrike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der </a:t>
                      </a:r>
                      <a:r>
                        <a:rPr lang="de-DE" sz="1400" b="0" i="0" u="none" strike="noStrike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Anbauboden – </a:t>
                      </a:r>
                      <a:r>
                        <a:rPr lang="de-DE" sz="1400" b="0" i="0" u="none" strike="noStrike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gleba</a:t>
                      </a:r>
                      <a:r>
                        <a:rPr lang="de-DE" sz="1400" b="0" i="0" u="none" strike="noStrike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400" b="0" i="0" u="none" strike="noStrike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uprawna</a:t>
                      </a:r>
                      <a:endParaRPr lang="de-DE" sz="2300" b="0" i="0" u="none" strike="noStrike" dirty="0">
                        <a:effectLst/>
                        <a:latin typeface="+mn-lt"/>
                      </a:endParaRPr>
                    </a:p>
                  </a:txBody>
                  <a:tcPr marL="87834" marR="87834" marT="12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795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l-PL" sz="1400" b="0" i="0" u="none" strike="noStrike" kern="100" dirty="0">
                          <a:effectLst/>
                          <a:highlight>
                            <a:srgbClr val="FFFF00"/>
                          </a:highlight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der </a:t>
                      </a:r>
                      <a:r>
                        <a:rPr lang="de-DE" sz="1400" b="0" i="0" u="none" strike="noStrike" kern="100" dirty="0">
                          <a:effectLst/>
                          <a:highlight>
                            <a:srgbClr val="FFFF00"/>
                          </a:highlight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Abbauboden – </a:t>
                      </a:r>
                      <a:r>
                        <a:rPr lang="de-DE" sz="1400" b="0" i="0" u="none" strike="noStrike" kern="100" dirty="0" err="1">
                          <a:effectLst/>
                          <a:highlight>
                            <a:srgbClr val="FFFF00"/>
                          </a:highlight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gleba</a:t>
                      </a:r>
                      <a:r>
                        <a:rPr lang="de-DE" sz="1400" b="0" i="0" u="none" strike="noStrike" kern="100" dirty="0">
                          <a:effectLst/>
                          <a:highlight>
                            <a:srgbClr val="FFFF00"/>
                          </a:highlight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400" b="0" i="0" u="none" strike="noStrike" kern="100" dirty="0" err="1">
                          <a:effectLst/>
                          <a:highlight>
                            <a:srgbClr val="FFFF00"/>
                          </a:highlight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wydobywcza</a:t>
                      </a:r>
                      <a:endParaRPr lang="de-DE" sz="2300" b="0" i="0" u="none" strike="noStrike" dirty="0"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87834" marR="87834" marT="12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1400" b="0" i="0" u="none" strike="noStrike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Sachkapital – kapitał rzeczowy</a:t>
                      </a:r>
                      <a:endParaRPr lang="de-DE" sz="2300" b="0" i="0" u="none" strike="noStrike">
                        <a:effectLst/>
                        <a:latin typeface="+mn-lt"/>
                      </a:endParaRPr>
                    </a:p>
                  </a:txBody>
                  <a:tcPr marL="87834" marR="87834" marT="12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8545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1400" b="0" i="0" u="none" strike="noStrike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der </a:t>
                      </a:r>
                      <a:r>
                        <a:rPr lang="de-DE" sz="1400" b="0" i="0" u="none" strike="noStrike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derivaten</a:t>
                      </a:r>
                      <a:r>
                        <a:rPr lang="de-DE" sz="1400" b="0" i="0" u="none" strike="noStrike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Faktor – </a:t>
                      </a:r>
                      <a:r>
                        <a:rPr lang="de-DE" sz="1400" b="0" i="0" u="none" strike="noStrike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czynnik</a:t>
                      </a:r>
                      <a:r>
                        <a:rPr lang="de-DE" sz="1400" b="0" i="0" u="none" strike="noStrike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400" b="0" i="0" u="none" strike="noStrike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pochodny</a:t>
                      </a:r>
                      <a:endParaRPr lang="de-DE" sz="2300" b="0" i="0" u="none" strike="noStrike" dirty="0">
                        <a:effectLst/>
                        <a:latin typeface="+mn-lt"/>
                      </a:endParaRPr>
                    </a:p>
                  </a:txBody>
                  <a:tcPr marL="87834" marR="87834" marT="12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1400" b="0" i="0" u="none" strike="noStrike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Der technologische Fortschritt – postęp technologiczny</a:t>
                      </a:r>
                      <a:endParaRPr lang="de-DE" sz="2300" b="0" i="0" u="none" strike="noStrike">
                        <a:effectLst/>
                        <a:latin typeface="+mn-lt"/>
                      </a:endParaRPr>
                    </a:p>
                  </a:txBody>
                  <a:tcPr marL="87834" marR="87834" marT="12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795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1400" b="0" i="0" u="none" strike="noStrike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Im Vergleich zu – w porównaniu do</a:t>
                      </a:r>
                      <a:endParaRPr lang="de-DE" sz="2300" b="0" i="0" u="none" strike="noStrike">
                        <a:effectLst/>
                        <a:latin typeface="+mn-lt"/>
                      </a:endParaRPr>
                    </a:p>
                  </a:txBody>
                  <a:tcPr marL="87834" marR="87834" marT="12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1400" b="0" i="0" u="none" strike="noStrike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wesentlicher - </a:t>
                      </a:r>
                      <a:r>
                        <a:rPr lang="de-DE" sz="1400" b="0" i="0" u="none" strike="noStrike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niezbędny</a:t>
                      </a:r>
                      <a:endParaRPr lang="de-DE" sz="2300" b="0" i="0" u="none" strike="noStrike" dirty="0">
                        <a:effectLst/>
                        <a:latin typeface="+mn-lt"/>
                      </a:endParaRPr>
                    </a:p>
                  </a:txBody>
                  <a:tcPr marL="87834" marR="87834" marT="12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Rebus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99076" y="2539506"/>
            <a:ext cx="4120952" cy="132291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Quellen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dirty="0"/>
              <a:t>https://www.bwl-lexikon.de/wiki/produktionsfaktoren/</a:t>
            </a:r>
            <a:endParaRPr lang="pl-PL" dirty="0"/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dirty="0"/>
              <a:t>https://www.studysmarter.de/studium/bwl/mikrooekonomie-studium/produktionsfaktoren/</a:t>
            </a:r>
            <a:endParaRPr lang="pl-PL" dirty="0"/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dirty="0"/>
              <a:t>https://www.youtube.com/watch?v=HfKKS4VOm2g</a:t>
            </a:r>
            <a:endParaRPr lang="pl-PL" dirty="0"/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dirty="0"/>
              <a:t>https://rebus.club/de</a:t>
            </a:r>
            <a:endParaRPr lang="pl-PL" dirty="0"/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pl-PL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Vielen</a:t>
            </a:r>
            <a:r>
              <a:rPr lang="pl-PL" dirty="0"/>
              <a:t> </a:t>
            </a:r>
            <a:r>
              <a:rPr lang="pl-PL" dirty="0" err="1"/>
              <a:t>Dank</a:t>
            </a:r>
            <a:r>
              <a:rPr lang="pl-PL" dirty="0"/>
              <a:t>!</a:t>
            </a:r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>
            <a:normAutofit/>
          </a:bodyPr>
          <a:lstStyle/>
          <a:p>
            <a:r>
              <a:rPr lang="pl-PL" dirty="0" err="1"/>
              <a:t>Präsentationsplan</a:t>
            </a:r>
            <a:endParaRPr lang="pl-PL" dirty="0"/>
          </a:p>
        </p:txBody>
      </p:sp>
      <p:graphicFrame>
        <p:nvGraphicFramePr>
          <p:cNvPr id="5" name="Symbol zastępczy zawartości 2"/>
          <p:cNvGraphicFramePr>
            <a:graphicFrameLocks noGrp="1"/>
          </p:cNvGraphicFramePr>
          <p:nvPr>
            <p:ph idx="1"/>
          </p:nvPr>
        </p:nvGraphicFramePr>
        <p:xfrm>
          <a:off x="1262063" y="2013055"/>
          <a:ext cx="8785735" cy="4201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ym typeface="+mn-ea"/>
              </a:rPr>
              <a:t>Einteilung</a:t>
            </a:r>
            <a:r>
              <a:rPr lang="pl-PL" altLang="de-DE" dirty="0">
                <a:sym typeface="+mn-ea"/>
              </a:rPr>
              <a:t> </a:t>
            </a:r>
            <a:r>
              <a:rPr lang="de-DE" dirty="0">
                <a:sym typeface="+mn-ea"/>
              </a:rPr>
              <a:t>der Produktionsfaktoren</a:t>
            </a:r>
            <a:endParaRPr lang="pl-PL" altLang="de-DE" dirty="0">
              <a:sym typeface="+mn-ea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Die Einteilung der Produktionsfaktoren aus volkswirtschaftlicher Sicht geht auf die Ökonomen Adam Smith und David Ricardo zurück. Gemäß ihrer Lehre wird dabei zwischen mehreren Faktoren unterschieden.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Produktionsfaktoren nach Smith &amp; Ricardo:</a:t>
            </a:r>
            <a:endParaRPr lang="de-DE" dirty="0"/>
          </a:p>
          <a:p>
            <a:r>
              <a:rPr lang="de-DE" dirty="0"/>
              <a:t>	Arbeit</a:t>
            </a:r>
            <a:endParaRPr lang="de-DE" dirty="0"/>
          </a:p>
          <a:p>
            <a:r>
              <a:rPr lang="de-DE" dirty="0"/>
              <a:t>	Boden</a:t>
            </a:r>
            <a:endParaRPr lang="de-DE" dirty="0"/>
          </a:p>
          <a:p>
            <a:r>
              <a:rPr lang="de-DE" dirty="0"/>
              <a:t>	Kapital</a:t>
            </a:r>
            <a:endParaRPr lang="de-DE" dirty="0"/>
          </a:p>
          <a:p>
            <a:endParaRPr lang="pl-PL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Begriff </a:t>
            </a:r>
            <a:r>
              <a:rPr lang="de-DE" i="1" dirty="0">
                <a:sym typeface="+mn-ea"/>
              </a:rPr>
              <a:t>Produktionsfaktoren</a:t>
            </a:r>
            <a:endParaRPr lang="pl-PL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sz="2800" dirty="0"/>
          </a:p>
          <a:p>
            <a:pPr marL="0" indent="0">
              <a:buNone/>
            </a:pPr>
            <a:r>
              <a:rPr lang="de-DE" sz="2800" dirty="0"/>
              <a:t>Produktionsfaktoren sind die elementaren Bausteine, die in Kombination miteinander, zur Erstellung eines Outputs (Güter oder Dienstleistungen) beitragen. </a:t>
            </a:r>
            <a:endParaRPr lang="de-DE" sz="2800" dirty="0"/>
          </a:p>
          <a:p>
            <a:pPr marL="0" indent="0">
              <a:buNone/>
            </a:pPr>
            <a:r>
              <a:rPr lang="de-DE" sz="2800" dirty="0"/>
              <a:t>Sie sind notwendig, um einen Produktionsprozess durchzuführen und damit wirtschaftliche Value zu schaffen.</a:t>
            </a:r>
            <a:endParaRPr lang="pl-PL" sz="2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-1"/>
            <a:ext cx="112928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soby ilustrację pracy zespołowej"/>
          <p:cNvPicPr>
            <a:picLocks noChangeAspect="1"/>
          </p:cNvPicPr>
          <p:nvPr/>
        </p:nvPicPr>
        <p:blipFill rotWithShape="1">
          <a:blip r:embed="rId1">
            <a:alphaModFix amt="25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6"/>
          <a:stretch>
            <a:fillRect/>
          </a:stretch>
        </p:blipFill>
        <p:spPr>
          <a:xfrm>
            <a:off x="20" y="10"/>
            <a:ext cx="11292820" cy="685799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61872" y="200025"/>
            <a:ext cx="9692640" cy="1325562"/>
          </a:xfrm>
        </p:spPr>
        <p:txBody>
          <a:bodyPr>
            <a:normAutofit/>
          </a:bodyPr>
          <a:lstStyle/>
          <a:p>
            <a:pPr algn="ctr"/>
            <a:r>
              <a:rPr lang="pl-PL" dirty="0" err="1"/>
              <a:t>Arbeit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61110" y="1691640"/>
            <a:ext cx="8595995" cy="4911090"/>
          </a:xfrm>
        </p:spPr>
        <p:txBody>
          <a:bodyPr>
            <a:noAutofit/>
          </a:bodyPr>
          <a:lstStyle/>
          <a:p>
            <a:pPr>
              <a:spcAft>
                <a:spcPts val="800"/>
              </a:spcAft>
            </a:pPr>
            <a:r>
              <a:rPr lang="de-DE" sz="2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Unter Arbeit wird </a:t>
            </a:r>
            <a:r>
              <a:rPr lang="de-DE" sz="2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sowohl körperliche als auch geistige Tätigkeit</a:t>
            </a:r>
            <a:r>
              <a:rPr lang="de-DE" sz="2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verstanden. Sie ist erforderlich um Waren und Güter in einen nutzbaren oder verkaufsfähigen Zustand zu versetzen. Ihre Motivation ist die Erzielung von Einkommen.</a:t>
            </a:r>
            <a:endParaRPr lang="pl-PL" sz="2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de-DE" sz="28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Dabei wird </a:t>
            </a:r>
            <a:r>
              <a:rPr lang="de-DE" sz="2800" b="1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zwischen qualitativer und quantitativer Arbeit unterschieden</a:t>
            </a:r>
            <a:r>
              <a:rPr lang="de-DE" sz="28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 Die Qualität beschreibt, mit welcher Fähigkeit oder Begabung diese ausgeführt wird. Unter Quantität ist die reine Arbeitszeit zu verstehen</a:t>
            </a:r>
            <a:endParaRPr lang="de-DE" sz="28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-1"/>
            <a:ext cx="112928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Widok Satelita dla ruchu ciągnika na polu z zielonym i różowym roślinem"/>
          <p:cNvPicPr>
            <a:picLocks noChangeAspect="1"/>
          </p:cNvPicPr>
          <p:nvPr/>
        </p:nvPicPr>
        <p:blipFill rotWithShape="1">
          <a:blip r:embed="rId1">
            <a:alphaModFix amt="25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8" b="6742"/>
          <a:stretch>
            <a:fillRect/>
          </a:stretch>
        </p:blipFill>
        <p:spPr>
          <a:xfrm>
            <a:off x="20" y="10"/>
            <a:ext cx="11292820" cy="685799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Boden</a:t>
            </a:r>
            <a:endParaRPr lang="pl-PL"/>
          </a:p>
        </p:txBody>
      </p:sp>
      <p:graphicFrame>
        <p:nvGraphicFramePr>
          <p:cNvPr id="4" name="Symbol zastępczy zawartości 3"/>
          <p:cNvGraphicFramePr/>
          <p:nvPr>
            <p:ph idx="1"/>
          </p:nvPr>
        </p:nvGraphicFramePr>
        <p:xfrm>
          <a:off x="1261872" y="1828800"/>
          <a:ext cx="859536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7680"/>
                <a:gridCol w="4297680"/>
              </a:tblGrid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pl-PL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pl-PL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pl-PL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pl-PL" alt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-1"/>
            <a:ext cx="112928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asten einer antiken Registrierkasse"/>
          <p:cNvPicPr>
            <a:picLocks noChangeAspect="1"/>
          </p:cNvPicPr>
          <p:nvPr/>
        </p:nvPicPr>
        <p:blipFill rotWithShape="1">
          <a:blip r:embed="rId1">
            <a:alphaModFix amt="25000"/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478" b="2201"/>
          <a:stretch>
            <a:fillRect/>
          </a:stretch>
        </p:blipFill>
        <p:spPr>
          <a:xfrm>
            <a:off x="20" y="10"/>
            <a:ext cx="11292820" cy="685799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>
            <a:normAutofit/>
          </a:bodyPr>
          <a:lstStyle/>
          <a:p>
            <a:pPr algn="ctr"/>
            <a:r>
              <a:rPr lang="pl-PL" dirty="0" err="1"/>
              <a:t>Kapital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61872" y="2013055"/>
            <a:ext cx="8595360" cy="4167082"/>
          </a:xfrm>
        </p:spPr>
        <p:txBody>
          <a:bodyPr>
            <a:normAutofit fontScale="50000"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de-DE" sz="3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Dimensionen von Kapital:</a:t>
            </a:r>
            <a:endParaRPr lang="pl-PL" sz="36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e-DE" sz="343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Als </a:t>
            </a:r>
            <a:r>
              <a:rPr lang="de-DE" sz="343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Geldkapital</a:t>
            </a:r>
            <a:r>
              <a:rPr lang="de-DE" sz="343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werden die finanziellen Mittel gesehen. Mit Geld kann Sachkapital erworben werden und wird deshalb auch als dessen Vorstufe bezeichnet.</a:t>
            </a:r>
            <a:endParaRPr lang="pl-PL" sz="343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e-DE" sz="343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Sachkapital</a:t>
            </a:r>
            <a:r>
              <a:rPr lang="de-DE" sz="343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kann mit Geldkapital erworben werden. Dieser auch als Realkapital bezeichnete Faktor umfasst Maschinen und Anlagen, aber auch Gebäude sowie Werkzeuge. Immaterielle Güter werden hier ebenso dazugezählt wie Lagerbestände an Halb- und Fertigwaren.</a:t>
            </a:r>
            <a:endParaRPr lang="pl-PL" sz="343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e-DE" sz="343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Unter </a:t>
            </a:r>
            <a:r>
              <a:rPr lang="de-DE" sz="343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Sozialkapital</a:t>
            </a:r>
            <a:r>
              <a:rPr lang="de-DE" sz="343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versteht man die Infrastruktur einer Region, aber auch Bildungseinrichtungen wie Schulen und Universitäten oder das Gesundheitswesen. Allgemein unterstützt Sozialkapital die Gesellschaft.</a:t>
            </a:r>
            <a:endParaRPr lang="pl-PL" sz="343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pl-PL" sz="343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-1"/>
            <a:ext cx="112928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Viele Fragezeichen vor schwarzem Hintergrund"/>
          <p:cNvPicPr>
            <a:picLocks noChangeAspect="1"/>
          </p:cNvPicPr>
          <p:nvPr/>
        </p:nvPicPr>
        <p:blipFill rotWithShape="1">
          <a:blip r:embed="rId1">
            <a:alphaModFix amt="25000"/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45"/>
          <a:stretch>
            <a:fillRect/>
          </a:stretch>
        </p:blipFill>
        <p:spPr>
          <a:xfrm>
            <a:off x="20" y="10"/>
            <a:ext cx="11292820" cy="685799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>
            <a:normAutofit/>
          </a:bodyPr>
          <a:lstStyle/>
          <a:p>
            <a:pPr algn="ctr"/>
            <a:r>
              <a:rPr lang="pl-PL"/>
              <a:t>Wissen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61872" y="2013055"/>
            <a:ext cx="8595360" cy="4167082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de-DE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Insgeheim wird das </a:t>
            </a:r>
            <a:r>
              <a:rPr lang="de-DE" sz="2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Wissen</a:t>
            </a:r>
            <a:r>
              <a:rPr lang="de-DE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welches erst in den letzten Jahrzehnten an Bedeutung gewann, als der wichtigste aller Produktionsfaktoren angesehen. Der technologische Fortschritt wird immer wesentlicher bei der effizienten Erstellung von Gütern und Waren.</a:t>
            </a:r>
            <a:endParaRPr lang="pl-PL" sz="2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de-DE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Im Vergleich zu den anderen Faktoren ist Wissen allerdings schwer zu messen.</a:t>
            </a:r>
            <a:endParaRPr lang="pl-PL" sz="2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pl-PL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pl-PL" altLang="en-US"/>
              <a:t>FAZIT</a:t>
            </a:r>
            <a:endParaRPr lang="pl-PL" alt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pl-PL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idok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Wid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dok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F032860FE59B94DB7E8C59EF37275DE" ma:contentTypeVersion="4" ma:contentTypeDescription="Utwórz nowy dokument." ma:contentTypeScope="" ma:versionID="30a33ceb647133b84e5dba8a309f7008">
  <xsd:schema xmlns:xsd="http://www.w3.org/2001/XMLSchema" xmlns:xs="http://www.w3.org/2001/XMLSchema" xmlns:p="http://schemas.microsoft.com/office/2006/metadata/properties" xmlns:ns2="6088189d-10d2-4b44-9742-ab2d115595fe" targetNamespace="http://schemas.microsoft.com/office/2006/metadata/properties" ma:root="true" ma:fieldsID="513c54406955a8cf909538105aa7cd4f" ns2:_="">
    <xsd:import namespace="6088189d-10d2-4b44-9742-ab2d115595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88189d-10d2-4b44-9742-ab2d115595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27FF8F7-447A-4C57-A862-FC662B4949FE}"/>
</file>

<file path=customXml/itemProps2.xml><?xml version="1.0" encoding="utf-8"?>
<ds:datastoreItem xmlns:ds="http://schemas.openxmlformats.org/officeDocument/2006/customXml" ds:itemID="{A5E5988D-CDE1-44B0-845D-6B815E1EAE5A}"/>
</file>

<file path=customXml/itemProps3.xml><?xml version="1.0" encoding="utf-8"?>
<ds:datastoreItem xmlns:ds="http://schemas.openxmlformats.org/officeDocument/2006/customXml" ds:itemID="{70262CEF-CA25-41DC-8DE5-04B9D33C7AAB}"/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TM03457515[[fn=Widok]]</Template>
  <TotalTime>0</TotalTime>
  <Words>3143</Words>
  <Application>WPS Presentation</Application>
  <PresentationFormat>Panoramiczny</PresentationFormat>
  <Paragraphs>108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6" baseType="lpstr">
      <vt:lpstr>Arial</vt:lpstr>
      <vt:lpstr>SimSun</vt:lpstr>
      <vt:lpstr>Wingdings</vt:lpstr>
      <vt:lpstr>Wingdings 2</vt:lpstr>
      <vt:lpstr>Aptos</vt:lpstr>
      <vt:lpstr>Segoe Print</vt:lpstr>
      <vt:lpstr>Times New Roman</vt:lpstr>
      <vt:lpstr>Symbol</vt:lpstr>
      <vt:lpstr>Century Schoolbook</vt:lpstr>
      <vt:lpstr>Microsoft YaHei</vt:lpstr>
      <vt:lpstr>Arial Unicode MS</vt:lpstr>
      <vt:lpstr>Calibri</vt:lpstr>
      <vt:lpstr>Widok</vt:lpstr>
      <vt:lpstr>Produktionsfaktoren - Arbeit, Boden, Kapital</vt:lpstr>
      <vt:lpstr>Präsentationsplan</vt:lpstr>
      <vt:lpstr>PowerPoint 演示文稿</vt:lpstr>
      <vt:lpstr>PowerPoint 演示文稿</vt:lpstr>
      <vt:lpstr>Arbeit</vt:lpstr>
      <vt:lpstr>Boden</vt:lpstr>
      <vt:lpstr>Kapital</vt:lpstr>
      <vt:lpstr>Wissen</vt:lpstr>
      <vt:lpstr>PowerPoint 演示文稿</vt:lpstr>
      <vt:lpstr>Wörterbuch</vt:lpstr>
      <vt:lpstr>Rebus</vt:lpstr>
      <vt:lpstr>Quellen</vt:lpstr>
      <vt:lpstr>Vielen Dank!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Produktionsfaktoren - Boden, Arbeit, Kapital</dc:title>
  <dc:creator>Kamil Polak</dc:creator>
  <cp:lastModifiedBy>Oem</cp:lastModifiedBy>
  <cp:revision>8</cp:revision>
  <dcterms:created xsi:type="dcterms:W3CDTF">2024-04-13T11:06:00Z</dcterms:created>
  <dcterms:modified xsi:type="dcterms:W3CDTF">2024-04-16T10:58:59Z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25C92A45A995479984A9310E83E0ED65_12</vt:lpwstr>
  </property>
  <property fmtid="{D5CDD505-2E9C-101B-9397-08002B2CF9AE}" pid="3" name="KSOProductBuildVer">
    <vt:lpwstr>1045-12.2.0.13489</vt:lpwstr>
  </property>
  <property fmtid="{D5CDD505-2E9C-101B-9397-08002B2CF9AE}" pid="4" name="ContentTypeId">
    <vt:lpwstr>0x0101000F032860FE59B94DB7E8C59EF37275DE</vt:lpwstr>
  </property>
</Properties>
</file>