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27.svg" ContentType="image/svg+xml"/>
  <Override PartName="/ppt/media/image29.svg" ContentType="image/svg+xml"/>
  <Override PartName="/ppt/media/image6.svg" ContentType="image/svg+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4" r:id="rId4"/>
    <p:sldId id="260" r:id="rId5"/>
    <p:sldId id="266" r:id="rId6"/>
    <p:sldId id="261" r:id="rId7"/>
    <p:sldId id="262" r:id="rId8"/>
    <p:sldId id="271" r:id="rId9"/>
    <p:sldId id="272" r:id="rId10"/>
    <p:sldId id="267" r:id="rId11"/>
    <p:sldId id="265" r:id="rId12"/>
    <p:sldId id="269" r:id="rId13"/>
    <p:sldId id="270" r:id="rId14"/>
    <p:sldId id="263" r:id="rId15"/>
    <p:sldId id="273" r:id="rId16"/>
    <p:sldId id="268" r:id="rId17"/>
    <p:sldId id="257" r:id="rId18"/>
    <p:sldId id="258" r:id="rId19"/>
    <p:sldId id="259"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slide" Target="slides/slide16.xml"/><Relationship Id="rId13" Type="http://schemas.openxmlformats.org/officeDocument/2006/relationships/slide" Target="slides/slide11.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7" Type="http://schemas.openxmlformats.org/officeDocument/2006/relationships/slide" Target="slides/slide15.xml"/><Relationship Id="rId12" Type="http://schemas.openxmlformats.org/officeDocument/2006/relationships/slide" Target="slides/slide10.xml"/><Relationship Id="rId25" Type="http://schemas.openxmlformats.org/officeDocument/2006/relationships/customXml" Target="../customXml/item2.xml"/><Relationship Id="rId20" Type="http://schemas.openxmlformats.org/officeDocument/2006/relationships/slide" Target="slides/slide18.xml"/><Relationship Id="rId2" Type="http://schemas.openxmlformats.org/officeDocument/2006/relationships/theme" Target="theme/theme1.xml"/><Relationship Id="rId16" Type="http://schemas.openxmlformats.org/officeDocument/2006/relationships/slide" Target="slides/slide14.xml"/><Relationship Id="rId6" Type="http://schemas.openxmlformats.org/officeDocument/2006/relationships/slide" Target="slides/slide4.xml"/><Relationship Id="rId11" Type="http://schemas.openxmlformats.org/officeDocument/2006/relationships/slide" Target="slides/slide9.xml"/><Relationship Id="rId1" Type="http://schemas.openxmlformats.org/officeDocument/2006/relationships/slideMaster" Target="slideMasters/slideMaster1.xml"/><Relationship Id="rId24" Type="http://schemas.openxmlformats.org/officeDocument/2006/relationships/customXml" Target="../customXml/item1.xml"/><Relationship Id="rId5" Type="http://schemas.openxmlformats.org/officeDocument/2006/relationships/slide" Target="slides/slide3.xml"/><Relationship Id="rId23" Type="http://schemas.openxmlformats.org/officeDocument/2006/relationships/tableStyles" Target="tableStyles.xml"/><Relationship Id="rId15" Type="http://schemas.openxmlformats.org/officeDocument/2006/relationships/slide" Target="slides/slide13.xml"/><Relationship Id="rId19" Type="http://schemas.openxmlformats.org/officeDocument/2006/relationships/slide" Target="slides/slide17.xml"/><Relationship Id="rId10" Type="http://schemas.openxmlformats.org/officeDocument/2006/relationships/slide" Target="slides/slide8.xml"/><Relationship Id="rId9" Type="http://schemas.openxmlformats.org/officeDocument/2006/relationships/slide" Target="slides/slide7.xml"/><Relationship Id="rId4" Type="http://schemas.openxmlformats.org/officeDocument/2006/relationships/slide" Target="slides/slide2.xml"/><Relationship Id="rId22" Type="http://schemas.openxmlformats.org/officeDocument/2006/relationships/viewProps" Target="viewProps.xml"/><Relationship Id="rId14" Type="http://schemas.openxmlformats.org/officeDocument/2006/relationships/slide" Target="slides/slide12.xml"/></Relationships>
</file>

<file path=ppt/diagrams/_rels/data2.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BAA628F-86D4-4B5E-BEA1-EF0742C9D637}"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pl-PL"/>
        </a:p>
      </dgm:t>
    </dgm:pt>
    <dgm:pt modelId="{337B85B9-A0D7-4ED6-9264-BCC55375EEAE}">
      <dgm:prSet phldrT="[Tekst]"/>
      <dgm:spPr>
        <a:solidFill>
          <a:schemeClr val="accent2">
            <a:lumMod val="40000"/>
            <a:lumOff val="60000"/>
          </a:schemeClr>
        </a:solidFill>
      </dgm:spPr>
      <dgm:t>
        <a:bodyPr/>
        <a:lstStyle/>
        <a:p>
          <a:r>
            <a:rPr lang="pl-PL" dirty="0"/>
            <a:t>NBP- STRUKTUR</a:t>
          </a:r>
        </a:p>
      </dgm:t>
    </dgm:pt>
    <dgm:pt modelId="{FCFD4587-6100-49D1-A674-5080AB1CDD2B}" cxnId="{B71FC63F-D938-4BF7-A320-3A9A2A487E1D}" type="parTrans">
      <dgm:prSet/>
      <dgm:spPr/>
      <dgm:t>
        <a:bodyPr/>
        <a:lstStyle/>
        <a:p>
          <a:endParaRPr lang="pl-PL"/>
        </a:p>
      </dgm:t>
    </dgm:pt>
    <dgm:pt modelId="{D00E4087-EE0D-4C83-884A-27F2DB3072CB}" cxnId="{B71FC63F-D938-4BF7-A320-3A9A2A487E1D}" type="sibTrans">
      <dgm:prSet/>
      <dgm:spPr/>
      <dgm:t>
        <a:bodyPr/>
        <a:lstStyle/>
        <a:p>
          <a:endParaRPr lang="pl-PL"/>
        </a:p>
      </dgm:t>
    </dgm:pt>
    <dgm:pt modelId="{ECA6D215-B663-4203-9662-030223396E86}">
      <dgm:prSet phldrT="[Tekst]"/>
      <dgm:spPr>
        <a:solidFill>
          <a:schemeClr val="accent2">
            <a:lumMod val="40000"/>
            <a:lumOff val="60000"/>
          </a:schemeClr>
        </a:solidFill>
      </dgm:spPr>
      <dgm:t>
        <a:bodyPr/>
        <a:lstStyle/>
        <a:p>
          <a:r>
            <a:rPr lang="pl-PL" b="1" i="0" dirty="0"/>
            <a:t>Präsident</a:t>
          </a:r>
          <a:endParaRPr lang="pl-PL" dirty="0"/>
        </a:p>
      </dgm:t>
    </dgm:pt>
    <dgm:pt modelId="{065F99A2-4D84-42F3-826A-D127A4A13C9A}" cxnId="{28FF58DE-D663-4DE0-ACE2-95EE505C95E5}" type="parTrans">
      <dgm:prSet/>
      <dgm:spPr/>
      <dgm:t>
        <a:bodyPr/>
        <a:lstStyle/>
        <a:p>
          <a:endParaRPr lang="pl-PL"/>
        </a:p>
      </dgm:t>
    </dgm:pt>
    <dgm:pt modelId="{DCAAEFE3-5435-4162-8BD9-4D5AA2CAD874}" cxnId="{28FF58DE-D663-4DE0-ACE2-95EE505C95E5}" type="sibTrans">
      <dgm:prSet/>
      <dgm:spPr/>
      <dgm:t>
        <a:bodyPr/>
        <a:lstStyle/>
        <a:p>
          <a:endParaRPr lang="pl-PL"/>
        </a:p>
      </dgm:t>
    </dgm:pt>
    <dgm:pt modelId="{13D04E9B-5A1D-4116-91BC-7864A306AEF6}">
      <dgm:prSet phldrT="[Tekst]"/>
      <dgm:spPr>
        <a:solidFill>
          <a:schemeClr val="accent2">
            <a:lumMod val="40000"/>
            <a:lumOff val="60000"/>
          </a:schemeClr>
        </a:solidFill>
      </dgm:spPr>
      <dgm:t>
        <a:bodyPr/>
        <a:lstStyle/>
        <a:p>
          <a:r>
            <a:rPr lang="pl-PL" b="1" i="0" dirty="0"/>
            <a:t>Rat </a:t>
          </a:r>
          <a:r>
            <a:rPr lang="pl-PL" b="1" i="0" dirty="0" err="1"/>
            <a:t>für</a:t>
          </a:r>
          <a:r>
            <a:rPr lang="pl-PL" b="1" i="0" dirty="0"/>
            <a:t> </a:t>
          </a:r>
          <a:r>
            <a:rPr lang="pl-PL" b="1" i="0" dirty="0" err="1"/>
            <a:t>Geldpolitik</a:t>
          </a:r>
          <a:endParaRPr lang="pl-PL" dirty="0"/>
        </a:p>
      </dgm:t>
    </dgm:pt>
    <dgm:pt modelId="{0B8C96F5-5494-4304-9FD1-CEAAFBA6E847}" cxnId="{67AA9BA1-7451-4038-87D5-456A00DF234A}" type="parTrans">
      <dgm:prSet/>
      <dgm:spPr/>
      <dgm:t>
        <a:bodyPr/>
        <a:lstStyle/>
        <a:p>
          <a:endParaRPr lang="pl-PL"/>
        </a:p>
      </dgm:t>
    </dgm:pt>
    <dgm:pt modelId="{ECBCBC71-46F6-4668-8684-2B1B59535585}" cxnId="{67AA9BA1-7451-4038-87D5-456A00DF234A}" type="sibTrans">
      <dgm:prSet/>
      <dgm:spPr/>
      <dgm:t>
        <a:bodyPr/>
        <a:lstStyle/>
        <a:p>
          <a:endParaRPr lang="pl-PL"/>
        </a:p>
      </dgm:t>
    </dgm:pt>
    <dgm:pt modelId="{FCE8635E-20A8-4DF9-82C4-4AE7AEEFD98C}">
      <dgm:prSet phldrT="[Tekst]"/>
      <dgm:spPr>
        <a:solidFill>
          <a:schemeClr val="accent2">
            <a:lumMod val="40000"/>
            <a:lumOff val="60000"/>
          </a:schemeClr>
        </a:solidFill>
      </dgm:spPr>
      <dgm:t>
        <a:bodyPr/>
        <a:lstStyle/>
        <a:p>
          <a:r>
            <a:rPr lang="pl-PL" b="1" i="0" dirty="0"/>
            <a:t>Verwaltungsvorstand</a:t>
          </a:r>
          <a:endParaRPr lang="pl-PL" dirty="0"/>
        </a:p>
      </dgm:t>
    </dgm:pt>
    <dgm:pt modelId="{1748CAD1-2331-498B-A077-4758358C93E2}" cxnId="{D74DBD15-F5D0-441C-A17E-1714E8478AEB}" type="parTrans">
      <dgm:prSet/>
      <dgm:spPr/>
      <dgm:t>
        <a:bodyPr/>
        <a:lstStyle/>
        <a:p>
          <a:endParaRPr lang="pl-PL"/>
        </a:p>
      </dgm:t>
    </dgm:pt>
    <dgm:pt modelId="{A9CCB156-904D-4AAB-8B57-AC7371104ED0}" cxnId="{D74DBD15-F5D0-441C-A17E-1714E8478AEB}" type="sibTrans">
      <dgm:prSet/>
      <dgm:spPr/>
      <dgm:t>
        <a:bodyPr/>
        <a:lstStyle/>
        <a:p>
          <a:endParaRPr lang="pl-PL"/>
        </a:p>
      </dgm:t>
    </dgm:pt>
    <dgm:pt modelId="{6F235A63-E803-4D2B-8C0F-A01A8EB392E3}" type="pres">
      <dgm:prSet presAssocID="{3BAA628F-86D4-4B5E-BEA1-EF0742C9D637}" presName="Name0" presStyleCnt="0">
        <dgm:presLayoutVars>
          <dgm:chPref val="1"/>
          <dgm:dir/>
          <dgm:animOne val="branch"/>
          <dgm:animLvl val="lvl"/>
          <dgm:resizeHandles val="exact"/>
        </dgm:presLayoutVars>
      </dgm:prSet>
      <dgm:spPr/>
    </dgm:pt>
    <dgm:pt modelId="{4C6821DD-0E45-4170-92B0-EF7CD508A77F}" type="pres">
      <dgm:prSet presAssocID="{337B85B9-A0D7-4ED6-9264-BCC55375EEAE}" presName="root1" presStyleCnt="0"/>
      <dgm:spPr/>
    </dgm:pt>
    <dgm:pt modelId="{EC7024B6-5E57-4E23-A2BE-0263E672C53A}" type="pres">
      <dgm:prSet presAssocID="{337B85B9-A0D7-4ED6-9264-BCC55375EEAE}" presName="LevelOneTextNode" presStyleLbl="node0" presStyleIdx="0" presStyleCnt="1">
        <dgm:presLayoutVars>
          <dgm:chPref val="3"/>
        </dgm:presLayoutVars>
      </dgm:prSet>
      <dgm:spPr/>
    </dgm:pt>
    <dgm:pt modelId="{DD31B65B-C6DC-47BB-8AC9-73682D3ACDAF}" type="pres">
      <dgm:prSet presAssocID="{337B85B9-A0D7-4ED6-9264-BCC55375EEAE}" presName="level2hierChild" presStyleCnt="0"/>
      <dgm:spPr/>
    </dgm:pt>
    <dgm:pt modelId="{B3E628B7-92C4-4374-9968-F558BAA60EC6}" type="pres">
      <dgm:prSet presAssocID="{065F99A2-4D84-42F3-826A-D127A4A13C9A}" presName="conn2-1" presStyleLbl="parChTrans1D2" presStyleIdx="0" presStyleCnt="3"/>
      <dgm:spPr/>
    </dgm:pt>
    <dgm:pt modelId="{12A9C780-56A8-4FEF-9B64-2E68B95FBCD4}" type="pres">
      <dgm:prSet presAssocID="{065F99A2-4D84-42F3-826A-D127A4A13C9A}" presName="connTx" presStyleLbl="parChTrans1D2" presStyleIdx="0" presStyleCnt="3"/>
      <dgm:spPr/>
    </dgm:pt>
    <dgm:pt modelId="{3DF20A58-6A93-423A-9DAD-104BBD012E04}" type="pres">
      <dgm:prSet presAssocID="{ECA6D215-B663-4203-9662-030223396E86}" presName="root2" presStyleCnt="0"/>
      <dgm:spPr/>
    </dgm:pt>
    <dgm:pt modelId="{A78EF918-9937-47DC-B548-3B0159A24872}" type="pres">
      <dgm:prSet presAssocID="{ECA6D215-B663-4203-9662-030223396E86}" presName="LevelTwoTextNode" presStyleLbl="node2" presStyleIdx="0" presStyleCnt="3" custLinFactNeighborX="3666" custLinFactNeighborY="1503">
        <dgm:presLayoutVars>
          <dgm:chPref val="3"/>
        </dgm:presLayoutVars>
      </dgm:prSet>
      <dgm:spPr/>
    </dgm:pt>
    <dgm:pt modelId="{0A44394B-EA2B-4F70-A56A-838A72800D70}" type="pres">
      <dgm:prSet presAssocID="{ECA6D215-B663-4203-9662-030223396E86}" presName="level3hierChild" presStyleCnt="0"/>
      <dgm:spPr/>
    </dgm:pt>
    <dgm:pt modelId="{8EFAB54E-DD86-4EF1-9B89-2999B3973159}" type="pres">
      <dgm:prSet presAssocID="{0B8C96F5-5494-4304-9FD1-CEAAFBA6E847}" presName="conn2-1" presStyleLbl="parChTrans1D2" presStyleIdx="1" presStyleCnt="3"/>
      <dgm:spPr/>
    </dgm:pt>
    <dgm:pt modelId="{BDB1B32A-C5B2-4214-9E28-F6A1D286ACBC}" type="pres">
      <dgm:prSet presAssocID="{0B8C96F5-5494-4304-9FD1-CEAAFBA6E847}" presName="connTx" presStyleLbl="parChTrans1D2" presStyleIdx="1" presStyleCnt="3"/>
      <dgm:spPr/>
    </dgm:pt>
    <dgm:pt modelId="{FDD2A5CF-0DF3-4156-ADDC-D817C3FC1E8B}" type="pres">
      <dgm:prSet presAssocID="{13D04E9B-5A1D-4116-91BC-7864A306AEF6}" presName="root2" presStyleCnt="0"/>
      <dgm:spPr/>
    </dgm:pt>
    <dgm:pt modelId="{CC69AF98-5196-40F6-89A3-57B76655F0EF}" type="pres">
      <dgm:prSet presAssocID="{13D04E9B-5A1D-4116-91BC-7864A306AEF6}" presName="LevelTwoTextNode" presStyleLbl="node2" presStyleIdx="1" presStyleCnt="3">
        <dgm:presLayoutVars>
          <dgm:chPref val="3"/>
        </dgm:presLayoutVars>
      </dgm:prSet>
      <dgm:spPr/>
    </dgm:pt>
    <dgm:pt modelId="{31F5555B-E795-47F2-93DB-740B5D64AAFA}" type="pres">
      <dgm:prSet presAssocID="{13D04E9B-5A1D-4116-91BC-7864A306AEF6}" presName="level3hierChild" presStyleCnt="0"/>
      <dgm:spPr/>
    </dgm:pt>
    <dgm:pt modelId="{D951926A-AFBD-4DA0-BC3E-405237E01E38}" type="pres">
      <dgm:prSet presAssocID="{1748CAD1-2331-498B-A077-4758358C93E2}" presName="conn2-1" presStyleLbl="parChTrans1D2" presStyleIdx="2" presStyleCnt="3"/>
      <dgm:spPr/>
    </dgm:pt>
    <dgm:pt modelId="{BEC275F1-417F-4B35-B05B-0263CE6C00F5}" type="pres">
      <dgm:prSet presAssocID="{1748CAD1-2331-498B-A077-4758358C93E2}" presName="connTx" presStyleLbl="parChTrans1D2" presStyleIdx="2" presStyleCnt="3"/>
      <dgm:spPr/>
    </dgm:pt>
    <dgm:pt modelId="{A979A8D5-19B2-4B7A-B719-62A4ACC57688}" type="pres">
      <dgm:prSet presAssocID="{FCE8635E-20A8-4DF9-82C4-4AE7AEEFD98C}" presName="root2" presStyleCnt="0"/>
      <dgm:spPr/>
    </dgm:pt>
    <dgm:pt modelId="{6F862D0A-6CF9-46C1-AB9B-C205E4F7E6AF}" type="pres">
      <dgm:prSet presAssocID="{FCE8635E-20A8-4DF9-82C4-4AE7AEEFD98C}" presName="LevelTwoTextNode" presStyleLbl="node2" presStyleIdx="2" presStyleCnt="3">
        <dgm:presLayoutVars>
          <dgm:chPref val="3"/>
        </dgm:presLayoutVars>
      </dgm:prSet>
      <dgm:spPr/>
    </dgm:pt>
    <dgm:pt modelId="{FEE5F76F-C909-435F-963C-36539502951E}" type="pres">
      <dgm:prSet presAssocID="{FCE8635E-20A8-4DF9-82C4-4AE7AEEFD98C}" presName="level3hierChild" presStyleCnt="0"/>
      <dgm:spPr/>
    </dgm:pt>
  </dgm:ptLst>
  <dgm:cxnLst>
    <dgm:cxn modelId="{D74DBD15-F5D0-441C-A17E-1714E8478AEB}" srcId="{337B85B9-A0D7-4ED6-9264-BCC55375EEAE}" destId="{FCE8635E-20A8-4DF9-82C4-4AE7AEEFD98C}" srcOrd="2" destOrd="0" parTransId="{1748CAD1-2331-498B-A077-4758358C93E2}" sibTransId="{A9CCB156-904D-4AAB-8B57-AC7371104ED0}"/>
    <dgm:cxn modelId="{9384E622-66A1-40DE-9B07-3E96E825A551}" type="presOf" srcId="{FCE8635E-20A8-4DF9-82C4-4AE7AEEFD98C}" destId="{6F862D0A-6CF9-46C1-AB9B-C205E4F7E6AF}" srcOrd="0" destOrd="0" presId="urn:microsoft.com/office/officeart/2008/layout/HorizontalMultiLevelHierarchy"/>
    <dgm:cxn modelId="{81841227-B3F1-4A27-9CFE-D3B064405F58}" type="presOf" srcId="{ECA6D215-B663-4203-9662-030223396E86}" destId="{A78EF918-9937-47DC-B548-3B0159A24872}" srcOrd="0" destOrd="0" presId="urn:microsoft.com/office/officeart/2008/layout/HorizontalMultiLevelHierarchy"/>
    <dgm:cxn modelId="{4FA1002E-9862-4EF8-A66B-4F59EB208A7B}" type="presOf" srcId="{13D04E9B-5A1D-4116-91BC-7864A306AEF6}" destId="{CC69AF98-5196-40F6-89A3-57B76655F0EF}" srcOrd="0" destOrd="0" presId="urn:microsoft.com/office/officeart/2008/layout/HorizontalMultiLevelHierarchy"/>
    <dgm:cxn modelId="{19B58D35-F846-429D-9BEC-088D37EBBD33}" type="presOf" srcId="{1748CAD1-2331-498B-A077-4758358C93E2}" destId="{D951926A-AFBD-4DA0-BC3E-405237E01E38}" srcOrd="0" destOrd="0" presId="urn:microsoft.com/office/officeart/2008/layout/HorizontalMultiLevelHierarchy"/>
    <dgm:cxn modelId="{B71FC63F-D938-4BF7-A320-3A9A2A487E1D}" srcId="{3BAA628F-86D4-4B5E-BEA1-EF0742C9D637}" destId="{337B85B9-A0D7-4ED6-9264-BCC55375EEAE}" srcOrd="0" destOrd="0" parTransId="{FCFD4587-6100-49D1-A674-5080AB1CDD2B}" sibTransId="{D00E4087-EE0D-4C83-884A-27F2DB3072CB}"/>
    <dgm:cxn modelId="{44099D8A-A76C-41C3-B009-1D1907809966}" type="presOf" srcId="{337B85B9-A0D7-4ED6-9264-BCC55375EEAE}" destId="{EC7024B6-5E57-4E23-A2BE-0263E672C53A}" srcOrd="0" destOrd="0" presId="urn:microsoft.com/office/officeart/2008/layout/HorizontalMultiLevelHierarchy"/>
    <dgm:cxn modelId="{DEE26C93-C199-4BBB-8B05-9BA4C70A4CED}" type="presOf" srcId="{065F99A2-4D84-42F3-826A-D127A4A13C9A}" destId="{B3E628B7-92C4-4374-9968-F558BAA60EC6}" srcOrd="0" destOrd="0" presId="urn:microsoft.com/office/officeart/2008/layout/HorizontalMultiLevelHierarchy"/>
    <dgm:cxn modelId="{67AA9BA1-7451-4038-87D5-456A00DF234A}" srcId="{337B85B9-A0D7-4ED6-9264-BCC55375EEAE}" destId="{13D04E9B-5A1D-4116-91BC-7864A306AEF6}" srcOrd="1" destOrd="0" parTransId="{0B8C96F5-5494-4304-9FD1-CEAAFBA6E847}" sibTransId="{ECBCBC71-46F6-4668-8684-2B1B59535585}"/>
    <dgm:cxn modelId="{652C8DAC-5F92-4AE9-AFEE-EE9DF37BA48C}" type="presOf" srcId="{065F99A2-4D84-42F3-826A-D127A4A13C9A}" destId="{12A9C780-56A8-4FEF-9B64-2E68B95FBCD4}" srcOrd="1" destOrd="0" presId="urn:microsoft.com/office/officeart/2008/layout/HorizontalMultiLevelHierarchy"/>
    <dgm:cxn modelId="{317D08B6-B575-4365-8BAC-CE5D27D8E274}" type="presOf" srcId="{3BAA628F-86D4-4B5E-BEA1-EF0742C9D637}" destId="{6F235A63-E803-4D2B-8C0F-A01A8EB392E3}" srcOrd="0" destOrd="0" presId="urn:microsoft.com/office/officeart/2008/layout/HorizontalMultiLevelHierarchy"/>
    <dgm:cxn modelId="{3B4AEBB8-AC96-4B7D-9F5F-B229023D691C}" type="presOf" srcId="{0B8C96F5-5494-4304-9FD1-CEAAFBA6E847}" destId="{BDB1B32A-C5B2-4214-9E28-F6A1D286ACBC}" srcOrd="1" destOrd="0" presId="urn:microsoft.com/office/officeart/2008/layout/HorizontalMultiLevelHierarchy"/>
    <dgm:cxn modelId="{D93770D3-28B6-4750-8F49-181A8761B6DA}" type="presOf" srcId="{0B8C96F5-5494-4304-9FD1-CEAAFBA6E847}" destId="{8EFAB54E-DD86-4EF1-9B89-2999B3973159}" srcOrd="0" destOrd="0" presId="urn:microsoft.com/office/officeart/2008/layout/HorizontalMultiLevelHierarchy"/>
    <dgm:cxn modelId="{28FF58DE-D663-4DE0-ACE2-95EE505C95E5}" srcId="{337B85B9-A0D7-4ED6-9264-BCC55375EEAE}" destId="{ECA6D215-B663-4203-9662-030223396E86}" srcOrd="0" destOrd="0" parTransId="{065F99A2-4D84-42F3-826A-D127A4A13C9A}" sibTransId="{DCAAEFE3-5435-4162-8BD9-4D5AA2CAD874}"/>
    <dgm:cxn modelId="{6E5088F1-F60F-455C-98A2-2DF09C806D1A}" type="presOf" srcId="{1748CAD1-2331-498B-A077-4758358C93E2}" destId="{BEC275F1-417F-4B35-B05B-0263CE6C00F5}" srcOrd="1" destOrd="0" presId="urn:microsoft.com/office/officeart/2008/layout/HorizontalMultiLevelHierarchy"/>
    <dgm:cxn modelId="{28EA40E3-BA7E-4B5D-AB1E-ED929FDE41F7}" type="presParOf" srcId="{6F235A63-E803-4D2B-8C0F-A01A8EB392E3}" destId="{4C6821DD-0E45-4170-92B0-EF7CD508A77F}" srcOrd="0" destOrd="0" presId="urn:microsoft.com/office/officeart/2008/layout/HorizontalMultiLevelHierarchy"/>
    <dgm:cxn modelId="{188EE346-6BE4-4A75-B1ED-EC094AF49EC3}" type="presParOf" srcId="{4C6821DD-0E45-4170-92B0-EF7CD508A77F}" destId="{EC7024B6-5E57-4E23-A2BE-0263E672C53A}" srcOrd="0" destOrd="0" presId="urn:microsoft.com/office/officeart/2008/layout/HorizontalMultiLevelHierarchy"/>
    <dgm:cxn modelId="{811F080D-6AEA-46F9-A5F7-CBB8D5899EB6}" type="presParOf" srcId="{4C6821DD-0E45-4170-92B0-EF7CD508A77F}" destId="{DD31B65B-C6DC-47BB-8AC9-73682D3ACDAF}" srcOrd="1" destOrd="0" presId="urn:microsoft.com/office/officeart/2008/layout/HorizontalMultiLevelHierarchy"/>
    <dgm:cxn modelId="{AC4E2B87-7DE5-4573-B096-E50E436F0D14}" type="presParOf" srcId="{DD31B65B-C6DC-47BB-8AC9-73682D3ACDAF}" destId="{B3E628B7-92C4-4374-9968-F558BAA60EC6}" srcOrd="0" destOrd="0" presId="urn:microsoft.com/office/officeart/2008/layout/HorizontalMultiLevelHierarchy"/>
    <dgm:cxn modelId="{6DDAFAF0-A7F1-4028-B530-F3850ECB7199}" type="presParOf" srcId="{B3E628B7-92C4-4374-9968-F558BAA60EC6}" destId="{12A9C780-56A8-4FEF-9B64-2E68B95FBCD4}" srcOrd="0" destOrd="0" presId="urn:microsoft.com/office/officeart/2008/layout/HorizontalMultiLevelHierarchy"/>
    <dgm:cxn modelId="{DDA0BD1B-2D03-4D14-BB0E-CDFDF991A740}" type="presParOf" srcId="{DD31B65B-C6DC-47BB-8AC9-73682D3ACDAF}" destId="{3DF20A58-6A93-423A-9DAD-104BBD012E04}" srcOrd="1" destOrd="0" presId="urn:microsoft.com/office/officeart/2008/layout/HorizontalMultiLevelHierarchy"/>
    <dgm:cxn modelId="{2FFD01BC-88AF-478D-995D-3D67713A7594}" type="presParOf" srcId="{3DF20A58-6A93-423A-9DAD-104BBD012E04}" destId="{A78EF918-9937-47DC-B548-3B0159A24872}" srcOrd="0" destOrd="0" presId="urn:microsoft.com/office/officeart/2008/layout/HorizontalMultiLevelHierarchy"/>
    <dgm:cxn modelId="{4FF10D22-E24E-4821-BC20-A557916C1FC6}" type="presParOf" srcId="{3DF20A58-6A93-423A-9DAD-104BBD012E04}" destId="{0A44394B-EA2B-4F70-A56A-838A72800D70}" srcOrd="1" destOrd="0" presId="urn:microsoft.com/office/officeart/2008/layout/HorizontalMultiLevelHierarchy"/>
    <dgm:cxn modelId="{C99A2D74-34F3-48AA-AAAC-BB7D1024F0C8}" type="presParOf" srcId="{DD31B65B-C6DC-47BB-8AC9-73682D3ACDAF}" destId="{8EFAB54E-DD86-4EF1-9B89-2999B3973159}" srcOrd="2" destOrd="0" presId="urn:microsoft.com/office/officeart/2008/layout/HorizontalMultiLevelHierarchy"/>
    <dgm:cxn modelId="{758D2C25-A343-415B-8E77-AE2ABD837846}" type="presParOf" srcId="{8EFAB54E-DD86-4EF1-9B89-2999B3973159}" destId="{BDB1B32A-C5B2-4214-9E28-F6A1D286ACBC}" srcOrd="0" destOrd="0" presId="urn:microsoft.com/office/officeart/2008/layout/HorizontalMultiLevelHierarchy"/>
    <dgm:cxn modelId="{965AA6CA-4A0D-4B23-94B7-CAC817B6FCE4}" type="presParOf" srcId="{DD31B65B-C6DC-47BB-8AC9-73682D3ACDAF}" destId="{FDD2A5CF-0DF3-4156-ADDC-D817C3FC1E8B}" srcOrd="3" destOrd="0" presId="urn:microsoft.com/office/officeart/2008/layout/HorizontalMultiLevelHierarchy"/>
    <dgm:cxn modelId="{9CF91DA5-DE57-4E72-9EA2-2A563985B4F7}" type="presParOf" srcId="{FDD2A5CF-0DF3-4156-ADDC-D817C3FC1E8B}" destId="{CC69AF98-5196-40F6-89A3-57B76655F0EF}" srcOrd="0" destOrd="0" presId="urn:microsoft.com/office/officeart/2008/layout/HorizontalMultiLevelHierarchy"/>
    <dgm:cxn modelId="{4C01DC61-3BCD-4F34-9DE0-26197E1409AD}" type="presParOf" srcId="{FDD2A5CF-0DF3-4156-ADDC-D817C3FC1E8B}" destId="{31F5555B-E795-47F2-93DB-740B5D64AAFA}" srcOrd="1" destOrd="0" presId="urn:microsoft.com/office/officeart/2008/layout/HorizontalMultiLevelHierarchy"/>
    <dgm:cxn modelId="{3993FAE7-1744-465E-8B6F-0E585C0E4795}" type="presParOf" srcId="{DD31B65B-C6DC-47BB-8AC9-73682D3ACDAF}" destId="{D951926A-AFBD-4DA0-BC3E-405237E01E38}" srcOrd="4" destOrd="0" presId="urn:microsoft.com/office/officeart/2008/layout/HorizontalMultiLevelHierarchy"/>
    <dgm:cxn modelId="{AA2B97A2-FE84-406E-BFBE-722969C40523}" type="presParOf" srcId="{D951926A-AFBD-4DA0-BC3E-405237E01E38}" destId="{BEC275F1-417F-4B35-B05B-0263CE6C00F5}" srcOrd="0" destOrd="0" presId="urn:microsoft.com/office/officeart/2008/layout/HorizontalMultiLevelHierarchy"/>
    <dgm:cxn modelId="{5BC1BADB-8E9F-4E70-A230-17A542F63169}" type="presParOf" srcId="{DD31B65B-C6DC-47BB-8AC9-73682D3ACDAF}" destId="{A979A8D5-19B2-4B7A-B719-62A4ACC57688}" srcOrd="5" destOrd="0" presId="urn:microsoft.com/office/officeart/2008/layout/HorizontalMultiLevelHierarchy"/>
    <dgm:cxn modelId="{722AB307-A9F7-4826-A7F6-A99C9FC02204}" type="presParOf" srcId="{A979A8D5-19B2-4B7A-B719-62A4ACC57688}" destId="{6F862D0A-6CF9-46C1-AB9B-C205E4F7E6AF}" srcOrd="0" destOrd="0" presId="urn:microsoft.com/office/officeart/2008/layout/HorizontalMultiLevelHierarchy"/>
    <dgm:cxn modelId="{A20B5D6D-2DFD-4044-8B2B-BAADCAE5EE7C}" type="presParOf" srcId="{A979A8D5-19B2-4B7A-B719-62A4ACC57688}" destId="{FEE5F76F-C909-435F-963C-36539502951E}"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1DE898-65E1-4E61-834A-E99A1E95068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FE42BFF-88C7-4EEB-AAD6-B0EEC90E9ED7}">
      <dgm:prSet/>
      <dgm:spPr/>
      <dgm:t>
        <a:bodyPr/>
        <a:lstStyle/>
        <a:p>
          <a:pPr>
            <a:lnSpc>
              <a:spcPct val="100000"/>
            </a:lnSpc>
          </a:pPr>
          <a:r>
            <a:rPr lang="de-DE"/>
            <a:t>Staatsbank</a:t>
          </a:r>
          <a:endParaRPr lang="en-US" dirty="0"/>
        </a:p>
      </dgm:t>
    </dgm:pt>
    <dgm:pt modelId="{C04E39AD-BD3D-4E91-8906-475AB0EF31AE}" cxnId="{FA386313-A548-4F8B-898A-221B8C954D36}" type="parTrans">
      <dgm:prSet/>
      <dgm:spPr/>
      <dgm:t>
        <a:bodyPr/>
        <a:lstStyle/>
        <a:p>
          <a:endParaRPr lang="en-US"/>
        </a:p>
      </dgm:t>
    </dgm:pt>
    <dgm:pt modelId="{53A85523-636A-4696-8E75-703335AD975E}" cxnId="{FA386313-A548-4F8B-898A-221B8C954D36}" type="sibTrans">
      <dgm:prSet/>
      <dgm:spPr/>
      <dgm:t>
        <a:bodyPr/>
        <a:lstStyle/>
        <a:p>
          <a:endParaRPr lang="en-US"/>
        </a:p>
      </dgm:t>
    </dgm:pt>
    <dgm:pt modelId="{00DB8AF3-68A0-44BD-B332-29ADCA9E51EB}">
      <dgm:prSet/>
      <dgm:spPr/>
      <dgm:t>
        <a:bodyPr/>
        <a:lstStyle/>
        <a:p>
          <a:pPr>
            <a:lnSpc>
              <a:spcPct val="100000"/>
            </a:lnSpc>
          </a:pPr>
          <a:r>
            <a:rPr lang="de-DE"/>
            <a:t>Bank der Banken</a:t>
          </a:r>
          <a:endParaRPr lang="en-US" dirty="0"/>
        </a:p>
      </dgm:t>
    </dgm:pt>
    <dgm:pt modelId="{840EAB7C-3625-466A-8B06-B6AED063219D}" cxnId="{83466570-5423-41C5-BD21-2BA1DF35D37D}" type="parTrans">
      <dgm:prSet/>
      <dgm:spPr/>
      <dgm:t>
        <a:bodyPr/>
        <a:lstStyle/>
        <a:p>
          <a:endParaRPr lang="en-US"/>
        </a:p>
      </dgm:t>
    </dgm:pt>
    <dgm:pt modelId="{52D72527-E6CF-4CF1-8177-517056C22D2A}" cxnId="{83466570-5423-41C5-BD21-2BA1DF35D37D}" type="sibTrans">
      <dgm:prSet/>
      <dgm:spPr/>
      <dgm:t>
        <a:bodyPr/>
        <a:lstStyle/>
        <a:p>
          <a:endParaRPr lang="en-US"/>
        </a:p>
      </dgm:t>
    </dgm:pt>
    <dgm:pt modelId="{FBCE65C5-97EA-4A21-893C-4FBCB155B2DC}">
      <dgm:prSet/>
      <dgm:spPr/>
      <dgm:t>
        <a:bodyPr/>
        <a:lstStyle/>
        <a:p>
          <a:pPr>
            <a:lnSpc>
              <a:spcPct val="100000"/>
            </a:lnSpc>
          </a:pPr>
          <a:r>
            <a:rPr lang="de-DE"/>
            <a:t>ausstellende Bank</a:t>
          </a:r>
          <a:endParaRPr lang="en-US" dirty="0"/>
        </a:p>
      </dgm:t>
    </dgm:pt>
    <dgm:pt modelId="{D9CCF72D-36AD-486F-B3B8-99FD312B80B8}" cxnId="{C6F9E4FA-E07F-45E9-A5B2-A9AB31A32E02}" type="parTrans">
      <dgm:prSet/>
      <dgm:spPr/>
      <dgm:t>
        <a:bodyPr/>
        <a:lstStyle/>
        <a:p>
          <a:endParaRPr lang="en-US"/>
        </a:p>
      </dgm:t>
    </dgm:pt>
    <dgm:pt modelId="{0F211D69-18D8-4989-B440-5773650E297E}" cxnId="{C6F9E4FA-E07F-45E9-A5B2-A9AB31A32E02}" type="sibTrans">
      <dgm:prSet/>
      <dgm:spPr/>
      <dgm:t>
        <a:bodyPr/>
        <a:lstStyle/>
        <a:p>
          <a:endParaRPr lang="en-US"/>
        </a:p>
      </dgm:t>
    </dgm:pt>
    <dgm:pt modelId="{633A8590-D3F0-4F6B-A1B5-DB4A552C1265}" type="pres">
      <dgm:prSet presAssocID="{F81DE898-65E1-4E61-834A-E99A1E950685}" presName="root" presStyleCnt="0">
        <dgm:presLayoutVars>
          <dgm:dir/>
          <dgm:resizeHandles val="exact"/>
        </dgm:presLayoutVars>
      </dgm:prSet>
      <dgm:spPr/>
    </dgm:pt>
    <dgm:pt modelId="{7394777C-836D-48D1-AEBE-B9720610D7D7}" type="pres">
      <dgm:prSet presAssocID="{5FE42BFF-88C7-4EEB-AAD6-B0EEC90E9ED7}" presName="compNode" presStyleCnt="0"/>
      <dgm:spPr/>
    </dgm:pt>
    <dgm:pt modelId="{EED953D1-E7B4-43C3-8D20-E4A4A3F80E52}" type="pres">
      <dgm:prSet presAssocID="{5FE42BFF-88C7-4EEB-AAD6-B0EEC90E9ED7}" presName="iconRect" presStyleLbl="node1" presStyleIdx="0" presStyleCnt="3"/>
      <dgm:spPr/>
    </dgm:pt>
    <dgm:pt modelId="{190B4AE0-725D-4D73-8348-62B6D5AA2D5E}" type="pres">
      <dgm:prSet presAssocID="{5FE42BFF-88C7-4EEB-AAD6-B0EEC90E9ED7}" presName="spaceRect" presStyleCnt="0"/>
      <dgm:spPr/>
    </dgm:pt>
    <dgm:pt modelId="{F12CF5A8-48BD-4707-BFF3-02387CF2EF37}" type="pres">
      <dgm:prSet presAssocID="{5FE42BFF-88C7-4EEB-AAD6-B0EEC90E9ED7}" presName="textRect" presStyleLbl="revTx" presStyleIdx="0" presStyleCnt="3">
        <dgm:presLayoutVars>
          <dgm:chMax val="1"/>
          <dgm:chPref val="1"/>
        </dgm:presLayoutVars>
      </dgm:prSet>
      <dgm:spPr/>
    </dgm:pt>
    <dgm:pt modelId="{E8D29DEA-3FC1-447D-822F-ACD28A3FA753}" type="pres">
      <dgm:prSet presAssocID="{53A85523-636A-4696-8E75-703335AD975E}" presName="sibTrans" presStyleCnt="0"/>
      <dgm:spPr/>
    </dgm:pt>
    <dgm:pt modelId="{14B5AD75-D2A2-4ABD-8ADE-7C0653A592E8}" type="pres">
      <dgm:prSet presAssocID="{00DB8AF3-68A0-44BD-B332-29ADCA9E51EB}" presName="compNode" presStyleCnt="0"/>
      <dgm:spPr/>
    </dgm:pt>
    <dgm:pt modelId="{554105C0-BB7C-4D30-AD08-EE9D5629CEB9}" type="pres">
      <dgm:prSet presAssocID="{00DB8AF3-68A0-44BD-B332-29ADCA9E51EB}" presName="iconRect" presStyleLbl="node1" presStyleIdx="1" presStyleCnt="3" custLinFactNeighborX="0" custLinFactNeighborY="-261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4DB197EA-B4F4-45A3-9AD7-269E92554A73}" type="pres">
      <dgm:prSet presAssocID="{00DB8AF3-68A0-44BD-B332-29ADCA9E51EB}" presName="spaceRect" presStyleCnt="0"/>
      <dgm:spPr/>
    </dgm:pt>
    <dgm:pt modelId="{389C15E9-EE28-4DFF-9206-634DAEDC62C5}" type="pres">
      <dgm:prSet presAssocID="{00DB8AF3-68A0-44BD-B332-29ADCA9E51EB}" presName="textRect" presStyleLbl="revTx" presStyleIdx="1" presStyleCnt="3">
        <dgm:presLayoutVars>
          <dgm:chMax val="1"/>
          <dgm:chPref val="1"/>
        </dgm:presLayoutVars>
      </dgm:prSet>
      <dgm:spPr/>
    </dgm:pt>
    <dgm:pt modelId="{BB9A7E5A-D0BD-471C-9B3B-7E1686DA9AF9}" type="pres">
      <dgm:prSet presAssocID="{52D72527-E6CF-4CF1-8177-517056C22D2A}" presName="sibTrans" presStyleCnt="0"/>
      <dgm:spPr/>
    </dgm:pt>
    <dgm:pt modelId="{0B8B9F7D-39FB-485B-9AF8-6964CB81E1D6}" type="pres">
      <dgm:prSet presAssocID="{FBCE65C5-97EA-4A21-893C-4FBCB155B2DC}" presName="compNode" presStyleCnt="0"/>
      <dgm:spPr/>
    </dgm:pt>
    <dgm:pt modelId="{6ECDE28C-EACC-4156-8F3A-A0B9E9A20011}" type="pres">
      <dgm:prSet presAssocID="{FBCE65C5-97EA-4A21-893C-4FBCB155B2DC}" presName="iconRect" presStyleLbl="node1" presStyleIdx="2" presStyleCnt="3" custLinFactNeighborX="4097" custLinFactNeighborY="2731"/>
      <dgm:spPr/>
    </dgm:pt>
    <dgm:pt modelId="{0412C298-B2EA-4DC0-A5C5-61CF4A7020AD}" type="pres">
      <dgm:prSet presAssocID="{FBCE65C5-97EA-4A21-893C-4FBCB155B2DC}" presName="spaceRect" presStyleCnt="0"/>
      <dgm:spPr/>
    </dgm:pt>
    <dgm:pt modelId="{7E92DA79-4027-40A1-BBDC-DB71BB24D0A6}" type="pres">
      <dgm:prSet presAssocID="{FBCE65C5-97EA-4A21-893C-4FBCB155B2DC}" presName="textRect" presStyleLbl="revTx" presStyleIdx="2" presStyleCnt="3">
        <dgm:presLayoutVars>
          <dgm:chMax val="1"/>
          <dgm:chPref val="1"/>
        </dgm:presLayoutVars>
      </dgm:prSet>
      <dgm:spPr/>
    </dgm:pt>
  </dgm:ptLst>
  <dgm:cxnLst>
    <dgm:cxn modelId="{436B0903-6E94-43E8-B37F-C04106549CA5}" type="presOf" srcId="{5FE42BFF-88C7-4EEB-AAD6-B0EEC90E9ED7}" destId="{F12CF5A8-48BD-4707-BFF3-02387CF2EF37}" srcOrd="0" destOrd="0" presId="urn:microsoft.com/office/officeart/2018/2/layout/IconLabelList"/>
    <dgm:cxn modelId="{3FBE2513-4555-4946-B403-DC397236D1AC}" type="presOf" srcId="{FBCE65C5-97EA-4A21-893C-4FBCB155B2DC}" destId="{7E92DA79-4027-40A1-BBDC-DB71BB24D0A6}" srcOrd="0" destOrd="0" presId="urn:microsoft.com/office/officeart/2018/2/layout/IconLabelList"/>
    <dgm:cxn modelId="{FA386313-A548-4F8B-898A-221B8C954D36}" srcId="{F81DE898-65E1-4E61-834A-E99A1E950685}" destId="{5FE42BFF-88C7-4EEB-AAD6-B0EEC90E9ED7}" srcOrd="0" destOrd="0" parTransId="{C04E39AD-BD3D-4E91-8906-475AB0EF31AE}" sibTransId="{53A85523-636A-4696-8E75-703335AD975E}"/>
    <dgm:cxn modelId="{83466570-5423-41C5-BD21-2BA1DF35D37D}" srcId="{F81DE898-65E1-4E61-834A-E99A1E950685}" destId="{00DB8AF3-68A0-44BD-B332-29ADCA9E51EB}" srcOrd="1" destOrd="0" parTransId="{840EAB7C-3625-466A-8B06-B6AED063219D}" sibTransId="{52D72527-E6CF-4CF1-8177-517056C22D2A}"/>
    <dgm:cxn modelId="{A1F7A87D-AB13-4E24-8F62-0A32FACBB016}" type="presOf" srcId="{00DB8AF3-68A0-44BD-B332-29ADCA9E51EB}" destId="{389C15E9-EE28-4DFF-9206-634DAEDC62C5}" srcOrd="0" destOrd="0" presId="urn:microsoft.com/office/officeart/2018/2/layout/IconLabelList"/>
    <dgm:cxn modelId="{693A8783-6577-4BA8-84E1-1DEDCF4B5E3D}" type="presOf" srcId="{F81DE898-65E1-4E61-834A-E99A1E950685}" destId="{633A8590-D3F0-4F6B-A1B5-DB4A552C1265}" srcOrd="0" destOrd="0" presId="urn:microsoft.com/office/officeart/2018/2/layout/IconLabelList"/>
    <dgm:cxn modelId="{C6F9E4FA-E07F-45E9-A5B2-A9AB31A32E02}" srcId="{F81DE898-65E1-4E61-834A-E99A1E950685}" destId="{FBCE65C5-97EA-4A21-893C-4FBCB155B2DC}" srcOrd="2" destOrd="0" parTransId="{D9CCF72D-36AD-486F-B3B8-99FD312B80B8}" sibTransId="{0F211D69-18D8-4989-B440-5773650E297E}"/>
    <dgm:cxn modelId="{548DA0DF-02E9-4041-886A-DB73796A3AFA}" type="presParOf" srcId="{633A8590-D3F0-4F6B-A1B5-DB4A552C1265}" destId="{7394777C-836D-48D1-AEBE-B9720610D7D7}" srcOrd="0" destOrd="0" presId="urn:microsoft.com/office/officeart/2018/2/layout/IconLabelList"/>
    <dgm:cxn modelId="{2852B8DA-CDD1-48A2-B40F-9AEEF99C6EF9}" type="presParOf" srcId="{7394777C-836D-48D1-AEBE-B9720610D7D7}" destId="{EED953D1-E7B4-43C3-8D20-E4A4A3F80E52}" srcOrd="0" destOrd="0" presId="urn:microsoft.com/office/officeart/2018/2/layout/IconLabelList"/>
    <dgm:cxn modelId="{52EDBDE9-D950-4BEF-B397-C0A950049826}" type="presParOf" srcId="{7394777C-836D-48D1-AEBE-B9720610D7D7}" destId="{190B4AE0-725D-4D73-8348-62B6D5AA2D5E}" srcOrd="1" destOrd="0" presId="urn:microsoft.com/office/officeart/2018/2/layout/IconLabelList"/>
    <dgm:cxn modelId="{B44E876D-5CB2-431B-8C19-871F1838F7BB}" type="presParOf" srcId="{7394777C-836D-48D1-AEBE-B9720610D7D7}" destId="{F12CF5A8-48BD-4707-BFF3-02387CF2EF37}" srcOrd="2" destOrd="0" presId="urn:microsoft.com/office/officeart/2018/2/layout/IconLabelList"/>
    <dgm:cxn modelId="{0B1176E5-BFDD-426A-9C05-A0E134D199B2}" type="presParOf" srcId="{633A8590-D3F0-4F6B-A1B5-DB4A552C1265}" destId="{E8D29DEA-3FC1-447D-822F-ACD28A3FA753}" srcOrd="1" destOrd="0" presId="urn:microsoft.com/office/officeart/2018/2/layout/IconLabelList"/>
    <dgm:cxn modelId="{CCCD60FE-7BDC-46DE-AE8F-5F6E4F89BCAC}" type="presParOf" srcId="{633A8590-D3F0-4F6B-A1B5-DB4A552C1265}" destId="{14B5AD75-D2A2-4ABD-8ADE-7C0653A592E8}" srcOrd="2" destOrd="0" presId="urn:microsoft.com/office/officeart/2018/2/layout/IconLabelList"/>
    <dgm:cxn modelId="{A38BFB50-F760-48AE-BF93-2EDA02C3F7AE}" type="presParOf" srcId="{14B5AD75-D2A2-4ABD-8ADE-7C0653A592E8}" destId="{554105C0-BB7C-4D30-AD08-EE9D5629CEB9}" srcOrd="0" destOrd="0" presId="urn:microsoft.com/office/officeart/2018/2/layout/IconLabelList"/>
    <dgm:cxn modelId="{5D181C1B-0514-4F73-BA0E-69F2A9151F91}" type="presParOf" srcId="{14B5AD75-D2A2-4ABD-8ADE-7C0653A592E8}" destId="{4DB197EA-B4F4-45A3-9AD7-269E92554A73}" srcOrd="1" destOrd="0" presId="urn:microsoft.com/office/officeart/2018/2/layout/IconLabelList"/>
    <dgm:cxn modelId="{F1F45050-ED9D-4D64-8E39-1E9B60CBEB86}" type="presParOf" srcId="{14B5AD75-D2A2-4ABD-8ADE-7C0653A592E8}" destId="{389C15E9-EE28-4DFF-9206-634DAEDC62C5}" srcOrd="2" destOrd="0" presId="urn:microsoft.com/office/officeart/2018/2/layout/IconLabelList"/>
    <dgm:cxn modelId="{3A911D34-E745-4CCE-B8CF-FB9A139320C2}" type="presParOf" srcId="{633A8590-D3F0-4F6B-A1B5-DB4A552C1265}" destId="{BB9A7E5A-D0BD-471C-9B3B-7E1686DA9AF9}" srcOrd="3" destOrd="0" presId="urn:microsoft.com/office/officeart/2018/2/layout/IconLabelList"/>
    <dgm:cxn modelId="{0A1C3732-F0AB-4F3D-AE5F-9EBC9DE7EB9A}" type="presParOf" srcId="{633A8590-D3F0-4F6B-A1B5-DB4A552C1265}" destId="{0B8B9F7D-39FB-485B-9AF8-6964CB81E1D6}" srcOrd="4" destOrd="0" presId="urn:microsoft.com/office/officeart/2018/2/layout/IconLabelList"/>
    <dgm:cxn modelId="{B102AE12-261D-4472-9B4F-E0CAE24D1EA9}" type="presParOf" srcId="{0B8B9F7D-39FB-485B-9AF8-6964CB81E1D6}" destId="{6ECDE28C-EACC-4156-8F3A-A0B9E9A20011}" srcOrd="0" destOrd="0" presId="urn:microsoft.com/office/officeart/2018/2/layout/IconLabelList"/>
    <dgm:cxn modelId="{41440349-3307-4652-B942-09982785A13D}" type="presParOf" srcId="{0B8B9F7D-39FB-485B-9AF8-6964CB81E1D6}" destId="{0412C298-B2EA-4DC0-A5C5-61CF4A7020AD}" srcOrd="1" destOrd="0" presId="urn:microsoft.com/office/officeart/2018/2/layout/IconLabelList"/>
    <dgm:cxn modelId="{4A8F0DF2-C768-4683-8FB8-F9DFC7EB5FCC}" type="presParOf" srcId="{0B8B9F7D-39FB-485B-9AF8-6964CB81E1D6}" destId="{7E92DA79-4027-40A1-BBDC-DB71BB24D0A6}" srcOrd="2" destOrd="0" presId="urn:microsoft.com/office/officeart/2018/2/layout/IconLabel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a 1"/>
      <dsp:cNvGrpSpPr/>
    </dsp:nvGrpSpPr>
    <dsp:grpSpPr>
      <a:xfrm>
        <a:off x="0" y="0"/>
        <a:ext cx="4552541" cy="5564191"/>
        <a:chOff x="0" y="0"/>
        <a:chExt cx="4552541" cy="5564191"/>
      </a:xfrm>
    </dsp:grpSpPr>
    <dsp:sp modelId="{B3E628B7-92C4-4374-9968-F558BAA60EC6}">
      <dsp:nvSpPr>
        <dsp:cNvPr id="4" name="Dowolny kształt 3"/>
        <dsp:cNvSpPr/>
      </dsp:nvSpPr>
      <dsp:spPr bwMode="white">
        <a:xfrm>
          <a:off x="922314" y="1643066"/>
          <a:ext cx="605038" cy="1139030"/>
        </a:xfrm>
        <a:custGeom>
          <a:avLst/>
          <a:gdLst/>
          <a:ahLst/>
          <a:cxnLst/>
          <a:pathLst>
            <a:path w="953" h="1794">
              <a:moveTo>
                <a:pt x="0" y="1794"/>
              </a:moveTo>
              <a:lnTo>
                <a:pt x="476" y="1794"/>
              </a:lnTo>
              <a:lnTo>
                <a:pt x="476" y="0"/>
              </a:lnTo>
              <a:lnTo>
                <a:pt x="953" y="0"/>
              </a:lnTo>
            </a:path>
          </a:pathLst>
        </a:custGeom>
      </dsp:spPr>
      <dsp:style>
        <a:lnRef idx="2">
          <a:schemeClr val="dk2">
            <a:shade val="60000"/>
          </a:schemeClr>
        </a:lnRef>
        <a:fillRef idx="0">
          <a:schemeClr val="dk2"/>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pl-PL">
            <a:solidFill>
              <a:schemeClr val="tx1"/>
            </a:solidFill>
          </a:endParaRPr>
        </a:p>
      </dsp:txBody>
      <dsp:txXfrm>
        <a:off x="922314" y="1643066"/>
        <a:ext cx="605038" cy="1139030"/>
      </dsp:txXfrm>
    </dsp:sp>
    <dsp:sp modelId="{8EFAB54E-DD86-4EF1-9B89-2999B3973159}">
      <dsp:nvSpPr>
        <dsp:cNvPr id="6" name="Dowolny kształt 5"/>
        <dsp:cNvSpPr/>
      </dsp:nvSpPr>
      <dsp:spPr bwMode="white">
        <a:xfrm>
          <a:off x="922314" y="2782096"/>
          <a:ext cx="605038" cy="0"/>
        </a:xfrm>
        <a:custGeom>
          <a:avLst/>
          <a:gdLst/>
          <a:ahLst/>
          <a:cxnLst/>
          <a:pathLst>
            <a:path w="953">
              <a:moveTo>
                <a:pt x="0" y="0"/>
              </a:moveTo>
              <a:lnTo>
                <a:pt x="476" y="0"/>
              </a:lnTo>
              <a:lnTo>
                <a:pt x="476" y="0"/>
              </a:lnTo>
              <a:lnTo>
                <a:pt x="953" y="0"/>
              </a:lnTo>
            </a:path>
          </a:pathLst>
        </a:custGeom>
      </dsp:spPr>
      <dsp:style>
        <a:lnRef idx="2">
          <a:schemeClr val="dk2">
            <a:shade val="60000"/>
          </a:schemeClr>
        </a:lnRef>
        <a:fillRef idx="0">
          <a:schemeClr val="dk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pl-PL">
            <a:solidFill>
              <a:schemeClr val="tx1"/>
            </a:solidFill>
          </a:endParaRPr>
        </a:p>
      </dsp:txBody>
      <dsp:txXfrm>
        <a:off x="922314" y="2782096"/>
        <a:ext cx="605038" cy="0"/>
      </dsp:txXfrm>
    </dsp:sp>
    <dsp:sp modelId="{D951926A-AFBD-4DA0-BC3E-405237E01E38}">
      <dsp:nvSpPr>
        <dsp:cNvPr id="8" name="Dowolny kształt 7"/>
        <dsp:cNvSpPr/>
      </dsp:nvSpPr>
      <dsp:spPr bwMode="white">
        <a:xfrm>
          <a:off x="922314" y="2782096"/>
          <a:ext cx="605038" cy="1152892"/>
        </a:xfrm>
        <a:custGeom>
          <a:avLst/>
          <a:gdLst/>
          <a:ahLst/>
          <a:cxnLst/>
          <a:pathLst>
            <a:path w="953" h="1816">
              <a:moveTo>
                <a:pt x="0" y="0"/>
              </a:moveTo>
              <a:lnTo>
                <a:pt x="476" y="0"/>
              </a:lnTo>
              <a:lnTo>
                <a:pt x="476" y="1816"/>
              </a:lnTo>
              <a:lnTo>
                <a:pt x="953" y="1816"/>
              </a:lnTo>
            </a:path>
          </a:pathLst>
        </a:custGeom>
      </dsp:spPr>
      <dsp:style>
        <a:lnRef idx="2">
          <a:schemeClr val="dk2">
            <a:shade val="60000"/>
          </a:schemeClr>
        </a:lnRef>
        <a:fillRef idx="0">
          <a:schemeClr val="dk2"/>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pl-PL">
            <a:solidFill>
              <a:schemeClr val="tx1"/>
            </a:solidFill>
          </a:endParaRPr>
        </a:p>
      </dsp:txBody>
      <dsp:txXfrm>
        <a:off x="922314" y="2782096"/>
        <a:ext cx="605038" cy="1152892"/>
      </dsp:txXfrm>
    </dsp:sp>
    <dsp:sp modelId="{EC7024B6-5E57-4E23-A2BE-0263E672C53A}">
      <dsp:nvSpPr>
        <dsp:cNvPr id="3" name="Prostokąt 2"/>
        <dsp:cNvSpPr/>
      </dsp:nvSpPr>
      <dsp:spPr bwMode="white">
        <a:xfrm rot="16200000">
          <a:off x="-1965985" y="2320939"/>
          <a:ext cx="4854283" cy="922314"/>
        </a:xfrm>
        <a:prstGeom prst="rect">
          <a:avLst/>
        </a:prstGeom>
        <a:solidFill>
          <a:schemeClr val="accent2">
            <a:lumMod val="40000"/>
            <a:lumOff val="60000"/>
          </a:schemeClr>
        </a:solidFill>
      </dsp:spPr>
      <dsp:style>
        <a:lnRef idx="2">
          <a:schemeClr val="lt2"/>
        </a:lnRef>
        <a:fillRef idx="1">
          <a:schemeClr val="dk2"/>
        </a:fillRef>
        <a:effectRef idx="0">
          <a:scrgbClr r="0" g="0" b="0"/>
        </a:effectRef>
        <a:fontRef idx="minor">
          <a:schemeClr val="lt1"/>
        </a:fontRef>
      </dsp:style>
      <dsp:txBody>
        <a:bodyPr lIns="26035" tIns="26035" rIns="26035" bIns="26035" anchor="ctr"/>
        <a:lstStyle>
          <a:lvl1pPr algn="ctr">
            <a:defRPr sz="41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pl-PL" dirty="0"/>
            <a:t>NBP- STRUKTUR</a:t>
          </a:r>
        </a:p>
      </dsp:txBody>
      <dsp:txXfrm rot="16200000">
        <a:off x="-1965985" y="2320939"/>
        <a:ext cx="4854283" cy="922314"/>
      </dsp:txXfrm>
    </dsp:sp>
    <dsp:sp modelId="{A78EF918-9937-47DC-B548-3B0159A24872}">
      <dsp:nvSpPr>
        <dsp:cNvPr id="5" name="Prostokąt 4"/>
        <dsp:cNvSpPr/>
      </dsp:nvSpPr>
      <dsp:spPr bwMode="white">
        <a:xfrm>
          <a:off x="1527352" y="1181909"/>
          <a:ext cx="3025189" cy="922314"/>
        </a:xfrm>
        <a:prstGeom prst="rect">
          <a:avLst/>
        </a:prstGeom>
        <a:solidFill>
          <a:schemeClr val="accent2">
            <a:lumMod val="40000"/>
            <a:lumOff val="60000"/>
          </a:schemeClr>
        </a:solidFill>
      </dsp:spPr>
      <dsp:style>
        <a:lnRef idx="2">
          <a:schemeClr val="lt2"/>
        </a:lnRef>
        <a:fillRef idx="1">
          <a:schemeClr val="dk2"/>
        </a:fillRef>
        <a:effectRef idx="0">
          <a:scrgbClr r="0" g="0" b="0"/>
        </a:effectRef>
        <a:fontRef idx="minor">
          <a:schemeClr val="lt1"/>
        </a:fontRef>
      </dsp:style>
      <dsp:txBody>
        <a:bodyPr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pl-PL" b="1" i="0" dirty="0"/>
            <a:t>Präsident</a:t>
          </a:r>
          <a:endParaRPr lang="pl-PL" dirty="0"/>
        </a:p>
      </dsp:txBody>
      <dsp:txXfrm>
        <a:off x="1527352" y="1181909"/>
        <a:ext cx="3025189" cy="922314"/>
      </dsp:txXfrm>
    </dsp:sp>
    <dsp:sp modelId="{CC69AF98-5196-40F6-89A3-57B76655F0EF}">
      <dsp:nvSpPr>
        <dsp:cNvPr id="7" name="Prostokąt 6"/>
        <dsp:cNvSpPr/>
      </dsp:nvSpPr>
      <dsp:spPr bwMode="white">
        <a:xfrm>
          <a:off x="1527352" y="2320939"/>
          <a:ext cx="3025189" cy="922314"/>
        </a:xfrm>
        <a:prstGeom prst="rect">
          <a:avLst/>
        </a:prstGeom>
        <a:solidFill>
          <a:schemeClr val="accent2">
            <a:lumMod val="40000"/>
            <a:lumOff val="60000"/>
          </a:schemeClr>
        </a:solidFill>
      </dsp:spPr>
      <dsp:style>
        <a:lnRef idx="2">
          <a:schemeClr val="lt2"/>
        </a:lnRef>
        <a:fillRef idx="1">
          <a:schemeClr val="dk2"/>
        </a:fillRef>
        <a:effectRef idx="0">
          <a:scrgbClr r="0" g="0" b="0"/>
        </a:effectRef>
        <a:fontRef idx="minor">
          <a:schemeClr val="lt1"/>
        </a:fontRef>
      </dsp:style>
      <dsp:txBody>
        <a:bodyPr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pl-PL" b="1" i="0" dirty="0"/>
            <a:t>Rat </a:t>
          </a:r>
          <a:r>
            <a:rPr lang="pl-PL" b="1" i="0" dirty="0" err="1"/>
            <a:t>für</a:t>
          </a:r>
          <a:r>
            <a:rPr lang="pl-PL" b="1" i="0" dirty="0"/>
            <a:t> </a:t>
          </a:r>
          <a:r>
            <a:rPr lang="pl-PL" b="1" i="0" dirty="0" err="1"/>
            <a:t>Geldpolitik</a:t>
          </a:r>
          <a:endParaRPr lang="pl-PL" dirty="0"/>
        </a:p>
      </dsp:txBody>
      <dsp:txXfrm>
        <a:off x="1527352" y="2320939"/>
        <a:ext cx="3025189" cy="922314"/>
      </dsp:txXfrm>
    </dsp:sp>
    <dsp:sp modelId="{6F862D0A-6CF9-46C1-AB9B-C205E4F7E6AF}">
      <dsp:nvSpPr>
        <dsp:cNvPr id="9" name="Prostokąt 8"/>
        <dsp:cNvSpPr/>
      </dsp:nvSpPr>
      <dsp:spPr bwMode="white">
        <a:xfrm>
          <a:off x="1527352" y="3473831"/>
          <a:ext cx="3025189" cy="922314"/>
        </a:xfrm>
        <a:prstGeom prst="rect">
          <a:avLst/>
        </a:prstGeom>
        <a:solidFill>
          <a:schemeClr val="accent2">
            <a:lumMod val="40000"/>
            <a:lumOff val="60000"/>
          </a:schemeClr>
        </a:solidFill>
      </dsp:spPr>
      <dsp:style>
        <a:lnRef idx="2">
          <a:schemeClr val="lt2"/>
        </a:lnRef>
        <a:fillRef idx="1">
          <a:schemeClr val="dk2"/>
        </a:fillRef>
        <a:effectRef idx="0">
          <a:scrgbClr r="0" g="0" b="0"/>
        </a:effectRef>
        <a:fontRef idx="minor">
          <a:schemeClr val="lt1"/>
        </a:fontRef>
      </dsp:style>
      <dsp:txBody>
        <a:bodyPr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pl-PL" b="1" i="0" dirty="0"/>
            <a:t>Verwaltungsvorstand</a:t>
          </a:r>
          <a:endParaRPr lang="pl-PL" dirty="0"/>
        </a:p>
      </dsp:txBody>
      <dsp:txXfrm>
        <a:off x="1527352" y="3473831"/>
        <a:ext cx="3025189" cy="922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a 1"/>
      <dsp:cNvGrpSpPr/>
    </dsp:nvGrpSpPr>
    <dsp:grpSpPr>
      <a:xfrm>
        <a:off x="0" y="0"/>
        <a:ext cx="10515600" cy="4351338"/>
        <a:chOff x="0" y="0"/>
        <a:chExt cx="10515600" cy="4351338"/>
      </a:xfrm>
    </dsp:grpSpPr>
    <dsp:sp modelId="{EED953D1-E7B4-43C3-8D20-E4A4A3F80E52}">
      <dsp:nvSpPr>
        <dsp:cNvPr id="3" name="Prostokąt 2"/>
        <dsp:cNvSpPr/>
      </dsp:nvSpPr>
      <dsp:spPr bwMode="white">
        <a:xfrm>
          <a:off x="1332806" y="-336176"/>
          <a:ext cx="2175389" cy="2175389"/>
        </a:xfrm>
        <a:prstGeom prst="rect">
          <a:avLst/>
        </a:prstGeom>
      </dsp:spPr>
      <dsp:style>
        <a:lnRef idx="2">
          <a:schemeClr val="lt1"/>
        </a:lnRef>
        <a:fillRef idx="1">
          <a:schemeClr val="accent1"/>
        </a:fillRef>
        <a:effectRef idx="0">
          <a:scrgbClr r="0" g="0" b="0"/>
        </a:effectRef>
        <a:fontRef idx="minor">
          <a:schemeClr val="lt1"/>
        </a:fontRef>
      </dsp:style>
      <dsp:txXfrm>
        <a:off x="1332806" y="-336176"/>
        <a:ext cx="2175389" cy="2175389"/>
      </dsp:txXfrm>
    </dsp:sp>
    <dsp:sp modelId="{F12CF5A8-48BD-4707-BFF3-02387CF2EF37}">
      <dsp:nvSpPr>
        <dsp:cNvPr id="4" name="Prostokąt 3"/>
        <dsp:cNvSpPr/>
      </dsp:nvSpPr>
      <dsp:spPr bwMode="white">
        <a:xfrm>
          <a:off x="3402" y="1959236"/>
          <a:ext cx="4834198"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38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r>
            <a:rPr lang="de-DE">
              <a:solidFill>
                <a:schemeClr val="tx1"/>
              </a:solidFill>
            </a:rPr>
            <a:t>Staatsbank</a:t>
          </a:r>
          <a:endParaRPr lang="en-US" dirty="0">
            <a:solidFill>
              <a:schemeClr val="tx1"/>
            </a:solidFill>
          </a:endParaRPr>
        </a:p>
      </dsp:txBody>
      <dsp:txXfrm>
        <a:off x="3402" y="1959236"/>
        <a:ext cx="4834198" cy="720000"/>
      </dsp:txXfrm>
    </dsp:sp>
    <dsp:sp modelId="{554105C0-BB7C-4D30-AD08-EE9D5629CEB9}">
      <dsp:nvSpPr>
        <dsp:cNvPr id="5" name="Prostokąt 4"/>
        <dsp:cNvSpPr/>
      </dsp:nvSpPr>
      <dsp:spPr bwMode="white">
        <a:xfrm>
          <a:off x="7012989" y="0"/>
          <a:ext cx="2175389" cy="2175389"/>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sp:spPr>
      <dsp:style>
        <a:lnRef idx="2">
          <a:schemeClr val="lt1"/>
        </a:lnRef>
        <a:fillRef idx="1">
          <a:schemeClr val="accent1"/>
        </a:fillRef>
        <a:effectRef idx="0">
          <a:scrgbClr r="0" g="0" b="0"/>
        </a:effectRef>
        <a:fontRef idx="minor">
          <a:schemeClr val="lt1"/>
        </a:fontRef>
      </dsp:style>
      <dsp:txXfrm>
        <a:off x="7012989" y="0"/>
        <a:ext cx="2175389" cy="2175389"/>
      </dsp:txXfrm>
    </dsp:sp>
    <dsp:sp modelId="{389C15E9-EE28-4DFF-9206-634DAEDC62C5}">
      <dsp:nvSpPr>
        <dsp:cNvPr id="6" name="Prostokąt 5"/>
        <dsp:cNvSpPr/>
      </dsp:nvSpPr>
      <dsp:spPr bwMode="white">
        <a:xfrm>
          <a:off x="5683584" y="1959236"/>
          <a:ext cx="4834198"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38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r>
            <a:rPr lang="de-DE">
              <a:solidFill>
                <a:schemeClr val="tx1"/>
              </a:solidFill>
            </a:rPr>
            <a:t>Bank der Banken</a:t>
          </a:r>
          <a:endParaRPr lang="en-US" dirty="0">
            <a:solidFill>
              <a:schemeClr val="tx1"/>
            </a:solidFill>
          </a:endParaRPr>
        </a:p>
      </dsp:txBody>
      <dsp:txXfrm>
        <a:off x="5683584" y="1959236"/>
        <a:ext cx="4834198" cy="720000"/>
      </dsp:txXfrm>
    </dsp:sp>
    <dsp:sp modelId="{6ECDE28C-EACC-4156-8F3A-A0B9E9A20011}">
      <dsp:nvSpPr>
        <dsp:cNvPr id="7" name="Prostokąt 6"/>
        <dsp:cNvSpPr/>
      </dsp:nvSpPr>
      <dsp:spPr bwMode="white">
        <a:xfrm>
          <a:off x="4260515" y="1731512"/>
          <a:ext cx="2175389" cy="2175389"/>
        </a:xfrm>
        <a:prstGeom prst="rect">
          <a:avLst/>
        </a:prstGeom>
      </dsp:spPr>
      <dsp:style>
        <a:lnRef idx="2">
          <a:schemeClr val="lt1"/>
        </a:lnRef>
        <a:fillRef idx="1">
          <a:schemeClr val="accent1"/>
        </a:fillRef>
        <a:effectRef idx="0">
          <a:scrgbClr r="0" g="0" b="0"/>
        </a:effectRef>
        <a:fontRef idx="minor">
          <a:schemeClr val="lt1"/>
        </a:fontRef>
      </dsp:style>
      <dsp:txXfrm>
        <a:off x="4260515" y="1731512"/>
        <a:ext cx="2175389" cy="2175389"/>
      </dsp:txXfrm>
    </dsp:sp>
    <dsp:sp modelId="{7E92DA79-4027-40A1-BBDC-DB71BB24D0A6}">
      <dsp:nvSpPr>
        <dsp:cNvPr id="8" name="Prostokąt 7"/>
        <dsp:cNvSpPr/>
      </dsp:nvSpPr>
      <dsp:spPr bwMode="white">
        <a:xfrm>
          <a:off x="2841985" y="3967514"/>
          <a:ext cx="4834198"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38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r>
            <a:rPr lang="de-DE">
              <a:solidFill>
                <a:schemeClr val="tx1"/>
              </a:solidFill>
            </a:rPr>
            <a:t>ausstellende Bank</a:t>
          </a:r>
          <a:endParaRPr lang="en-US" dirty="0">
            <a:solidFill>
              <a:schemeClr val="tx1"/>
            </a:solidFill>
          </a:endParaRPr>
        </a:p>
      </dsp:txBody>
      <dsp:txXfrm>
        <a:off x="2841985" y="3967514"/>
        <a:ext cx="4834198" cy="72000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off" val="ctr"/>
          <dgm:param type="contDir" val="sameDir"/>
          <dgm:param type="grDir" val="tL"/>
          <dgm:param type="flowDir" val="row"/>
          <dgm:param type="horzAlign" val="ctr"/>
          <dgm:param type="vertAlign" val="mid"/>
        </dgm:alg>
      </dgm:if>
      <dgm:else name="Name2">
        <dgm:alg type="snake">
          <dgm:param type="off" val="ctr"/>
          <dgm:param type="contDir" val="sameDir"/>
          <dgm:param type="grDir" val="tR"/>
          <dgm:param type="flowDir" val="row"/>
          <dgm:param type="horzAlign" val="ctr"/>
          <dgm:param type="vertAlign" val="mid"/>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hasCustomPrompt="1"/>
          </p:nvPr>
        </p:nvSpPr>
        <p:spPr>
          <a:xfrm>
            <a:off x="1524000" y="1122363"/>
            <a:ext cx="9144000" cy="2387600"/>
          </a:xfrm>
        </p:spPr>
        <p:txBody>
          <a:bodyPr anchor="b"/>
          <a:lstStyle>
            <a:lvl1pPr algn="ctr">
              <a:defRPr sz="6000"/>
            </a:lvl1pPr>
          </a:lstStyle>
          <a:p>
            <a:r>
              <a:rPr lang="pl-PL"/>
              <a:t>Kliknij, aby edytować styl</a:t>
            </a:r>
            <a:endParaRPr lang="pl-PL"/>
          </a:p>
        </p:txBody>
      </p:sp>
      <p:sp>
        <p:nvSpPr>
          <p:cNvPr id="3" name="Podtytuł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a:p>
        </p:txBody>
      </p:sp>
      <p:sp>
        <p:nvSpPr>
          <p:cNvPr id="4" name="Symbol zastępczy daty 3"/>
          <p:cNvSpPr>
            <a:spLocks noGrp="1"/>
          </p:cNvSpPr>
          <p:nvPr>
            <p:ph type="dt" sz="half" idx="10"/>
          </p:nvPr>
        </p:nvSpPr>
        <p:spPr/>
        <p:txBody>
          <a:bodyPr/>
          <a:lstStyle/>
          <a:p>
            <a:fld id="{13F6072D-B599-4033-831D-0120EA5B290A}"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3EF263F-9C40-40DA-B143-C8F24AD92EBA}" type="slidenum">
              <a:rPr lang="pl-PL" smtClean="0"/>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tytułu pionowego 2"/>
          <p:cNvSpPr>
            <a:spLocks noGrp="1"/>
          </p:cNvSpPr>
          <p:nvPr>
            <p:ph type="body" orient="vert" idx="1" hasCustomPrompt="1"/>
          </p:nvPr>
        </p:nvSpPr>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13F6072D-B599-4033-831D-0120EA5B290A}"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3EF263F-9C40-40DA-B143-C8F24AD92EBA}" type="slidenum">
              <a:rPr lang="pl-PL" smtClean="0"/>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hasCustomPrompt="1"/>
          </p:nvPr>
        </p:nvSpPr>
        <p:spPr>
          <a:xfrm>
            <a:off x="8724900" y="365125"/>
            <a:ext cx="2628900" cy="5811838"/>
          </a:xfrm>
        </p:spPr>
        <p:txBody>
          <a:bodyPr vert="eaVert"/>
          <a:lstStyle/>
          <a:p>
            <a:r>
              <a:rPr lang="pl-PL"/>
              <a:t>Kliknij, aby edytować styl</a:t>
            </a:r>
            <a:endParaRPr lang="pl-PL"/>
          </a:p>
        </p:txBody>
      </p:sp>
      <p:sp>
        <p:nvSpPr>
          <p:cNvPr id="3" name="Symbol zastępczy tytułu pionowego 2"/>
          <p:cNvSpPr>
            <a:spLocks noGrp="1"/>
          </p:cNvSpPr>
          <p:nvPr>
            <p:ph type="body" orient="vert" idx="1" hasCustomPrompt="1"/>
          </p:nvPr>
        </p:nvSpPr>
        <p:spPr>
          <a:xfrm>
            <a:off x="838200" y="365125"/>
            <a:ext cx="7734300" cy="5811838"/>
          </a:xfrm>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13F6072D-B599-4033-831D-0120EA5B290A}"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3EF263F-9C40-40DA-B143-C8F24AD92EBA}" type="slidenum">
              <a:rPr lang="pl-PL" smtClean="0"/>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zawartości 2"/>
          <p:cNvSpPr>
            <a:spLocks noGrp="1"/>
          </p:cNvSpPr>
          <p:nvPr>
            <p:ph idx="1" hasCustomPrompt="1"/>
          </p:nvPr>
        </p:nvSpPr>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13F6072D-B599-4033-831D-0120EA5B290A}"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3EF263F-9C40-40DA-B143-C8F24AD92EBA}" type="slidenum">
              <a:rPr lang="pl-PL" smtClean="0"/>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1850" y="1709738"/>
            <a:ext cx="10515600" cy="2852737"/>
          </a:xfrm>
        </p:spPr>
        <p:txBody>
          <a:bodyPr anchor="b"/>
          <a:lstStyle>
            <a:lvl1pPr>
              <a:defRPr sz="6000"/>
            </a:lvl1pPr>
          </a:lstStyle>
          <a:p>
            <a:r>
              <a:rPr lang="pl-PL"/>
              <a:t>Kliknij, aby edytować styl</a:t>
            </a:r>
            <a:endParaRPr lang="pl-PL"/>
          </a:p>
        </p:txBody>
      </p:sp>
      <p:sp>
        <p:nvSpPr>
          <p:cNvPr id="3" name="Symbol zastępczy tekstu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endParaRPr lang="pl-PL"/>
          </a:p>
        </p:txBody>
      </p:sp>
      <p:sp>
        <p:nvSpPr>
          <p:cNvPr id="4" name="Symbol zastępczy daty 3"/>
          <p:cNvSpPr>
            <a:spLocks noGrp="1"/>
          </p:cNvSpPr>
          <p:nvPr>
            <p:ph type="dt" sz="half" idx="10"/>
          </p:nvPr>
        </p:nvSpPr>
        <p:spPr/>
        <p:txBody>
          <a:bodyPr/>
          <a:lstStyle/>
          <a:p>
            <a:fld id="{13F6072D-B599-4033-831D-0120EA5B290A}"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3EF263F-9C40-40DA-B143-C8F24AD92EBA}" type="slidenum">
              <a:rPr lang="pl-PL" smtClean="0"/>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zawartości 2"/>
          <p:cNvSpPr>
            <a:spLocks noGrp="1"/>
          </p:cNvSpPr>
          <p:nvPr>
            <p:ph sz="half" idx="1" hasCustomPrompt="1"/>
          </p:nvPr>
        </p:nvSpPr>
        <p:spPr>
          <a:xfrm>
            <a:off x="838200" y="1825625"/>
            <a:ext cx="5181600" cy="435133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zawartości 3"/>
          <p:cNvSpPr>
            <a:spLocks noGrp="1"/>
          </p:cNvSpPr>
          <p:nvPr>
            <p:ph sz="half" idx="2" hasCustomPrompt="1"/>
          </p:nvPr>
        </p:nvSpPr>
        <p:spPr>
          <a:xfrm>
            <a:off x="6172200" y="1825625"/>
            <a:ext cx="5181600" cy="435133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5" name="Symbol zastępczy daty 4"/>
          <p:cNvSpPr>
            <a:spLocks noGrp="1"/>
          </p:cNvSpPr>
          <p:nvPr>
            <p:ph type="dt" sz="half" idx="10"/>
          </p:nvPr>
        </p:nvSpPr>
        <p:spPr/>
        <p:txBody>
          <a:bodyPr/>
          <a:lstStyle/>
          <a:p>
            <a:fld id="{13F6072D-B599-4033-831D-0120EA5B290A}"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3EF263F-9C40-40DA-B143-C8F24AD92EBA}" type="slidenum">
              <a:rPr lang="pl-PL" smtClean="0"/>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9788" y="365125"/>
            <a:ext cx="10515600" cy="1325563"/>
          </a:xfrm>
        </p:spPr>
        <p:txBody>
          <a:bodyPr/>
          <a:lstStyle/>
          <a:p>
            <a:r>
              <a:rPr lang="pl-PL"/>
              <a:t>Kliknij, aby edytować styl</a:t>
            </a:r>
            <a:endParaRPr lang="pl-PL"/>
          </a:p>
        </p:txBody>
      </p:sp>
      <p:sp>
        <p:nvSpPr>
          <p:cNvPr id="3" name="Symbol zastępczy tekstu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4" name="Symbol zastępczy zawartości 3"/>
          <p:cNvSpPr>
            <a:spLocks noGrp="1"/>
          </p:cNvSpPr>
          <p:nvPr>
            <p:ph sz="half" idx="2" hasCustomPrompt="1"/>
          </p:nvPr>
        </p:nvSpPr>
        <p:spPr>
          <a:xfrm>
            <a:off x="839788" y="2505075"/>
            <a:ext cx="5157787" cy="368458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5" name="Symbol zastępczy tekstu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6" name="Symbol zastępczy zawartości 5"/>
          <p:cNvSpPr>
            <a:spLocks noGrp="1"/>
          </p:cNvSpPr>
          <p:nvPr>
            <p:ph sz="quarter" idx="4" hasCustomPrompt="1"/>
          </p:nvPr>
        </p:nvSpPr>
        <p:spPr>
          <a:xfrm>
            <a:off x="6172200" y="2505075"/>
            <a:ext cx="5183188" cy="368458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7" name="Symbol zastępczy daty 6"/>
          <p:cNvSpPr>
            <a:spLocks noGrp="1"/>
          </p:cNvSpPr>
          <p:nvPr>
            <p:ph type="dt" sz="half" idx="10"/>
          </p:nvPr>
        </p:nvSpPr>
        <p:spPr/>
        <p:txBody>
          <a:bodyPr/>
          <a:lstStyle/>
          <a:p>
            <a:fld id="{13F6072D-B599-4033-831D-0120EA5B290A}" type="datetimeFigureOut">
              <a:rPr lang="pl-PL" smtClean="0"/>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3EF263F-9C40-40DA-B143-C8F24AD92EBA}" type="slidenum">
              <a:rPr lang="pl-PL" smtClean="0"/>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daty 2"/>
          <p:cNvSpPr>
            <a:spLocks noGrp="1"/>
          </p:cNvSpPr>
          <p:nvPr>
            <p:ph type="dt" sz="half" idx="10"/>
          </p:nvPr>
        </p:nvSpPr>
        <p:spPr/>
        <p:txBody>
          <a:bodyPr/>
          <a:lstStyle/>
          <a:p>
            <a:fld id="{13F6072D-B599-4033-831D-0120EA5B290A}" type="datetimeFigureOut">
              <a:rPr lang="pl-PL" smtClean="0"/>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3EF263F-9C40-40DA-B143-C8F24AD92EBA}" type="slidenum">
              <a:rPr lang="pl-PL" smtClean="0"/>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3F6072D-B599-4033-831D-0120EA5B290A}" type="datetimeFigureOut">
              <a:rPr lang="pl-PL" smtClean="0"/>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3EF263F-9C40-40DA-B143-C8F24AD92EBA}" type="slidenum">
              <a:rPr lang="pl-PL" smtClean="0"/>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9788" y="457200"/>
            <a:ext cx="3932237" cy="1600200"/>
          </a:xfrm>
        </p:spPr>
        <p:txBody>
          <a:bodyPr anchor="b"/>
          <a:lstStyle>
            <a:lvl1pPr>
              <a:defRPr sz="3200"/>
            </a:lvl1pPr>
          </a:lstStyle>
          <a:p>
            <a:r>
              <a:rPr lang="pl-PL"/>
              <a:t>Kliknij, aby edytować styl</a:t>
            </a:r>
            <a:endParaRPr lang="pl-PL"/>
          </a:p>
        </p:txBody>
      </p:sp>
      <p:sp>
        <p:nvSpPr>
          <p:cNvPr id="3" name="Symbol zastępczy zawartości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tekst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Symbol zastępczy daty 4"/>
          <p:cNvSpPr>
            <a:spLocks noGrp="1"/>
          </p:cNvSpPr>
          <p:nvPr>
            <p:ph type="dt" sz="half" idx="10"/>
          </p:nvPr>
        </p:nvSpPr>
        <p:spPr/>
        <p:txBody>
          <a:bodyPr/>
          <a:lstStyle/>
          <a:p>
            <a:fld id="{13F6072D-B599-4033-831D-0120EA5B290A}"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3EF263F-9C40-40DA-B143-C8F24AD92EBA}" type="slidenum">
              <a:rPr lang="pl-PL" smtClean="0"/>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9788" y="457200"/>
            <a:ext cx="3932237" cy="1600200"/>
          </a:xfrm>
        </p:spPr>
        <p:txBody>
          <a:bodyPr anchor="b"/>
          <a:lstStyle>
            <a:lvl1pPr>
              <a:defRPr sz="3200"/>
            </a:lvl1pPr>
          </a:lstStyle>
          <a:p>
            <a:r>
              <a:rPr lang="pl-PL"/>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Symbol zastępczy daty 4"/>
          <p:cNvSpPr>
            <a:spLocks noGrp="1"/>
          </p:cNvSpPr>
          <p:nvPr>
            <p:ph type="dt" sz="half" idx="10"/>
          </p:nvPr>
        </p:nvSpPr>
        <p:spPr/>
        <p:txBody>
          <a:bodyPr/>
          <a:lstStyle/>
          <a:p>
            <a:fld id="{13F6072D-B599-4033-831D-0120EA5B290A}"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3EF263F-9C40-40DA-B143-C8F24AD92EBA}" type="slidenum">
              <a:rPr lang="pl-PL" smtClean="0"/>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F6072D-B599-4033-831D-0120EA5B290A}" type="datetimeFigureOut">
              <a:rPr lang="pl-PL" smtClean="0"/>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EF263F-9C40-40DA-B143-C8F24AD92EBA}" type="slidenum">
              <a:rPr lang="pl-PL" smtClean="0"/>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jpeg"/><Relationship Id="rId2" Type="http://schemas.microsoft.com/office/2007/relationships/hdphoto" Target="../media/image19.wdp"/><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polnisches-recht.eu/index.php/ratgeber2/1273-das-polnische-bankensystem" TargetMode="External"/><Relationship Id="rId3" Type="http://schemas.openxmlformats.org/officeDocument/2006/relationships/hyperlink" Target="https://nbp.pl/en/" TargetMode="External"/><Relationship Id="rId2" Type="http://schemas.openxmlformats.org/officeDocument/2006/relationships/hyperlink" Target="https://de.wikipedia.org/wiki/Narodowy_Bank_Polski" TargetMode="External"/><Relationship Id="rId1"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sv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4.png"/><Relationship Id="rId6" Type="http://schemas.openxmlformats.org/officeDocument/2006/relationships/image" Target="../media/image13.jpe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p:cNvSpPr>
            <a:spLocks noGrp="1" noRot="1" noChangeAspect="1" noMove="1" noResize="1" noEditPoints="1" noAdjustHandles="1" noChangeArrowheads="1" noChangeShapeType="1" noTextEdit="1"/>
          </p:cNvSpPr>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arodowy Bank Polski – Wikipedia, wolna encyklopedia"/>
          <p:cNvPicPr>
            <a:picLocks noChangeAspect="1" noChangeArrowheads="1"/>
          </p:cNvPicPr>
          <p:nvPr/>
        </p:nvPicPr>
        <p:blipFill rotWithShape="1">
          <a:blip r:embed="rId1">
            <a:alphaModFix amt="26000"/>
            <a:extLst>
              <a:ext uri="{28A0092B-C50C-407E-A947-70E740481C1C}">
                <a14:useLocalDpi xmlns:a14="http://schemas.microsoft.com/office/drawing/2010/main" val="0"/>
              </a:ext>
            </a:extLst>
          </a:blip>
          <a:srcRect t="2864" b="12867"/>
          <a:stretch>
            <a:fillRect/>
          </a:stretch>
        </p:blipFill>
        <p:spPr bwMode="auto">
          <a:xfrm>
            <a:off x="20" y="1"/>
            <a:ext cx="12191980" cy="6857999"/>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ctrTitle"/>
          </p:nvPr>
        </p:nvSpPr>
        <p:spPr>
          <a:xfrm>
            <a:off x="-100614" y="369731"/>
            <a:ext cx="10904738" cy="2900518"/>
          </a:xfrm>
        </p:spPr>
        <p:txBody>
          <a:bodyPr>
            <a:normAutofit/>
          </a:bodyPr>
          <a:lstStyle/>
          <a:p>
            <a:r>
              <a:rPr lang="de-DE" sz="70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Die Polnische Nationalbank</a:t>
            </a:r>
            <a:br>
              <a:rPr lang="pl-PL"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endParaRPr lang="pl-PL" dirty="0">
              <a:solidFill>
                <a:srgbClr val="FFFFFF"/>
              </a:solidFill>
            </a:endParaRPr>
          </a:p>
        </p:txBody>
      </p:sp>
      <p:sp>
        <p:nvSpPr>
          <p:cNvPr id="3" name="Podtytuł 2"/>
          <p:cNvSpPr>
            <a:spLocks noGrp="1"/>
          </p:cNvSpPr>
          <p:nvPr>
            <p:ph type="subTitle" idx="1"/>
          </p:nvPr>
        </p:nvSpPr>
        <p:spPr>
          <a:xfrm>
            <a:off x="2891162" y="5145241"/>
            <a:ext cx="9144000" cy="1098395"/>
          </a:xfrm>
        </p:spPr>
        <p:txBody>
          <a:bodyPr>
            <a:normAutofit fontScale="25000" lnSpcReduction="20000"/>
          </a:bodyPr>
          <a:lstStyle/>
          <a:p>
            <a:pPr algn="r"/>
            <a:r>
              <a:rPr lang="pl-PL" sz="7500" b="1" dirty="0" err="1">
                <a:solidFill>
                  <a:srgbClr val="FFFFFF"/>
                </a:solidFill>
                <a:latin typeface="Times New Roman" panose="02020603050405020304" pitchFamily="18" charset="0"/>
                <a:cs typeface="Times New Roman" panose="02020603050405020304" pitchFamily="18" charset="0"/>
              </a:rPr>
              <a:t>Präsentiert</a:t>
            </a:r>
            <a:r>
              <a:rPr lang="pl-PL" sz="7500" b="1" dirty="0">
                <a:solidFill>
                  <a:srgbClr val="FFFFFF"/>
                </a:solidFill>
                <a:latin typeface="Times New Roman" panose="02020603050405020304" pitchFamily="18" charset="0"/>
                <a:cs typeface="Times New Roman" panose="02020603050405020304" pitchFamily="18" charset="0"/>
              </a:rPr>
              <a:t> von:</a:t>
            </a:r>
            <a:endParaRPr lang="pl-PL" sz="7500" b="1" dirty="0">
              <a:solidFill>
                <a:srgbClr val="FFFFFF"/>
              </a:solidFill>
              <a:latin typeface="Times New Roman" panose="02020603050405020304" pitchFamily="18" charset="0"/>
              <a:cs typeface="Times New Roman" panose="02020603050405020304" pitchFamily="18" charset="0"/>
            </a:endParaRPr>
          </a:p>
          <a:p>
            <a:pPr algn="r"/>
            <a:r>
              <a:rPr lang="pl-PL" sz="7500" b="1" dirty="0">
                <a:solidFill>
                  <a:srgbClr val="FFFFFF"/>
                </a:solidFill>
                <a:latin typeface="Times New Roman" panose="02020603050405020304" pitchFamily="18" charset="0"/>
                <a:cs typeface="Times New Roman" panose="02020603050405020304" pitchFamily="18" charset="0"/>
              </a:rPr>
              <a:t>Patrycja Radoń </a:t>
            </a:r>
            <a:endParaRPr lang="pl-PL" sz="7500" b="1" dirty="0">
              <a:solidFill>
                <a:srgbClr val="FFFFFF"/>
              </a:solidFill>
              <a:latin typeface="Times New Roman" panose="02020603050405020304" pitchFamily="18" charset="0"/>
              <a:cs typeface="Times New Roman" panose="02020603050405020304" pitchFamily="18" charset="0"/>
            </a:endParaRPr>
          </a:p>
          <a:p>
            <a:pPr algn="r"/>
            <a:r>
              <a:rPr lang="de-DE" sz="7500" b="1" dirty="0">
                <a:solidFill>
                  <a:srgbClr val="FFFFFF"/>
                </a:solidFill>
                <a:latin typeface="Times New Roman" panose="02020603050405020304" pitchFamily="18" charset="0"/>
                <a:cs typeface="Times New Roman" panose="02020603050405020304" pitchFamily="18" charset="0"/>
              </a:rPr>
              <a:t>Student</a:t>
            </a:r>
            <a:r>
              <a:rPr lang="pl-PL" altLang="de-DE" sz="7500" b="1" dirty="0">
                <a:solidFill>
                  <a:srgbClr val="FFFFFF"/>
                </a:solidFill>
                <a:latin typeface="Times New Roman" panose="02020603050405020304" pitchFamily="18" charset="0"/>
                <a:cs typeface="Times New Roman" panose="02020603050405020304" pitchFamily="18" charset="0"/>
              </a:rPr>
              <a:t>in</a:t>
            </a:r>
            <a:r>
              <a:rPr lang="de-DE" sz="7500" b="1" dirty="0">
                <a:solidFill>
                  <a:srgbClr val="FFFFFF"/>
                </a:solidFill>
                <a:latin typeface="Times New Roman" panose="02020603050405020304" pitchFamily="18" charset="0"/>
                <a:cs typeface="Times New Roman" panose="02020603050405020304" pitchFamily="18" charset="0"/>
              </a:rPr>
              <a:t> des 2. Studienjahres</a:t>
            </a:r>
            <a:endParaRPr lang="de-DE" sz="7500" b="1" dirty="0">
              <a:solidFill>
                <a:srgbClr val="FFFFFF"/>
              </a:solidFill>
              <a:latin typeface="Times New Roman" panose="02020603050405020304" pitchFamily="18" charset="0"/>
              <a:cs typeface="Times New Roman" panose="02020603050405020304" pitchFamily="18" charset="0"/>
            </a:endParaRPr>
          </a:p>
          <a:p>
            <a:pPr algn="r"/>
            <a:r>
              <a:rPr lang="de-DE" sz="7500" b="1" dirty="0">
                <a:solidFill>
                  <a:srgbClr val="FFFFFF"/>
                </a:solidFill>
                <a:latin typeface="Times New Roman" panose="02020603050405020304" pitchFamily="18" charset="0"/>
                <a:cs typeface="Times New Roman" panose="02020603050405020304" pitchFamily="18" charset="0"/>
              </a:rPr>
              <a:t>Institut für </a:t>
            </a:r>
            <a:r>
              <a:rPr lang="pl-PL" sz="7500" b="1" dirty="0" err="1">
                <a:solidFill>
                  <a:srgbClr val="FFFFFF"/>
                </a:solidFill>
                <a:latin typeface="Times New Roman" panose="02020603050405020304" pitchFamily="18" charset="0"/>
                <a:cs typeface="Times New Roman" panose="02020603050405020304" pitchFamily="18" charset="0"/>
              </a:rPr>
              <a:t>Rechnungs</a:t>
            </a:r>
            <a:r>
              <a:rPr lang="pl-PL" sz="7500" b="1" dirty="0">
                <a:solidFill>
                  <a:srgbClr val="FFFFFF"/>
                </a:solidFill>
                <a:latin typeface="Times New Roman" panose="02020603050405020304" pitchFamily="18" charset="0"/>
                <a:cs typeface="Times New Roman" panose="02020603050405020304" pitchFamily="18" charset="0"/>
              </a:rPr>
              <a:t>-</a:t>
            </a:r>
            <a:r>
              <a:rPr lang="de-DE" sz="7500" b="1" dirty="0">
                <a:solidFill>
                  <a:srgbClr val="FFFFFF"/>
                </a:solidFill>
                <a:latin typeface="Times New Roman" panose="02020603050405020304" pitchFamily="18" charset="0"/>
                <a:cs typeface="Times New Roman" panose="02020603050405020304" pitchFamily="18" charset="0"/>
              </a:rPr>
              <a:t> und Finanzwesen</a:t>
            </a:r>
            <a:endParaRPr lang="de-DE" sz="7500" b="1" dirty="0">
              <a:solidFill>
                <a:srgbClr val="FFFFFF"/>
              </a:solidFill>
              <a:latin typeface="Times New Roman" panose="02020603050405020304" pitchFamily="18" charset="0"/>
              <a:cs typeface="Times New Roman" panose="02020603050405020304" pitchFamily="18" charset="0"/>
            </a:endParaRPr>
          </a:p>
          <a:p>
            <a:pPr algn="r"/>
            <a:r>
              <a:rPr lang="de-DE" sz="7500" b="1" dirty="0" err="1">
                <a:solidFill>
                  <a:srgbClr val="FFFFFF"/>
                </a:solidFill>
                <a:latin typeface="Times New Roman" panose="02020603050405020304" pitchFamily="18" charset="0"/>
                <a:cs typeface="Times New Roman" panose="02020603050405020304" pitchFamily="18" charset="0"/>
              </a:rPr>
              <a:t>Rzeszower</a:t>
            </a:r>
            <a:r>
              <a:rPr lang="de-DE" sz="7500" b="1" dirty="0">
                <a:solidFill>
                  <a:srgbClr val="FFFFFF"/>
                </a:solidFill>
                <a:latin typeface="Times New Roman" panose="02020603050405020304" pitchFamily="18" charset="0"/>
                <a:cs typeface="Times New Roman" panose="02020603050405020304" pitchFamily="18" charset="0"/>
              </a:rPr>
              <a:t> Universität</a:t>
            </a:r>
            <a:endParaRPr lang="de-DE" sz="7500" b="1" dirty="0">
              <a:solidFill>
                <a:srgbClr val="FFFFFF"/>
              </a:solidFill>
              <a:latin typeface="Times New Roman" panose="02020603050405020304" pitchFamily="18" charset="0"/>
              <a:cs typeface="Times New Roman" panose="02020603050405020304" pitchFamily="18" charset="0"/>
            </a:endParaRPr>
          </a:p>
          <a:p>
            <a:endParaRPr lang="pl-PL" sz="600" dirty="0">
              <a:solidFill>
                <a:srgbClr val="FFFFFF"/>
              </a:solidFill>
            </a:endParaRPr>
          </a:p>
        </p:txBody>
      </p:sp>
      <p:pic>
        <p:nvPicPr>
          <p:cNvPr id="1028" name="Picture 4" descr="Flaga narodowa Polski 70x140 cm Grapil.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64358" cy="10983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3705" y="-1"/>
            <a:ext cx="1438275" cy="137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308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Rectangle 3089"/>
          <p:cNvSpPr>
            <a:spLocks noGrp="1" noRot="1" noChangeAspect="1" noMove="1" noResize="1" noEditPoints="1" noAdjustHandles="1" noChangeArrowheads="1" noChangeShapeType="1" noTextEdit="1"/>
          </p:cNvSpPr>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616054" y="1070149"/>
            <a:ext cx="8959893" cy="1004836"/>
          </a:xfrm>
        </p:spPr>
        <p:txBody>
          <a:bodyPr anchor="ctr">
            <a:normAutofit/>
          </a:bodyPr>
          <a:lstStyle/>
          <a:p>
            <a:pPr algn="ctr"/>
            <a:r>
              <a:rPr lang="pl-PL" sz="3200" b="1" dirty="0" err="1"/>
              <a:t>Haupttätigkeitsbereiche</a:t>
            </a:r>
            <a:r>
              <a:rPr lang="pl-PL" sz="3200" b="1" dirty="0"/>
              <a:t> der </a:t>
            </a:r>
            <a:r>
              <a:rPr lang="pl-PL" sz="3200" b="1" dirty="0" err="1"/>
              <a:t>Polnischen</a:t>
            </a:r>
            <a:r>
              <a:rPr lang="pl-PL" sz="3200" b="1" dirty="0"/>
              <a:t> </a:t>
            </a:r>
            <a:r>
              <a:rPr lang="pl-PL" sz="3200" b="1" dirty="0" err="1"/>
              <a:t>Nationalbank</a:t>
            </a:r>
            <a:endParaRPr lang="pl-PL" sz="3200" b="1" dirty="0"/>
          </a:p>
        </p:txBody>
      </p:sp>
      <p:sp>
        <p:nvSpPr>
          <p:cNvPr id="3092" name="Rectangle 3091"/>
          <p:cNvSpPr>
            <a:spLocks noGrp="1" noRot="1" noChangeAspect="1" noMove="1" noResize="1" noEditPoints="1" noAdjustHandles="1" noChangeArrowheads="1" noChangeShapeType="1" noTextEdit="1"/>
          </p:cNvSpPr>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1616054" y="2768321"/>
            <a:ext cx="8959892" cy="2828543"/>
          </a:xfrm>
        </p:spPr>
        <p:txBody>
          <a:bodyPr anchor="t">
            <a:normAutofit/>
          </a:bodyPr>
          <a:lstStyle/>
          <a:p>
            <a:pPr marL="0" indent="0">
              <a:buNone/>
            </a:pPr>
            <a:r>
              <a:rPr lang="de-DE" sz="2000" dirty="0"/>
              <a:t>-Geldpolitik betreiben,  </a:t>
            </a:r>
            <a:endParaRPr lang="pl-PL" sz="2000" dirty="0"/>
          </a:p>
          <a:p>
            <a:pPr marL="0" indent="0">
              <a:buNone/>
            </a:pPr>
            <a:r>
              <a:rPr lang="de-DE" sz="2000" dirty="0"/>
              <a:t>-Emissionsaktivitäten,</a:t>
            </a:r>
            <a:endParaRPr lang="pl-PL" sz="2000" dirty="0"/>
          </a:p>
          <a:p>
            <a:pPr marL="0" indent="0">
              <a:buNone/>
            </a:pPr>
            <a:r>
              <a:rPr lang="de-DE" sz="2000" dirty="0"/>
              <a:t>- Entwicklung des Zahlungssystems,</a:t>
            </a:r>
            <a:endParaRPr lang="pl-PL" sz="2000" dirty="0"/>
          </a:p>
          <a:p>
            <a:pPr marL="0" indent="0">
              <a:buNone/>
            </a:pPr>
            <a:r>
              <a:rPr lang="de-DE" sz="2000" dirty="0"/>
              <a:t>- Betreuung der Staatskasse,</a:t>
            </a:r>
            <a:endParaRPr lang="pl-PL" sz="2000" dirty="0"/>
          </a:p>
          <a:p>
            <a:pPr marL="0" indent="0">
              <a:buNone/>
            </a:pPr>
            <a:r>
              <a:rPr lang="de-DE" sz="2000" dirty="0"/>
              <a:t>- Bildungs- und Informationsaktivitäten.</a:t>
            </a:r>
            <a:endParaRPr lang="pl-PL" sz="2000" dirty="0"/>
          </a:p>
        </p:txBody>
      </p:sp>
      <p:pic>
        <p:nvPicPr>
          <p:cNvPr id="4" name="Picture 4" descr="Zadanie Praca Szkoła - Darmowa grafika wektorowa na Pixabay - Pixabay"/>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0468" y="3458169"/>
            <a:ext cx="1710956" cy="21386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p:cNvSpPr>
            <a:spLocks noGrp="1" noRot="1" noChangeAspect="1" noMove="1" noResize="1" noEditPoints="1" noAdjustHandles="1" noChangeArrowheads="1" noChangeShapeType="1" noTextEdit="1"/>
          </p:cNvSpPr>
          <p:nvPr/>
        </p:nvSpPr>
        <p:spPr>
          <a:xfrm>
            <a:off x="1" y="0"/>
            <a:ext cx="6095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p:cNvSpPr>
            <a:spLocks noGrp="1" noRot="1" noChangeAspect="1" noMove="1" noResize="1" noEditPoints="1" noAdjustHandles="1" noChangeArrowheads="1" noChangeShapeType="1" noTextEdit="1"/>
          </p:cNvSpPr>
          <p:nvPr/>
        </p:nvSpPr>
        <p:spPr>
          <a:xfrm>
            <a:off x="1371600" y="1371601"/>
            <a:ext cx="3354572" cy="4114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71599" y="75305"/>
            <a:ext cx="2552956" cy="1772545"/>
          </a:xfrm>
        </p:spPr>
        <p:txBody>
          <a:bodyPr>
            <a:normAutofit/>
          </a:bodyPr>
          <a:lstStyle/>
          <a:p>
            <a:pPr algn="ctr"/>
            <a:r>
              <a:rPr lang="pl-PL" sz="4000" b="1" i="0" dirty="0" err="1">
                <a:effectLst/>
                <a:latin typeface="inherit"/>
              </a:rPr>
              <a:t>Aufsicht</a:t>
            </a:r>
            <a:br>
              <a:rPr lang="pl-PL" sz="4000" b="0" i="0" dirty="0">
                <a:effectLst/>
                <a:latin typeface="Helvetica Neue"/>
              </a:rPr>
            </a:br>
            <a:endParaRPr lang="pl-PL" sz="4000" dirty="0"/>
          </a:p>
        </p:txBody>
      </p:sp>
      <p:sp>
        <p:nvSpPr>
          <p:cNvPr id="3" name="Symbol zastępczy zawartości 2"/>
          <p:cNvSpPr>
            <a:spLocks noGrp="1"/>
          </p:cNvSpPr>
          <p:nvPr>
            <p:ph idx="1"/>
          </p:nvPr>
        </p:nvSpPr>
        <p:spPr>
          <a:xfrm>
            <a:off x="3721491" y="1204677"/>
            <a:ext cx="8017429" cy="5115116"/>
          </a:xfrm>
        </p:spPr>
        <p:txBody>
          <a:bodyPr anchor="ctr">
            <a:normAutofit/>
          </a:bodyPr>
          <a:lstStyle/>
          <a:p>
            <a:r>
              <a:rPr lang="de-DE" sz="2700" b="0" i="0" dirty="0">
                <a:effectLst/>
                <a:latin typeface="Helvetica Neue"/>
              </a:rPr>
              <a:t>Die Aufsicht über das Bankensystem in Polen übernimmt die Finanzaufsichtskommission. Die Kommission ist berechtigt, Maßnahmen zum ordnungsgemäßen Funktionieren des Finanzmarktes</a:t>
            </a:r>
            <a:r>
              <a:rPr lang="pl-PL" sz="2700" b="0" i="0" dirty="0">
                <a:effectLst/>
                <a:latin typeface="Helvetica Neue"/>
              </a:rPr>
              <a:t> </a:t>
            </a:r>
            <a:r>
              <a:rPr lang="de-DE" sz="2700" b="0" i="0" dirty="0">
                <a:effectLst/>
                <a:latin typeface="Helvetica Neue"/>
              </a:rPr>
              <a:t>und zur Entwicklung und Konkurrenzfähigkeit des Finanzmarktes zu ergreifen.</a:t>
            </a:r>
            <a:endParaRPr lang="de-DE" sz="2700" b="0" i="0" dirty="0">
              <a:effectLst/>
              <a:latin typeface="Helvetica Neue"/>
            </a:endParaRPr>
          </a:p>
          <a:p>
            <a:endParaRPr lang="pl-PL" sz="2000" dirty="0">
              <a:solidFill>
                <a:schemeClr val="tx1">
                  <a:lumMod val="65000"/>
                  <a:lumOff val="35000"/>
                </a:schemeClr>
              </a:solidFill>
            </a:endParaRPr>
          </a:p>
        </p:txBody>
      </p:sp>
      <p:pic>
        <p:nvPicPr>
          <p:cNvPr id="4" name="Picture 2" descr="Nadzór nad jednostkami samorządu terytorialnego - Infor.pl"/>
          <p:cNvPicPr>
            <a:picLocks noChangeAspect="1" noChangeArrowheads="1"/>
          </p:cNvPicPr>
          <p:nvPr/>
        </p:nvPicPr>
        <p:blipFill rotWithShape="1">
          <a:blip r:embed="rId1">
            <a:extLst>
              <a:ext uri="{28A0092B-C50C-407E-A947-70E740481C1C}">
                <a14:useLocalDpi xmlns:a14="http://schemas.microsoft.com/office/drawing/2010/main" val="0"/>
              </a:ext>
            </a:extLst>
          </a:blip>
          <a:srcRect l="12980"/>
          <a:stretch>
            <a:fillRect/>
          </a:stretch>
        </p:blipFill>
        <p:spPr bwMode="auto">
          <a:xfrm>
            <a:off x="485631" y="1657630"/>
            <a:ext cx="3016431" cy="4018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385255" y="1997765"/>
            <a:ext cx="4786138" cy="1663995"/>
          </a:xfrm>
        </p:spPr>
        <p:txBody>
          <a:bodyPr anchor="t">
            <a:normAutofit/>
          </a:bodyPr>
          <a:lstStyle/>
          <a:p>
            <a:pPr algn="ctr"/>
            <a:r>
              <a:rPr lang="pl-PL" sz="3200" b="1" dirty="0"/>
              <a:t>NBP-</a:t>
            </a:r>
            <a:r>
              <a:rPr lang="pl-PL" sz="3200" b="1" dirty="0" err="1"/>
              <a:t>Unabhängigkeit</a:t>
            </a:r>
            <a:endParaRPr lang="pl-PL" sz="3200" b="1" dirty="0"/>
          </a:p>
        </p:txBody>
      </p:sp>
      <p:pic>
        <p:nvPicPr>
          <p:cNvPr id="1026" name="Picture 2" descr="Brak dostępnego opisu zdjęcia."/>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0" y="83211"/>
            <a:ext cx="2370964" cy="1914554"/>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p:cNvSpPr>
            <a:spLocks noGrp="1" noRot="1" noChangeAspect="1" noMove="1" noResize="1" noEditPoints="1" noAdjustHandles="1" noChangeArrowheads="1" noChangeShapeType="1" noTextEdit="1"/>
          </p:cNvSpPr>
          <p:nvPr/>
        </p:nvSpPr>
        <p:spPr>
          <a:xfrm>
            <a:off x="7416208" y="0"/>
            <a:ext cx="4775791"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4530436" y="820882"/>
            <a:ext cx="7585364" cy="5308788"/>
          </a:xfrm>
        </p:spPr>
        <p:txBody>
          <a:bodyPr anchor="ctr">
            <a:noAutofit/>
          </a:bodyPr>
          <a:lstStyle/>
          <a:p>
            <a:r>
              <a:rPr lang="de-DE" sz="3800" dirty="0"/>
              <a:t>NBP ist völlig unabhängig von anderen staatlichen Behörden, einschließlich der Regierung.</a:t>
            </a:r>
            <a:endParaRPr lang="de-DE" sz="3800" dirty="0"/>
          </a:p>
          <a:p>
            <a:r>
              <a:rPr lang="de-DE" sz="3800" dirty="0"/>
              <a:t>Im Gegensatz zu ihrer Vorgängerin, der Bank von Polen, und einigen anderen Zentralbanken</a:t>
            </a:r>
            <a:r>
              <a:rPr lang="pl-PL" sz="3800" dirty="0"/>
              <a:t> </a:t>
            </a:r>
            <a:r>
              <a:rPr lang="de-DE" sz="3800" dirty="0"/>
              <a:t>befindet sich die NBP weder mehrheitlich in Privatbesitz</a:t>
            </a:r>
            <a:r>
              <a:rPr lang="pl-PL" sz="3800" dirty="0"/>
              <a:t>.</a:t>
            </a:r>
            <a:endParaRPr lang="pl-PL" sz="3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DDB"/>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i="0">
                <a:solidFill>
                  <a:srgbClr val="000000"/>
                </a:solidFill>
                <a:effectLst/>
                <a:latin typeface="Arial" panose="020B0604020202020204" pitchFamily="34" charset="0"/>
              </a:rPr>
              <a:t>Regionalniederlassungen</a:t>
            </a:r>
            <a:br>
              <a:rPr lang="pl-PL" b="1" i="0">
                <a:solidFill>
                  <a:srgbClr val="000000"/>
                </a:solidFill>
                <a:effectLst/>
                <a:latin typeface="Arial" panose="020B0604020202020204" pitchFamily="34" charset="0"/>
              </a:rPr>
            </a:br>
            <a:endParaRPr lang="pl-PL" dirty="0"/>
          </a:p>
        </p:txBody>
      </p:sp>
      <p:pic>
        <p:nvPicPr>
          <p:cNvPr id="4098" name="Picture 2" descr="Oddziały Okręgowe NBP by NBP - Infogram"/>
          <p:cNvPicPr>
            <a:picLocks noGrp="1" noChangeAspect="1" noChangeArrowheads="1"/>
          </p:cNvPicPr>
          <p:nvPr>
            <p:ph idx="1"/>
          </p:nvPr>
        </p:nvPicPr>
        <p:blipFill rotWithShape="1">
          <a:blip r:embed="rId1">
            <a:extLst>
              <a:ext uri="{BEBA8EAE-BF5A-486C-A8C5-ECC9F3942E4B}">
                <a14:imgProps xmlns:a14="http://schemas.microsoft.com/office/drawing/2010/main">
                  <a14:imgLayer r:embed="rId2">
                    <a14:imgEffect>
                      <a14:colorTemperature colorTemp="11200"/>
                    </a14:imgEffect>
                  </a14:imgLayer>
                </a14:imgProps>
              </a:ext>
              <a:ext uri="{28A0092B-C50C-407E-A947-70E740481C1C}">
                <a14:useLocalDpi xmlns:a14="http://schemas.microsoft.com/office/drawing/2010/main" val="0"/>
              </a:ext>
            </a:extLst>
          </a:blip>
          <a:srcRect l="22090" t="15177" r="28110"/>
          <a:stretch>
            <a:fillRect/>
          </a:stretch>
        </p:blipFill>
        <p:spPr bwMode="auto">
          <a:xfrm>
            <a:off x="2876549" y="1086896"/>
            <a:ext cx="6010276" cy="51186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ank in flat style isolated 19548574 Vector Art at Vecteez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98435"/>
            <a:ext cx="3478696" cy="11595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0982" y="-245290"/>
            <a:ext cx="10515600" cy="1325563"/>
          </a:xfrm>
        </p:spPr>
        <p:txBody>
          <a:bodyPr/>
          <a:lstStyle/>
          <a:p>
            <a:r>
              <a:rPr lang="pl-PL" dirty="0"/>
              <a:t>Zinsen </a:t>
            </a:r>
            <a:endParaRPr lang="pl-PL" dirty="0"/>
          </a:p>
        </p:txBody>
      </p:sp>
      <p:pic>
        <p:nvPicPr>
          <p:cNvPr id="1026" name="Picture 2" descr="Was sind Zinsen?"/>
          <p:cNvPicPr>
            <a:picLocks noChangeAspect="1" noChangeArrowheads="1"/>
          </p:cNvPicPr>
          <p:nvPr/>
        </p:nvPicPr>
        <p:blipFill rotWithShape="1">
          <a:blip r:embed="rId1">
            <a:duotone>
              <a:schemeClr val="accent2">
                <a:shade val="45000"/>
                <a:satMod val="135000"/>
              </a:schemeClr>
              <a:prstClr val="white"/>
            </a:duotone>
            <a:extLst>
              <a:ext uri="{28A0092B-C50C-407E-A947-70E740481C1C}">
                <a14:useLocalDpi xmlns:a14="http://schemas.microsoft.com/office/drawing/2010/main" val="0"/>
              </a:ext>
            </a:extLst>
          </a:blip>
          <a:srcRect l="-608" t="4176" r="5680" b="15669"/>
          <a:stretch>
            <a:fillRect/>
          </a:stretch>
        </p:blipFill>
        <p:spPr bwMode="auto">
          <a:xfrm>
            <a:off x="160849" y="682318"/>
            <a:ext cx="11045733" cy="54933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topy procentowe NBP 2022 - podwyżka o 0,75 pkt proc. od 9 czerwca -  Infor.p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37728" y="2174697"/>
            <a:ext cx="1937707" cy="1453280"/>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690982" y="6400799"/>
            <a:ext cx="7016620" cy="369332"/>
          </a:xfrm>
          <a:prstGeom prst="rect">
            <a:avLst/>
          </a:prstGeom>
          <a:noFill/>
        </p:spPr>
        <p:txBody>
          <a:bodyPr wrap="square" rtlCol="0">
            <a:spAutoFit/>
          </a:bodyPr>
          <a:lstStyle/>
          <a:p>
            <a:r>
              <a:rPr lang="pl-PL" dirty="0"/>
              <a:t>https://www.konto.org/lexikon/zinsen/</a:t>
            </a: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Die </a:t>
            </a:r>
            <a:r>
              <a:rPr lang="pl-PL" dirty="0" err="1"/>
              <a:t>Bilderrätsel</a:t>
            </a:r>
            <a:endParaRPr lang="pl-PL" dirty="0"/>
          </a:p>
        </p:txBody>
      </p:sp>
      <p:pic>
        <p:nvPicPr>
          <p:cNvPr id="5" name="Symbol zastępczy zawartości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34803" y="2823779"/>
            <a:ext cx="9880747" cy="1325563"/>
          </a:xfrm>
        </p:spPr>
      </p:pic>
      <p:pic>
        <p:nvPicPr>
          <p:cNvPr id="11266" name="Picture 2" descr="Myślący Człowiek Ciągły Rysunek Linii | Premium Wektor"/>
          <p:cNvPicPr>
            <a:picLocks noChangeAspect="1" noChangeArrowheads="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17493" t="14969" r="17233" b="13751"/>
          <a:stretch>
            <a:fillRect/>
          </a:stretch>
        </p:blipFill>
        <p:spPr bwMode="auto">
          <a:xfrm>
            <a:off x="8972550" y="200025"/>
            <a:ext cx="2381250" cy="2600325"/>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5575177" y="4953740"/>
            <a:ext cx="5637320" cy="369332"/>
          </a:xfrm>
          <a:prstGeom prst="rect">
            <a:avLst/>
          </a:prstGeom>
          <a:noFill/>
        </p:spPr>
        <p:txBody>
          <a:bodyPr wrap="square" rtlCol="0">
            <a:spAutoFit/>
          </a:bodyPr>
          <a:lstStyle/>
          <a:p>
            <a:r>
              <a:rPr lang="pl-PL" dirty="0" err="1"/>
              <a:t>Nationalbank</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de-DE" sz="4400" b="1" kern="100" dirty="0">
                <a:effectLst/>
                <a:latin typeface="Times New Roman" panose="02020603050405020304" pitchFamily="18" charset="0"/>
                <a:ea typeface="Calibri" panose="020F0502020204030204" pitchFamily="34" charset="0"/>
                <a:cs typeface="Times New Roman" panose="02020603050405020304" pitchFamily="18" charset="0"/>
              </a:rPr>
              <a:t>Wörterbuch</a:t>
            </a:r>
            <a:endParaRPr lang="pl-PL" dirty="0"/>
          </a:p>
        </p:txBody>
      </p:sp>
      <p:sp>
        <p:nvSpPr>
          <p:cNvPr id="3" name="Symbol zastępczy zawartości 2"/>
          <p:cNvSpPr>
            <a:spLocks noGrp="1"/>
          </p:cNvSpPr>
          <p:nvPr>
            <p:ph idx="1"/>
          </p:nvPr>
        </p:nvSpPr>
        <p:spPr>
          <a:xfrm>
            <a:off x="838200" y="1825625"/>
            <a:ext cx="3787066" cy="4351338"/>
          </a:xfrm>
        </p:spPr>
        <p:txBody>
          <a:bodyPr>
            <a:normAutofit fontScale="55000" lnSpcReduction="20000"/>
          </a:bodyPr>
          <a:lstStyle/>
          <a:p>
            <a:r>
              <a:rPr lang="pl-PL" dirty="0" err="1"/>
              <a:t>die</a:t>
            </a:r>
            <a:r>
              <a:rPr lang="pl-PL" dirty="0"/>
              <a:t> </a:t>
            </a:r>
            <a:r>
              <a:rPr lang="pl-PL" dirty="0" err="1"/>
              <a:t>Tätigkeit</a:t>
            </a:r>
            <a:r>
              <a:rPr lang="pl-PL" dirty="0"/>
              <a:t>-działalność</a:t>
            </a:r>
            <a:endParaRPr lang="pl-PL" dirty="0"/>
          </a:p>
          <a:p>
            <a:r>
              <a:rPr lang="pl-PL" dirty="0" err="1"/>
              <a:t>ersetzen</a:t>
            </a:r>
            <a:r>
              <a:rPr lang="pl-PL" dirty="0"/>
              <a:t> – zastąpić</a:t>
            </a:r>
            <a:endParaRPr lang="pl-PL" dirty="0"/>
          </a:p>
          <a:p>
            <a:r>
              <a:rPr lang="pl-PL" dirty="0" err="1"/>
              <a:t>damalig</a:t>
            </a:r>
            <a:r>
              <a:rPr lang="pl-PL" dirty="0"/>
              <a:t>-ówczesny</a:t>
            </a:r>
            <a:endParaRPr lang="pl-PL" dirty="0"/>
          </a:p>
          <a:p>
            <a:r>
              <a:rPr lang="pl-PL" dirty="0" err="1"/>
              <a:t>anfangs</a:t>
            </a:r>
            <a:r>
              <a:rPr lang="pl-PL" dirty="0"/>
              <a:t>-początkowo</a:t>
            </a:r>
            <a:endParaRPr lang="pl-PL" dirty="0"/>
          </a:p>
          <a:p>
            <a:r>
              <a:rPr lang="pl-PL" dirty="0"/>
              <a:t>bis </a:t>
            </a:r>
            <a:r>
              <a:rPr lang="pl-PL" dirty="0" err="1"/>
              <a:t>Ende</a:t>
            </a:r>
            <a:r>
              <a:rPr lang="pl-PL" dirty="0"/>
              <a:t> - do końca</a:t>
            </a:r>
            <a:endParaRPr lang="pl-PL" dirty="0"/>
          </a:p>
          <a:p>
            <a:r>
              <a:rPr lang="pl-PL" dirty="0" err="1"/>
              <a:t>die</a:t>
            </a:r>
            <a:r>
              <a:rPr lang="pl-PL" dirty="0"/>
              <a:t> </a:t>
            </a:r>
            <a:r>
              <a:rPr lang="pl-PL" dirty="0" err="1"/>
              <a:t>Aufsicht</a:t>
            </a:r>
            <a:r>
              <a:rPr lang="pl-PL" dirty="0"/>
              <a:t> - nadzór</a:t>
            </a:r>
            <a:endParaRPr lang="pl-PL" dirty="0"/>
          </a:p>
          <a:p>
            <a:r>
              <a:rPr lang="pl-PL" dirty="0" err="1"/>
              <a:t>die</a:t>
            </a:r>
            <a:r>
              <a:rPr lang="pl-PL" dirty="0"/>
              <a:t> </a:t>
            </a:r>
            <a:r>
              <a:rPr lang="pl-PL" dirty="0" err="1"/>
              <a:t>Geldausgabe</a:t>
            </a:r>
            <a:r>
              <a:rPr lang="pl-PL" dirty="0"/>
              <a:t> - emisja pieniądza</a:t>
            </a:r>
            <a:endParaRPr lang="pl-PL" dirty="0"/>
          </a:p>
          <a:p>
            <a:r>
              <a:rPr lang="pl-PL" dirty="0" err="1"/>
              <a:t>die</a:t>
            </a:r>
            <a:r>
              <a:rPr lang="pl-PL" dirty="0"/>
              <a:t> </a:t>
            </a:r>
            <a:r>
              <a:rPr lang="pl-PL" dirty="0" err="1"/>
              <a:t>Ansammlung</a:t>
            </a:r>
            <a:r>
              <a:rPr lang="pl-PL" dirty="0"/>
              <a:t> - gromadzenie</a:t>
            </a:r>
            <a:endParaRPr lang="pl-PL" dirty="0"/>
          </a:p>
          <a:p>
            <a:r>
              <a:rPr lang="pl-PL" dirty="0" err="1"/>
              <a:t>die</a:t>
            </a:r>
            <a:r>
              <a:rPr lang="pl-PL" dirty="0"/>
              <a:t> </a:t>
            </a:r>
            <a:r>
              <a:rPr lang="pl-PL" dirty="0" err="1"/>
              <a:t>Ersparnisse</a:t>
            </a:r>
            <a:r>
              <a:rPr lang="pl-PL" dirty="0"/>
              <a:t> - oszczędności</a:t>
            </a:r>
            <a:endParaRPr lang="pl-PL" dirty="0"/>
          </a:p>
          <a:p>
            <a:r>
              <a:rPr lang="pl-PL" dirty="0" err="1"/>
              <a:t>nationale</a:t>
            </a:r>
            <a:r>
              <a:rPr lang="pl-PL" dirty="0"/>
              <a:t> </a:t>
            </a:r>
            <a:r>
              <a:rPr lang="pl-PL" dirty="0" err="1"/>
              <a:t>Währung</a:t>
            </a:r>
            <a:r>
              <a:rPr lang="pl-PL" dirty="0"/>
              <a:t> - narodowa waluta</a:t>
            </a:r>
            <a:endParaRPr lang="pl-PL" dirty="0"/>
          </a:p>
          <a:p>
            <a:r>
              <a:rPr lang="pl-PL" dirty="0" err="1"/>
              <a:t>zurückgeben</a:t>
            </a:r>
            <a:r>
              <a:rPr lang="pl-PL" dirty="0"/>
              <a:t> - przywrócić</a:t>
            </a:r>
            <a:endParaRPr lang="pl-PL" dirty="0"/>
          </a:p>
          <a:p>
            <a:r>
              <a:rPr lang="pl-PL" dirty="0" err="1"/>
              <a:t>sichern</a:t>
            </a:r>
            <a:r>
              <a:rPr lang="pl-PL" dirty="0"/>
              <a:t>-zapewnić </a:t>
            </a:r>
            <a:endParaRPr lang="pl-PL" dirty="0"/>
          </a:p>
          <a:p>
            <a:r>
              <a:rPr lang="pl-PL" dirty="0" err="1"/>
              <a:t>die</a:t>
            </a:r>
            <a:r>
              <a:rPr lang="pl-PL" dirty="0"/>
              <a:t> </a:t>
            </a:r>
            <a:r>
              <a:rPr lang="pl-PL" dirty="0" err="1"/>
              <a:t>Geldpolitik</a:t>
            </a:r>
            <a:r>
              <a:rPr lang="pl-PL" dirty="0"/>
              <a:t>-polityka pieniężna</a:t>
            </a:r>
            <a:endParaRPr lang="pl-PL" dirty="0"/>
          </a:p>
          <a:p>
            <a:r>
              <a:rPr lang="pl-PL" dirty="0" err="1"/>
              <a:t>die</a:t>
            </a:r>
            <a:r>
              <a:rPr lang="pl-PL" dirty="0"/>
              <a:t> </a:t>
            </a:r>
            <a:r>
              <a:rPr lang="pl-PL" dirty="0" err="1"/>
              <a:t>Verfassung</a:t>
            </a:r>
            <a:r>
              <a:rPr lang="pl-PL" dirty="0"/>
              <a:t>-konstytucja</a:t>
            </a:r>
            <a:endParaRPr lang="pl-PL" dirty="0"/>
          </a:p>
          <a:p>
            <a:endParaRPr lang="pl-PL" dirty="0"/>
          </a:p>
        </p:txBody>
      </p:sp>
      <p:sp>
        <p:nvSpPr>
          <p:cNvPr id="4" name="Pole tekstowe 3"/>
          <p:cNvSpPr txBox="1"/>
          <p:nvPr/>
        </p:nvSpPr>
        <p:spPr>
          <a:xfrm>
            <a:off x="6383044" y="1690688"/>
            <a:ext cx="4856085" cy="3663311"/>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de-DE" sz="1500" kern="100" dirty="0">
                <a:effectLst/>
                <a:latin typeface="Aptos" panose="020B0004020202020204" pitchFamily="34" charset="0"/>
                <a:ea typeface="Aptos" panose="020B0004020202020204" pitchFamily="34" charset="0"/>
                <a:cs typeface="Times New Roman" panose="02020603050405020304" pitchFamily="18" charset="0"/>
              </a:rPr>
              <a:t>die Veränderung- </a:t>
            </a:r>
            <a:r>
              <a:rPr lang="de-DE" sz="1500" kern="100" dirty="0" err="1">
                <a:effectLst/>
                <a:latin typeface="Aptos" panose="020B0004020202020204" pitchFamily="34" charset="0"/>
                <a:ea typeface="Aptos" panose="020B0004020202020204" pitchFamily="34" charset="0"/>
                <a:cs typeface="Times New Roman" panose="02020603050405020304" pitchFamily="18" charset="0"/>
              </a:rPr>
              <a:t>zmiana</a:t>
            </a:r>
            <a:r>
              <a:rPr lang="de-DE" sz="1500" kern="100" dirty="0">
                <a:effectLst/>
                <a:latin typeface="Aptos" panose="020B0004020202020204" pitchFamily="34" charset="0"/>
                <a:ea typeface="Aptos" panose="020B0004020202020204" pitchFamily="34" charset="0"/>
                <a:cs typeface="Times New Roman" panose="02020603050405020304" pitchFamily="18" charset="0"/>
              </a:rPr>
              <a:t> </a:t>
            </a:r>
            <a:endParaRPr lang="pl-PL" sz="15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pl-PL" sz="1500" kern="100" dirty="0">
                <a:effectLst/>
                <a:latin typeface="Aptos" panose="020B0004020202020204" pitchFamily="34" charset="0"/>
                <a:ea typeface="Aptos" panose="020B0004020202020204" pitchFamily="34" charset="0"/>
                <a:cs typeface="Times New Roman" panose="02020603050405020304" pitchFamily="18" charset="0"/>
              </a:rPr>
              <a:t>der </a:t>
            </a:r>
            <a:r>
              <a:rPr lang="pl-PL" sz="1500" kern="100" dirty="0" err="1">
                <a:effectLst/>
                <a:latin typeface="Aptos" panose="020B0004020202020204" pitchFamily="34" charset="0"/>
                <a:ea typeface="Aptos" panose="020B0004020202020204" pitchFamily="34" charset="0"/>
                <a:cs typeface="Times New Roman" panose="02020603050405020304" pitchFamily="18" charset="0"/>
              </a:rPr>
              <a:t>Wert</a:t>
            </a:r>
            <a:r>
              <a:rPr lang="pl-PL" sz="1500" kern="100" dirty="0">
                <a:effectLst/>
                <a:latin typeface="Aptos" panose="020B0004020202020204" pitchFamily="34" charset="0"/>
                <a:ea typeface="Aptos" panose="020B0004020202020204" pitchFamily="34" charset="0"/>
                <a:cs typeface="Times New Roman" panose="02020603050405020304" pitchFamily="18" charset="0"/>
              </a:rPr>
              <a:t>- wartość</a:t>
            </a:r>
            <a:endParaRPr lang="pl-PL" sz="15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pl-PL" sz="1500" kern="100" dirty="0" err="1">
                <a:effectLst/>
                <a:latin typeface="Aptos" panose="020B0004020202020204" pitchFamily="34" charset="0"/>
                <a:ea typeface="Aptos" panose="020B0004020202020204" pitchFamily="34" charset="0"/>
                <a:cs typeface="Times New Roman" panose="02020603050405020304" pitchFamily="18" charset="0"/>
              </a:rPr>
              <a:t>die</a:t>
            </a:r>
            <a:r>
              <a:rPr lang="pl-PL" sz="1500" kern="100" dirty="0">
                <a:effectLst/>
                <a:latin typeface="Aptos" panose="020B0004020202020204" pitchFamily="34" charset="0"/>
                <a:ea typeface="Aptos" panose="020B0004020202020204" pitchFamily="34" charset="0"/>
                <a:cs typeface="Times New Roman" panose="02020603050405020304" pitchFamily="18" charset="0"/>
              </a:rPr>
              <a:t> </a:t>
            </a:r>
            <a:r>
              <a:rPr lang="pl-PL" sz="1500" kern="100" dirty="0" err="1">
                <a:effectLst/>
                <a:latin typeface="Aptos" panose="020B0004020202020204" pitchFamily="34" charset="0"/>
                <a:ea typeface="Aptos" panose="020B0004020202020204" pitchFamily="34" charset="0"/>
                <a:cs typeface="Times New Roman" panose="02020603050405020304" pitchFamily="18" charset="0"/>
              </a:rPr>
              <a:t>Emissionsaktivitäten</a:t>
            </a:r>
            <a:r>
              <a:rPr lang="pl-PL" sz="1500" kern="100" dirty="0">
                <a:effectLst/>
                <a:latin typeface="Aptos" panose="020B0004020202020204" pitchFamily="34" charset="0"/>
                <a:ea typeface="Aptos" panose="020B0004020202020204" pitchFamily="34" charset="0"/>
                <a:cs typeface="Times New Roman" panose="02020603050405020304" pitchFamily="18" charset="0"/>
              </a:rPr>
              <a:t> - działania związane z emisją (np. pieniądza)</a:t>
            </a:r>
            <a:endParaRPr lang="pl-PL" sz="15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de-DE" sz="1500" kern="100" dirty="0">
                <a:effectLst/>
                <a:latin typeface="Aptos" panose="020B0004020202020204" pitchFamily="34" charset="0"/>
                <a:ea typeface="Aptos" panose="020B0004020202020204" pitchFamily="34" charset="0"/>
                <a:cs typeface="Times New Roman" panose="02020603050405020304" pitchFamily="18" charset="0"/>
              </a:rPr>
              <a:t>die Entwicklung des Zahlungssystems - </a:t>
            </a:r>
            <a:r>
              <a:rPr lang="de-DE" sz="1500" kern="100" dirty="0" err="1">
                <a:effectLst/>
                <a:latin typeface="Aptos" panose="020B0004020202020204" pitchFamily="34" charset="0"/>
                <a:ea typeface="Aptos" panose="020B0004020202020204" pitchFamily="34" charset="0"/>
                <a:cs typeface="Times New Roman" panose="02020603050405020304" pitchFamily="18" charset="0"/>
              </a:rPr>
              <a:t>rozwój</a:t>
            </a:r>
            <a:r>
              <a:rPr lang="de-DE" sz="15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500" kern="100" dirty="0" err="1">
                <a:effectLst/>
                <a:latin typeface="Aptos" panose="020B0004020202020204" pitchFamily="34" charset="0"/>
                <a:ea typeface="Aptos" panose="020B0004020202020204" pitchFamily="34" charset="0"/>
                <a:cs typeface="Times New Roman" panose="02020603050405020304" pitchFamily="18" charset="0"/>
              </a:rPr>
              <a:t>systemu</a:t>
            </a:r>
            <a:r>
              <a:rPr lang="de-DE" sz="15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500" kern="100" dirty="0" err="1">
                <a:effectLst/>
                <a:latin typeface="Aptos" panose="020B0004020202020204" pitchFamily="34" charset="0"/>
                <a:ea typeface="Aptos" panose="020B0004020202020204" pitchFamily="34" charset="0"/>
                <a:cs typeface="Times New Roman" panose="02020603050405020304" pitchFamily="18" charset="0"/>
              </a:rPr>
              <a:t>płatniczego</a:t>
            </a:r>
            <a:endParaRPr lang="pl-PL" sz="15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de-DE" sz="1500" kern="100" dirty="0">
                <a:effectLst/>
                <a:latin typeface="Aptos" panose="020B0004020202020204" pitchFamily="34" charset="0"/>
                <a:ea typeface="Aptos" panose="020B0004020202020204" pitchFamily="34" charset="0"/>
                <a:cs typeface="Times New Roman" panose="02020603050405020304" pitchFamily="18" charset="0"/>
              </a:rPr>
              <a:t>die Verwaltung der polnischen Devisenreserven - </a:t>
            </a:r>
            <a:r>
              <a:rPr lang="de-DE" sz="1500" kern="100" dirty="0" err="1">
                <a:effectLst/>
                <a:latin typeface="Aptos" panose="020B0004020202020204" pitchFamily="34" charset="0"/>
                <a:ea typeface="Aptos" panose="020B0004020202020204" pitchFamily="34" charset="0"/>
                <a:cs typeface="Times New Roman" panose="02020603050405020304" pitchFamily="18" charset="0"/>
              </a:rPr>
              <a:t>zarządzanie</a:t>
            </a:r>
            <a:r>
              <a:rPr lang="de-DE" sz="15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500" kern="100" dirty="0" err="1">
                <a:effectLst/>
                <a:latin typeface="Aptos" panose="020B0004020202020204" pitchFamily="34" charset="0"/>
                <a:ea typeface="Aptos" panose="020B0004020202020204" pitchFamily="34" charset="0"/>
                <a:cs typeface="Times New Roman" panose="02020603050405020304" pitchFamily="18" charset="0"/>
              </a:rPr>
              <a:t>polskimi</a:t>
            </a:r>
            <a:r>
              <a:rPr lang="de-DE" sz="15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500" kern="100" dirty="0" err="1">
                <a:effectLst/>
                <a:latin typeface="Aptos" panose="020B0004020202020204" pitchFamily="34" charset="0"/>
                <a:ea typeface="Aptos" panose="020B0004020202020204" pitchFamily="34" charset="0"/>
                <a:cs typeface="Times New Roman" panose="02020603050405020304" pitchFamily="18" charset="0"/>
              </a:rPr>
              <a:t>rezerwami</a:t>
            </a:r>
            <a:r>
              <a:rPr lang="de-DE" sz="15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500" kern="100" dirty="0" err="1">
                <a:effectLst/>
                <a:latin typeface="Aptos" panose="020B0004020202020204" pitchFamily="34" charset="0"/>
                <a:ea typeface="Aptos" panose="020B0004020202020204" pitchFamily="34" charset="0"/>
                <a:cs typeface="Times New Roman" panose="02020603050405020304" pitchFamily="18" charset="0"/>
              </a:rPr>
              <a:t>dewizowymi</a:t>
            </a:r>
            <a:endParaRPr lang="pl-PL" sz="15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de-DE" sz="1500" kern="100" dirty="0">
                <a:effectLst/>
                <a:latin typeface="Aptos" panose="020B0004020202020204" pitchFamily="34" charset="0"/>
                <a:ea typeface="Aptos" panose="020B0004020202020204" pitchFamily="34" charset="0"/>
                <a:cs typeface="Times New Roman" panose="02020603050405020304" pitchFamily="18" charset="0"/>
              </a:rPr>
              <a:t>die Betreuung der Staatskasse - </a:t>
            </a:r>
            <a:r>
              <a:rPr lang="de-DE" sz="1500" kern="100" dirty="0" err="1">
                <a:effectLst/>
                <a:latin typeface="Aptos" panose="020B0004020202020204" pitchFamily="34" charset="0"/>
                <a:ea typeface="Aptos" panose="020B0004020202020204" pitchFamily="34" charset="0"/>
                <a:cs typeface="Times New Roman" panose="02020603050405020304" pitchFamily="18" charset="0"/>
              </a:rPr>
              <a:t>opieka</a:t>
            </a:r>
            <a:r>
              <a:rPr lang="de-DE" sz="15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500" kern="100" dirty="0" err="1">
                <a:effectLst/>
                <a:latin typeface="Aptos" panose="020B0004020202020204" pitchFamily="34" charset="0"/>
                <a:ea typeface="Aptos" panose="020B0004020202020204" pitchFamily="34" charset="0"/>
                <a:cs typeface="Times New Roman" panose="02020603050405020304" pitchFamily="18" charset="0"/>
              </a:rPr>
              <a:t>nad</a:t>
            </a:r>
            <a:r>
              <a:rPr lang="de-DE" sz="15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500" kern="100" dirty="0" err="1">
                <a:effectLst/>
                <a:latin typeface="Aptos" panose="020B0004020202020204" pitchFamily="34" charset="0"/>
                <a:ea typeface="Aptos" panose="020B0004020202020204" pitchFamily="34" charset="0"/>
                <a:cs typeface="Times New Roman" panose="02020603050405020304" pitchFamily="18" charset="0"/>
              </a:rPr>
              <a:t>skarbem</a:t>
            </a:r>
            <a:r>
              <a:rPr lang="de-DE" sz="15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500" kern="100" dirty="0" err="1">
                <a:effectLst/>
                <a:latin typeface="Aptos" panose="020B0004020202020204" pitchFamily="34" charset="0"/>
                <a:ea typeface="Aptos" panose="020B0004020202020204" pitchFamily="34" charset="0"/>
                <a:cs typeface="Times New Roman" panose="02020603050405020304" pitchFamily="18" charset="0"/>
              </a:rPr>
              <a:t>państwa</a:t>
            </a:r>
            <a:endParaRPr lang="pl-PL" sz="15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pl-PL" sz="1500" kern="100" dirty="0" err="1">
                <a:effectLst/>
                <a:latin typeface="Aptos" panose="020B0004020202020204" pitchFamily="34" charset="0"/>
                <a:ea typeface="Aptos" panose="020B0004020202020204" pitchFamily="34" charset="0"/>
                <a:cs typeface="Times New Roman" panose="02020603050405020304" pitchFamily="18" charset="0"/>
              </a:rPr>
              <a:t>die</a:t>
            </a:r>
            <a:r>
              <a:rPr lang="pl-PL" sz="1500" kern="100" dirty="0">
                <a:effectLst/>
                <a:latin typeface="Aptos" panose="020B0004020202020204" pitchFamily="34" charset="0"/>
                <a:ea typeface="Aptos" panose="020B0004020202020204" pitchFamily="34" charset="0"/>
                <a:cs typeface="Times New Roman" panose="02020603050405020304" pitchFamily="18" charset="0"/>
              </a:rPr>
              <a:t> </a:t>
            </a:r>
            <a:r>
              <a:rPr lang="pl-PL" sz="1500" kern="100" dirty="0" err="1">
                <a:effectLst/>
                <a:latin typeface="Aptos" panose="020B0004020202020204" pitchFamily="34" charset="0"/>
                <a:ea typeface="Aptos" panose="020B0004020202020204" pitchFamily="34" charset="0"/>
                <a:cs typeface="Times New Roman" panose="02020603050405020304" pitchFamily="18" charset="0"/>
              </a:rPr>
              <a:t>Geldpolitik</a:t>
            </a:r>
            <a:r>
              <a:rPr lang="pl-PL" sz="1500" kern="100" dirty="0">
                <a:effectLst/>
                <a:latin typeface="Aptos" panose="020B0004020202020204" pitchFamily="34" charset="0"/>
                <a:ea typeface="Aptos" panose="020B0004020202020204" pitchFamily="34" charset="0"/>
                <a:cs typeface="Times New Roman" panose="02020603050405020304" pitchFamily="18" charset="0"/>
              </a:rPr>
              <a:t> </a:t>
            </a:r>
            <a:r>
              <a:rPr lang="pl-PL" sz="1500" kern="100" dirty="0" err="1">
                <a:effectLst/>
                <a:latin typeface="Aptos" panose="020B0004020202020204" pitchFamily="34" charset="0"/>
                <a:ea typeface="Aptos" panose="020B0004020202020204" pitchFamily="34" charset="0"/>
                <a:cs typeface="Times New Roman" panose="02020603050405020304" pitchFamily="18" charset="0"/>
              </a:rPr>
              <a:t>betreiben</a:t>
            </a:r>
            <a:r>
              <a:rPr lang="pl-PL" sz="1500" kern="100" dirty="0">
                <a:effectLst/>
                <a:latin typeface="Aptos" panose="020B0004020202020204" pitchFamily="34" charset="0"/>
                <a:ea typeface="Aptos" panose="020B0004020202020204" pitchFamily="34" charset="0"/>
                <a:cs typeface="Times New Roman" panose="02020603050405020304" pitchFamily="18" charset="0"/>
              </a:rPr>
              <a:t> - prowadzenie polityki pieniężnej</a:t>
            </a:r>
            <a:endParaRPr lang="pl-PL" sz="15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33000"/>
          </a:schemeClr>
        </a:solidFill>
        <a:effectLst/>
      </p:bgPr>
    </p:bg>
    <p:spTree>
      <p:nvGrpSpPr>
        <p:cNvPr id="1" name=""/>
        <p:cNvGrpSpPr/>
        <p:nvPr/>
      </p:nvGrpSpPr>
      <p:grpSpPr>
        <a:xfrm>
          <a:off x="0" y="0"/>
          <a:ext cx="0" cy="0"/>
          <a:chOff x="0" y="0"/>
          <a:chExt cx="0" cy="0"/>
        </a:xfrm>
      </p:grpSpPr>
      <p:pic>
        <p:nvPicPr>
          <p:cNvPr id="5122" name="Picture 2" descr="Podano zasady wymiany hrywny na złote, znamy ograniczenia i placówki, w  których można sprzedać UAH. Narodowy Bank Polski wydał komunikat | Strefa  Biznesu"/>
          <p:cNvPicPr>
            <a:picLocks noChangeAspect="1" noChangeArrowheads="1"/>
          </p:cNvPicPr>
          <p:nvPr/>
        </p:nvPicPr>
        <p:blipFill>
          <a:blip r:embed="rId1">
            <a:alphaModFix amt="29000"/>
            <a:extLst>
              <a:ext uri="{28A0092B-C50C-407E-A947-70E740481C1C}">
                <a14:useLocalDpi xmlns:a14="http://schemas.microsoft.com/office/drawing/2010/main" val="0"/>
              </a:ext>
            </a:extLst>
          </a:blip>
          <a:srcRect/>
          <a:stretch>
            <a:fillRect/>
          </a:stretch>
        </p:blipFill>
        <p:spPr bwMode="auto">
          <a:xfrm>
            <a:off x="0" y="-1"/>
            <a:ext cx="12191999"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p:txBody>
          <a:bodyPr>
            <a:normAutofit/>
          </a:bodyPr>
          <a:lstStyle/>
          <a:p>
            <a:r>
              <a:rPr lang="de-DE" sz="5000" b="1" kern="100" dirty="0">
                <a:effectLst/>
                <a:latin typeface="Times New Roman" panose="02020603050405020304" pitchFamily="18" charset="0"/>
                <a:ea typeface="Calibri" panose="020F0502020204030204" pitchFamily="34" charset="0"/>
                <a:cs typeface="Times New Roman" panose="02020603050405020304" pitchFamily="18" charset="0"/>
              </a:rPr>
              <a:t>Quellen</a:t>
            </a:r>
            <a:endParaRPr lang="pl-PL" sz="5000" dirty="0"/>
          </a:p>
        </p:txBody>
      </p:sp>
      <p:sp>
        <p:nvSpPr>
          <p:cNvPr id="3" name="Symbol zastępczy zawartości 2"/>
          <p:cNvSpPr>
            <a:spLocks noGrp="1"/>
          </p:cNvSpPr>
          <p:nvPr>
            <p:ph idx="1"/>
          </p:nvPr>
        </p:nvSpPr>
        <p:spPr/>
        <p:txBody>
          <a:bodyPr/>
          <a:lstStyle/>
          <a:p>
            <a:r>
              <a:rPr lang="pl-PL" b="1" dirty="0">
                <a:hlinkClick r:id="rId2"/>
              </a:rPr>
              <a:t>https://de.wikipedia.org/wiki/Narodowy_Bank_Polski</a:t>
            </a:r>
            <a:endParaRPr lang="pl-PL" b="1" dirty="0"/>
          </a:p>
          <a:p>
            <a:r>
              <a:rPr lang="pl-PL" b="1" dirty="0">
                <a:hlinkClick r:id="rId3"/>
              </a:rPr>
              <a:t>https://nbp.pl/en/</a:t>
            </a:r>
            <a:endParaRPr lang="pl-PL" b="1" dirty="0"/>
          </a:p>
          <a:p>
            <a:r>
              <a:rPr lang="pl-PL" b="1" dirty="0">
                <a:hlinkClick r:id="rId4"/>
              </a:rPr>
              <a:t>https://polnisches-recht.eu/index.php/ratgeber2/1273-das-polnische-bankensystem</a:t>
            </a:r>
            <a:endParaRPr lang="pl-PL" b="1" dirty="0"/>
          </a:p>
          <a:p>
            <a:endParaRPr lang="pl-P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2197101" y="735283"/>
            <a:ext cx="4978399" cy="3165045"/>
          </a:xfrm>
        </p:spPr>
        <p:txBody>
          <a:bodyPr vert="horz" lIns="91440" tIns="45720" rIns="91440" bIns="45720" rtlCol="0" anchor="b">
            <a:normAutofit/>
          </a:bodyPr>
          <a:lstStyle/>
          <a:p>
            <a:br>
              <a:rPr lang="en-US" sz="5200" kern="1200" dirty="0">
                <a:solidFill>
                  <a:schemeClr val="tx1"/>
                </a:solidFill>
                <a:latin typeface="+mj-lt"/>
                <a:ea typeface="+mj-ea"/>
                <a:cs typeface="+mj-cs"/>
              </a:rPr>
            </a:br>
            <a:r>
              <a:rPr lang="en-US" sz="5200" kern="1200" dirty="0">
                <a:solidFill>
                  <a:schemeClr val="tx1"/>
                </a:solidFill>
                <a:latin typeface="+mj-lt"/>
                <a:ea typeface="+mj-ea"/>
                <a:cs typeface="+mj-cs"/>
              </a:rPr>
              <a:t>Danke für </a:t>
            </a:r>
            <a:r>
              <a:rPr lang="en-US" sz="5200" kern="1200" dirty="0" err="1">
                <a:solidFill>
                  <a:schemeClr val="tx1"/>
                </a:solidFill>
                <a:latin typeface="+mj-lt"/>
                <a:ea typeface="+mj-ea"/>
                <a:cs typeface="+mj-cs"/>
              </a:rPr>
              <a:t>Ihre</a:t>
            </a:r>
            <a:r>
              <a:rPr lang="en-US" sz="5200" kern="1200" dirty="0">
                <a:solidFill>
                  <a:schemeClr val="tx1"/>
                </a:solidFill>
                <a:latin typeface="+mj-lt"/>
                <a:ea typeface="+mj-ea"/>
                <a:cs typeface="+mj-cs"/>
              </a:rPr>
              <a:t> </a:t>
            </a:r>
            <a:r>
              <a:rPr lang="en-US" sz="5200" kern="1200" dirty="0" err="1">
                <a:solidFill>
                  <a:schemeClr val="tx1"/>
                </a:solidFill>
                <a:latin typeface="+mj-lt"/>
                <a:ea typeface="+mj-ea"/>
                <a:cs typeface="+mj-cs"/>
              </a:rPr>
              <a:t>Aufmerksamkeit</a:t>
            </a:r>
            <a:r>
              <a:rPr lang="en-US" sz="5200" kern="1200" dirty="0">
                <a:solidFill>
                  <a:schemeClr val="tx1"/>
                </a:solidFill>
                <a:latin typeface="+mj-lt"/>
                <a:ea typeface="+mj-ea"/>
                <a:cs typeface="+mj-cs"/>
              </a:rPr>
              <a:t>!</a:t>
            </a:r>
            <a:endParaRPr lang="en-US" sz="5200" kern="1200" dirty="0">
              <a:solidFill>
                <a:schemeClr val="tx1"/>
              </a:solidFill>
              <a:latin typeface="+mj-lt"/>
              <a:ea typeface="+mj-ea"/>
              <a:cs typeface="+mj-cs"/>
            </a:endParaRPr>
          </a:p>
        </p:txBody>
      </p:sp>
      <p:pic>
        <p:nvPicPr>
          <p:cNvPr id="6" name="Graphic 5" descr="Smiling Face with No Fill"/>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17549" y="2776619"/>
            <a:ext cx="1289051" cy="1289051"/>
          </a:xfrm>
          <a:prstGeom prst="rect">
            <a:avLst/>
          </a:prstGeom>
        </p:spPr>
      </p:pic>
      <p:pic>
        <p:nvPicPr>
          <p:cNvPr id="8" name="Graphic 7" descr="Smiling Face with No Fill"/>
          <p:cNvPicPr>
            <a:picLocks noGrp="1" noRot="1" noChangeAspect="1" noMove="1" noResize="1" noEditPoints="1" noAdjustHandles="1" noChangeArrowheads="1" noChangeShapeType="1" noCrop="1"/>
          </p:cNvPicPr>
          <p:nvPr/>
        </p:nvPicPr>
        <p:blipFill>
          <a:blip r:embed="rId1">
            <a:alphaModFix amt="15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607815" y="716407"/>
            <a:ext cx="5411343" cy="54113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par>
                                <p:cTn id="11" presetID="10" presetClass="entr" presetSubtype="0"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p:cNvSpPr>
            <a:spLocks noGrp="1" noRot="1" noChangeAspect="1" noMove="1" noResize="1" noEditPoints="1" noAdjustHandles="1" noChangeArrowheads="1" noChangeShapeType="1" noTextEdit="1"/>
          </p:cNvSpPr>
          <p:nvPr/>
        </p:nvSpPr>
        <p:spPr>
          <a:xfrm>
            <a:off x="685799" y="685800"/>
            <a:ext cx="6544733"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p:cNvSpPr>
            <a:spLocks noGrp="1"/>
          </p:cNvSpPr>
          <p:nvPr>
            <p:ph type="title"/>
          </p:nvPr>
        </p:nvSpPr>
        <p:spPr>
          <a:xfrm>
            <a:off x="938199" y="423646"/>
            <a:ext cx="5304234" cy="981561"/>
          </a:xfrm>
        </p:spPr>
        <p:txBody>
          <a:bodyPr anchor="b">
            <a:normAutofit/>
          </a:bodyPr>
          <a:lstStyle/>
          <a:p>
            <a:pPr algn="ctr"/>
            <a:r>
              <a:rPr lang="pl-PL" altLang="pl-PL" sz="3800" dirty="0">
                <a:latin typeface="Times New Roman" panose="02020603050405020304" pitchFamily="18" charset="0"/>
              </a:rPr>
              <a:t>Präsentationsplan</a:t>
            </a:r>
            <a:endParaRPr lang="pl-PL" sz="3800" dirty="0"/>
          </a:p>
        </p:txBody>
      </p:sp>
      <p:sp>
        <p:nvSpPr>
          <p:cNvPr id="5" name="Symbol zastępczy zawartości 4"/>
          <p:cNvSpPr>
            <a:spLocks noGrp="1"/>
          </p:cNvSpPr>
          <p:nvPr>
            <p:ph idx="1"/>
          </p:nvPr>
        </p:nvSpPr>
        <p:spPr>
          <a:xfrm>
            <a:off x="725499" y="1405207"/>
            <a:ext cx="7190831" cy="4693752"/>
          </a:xfrm>
        </p:spPr>
        <p:txBody>
          <a:bodyPr anchor="t">
            <a:normAutofit lnSpcReduction="10000"/>
          </a:bodyPr>
          <a:lstStyle/>
          <a:p>
            <a:pPr indent="-36195">
              <a:lnSpc>
                <a:spcPct val="120000"/>
              </a:lnSpc>
              <a:spcBef>
                <a:spcPts val="0"/>
              </a:spcBef>
            </a:pPr>
            <a:r>
              <a:rPr lang="pl-PL" sz="2200" b="1" dirty="0">
                <a:latin typeface="Times New Roman" panose="02020603050405020304" pitchFamily="18" charset="0"/>
                <a:cs typeface="Times New Roman" panose="02020603050405020304" pitchFamily="18" charset="0"/>
              </a:rPr>
              <a:t>Definition</a:t>
            </a:r>
            <a:endParaRPr lang="pl-PL" sz="2200" b="1" dirty="0">
              <a:latin typeface="Times New Roman" panose="02020603050405020304" pitchFamily="18" charset="0"/>
              <a:cs typeface="Times New Roman" panose="02020603050405020304" pitchFamily="18" charset="0"/>
            </a:endParaRPr>
          </a:p>
          <a:p>
            <a:pPr indent="-36195">
              <a:lnSpc>
                <a:spcPct val="120000"/>
              </a:lnSpc>
              <a:spcBef>
                <a:spcPts val="0"/>
              </a:spcBef>
            </a:pPr>
            <a:r>
              <a:rPr lang="pl-PL" sz="2200" b="1" i="0" dirty="0" err="1">
                <a:effectLst/>
                <a:latin typeface="Times New Roman" panose="02020603050405020304" pitchFamily="18" charset="0"/>
                <a:cs typeface="Times New Roman" panose="02020603050405020304" pitchFamily="18" charset="0"/>
              </a:rPr>
              <a:t>Geschichte</a:t>
            </a:r>
            <a:r>
              <a:rPr lang="pl-PL" sz="2200" b="1" i="0" dirty="0">
                <a:effectLst/>
                <a:latin typeface="Times New Roman" panose="02020603050405020304" pitchFamily="18" charset="0"/>
                <a:cs typeface="Times New Roman" panose="02020603050405020304" pitchFamily="18" charset="0"/>
              </a:rPr>
              <a:t> </a:t>
            </a:r>
            <a:r>
              <a:rPr lang="pl-PL" sz="2200" b="1" i="0" dirty="0" err="1">
                <a:effectLst/>
                <a:latin typeface="Times New Roman" panose="02020603050405020304" pitchFamily="18" charset="0"/>
                <a:cs typeface="Times New Roman" panose="02020603050405020304" pitchFamily="18" charset="0"/>
              </a:rPr>
              <a:t>und</a:t>
            </a:r>
            <a:r>
              <a:rPr lang="pl-PL" sz="2200" b="1" i="0" dirty="0">
                <a:effectLst/>
                <a:latin typeface="Times New Roman" panose="02020603050405020304" pitchFamily="18" charset="0"/>
                <a:cs typeface="Times New Roman" panose="02020603050405020304" pitchFamily="18" charset="0"/>
              </a:rPr>
              <a:t> </a:t>
            </a:r>
            <a:r>
              <a:rPr lang="pl-PL" sz="2200" b="1" i="0" dirty="0" err="1">
                <a:effectLst/>
                <a:latin typeface="Times New Roman" panose="02020603050405020304" pitchFamily="18" charset="0"/>
                <a:cs typeface="Times New Roman" panose="02020603050405020304" pitchFamily="18" charset="0"/>
              </a:rPr>
              <a:t>Gründung</a:t>
            </a:r>
            <a:r>
              <a:rPr lang="pl-PL" sz="2200" b="1" i="0" dirty="0">
                <a:effectLst/>
                <a:latin typeface="Times New Roman" panose="02020603050405020304" pitchFamily="18" charset="0"/>
                <a:cs typeface="Times New Roman" panose="02020603050405020304" pitchFamily="18" charset="0"/>
              </a:rPr>
              <a:t> NBP</a:t>
            </a:r>
            <a:endParaRPr lang="pl-PL" sz="2200" b="1" i="0" dirty="0">
              <a:effectLst/>
              <a:latin typeface="Times New Roman" panose="02020603050405020304" pitchFamily="18" charset="0"/>
              <a:cs typeface="Times New Roman" panose="02020603050405020304" pitchFamily="18" charset="0"/>
            </a:endParaRPr>
          </a:p>
          <a:p>
            <a:pPr indent="-36195">
              <a:lnSpc>
                <a:spcPct val="120000"/>
              </a:lnSpc>
              <a:spcBef>
                <a:spcPts val="0"/>
              </a:spcBef>
            </a:pPr>
            <a:r>
              <a:rPr lang="pl-PL" sz="2200" b="1" dirty="0">
                <a:latin typeface="Times New Roman" panose="02020603050405020304" pitchFamily="18" charset="0"/>
                <a:cs typeface="Times New Roman" panose="02020603050405020304" pitchFamily="18" charset="0"/>
              </a:rPr>
              <a:t>NBP-Struktur</a:t>
            </a:r>
            <a:endParaRPr lang="pl-PL" sz="2200" b="1" dirty="0">
              <a:latin typeface="Times New Roman" panose="02020603050405020304" pitchFamily="18" charset="0"/>
              <a:cs typeface="Times New Roman" panose="02020603050405020304" pitchFamily="18" charset="0"/>
            </a:endParaRPr>
          </a:p>
          <a:p>
            <a:pPr indent="-36195">
              <a:lnSpc>
                <a:spcPct val="120000"/>
              </a:lnSpc>
              <a:spcBef>
                <a:spcPts val="0"/>
              </a:spcBef>
            </a:pPr>
            <a:r>
              <a:rPr lang="pl-PL" sz="2200" b="1" i="0" dirty="0" err="1">
                <a:effectLst/>
                <a:latin typeface="Times New Roman" panose="02020603050405020304" pitchFamily="18" charset="0"/>
                <a:cs typeface="Times New Roman" panose="02020603050405020304" pitchFamily="18" charset="0"/>
              </a:rPr>
              <a:t>Präsident</a:t>
            </a:r>
            <a:endParaRPr lang="pl-PL" sz="2200" b="1" i="0" dirty="0">
              <a:effectLst/>
              <a:latin typeface="Times New Roman" panose="02020603050405020304" pitchFamily="18" charset="0"/>
              <a:cs typeface="Times New Roman" panose="02020603050405020304" pitchFamily="18" charset="0"/>
            </a:endParaRPr>
          </a:p>
          <a:p>
            <a:pPr indent="-36195">
              <a:lnSpc>
                <a:spcPct val="120000"/>
              </a:lnSpc>
              <a:spcBef>
                <a:spcPts val="0"/>
              </a:spcBef>
            </a:pPr>
            <a:r>
              <a:rPr lang="de-DE" altLang="pl-PL" sz="2200" b="1" dirty="0">
                <a:latin typeface="Times New Roman" panose="02020603050405020304" pitchFamily="18" charset="0"/>
                <a:cs typeface="Times New Roman" panose="02020603050405020304" pitchFamily="18" charset="0"/>
              </a:rPr>
              <a:t>NBP - Funktionen</a:t>
            </a:r>
            <a:endParaRPr lang="pl-PL" sz="2200" b="1" i="0" dirty="0">
              <a:effectLst/>
              <a:latin typeface="Times New Roman" panose="02020603050405020304" pitchFamily="18" charset="0"/>
              <a:cs typeface="Times New Roman" panose="02020603050405020304" pitchFamily="18" charset="0"/>
            </a:endParaRPr>
          </a:p>
          <a:p>
            <a:pPr indent="-36195">
              <a:lnSpc>
                <a:spcPct val="120000"/>
              </a:lnSpc>
              <a:spcBef>
                <a:spcPts val="0"/>
              </a:spcBef>
            </a:pPr>
            <a:r>
              <a:rPr lang="pl-PL" sz="2200" b="1" i="0" dirty="0" err="1">
                <a:effectLst/>
                <a:latin typeface="Times New Roman" panose="02020603050405020304" pitchFamily="18" charset="0"/>
                <a:cs typeface="Times New Roman" panose="02020603050405020304" pitchFamily="18" charset="0"/>
              </a:rPr>
              <a:t>Haupttätigkeitsbereiche</a:t>
            </a:r>
            <a:r>
              <a:rPr lang="pl-PL" sz="2200" b="1" i="0" dirty="0">
                <a:effectLst/>
                <a:latin typeface="Times New Roman" panose="02020603050405020304" pitchFamily="18" charset="0"/>
                <a:cs typeface="Times New Roman" panose="02020603050405020304" pitchFamily="18" charset="0"/>
              </a:rPr>
              <a:t> der </a:t>
            </a:r>
            <a:r>
              <a:rPr lang="pl-PL" sz="2200" b="1" i="0" dirty="0" err="1">
                <a:effectLst/>
                <a:latin typeface="Times New Roman" panose="02020603050405020304" pitchFamily="18" charset="0"/>
                <a:cs typeface="Times New Roman" panose="02020603050405020304" pitchFamily="18" charset="0"/>
              </a:rPr>
              <a:t>Polnischen</a:t>
            </a:r>
            <a:r>
              <a:rPr lang="pl-PL" sz="2200" b="1" i="0" dirty="0">
                <a:effectLst/>
                <a:latin typeface="Times New Roman" panose="02020603050405020304" pitchFamily="18" charset="0"/>
                <a:cs typeface="Times New Roman" panose="02020603050405020304" pitchFamily="18" charset="0"/>
              </a:rPr>
              <a:t> </a:t>
            </a:r>
            <a:r>
              <a:rPr lang="pl-PL" sz="2200" b="1" i="0" dirty="0" err="1">
                <a:effectLst/>
                <a:latin typeface="Times New Roman" panose="02020603050405020304" pitchFamily="18" charset="0"/>
                <a:cs typeface="Times New Roman" panose="02020603050405020304" pitchFamily="18" charset="0"/>
              </a:rPr>
              <a:t>Nationalbank</a:t>
            </a:r>
            <a:endParaRPr lang="pl-PL" sz="2200" b="1" i="0" dirty="0">
              <a:effectLst/>
              <a:latin typeface="Times New Roman" panose="02020603050405020304" pitchFamily="18" charset="0"/>
              <a:cs typeface="Times New Roman" panose="02020603050405020304" pitchFamily="18" charset="0"/>
            </a:endParaRPr>
          </a:p>
          <a:p>
            <a:pPr indent="-36195">
              <a:lnSpc>
                <a:spcPct val="120000"/>
              </a:lnSpc>
              <a:spcBef>
                <a:spcPts val="0"/>
              </a:spcBef>
            </a:pPr>
            <a:r>
              <a:rPr lang="pl-PL" sz="2200" b="1" i="0" dirty="0" err="1">
                <a:effectLst/>
                <a:latin typeface="Times New Roman" panose="02020603050405020304" pitchFamily="18" charset="0"/>
                <a:cs typeface="Times New Roman" panose="02020603050405020304" pitchFamily="18" charset="0"/>
              </a:rPr>
              <a:t>Aufsicht</a:t>
            </a:r>
            <a:endParaRPr lang="pl-PL" sz="2200" b="1" i="0" dirty="0">
              <a:effectLst/>
              <a:latin typeface="Times New Roman" panose="02020603050405020304" pitchFamily="18" charset="0"/>
              <a:cs typeface="Times New Roman" panose="02020603050405020304" pitchFamily="18" charset="0"/>
            </a:endParaRPr>
          </a:p>
          <a:p>
            <a:pPr indent="-36195">
              <a:lnSpc>
                <a:spcPct val="120000"/>
              </a:lnSpc>
              <a:spcBef>
                <a:spcPts val="0"/>
              </a:spcBef>
            </a:pPr>
            <a:r>
              <a:rPr lang="pl-PL" sz="2200" b="1" i="0" dirty="0">
                <a:effectLst/>
                <a:latin typeface="Times New Roman" panose="02020603050405020304" pitchFamily="18" charset="0"/>
                <a:cs typeface="Times New Roman" panose="02020603050405020304" pitchFamily="18" charset="0"/>
              </a:rPr>
              <a:t>NBP-</a:t>
            </a:r>
            <a:r>
              <a:rPr lang="pl-PL" sz="2200" b="1" i="0" dirty="0" err="1">
                <a:effectLst/>
                <a:latin typeface="Times New Roman" panose="02020603050405020304" pitchFamily="18" charset="0"/>
                <a:cs typeface="Times New Roman" panose="02020603050405020304" pitchFamily="18" charset="0"/>
              </a:rPr>
              <a:t>Unabhängigkeit</a:t>
            </a:r>
            <a:endParaRPr lang="pl-PL" sz="2200" b="1" i="0" dirty="0">
              <a:effectLst/>
              <a:latin typeface="Times New Roman" panose="02020603050405020304" pitchFamily="18" charset="0"/>
              <a:cs typeface="Times New Roman" panose="02020603050405020304" pitchFamily="18" charset="0"/>
            </a:endParaRPr>
          </a:p>
          <a:p>
            <a:pPr indent="-36195">
              <a:lnSpc>
                <a:spcPct val="120000"/>
              </a:lnSpc>
              <a:spcBef>
                <a:spcPts val="0"/>
              </a:spcBef>
            </a:pPr>
            <a:r>
              <a:rPr lang="pl-PL" sz="2200" b="1" i="0" dirty="0" err="1">
                <a:effectLst/>
                <a:latin typeface="Times New Roman" panose="02020603050405020304" pitchFamily="18" charset="0"/>
                <a:cs typeface="Times New Roman" panose="02020603050405020304" pitchFamily="18" charset="0"/>
              </a:rPr>
              <a:t>Regionalniederlassungen</a:t>
            </a:r>
            <a:endParaRPr lang="pl-PL" sz="2200" b="1" i="0" dirty="0">
              <a:effectLst/>
              <a:latin typeface="Times New Roman" panose="02020603050405020304" pitchFamily="18" charset="0"/>
              <a:cs typeface="Times New Roman" panose="02020603050405020304" pitchFamily="18" charset="0"/>
            </a:endParaRPr>
          </a:p>
          <a:p>
            <a:pPr indent="-36195">
              <a:lnSpc>
                <a:spcPct val="120000"/>
              </a:lnSpc>
              <a:spcBef>
                <a:spcPts val="0"/>
              </a:spcBef>
            </a:pPr>
            <a:r>
              <a:rPr lang="pl-PL" sz="2200" b="1" i="0" dirty="0">
                <a:effectLst/>
                <a:latin typeface="Times New Roman" panose="02020603050405020304" pitchFamily="18" charset="0"/>
                <a:cs typeface="Times New Roman" panose="02020603050405020304" pitchFamily="18" charset="0"/>
              </a:rPr>
              <a:t>Zinsen</a:t>
            </a:r>
            <a:endParaRPr lang="pl-PL" sz="2200" b="1" i="0" dirty="0">
              <a:effectLst/>
              <a:latin typeface="Times New Roman" panose="02020603050405020304" pitchFamily="18" charset="0"/>
              <a:cs typeface="Times New Roman" panose="02020603050405020304" pitchFamily="18" charset="0"/>
            </a:endParaRPr>
          </a:p>
          <a:p>
            <a:pPr indent="-36195">
              <a:lnSpc>
                <a:spcPct val="120000"/>
              </a:lnSpc>
              <a:spcBef>
                <a:spcPts val="0"/>
              </a:spcBef>
            </a:pPr>
            <a:r>
              <a:rPr lang="de-DE" sz="2200" b="1" kern="100" dirty="0">
                <a:effectLst/>
                <a:latin typeface="Times New Roman" panose="02020603050405020304" pitchFamily="18" charset="0"/>
                <a:ea typeface="Calibri" panose="020F0502020204030204" pitchFamily="34" charset="0"/>
                <a:cs typeface="Times New Roman" panose="02020603050405020304" pitchFamily="18" charset="0"/>
              </a:rPr>
              <a:t>Wörterbuch</a:t>
            </a:r>
            <a:endParaRPr lang="pl-PL"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6195">
              <a:lnSpc>
                <a:spcPct val="120000"/>
              </a:lnSpc>
              <a:spcBef>
                <a:spcPts val="0"/>
              </a:spcBef>
            </a:pPr>
            <a:r>
              <a:rPr lang="de-DE" sz="2200" b="1" kern="100" dirty="0">
                <a:effectLst/>
                <a:latin typeface="Times New Roman" panose="02020603050405020304" pitchFamily="18" charset="0"/>
                <a:ea typeface="Calibri" panose="020F0502020204030204" pitchFamily="34" charset="0"/>
                <a:cs typeface="Times New Roman" panose="02020603050405020304" pitchFamily="18" charset="0"/>
              </a:rPr>
              <a:t>Quellen</a:t>
            </a:r>
            <a:br>
              <a:rPr lang="pl-PL" sz="1000" b="1" i="0" dirty="0">
                <a:effectLst/>
                <a:latin typeface="Times New Roman" panose="02020603050405020304" pitchFamily="18" charset="0"/>
                <a:cs typeface="Times New Roman" panose="02020603050405020304" pitchFamily="18" charset="0"/>
              </a:rPr>
            </a:br>
            <a:endParaRPr lang="pl-PL" sz="1000" b="1" i="0" dirty="0">
              <a:effectLst/>
              <a:latin typeface="Times New Roman" panose="02020603050405020304" pitchFamily="18" charset="0"/>
              <a:cs typeface="Times New Roman" panose="02020603050405020304" pitchFamily="18" charset="0"/>
            </a:endParaRPr>
          </a:p>
          <a:p>
            <a:endParaRPr lang="pl-PL" sz="1000" b="1" i="0" dirty="0">
              <a:solidFill>
                <a:srgbClr val="595959"/>
              </a:solidFill>
              <a:effectLst/>
              <a:latin typeface="Arial" panose="020B0604020202020204" pitchFamily="34" charset="0"/>
            </a:endParaRPr>
          </a:p>
          <a:p>
            <a:endParaRPr lang="pl-PL" sz="1000" b="1" i="0" dirty="0">
              <a:solidFill>
                <a:srgbClr val="595959"/>
              </a:solidFill>
              <a:effectLst/>
              <a:latin typeface="Arial" panose="020B0604020202020204" pitchFamily="34" charset="0"/>
            </a:endParaRPr>
          </a:p>
          <a:p>
            <a:endParaRPr lang="pl-PL" sz="1000" b="1" dirty="0">
              <a:solidFill>
                <a:srgbClr val="595959"/>
              </a:solidFill>
              <a:latin typeface="Söhne"/>
            </a:endParaRPr>
          </a:p>
          <a:p>
            <a:endParaRPr lang="pl-PL" sz="1000" b="1" i="0" dirty="0">
              <a:solidFill>
                <a:srgbClr val="595959"/>
              </a:solidFill>
              <a:effectLst/>
              <a:latin typeface="Söhne"/>
            </a:endParaRPr>
          </a:p>
          <a:p>
            <a:endParaRPr lang="pl-PL" sz="1000" dirty="0">
              <a:solidFill>
                <a:srgbClr val="595959"/>
              </a:solidFill>
            </a:endParaRPr>
          </a:p>
        </p:txBody>
      </p:sp>
      <p:pic>
        <p:nvPicPr>
          <p:cNvPr id="7170" name="Picture 2" descr="Prezentacja Dane Biuro - Darmowa grafika wektorowa na Pixabay - Pixabay"/>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408850" y="208600"/>
            <a:ext cx="2151061" cy="1935955"/>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Znacznik wyboru"/>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9667" y="144640"/>
            <a:ext cx="1260567" cy="12605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0" name="Rectangle 9229"/>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2" name="Rectangle 9231"/>
          <p:cNvSpPr>
            <a:spLocks noGrp="1" noRot="1" noChangeAspect="1" noMove="1" noResize="1" noEditPoints="1" noAdjustHandles="1" noChangeArrowheads="1" noChangeShapeType="1" noTextEdit="1"/>
          </p:cNvSpPr>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616054" y="1070149"/>
            <a:ext cx="8959893" cy="1004836"/>
          </a:xfrm>
        </p:spPr>
        <p:txBody>
          <a:bodyPr anchor="ctr">
            <a:normAutofit/>
          </a:bodyPr>
          <a:lstStyle/>
          <a:p>
            <a:pPr algn="ctr"/>
            <a:r>
              <a:rPr lang="pl-PL" sz="3200" dirty="0"/>
              <a:t>Definition </a:t>
            </a:r>
            <a:endParaRPr lang="pl-PL" sz="3200" dirty="0"/>
          </a:p>
        </p:txBody>
      </p:sp>
      <p:sp>
        <p:nvSpPr>
          <p:cNvPr id="9234" name="Rectangle 9233"/>
          <p:cNvSpPr>
            <a:spLocks noGrp="1" noRot="1" noChangeAspect="1" noMove="1" noResize="1" noEditPoints="1" noAdjustHandles="1" noChangeArrowheads="1" noChangeShapeType="1" noTextEdit="1"/>
          </p:cNvSpPr>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1616054" y="2768321"/>
            <a:ext cx="8959892" cy="2828543"/>
          </a:xfrm>
        </p:spPr>
        <p:txBody>
          <a:bodyPr anchor="t">
            <a:normAutofit/>
          </a:bodyPr>
          <a:lstStyle/>
          <a:p>
            <a:pPr marL="0" indent="0">
              <a:buNone/>
            </a:pPr>
            <a:r>
              <a:rPr lang="de-DE" sz="3000" dirty="0">
                <a:latin typeface="Times New Roman" panose="02020603050405020304" pitchFamily="18" charset="0"/>
                <a:cs typeface="Times New Roman" panose="02020603050405020304" pitchFamily="18" charset="0"/>
              </a:rPr>
              <a:t>Die </a:t>
            </a:r>
            <a:r>
              <a:rPr lang="de-DE" sz="3000" dirty="0" err="1">
                <a:latin typeface="Times New Roman" panose="02020603050405020304" pitchFamily="18" charset="0"/>
                <a:cs typeface="Times New Roman" panose="02020603050405020304" pitchFamily="18" charset="0"/>
              </a:rPr>
              <a:t>Narodowy</a:t>
            </a:r>
            <a:r>
              <a:rPr lang="de-DE" sz="3000" dirty="0">
                <a:latin typeface="Times New Roman" panose="02020603050405020304" pitchFamily="18" charset="0"/>
                <a:cs typeface="Times New Roman" panose="02020603050405020304" pitchFamily="18" charset="0"/>
              </a:rPr>
              <a:t> Bank </a:t>
            </a:r>
            <a:r>
              <a:rPr lang="de-DE" sz="3000" dirty="0" err="1">
                <a:latin typeface="Times New Roman" panose="02020603050405020304" pitchFamily="18" charset="0"/>
                <a:cs typeface="Times New Roman" panose="02020603050405020304" pitchFamily="18" charset="0"/>
              </a:rPr>
              <a:t>Polski</a:t>
            </a:r>
            <a:r>
              <a:rPr lang="de-DE" sz="3000" dirty="0">
                <a:latin typeface="Times New Roman" panose="02020603050405020304" pitchFamily="18" charset="0"/>
                <a:cs typeface="Times New Roman" panose="02020603050405020304" pitchFamily="18" charset="0"/>
              </a:rPr>
              <a:t> (NBP, Polnische Nationalbank) ist die Zentralbank Polens mit Sitz in Warschau. Sie ist Mitglied im Europäischen System der Zentralbanken.</a:t>
            </a:r>
            <a:endParaRPr lang="pl-PL" sz="3000" dirty="0">
              <a:latin typeface="Times New Roman" panose="02020603050405020304" pitchFamily="18" charset="0"/>
              <a:cs typeface="Times New Roman" panose="02020603050405020304" pitchFamily="18" charset="0"/>
            </a:endParaRPr>
          </a:p>
        </p:txBody>
      </p:sp>
      <p:pic>
        <p:nvPicPr>
          <p:cNvPr id="4" name="Picture 2" descr="Narodowy Bank Polski (@nbppl) / X"/>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039350" y="0"/>
            <a:ext cx="2152650" cy="2117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8" name="Rectangle 1025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0" name="Rectangle 10259"/>
          <p:cNvSpPr>
            <a:spLocks noGrp="1" noRot="1" noChangeAspect="1" noMove="1" noResize="1" noEditPoints="1" noAdjustHandles="1" noChangeArrowheads="1" noChangeShapeType="1" noTextEdit="1"/>
          </p:cNvSpPr>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2" name="Rectangle 10261"/>
          <p:cNvSpPr>
            <a:spLocks noGrp="1" noRot="1" noChangeAspect="1" noMove="1" noResize="1" noEditPoints="1" noAdjustHandles="1" noChangeArrowheads="1" noChangeShapeType="1" noTextEdit="1"/>
          </p:cNvSpPr>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451657" y="613000"/>
            <a:ext cx="8959893" cy="888360"/>
          </a:xfrm>
        </p:spPr>
        <p:txBody>
          <a:bodyPr anchor="b">
            <a:normAutofit/>
          </a:bodyPr>
          <a:lstStyle/>
          <a:p>
            <a:pPr algn="ctr"/>
            <a:r>
              <a:rPr lang="pl-PL" sz="3200" b="1" i="0" dirty="0" err="1">
                <a:effectLst/>
                <a:latin typeface="Söhne"/>
              </a:rPr>
              <a:t>Geschichte</a:t>
            </a:r>
            <a:r>
              <a:rPr lang="pl-PL" sz="3200" b="1" i="0" dirty="0">
                <a:effectLst/>
                <a:latin typeface="Söhne"/>
              </a:rPr>
              <a:t> </a:t>
            </a:r>
            <a:r>
              <a:rPr lang="pl-PL" sz="3200" b="1" i="0" dirty="0" err="1">
                <a:effectLst/>
                <a:latin typeface="Söhne"/>
              </a:rPr>
              <a:t>und</a:t>
            </a:r>
            <a:r>
              <a:rPr lang="pl-PL" sz="3200" b="1" i="0" dirty="0">
                <a:effectLst/>
                <a:latin typeface="Söhne"/>
              </a:rPr>
              <a:t> </a:t>
            </a:r>
            <a:r>
              <a:rPr lang="pl-PL" sz="3200" b="1" i="0" dirty="0" err="1">
                <a:effectLst/>
                <a:latin typeface="Söhne"/>
              </a:rPr>
              <a:t>Gründung</a:t>
            </a:r>
            <a:r>
              <a:rPr lang="pl-PL" sz="3200" b="1" i="0" dirty="0">
                <a:effectLst/>
                <a:latin typeface="Söhne"/>
              </a:rPr>
              <a:t> NBP</a:t>
            </a:r>
            <a:endParaRPr lang="pl-PL" sz="3200" dirty="0"/>
          </a:p>
        </p:txBody>
      </p:sp>
      <p:sp>
        <p:nvSpPr>
          <p:cNvPr id="3" name="Symbol zastępczy zawartości 2"/>
          <p:cNvSpPr>
            <a:spLocks noGrp="1"/>
          </p:cNvSpPr>
          <p:nvPr>
            <p:ph idx="1"/>
          </p:nvPr>
        </p:nvSpPr>
        <p:spPr>
          <a:xfrm>
            <a:off x="1016492" y="2242053"/>
            <a:ext cx="9830222" cy="4429079"/>
          </a:xfrm>
        </p:spPr>
        <p:txBody>
          <a:bodyPr anchor="t">
            <a:normAutofit/>
          </a:bodyPr>
          <a:lstStyle/>
          <a:p>
            <a:r>
              <a:rPr lang="de-DE" sz="2500" dirty="0"/>
              <a:t>D</a:t>
            </a:r>
            <a:r>
              <a:rPr lang="pl-PL" sz="2500" dirty="0" err="1"/>
              <a:t>ie</a:t>
            </a:r>
            <a:r>
              <a:rPr lang="pl-PL" sz="2500" dirty="0"/>
              <a:t> </a:t>
            </a:r>
            <a:r>
              <a:rPr lang="pl-PL" sz="2500" dirty="0" err="1"/>
              <a:t>Polnische</a:t>
            </a:r>
            <a:r>
              <a:rPr lang="pl-PL" sz="2500" dirty="0"/>
              <a:t> </a:t>
            </a:r>
            <a:r>
              <a:rPr lang="pl-PL" sz="2500" dirty="0" err="1"/>
              <a:t>Nationalbank</a:t>
            </a:r>
            <a:r>
              <a:rPr lang="pl-PL" sz="2500" dirty="0"/>
              <a:t> </a:t>
            </a:r>
            <a:r>
              <a:rPr lang="de-DE" sz="2500" dirty="0"/>
              <a:t>begann seine Tätigkeit im Jahr 1945 und ersetzte die damalige Bank </a:t>
            </a:r>
            <a:r>
              <a:rPr lang="de-DE" sz="2500" dirty="0" err="1"/>
              <a:t>Polski</a:t>
            </a:r>
            <a:r>
              <a:rPr lang="de-DE" sz="2500" dirty="0"/>
              <a:t> </a:t>
            </a:r>
            <a:r>
              <a:rPr lang="de-DE" sz="2500" dirty="0" err="1"/>
              <a:t>Spółka</a:t>
            </a:r>
            <a:r>
              <a:rPr lang="de-DE" sz="2500" dirty="0"/>
              <a:t> </a:t>
            </a:r>
            <a:r>
              <a:rPr lang="de-DE" sz="2500" dirty="0" err="1"/>
              <a:t>Akcyjna</a:t>
            </a:r>
            <a:r>
              <a:rPr lang="de-DE" sz="2500" dirty="0"/>
              <a:t>. </a:t>
            </a:r>
            <a:endParaRPr lang="pl-PL" sz="2500" dirty="0"/>
          </a:p>
          <a:p>
            <a:r>
              <a:rPr lang="de-DE" sz="2500" dirty="0"/>
              <a:t>Wesentliche Veränderungen traten nach 1997 ein. Die neue Verfassung sicherte dem </a:t>
            </a:r>
            <a:r>
              <a:rPr lang="de-DE" sz="2500" dirty="0" err="1"/>
              <a:t>Narodowy</a:t>
            </a:r>
            <a:r>
              <a:rPr lang="de-DE" sz="2500" dirty="0"/>
              <a:t> Bank </a:t>
            </a:r>
            <a:r>
              <a:rPr lang="de-DE" sz="2500" dirty="0" err="1"/>
              <a:t>Polski</a:t>
            </a:r>
            <a:r>
              <a:rPr lang="de-DE" sz="2500" dirty="0"/>
              <a:t> eine starke Position im System der öffentlichen Institutionen und verband die Geldpolitik mit dem neuen NBP-Organ - dem Rat für Geldpolitik.</a:t>
            </a:r>
            <a:endParaRPr lang="pl-PL" sz="2500" dirty="0"/>
          </a:p>
        </p:txBody>
      </p:sp>
      <p:pic>
        <p:nvPicPr>
          <p:cNvPr id="4" name="Picture 6" descr="Bank Grafika przez RE stock · Creative Fabrica"/>
          <p:cNvPicPr>
            <a:picLocks noChangeAspect="1" noChangeArrowheads="1"/>
          </p:cNvPicPr>
          <p:nvPr/>
        </p:nvPicPr>
        <p:blipFill rotWithShape="1">
          <a:blip r:embed="rId1">
            <a:extLst>
              <a:ext uri="{28A0092B-C50C-407E-A947-70E740481C1C}">
                <a14:useLocalDpi xmlns:a14="http://schemas.microsoft.com/office/drawing/2010/main" val="0"/>
              </a:ext>
            </a:extLst>
          </a:blip>
          <a:srcRect l="19491" t="18814"/>
          <a:stretch>
            <a:fillRect/>
          </a:stretch>
        </p:blipFill>
        <p:spPr bwMode="auto">
          <a:xfrm>
            <a:off x="9572624" y="891379"/>
            <a:ext cx="1809750" cy="13970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8" name="Rectangle 820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29132" y="266536"/>
            <a:ext cx="4786138" cy="1663995"/>
          </a:xfrm>
        </p:spPr>
        <p:txBody>
          <a:bodyPr anchor="t">
            <a:normAutofit/>
          </a:bodyPr>
          <a:lstStyle/>
          <a:p>
            <a:pPr algn="ctr"/>
            <a:r>
              <a:rPr lang="pl-PL" sz="3200" dirty="0"/>
              <a:t>NBP-Struktur</a:t>
            </a:r>
            <a:endParaRPr lang="pl-PL" sz="3200" dirty="0"/>
          </a:p>
        </p:txBody>
      </p:sp>
      <p:sp>
        <p:nvSpPr>
          <p:cNvPr id="8210" name="Rectangle 8209"/>
          <p:cNvSpPr>
            <a:spLocks noGrp="1" noRot="1" noChangeAspect="1" noMove="1" noResize="1" noEditPoints="1" noAdjustHandles="1" noChangeArrowheads="1" noChangeShapeType="1" noTextEdit="1"/>
          </p:cNvSpPr>
          <p:nvPr/>
        </p:nvSpPr>
        <p:spPr>
          <a:xfrm>
            <a:off x="7416208" y="0"/>
            <a:ext cx="4775791"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Symbol zastępczy zawartości 6"/>
          <p:cNvGraphicFramePr>
            <a:graphicFrameLocks noGrp="1"/>
          </p:cNvGraphicFramePr>
          <p:nvPr>
            <p:ph idx="1"/>
          </p:nvPr>
        </p:nvGraphicFramePr>
        <p:xfrm>
          <a:off x="2123465" y="1293809"/>
          <a:ext cx="4552541" cy="556419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 name="Picture 2" descr="Hierarchiczna Struktura Ikona Połączenie Pionowe Zespół Roboczy Prosta  Płaska Konstrukcja Grafika Wektorowa | Premium Wekto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627671" y="0"/>
            <a:ext cx="1540862" cy="1540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dam Glapiński podzielił NBP. Nie wszyscy stanęli za nim murem. Jest  stanowisko | Biznes na Next.Gazeta.pl"/>
          <p:cNvPicPr>
            <a:picLocks noChangeAspect="1" noChangeArrowheads="1"/>
          </p:cNvPicPr>
          <p:nvPr/>
        </p:nvPicPr>
        <p:blipFill rotWithShape="1">
          <a:blip r:embed="rId1">
            <a:extLst>
              <a:ext uri="{28A0092B-C50C-407E-A947-70E740481C1C}">
                <a14:useLocalDpi xmlns:a14="http://schemas.microsoft.com/office/drawing/2010/main" val="0"/>
              </a:ext>
            </a:extLst>
          </a:blip>
          <a:srcRect r="5882"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7531610" y="365125"/>
            <a:ext cx="3822189" cy="1899912"/>
          </a:xfrm>
        </p:spPr>
        <p:txBody>
          <a:bodyPr>
            <a:normAutofit/>
          </a:bodyPr>
          <a:lstStyle/>
          <a:p>
            <a:r>
              <a:rPr lang="pl-PL" sz="4000" b="1" i="0" dirty="0">
                <a:effectLst/>
                <a:latin typeface="Arial" panose="020B0604020202020204" pitchFamily="34" charset="0"/>
              </a:rPr>
              <a:t>Präsident</a:t>
            </a:r>
            <a:br>
              <a:rPr lang="pl-PL" sz="4000" b="1" i="0" dirty="0">
                <a:effectLst/>
                <a:latin typeface="Arial" panose="020B0604020202020204" pitchFamily="34" charset="0"/>
              </a:rPr>
            </a:br>
            <a:endParaRPr lang="pl-PL" sz="4000" dirty="0"/>
          </a:p>
        </p:txBody>
      </p:sp>
      <p:sp>
        <p:nvSpPr>
          <p:cNvPr id="3" name="Symbol zastępczy zawartości 2"/>
          <p:cNvSpPr>
            <a:spLocks noGrp="1"/>
          </p:cNvSpPr>
          <p:nvPr>
            <p:ph idx="1"/>
          </p:nvPr>
        </p:nvSpPr>
        <p:spPr>
          <a:xfrm>
            <a:off x="7997306" y="2265037"/>
            <a:ext cx="3990975" cy="4348163"/>
          </a:xfrm>
        </p:spPr>
        <p:txBody>
          <a:bodyPr>
            <a:normAutofit/>
          </a:bodyPr>
          <a:lstStyle/>
          <a:p>
            <a:r>
              <a:rPr lang="de-DE" sz="3000" dirty="0"/>
              <a:t>Seit dem 21. Juni 2016 ist Adam </a:t>
            </a:r>
            <a:r>
              <a:rPr lang="de-DE" sz="3000" dirty="0" err="1"/>
              <a:t>Glapiński</a:t>
            </a:r>
            <a:r>
              <a:rPr lang="de-DE" sz="3000" dirty="0"/>
              <a:t> der Präsident.</a:t>
            </a:r>
            <a:endParaRPr lang="de-DE" sz="3000" dirty="0"/>
          </a:p>
          <a:p>
            <a:endParaRPr lang="de-DE" sz="2000" dirty="0"/>
          </a:p>
          <a:p>
            <a:endParaRPr lang="pl-PL"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616054" y="1070149"/>
            <a:ext cx="8959893" cy="1004836"/>
          </a:xfrm>
        </p:spPr>
        <p:txBody>
          <a:bodyPr anchor="ctr">
            <a:normAutofit/>
          </a:bodyPr>
          <a:lstStyle/>
          <a:p>
            <a:pPr algn="ctr"/>
            <a:r>
              <a:rPr lang="pl-PL" sz="3200" b="1" i="0" dirty="0"/>
              <a:t>Rat </a:t>
            </a:r>
            <a:r>
              <a:rPr lang="pl-PL" sz="3200" b="1" i="0" dirty="0" err="1"/>
              <a:t>für</a:t>
            </a:r>
            <a:r>
              <a:rPr lang="pl-PL" sz="3200" b="1" i="0" dirty="0"/>
              <a:t> </a:t>
            </a:r>
            <a:r>
              <a:rPr lang="pl-PL" sz="3200" b="1" i="0" dirty="0" err="1"/>
              <a:t>Geldpolitik</a:t>
            </a:r>
            <a:br>
              <a:rPr lang="pl-PL" sz="3200" dirty="0"/>
            </a:br>
            <a:endParaRPr lang="pl-PL" sz="3200" dirty="0"/>
          </a:p>
        </p:txBody>
      </p:sp>
      <p:sp>
        <p:nvSpPr>
          <p:cNvPr id="12" name="Rectangle 11"/>
          <p:cNvSpPr>
            <a:spLocks noGrp="1" noRot="1" noChangeAspect="1" noMove="1" noResize="1" noEditPoints="1" noAdjustHandles="1" noChangeArrowheads="1" noChangeShapeType="1" noTextEdit="1"/>
          </p:cNvSpPr>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1321431" y="2607520"/>
            <a:ext cx="9645692" cy="3439464"/>
          </a:xfrm>
        </p:spPr>
        <p:txBody>
          <a:bodyPr anchor="t">
            <a:noAutofit/>
          </a:bodyPr>
          <a:lstStyle/>
          <a:p>
            <a:r>
              <a:rPr lang="de-DE" sz="2500" dirty="0"/>
              <a:t>Der Präsident ist Teil des Rates für Geldpolitik, welchem neun weitere Mitglieder angehören. Die Mitglieder des Rates werden zu gleichen Teilen durch den Staatspräsidenten, den Sejm und den Senat bestimmt. Der Rat trifft die währungspolitischen Beschlüsse der Zentralbank</a:t>
            </a:r>
            <a:r>
              <a:rPr lang="pl-PL" sz="2500" dirty="0"/>
              <a:t>.</a:t>
            </a:r>
            <a:endParaRPr lang="pl-PL" sz="2500" dirty="0"/>
          </a:p>
        </p:txBody>
      </p:sp>
      <p:pic>
        <p:nvPicPr>
          <p:cNvPr id="1026" name="Picture 2" descr="Ilustracja Wektorowa Grafika Ikony Pieniędzy | Premium Wekto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976" y="28049"/>
            <a:ext cx="2184911" cy="21849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541409" y="973469"/>
            <a:ext cx="8959893" cy="888360"/>
          </a:xfrm>
        </p:spPr>
        <p:txBody>
          <a:bodyPr anchor="b">
            <a:normAutofit/>
          </a:bodyPr>
          <a:lstStyle/>
          <a:p>
            <a:pPr algn="ctr"/>
            <a:r>
              <a:rPr lang="pl-PL" sz="2700" b="1" i="0" dirty="0"/>
              <a:t>Verwaltungsvorstand</a:t>
            </a:r>
            <a:br>
              <a:rPr lang="pl-PL" sz="2700" dirty="0"/>
            </a:br>
            <a:endParaRPr lang="pl-PL" sz="2700" dirty="0"/>
          </a:p>
        </p:txBody>
      </p:sp>
      <p:sp>
        <p:nvSpPr>
          <p:cNvPr id="3" name="Symbol zastępczy zawartości 2"/>
          <p:cNvSpPr>
            <a:spLocks noGrp="1"/>
          </p:cNvSpPr>
          <p:nvPr>
            <p:ph idx="1"/>
          </p:nvPr>
        </p:nvSpPr>
        <p:spPr>
          <a:xfrm>
            <a:off x="1616053" y="2149497"/>
            <a:ext cx="9466237" cy="4061028"/>
          </a:xfrm>
        </p:spPr>
        <p:txBody>
          <a:bodyPr anchor="t">
            <a:normAutofit/>
          </a:bodyPr>
          <a:lstStyle/>
          <a:p>
            <a:r>
              <a:rPr lang="de-DE" kern="100" dirty="0">
                <a:effectLst/>
                <a:latin typeface="Aptos" panose="020B0004020202020204" pitchFamily="34" charset="0"/>
                <a:ea typeface="Aptos" panose="020B0004020202020204" pitchFamily="34" charset="0"/>
                <a:cs typeface="Times New Roman" panose="02020603050405020304" pitchFamily="18" charset="0"/>
              </a:rPr>
              <a:t>Die Geschäfte werden vom Verwaltungsvorstand geleitet. Hauptaufgabe des Verwaltungsvorstandes ist die Umsetzung der währungspolitischen Vorgaben des Rates.</a:t>
            </a:r>
            <a:endParaRPr lang="pl-PL"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pl-PL" sz="2000" dirty="0">
              <a:solidFill>
                <a:schemeClr val="tx1">
                  <a:lumMod val="65000"/>
                  <a:lumOff val="35000"/>
                </a:schemeClr>
              </a:solidFill>
            </a:endParaRPr>
          </a:p>
        </p:txBody>
      </p:sp>
      <p:pic>
        <p:nvPicPr>
          <p:cNvPr id="1026" name="Picture 2" descr="Walne zebranie sprawozdawcze - GKS Wikielec | strona oficjalna | III liga  2023/2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59567" y="3429000"/>
            <a:ext cx="4822723" cy="27121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de-DE" altLang="pl-PL" sz="4400" b="1">
                <a:solidFill>
                  <a:srgbClr val="262626"/>
                </a:solidFill>
                <a:latin typeface="Times New Roman" panose="02020603050405020304" pitchFamily="18" charset="0"/>
                <a:cs typeface="Calibri" panose="020F0502020204030204" pitchFamily="34" charset="0"/>
              </a:rPr>
              <a:t>NBP - Funktionen</a:t>
            </a:r>
            <a:endParaRPr lang="pl-PL" dirty="0"/>
          </a:p>
        </p:txBody>
      </p:sp>
      <p:graphicFrame>
        <p:nvGraphicFramePr>
          <p:cNvPr id="5" name="Symbol zastępczy zawartości 2"/>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6146" name="Picture 2" descr="Pieniądz, jaki znamy, w większości pochodzi z kredytów - rp.p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3445" y="2850356"/>
            <a:ext cx="2339341" cy="146208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Mapa polski fotografie, zdjęcia stockowe, Mapa polski obrazy bez tantiem"/>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pl-PL"/>
          </a:p>
        </p:txBody>
      </p:sp>
      <p:pic>
        <p:nvPicPr>
          <p:cNvPr id="13" name="Obraz 12"/>
          <p:cNvPicPr>
            <a:picLocks noChangeAspect="1"/>
          </p:cNvPicPr>
          <p:nvPr/>
        </p:nvPicPr>
        <p:blipFill>
          <a:blip r:embed="rId7"/>
          <a:stretch>
            <a:fillRect/>
          </a:stretch>
        </p:blipFill>
        <p:spPr>
          <a:xfrm>
            <a:off x="1263014" y="2627709"/>
            <a:ext cx="2543175" cy="1907381"/>
          </a:xfrm>
          <a:prstGeom prst="rect">
            <a:avLst/>
          </a:prstGeom>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7563B6-5B07-4C76-A072-9D2EFD7FBEC5}"/>
</file>

<file path=customXml/itemProps2.xml><?xml version="1.0" encoding="utf-8"?>
<ds:datastoreItem xmlns:ds="http://schemas.openxmlformats.org/officeDocument/2006/customXml" ds:itemID="{8F2E43FE-C75C-4D3E-9956-F353931DFB53}"/>
</file>

<file path=customXml/itemProps3.xml><?xml version="1.0" encoding="utf-8"?>
<ds:datastoreItem xmlns:ds="http://schemas.openxmlformats.org/officeDocument/2006/customXml" ds:itemID="{70898579-3442-4C22-85D1-C3A1055677FB}"/>
</file>

<file path=docProps/app.xml><?xml version="1.0" encoding="utf-8"?>
<Properties xmlns="http://schemas.openxmlformats.org/officeDocument/2006/extended-properties" xmlns:vt="http://schemas.openxmlformats.org/officeDocument/2006/docPropsVTypes">
  <TotalTime>0</TotalTime>
  <Words>3216</Words>
  <Application>WPS Presentation</Application>
  <PresentationFormat>Panoramiczny</PresentationFormat>
  <Paragraphs>120</Paragraphs>
  <Slides>18</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18</vt:i4>
      </vt:variant>
    </vt:vector>
  </HeadingPairs>
  <TitlesOfParts>
    <vt:vector size="32" baseType="lpstr">
      <vt:lpstr>Arial</vt:lpstr>
      <vt:lpstr>SimSun</vt:lpstr>
      <vt:lpstr>Wingdings</vt:lpstr>
      <vt:lpstr>Aptos</vt:lpstr>
      <vt:lpstr>Segoe Print</vt:lpstr>
      <vt:lpstr>Times New Roman</vt:lpstr>
      <vt:lpstr>Calibri</vt:lpstr>
      <vt:lpstr>Söhne</vt:lpstr>
      <vt:lpstr>inherit</vt:lpstr>
      <vt:lpstr>Helvetica Neue</vt:lpstr>
      <vt:lpstr>Aptos Display</vt:lpstr>
      <vt:lpstr>Microsoft YaHei</vt:lpstr>
      <vt:lpstr>Arial Unicode MS</vt:lpstr>
      <vt:lpstr>Motyw pakietu Office</vt:lpstr>
      <vt:lpstr>Die Polnische Nationalbank </vt:lpstr>
      <vt:lpstr>Präsentationsplan</vt:lpstr>
      <vt:lpstr>Definition </vt:lpstr>
      <vt:lpstr>Geschichte und Gründung NBP</vt:lpstr>
      <vt:lpstr>NBP-Struktur</vt:lpstr>
      <vt:lpstr>Präsident </vt:lpstr>
      <vt:lpstr>Rat für Geldpolitik </vt:lpstr>
      <vt:lpstr>Verwaltungsvorstand </vt:lpstr>
      <vt:lpstr>NBP - Funktionen</vt:lpstr>
      <vt:lpstr>Haupttätigkeitsbereiche der Polnischen Nationalbank</vt:lpstr>
      <vt:lpstr>Aufsicht </vt:lpstr>
      <vt:lpstr>NBP-Unabhängigkeit</vt:lpstr>
      <vt:lpstr>Regionalniederlassungen </vt:lpstr>
      <vt:lpstr>Zinsen </vt:lpstr>
      <vt:lpstr>Die Bilderrätsel</vt:lpstr>
      <vt:lpstr>Wörterbuch</vt:lpstr>
      <vt:lpstr>Quellen</vt:lpstr>
      <vt:lpstr> Danke für Ihre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Polnische Nationalbank </dc:title>
  <dc:creator>Patrycja Radoń</dc:creator>
  <cp:lastModifiedBy>Oem</cp:lastModifiedBy>
  <cp:revision>32</cp:revision>
  <dcterms:created xsi:type="dcterms:W3CDTF">2024-03-09T11:12:00Z</dcterms:created>
  <dcterms:modified xsi:type="dcterms:W3CDTF">2024-04-17T21:35:17Z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C6994E5A34AC46DBAF6C920742E7CEBC_12</vt:lpwstr>
  </property>
  <property fmtid="{D5CDD505-2E9C-101B-9397-08002B2CF9AE}" pid="3" name="KSOProductBuildVer">
    <vt:lpwstr>1045-12.2.0.13489</vt:lpwstr>
  </property>
  <property fmtid="{D5CDD505-2E9C-101B-9397-08002B2CF9AE}" pid="4" name="ContentTypeId">
    <vt:lpwstr>0x0101000F032860FE59B94DB7E8C59EF37275DE</vt:lpwstr>
  </property>
</Properties>
</file>