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2B2AA"/>
    <a:srgbClr val="E3ECEC"/>
    <a:srgbClr val="1A0D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602F46-78AD-4F6D-B5BF-CD7CDCC941E6}" v="1" dt="2024-04-08T11:27:46.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 Mazur" userId="4cb7a97f13a4d2c9" providerId="LiveId" clId="{3F602F46-78AD-4F6D-B5BF-CD7CDCC941E6}"/>
    <pc:docChg chg="modSld">
      <pc:chgData name="Eliza Mazur" userId="4cb7a97f13a4d2c9" providerId="LiveId" clId="{3F602F46-78AD-4F6D-B5BF-CD7CDCC941E6}" dt="2024-04-08T11:28:22.142" v="5" actId="1076"/>
      <pc:docMkLst>
        <pc:docMk/>
      </pc:docMkLst>
      <pc:sldChg chg="addSp delSp modSp mod">
        <pc:chgData name="Eliza Mazur" userId="4cb7a97f13a4d2c9" providerId="LiveId" clId="{3F602F46-78AD-4F6D-B5BF-CD7CDCC941E6}" dt="2024-04-08T11:28:22.142" v="5" actId="1076"/>
        <pc:sldMkLst>
          <pc:docMk/>
          <pc:sldMk cId="3098853925" sldId="266"/>
        </pc:sldMkLst>
        <pc:spChg chg="del">
          <ac:chgData name="Eliza Mazur" userId="4cb7a97f13a4d2c9" providerId="LiveId" clId="{3F602F46-78AD-4F6D-B5BF-CD7CDCC941E6}" dt="2024-04-08T11:27:46.663" v="0" actId="931"/>
          <ac:spMkLst>
            <pc:docMk/>
            <pc:sldMk cId="3098853925" sldId="266"/>
            <ac:spMk id="3" creationId="{E39EB6E6-AD27-72CF-566A-0643D6EA2957}"/>
          </ac:spMkLst>
        </pc:spChg>
        <pc:picChg chg="add mod">
          <ac:chgData name="Eliza Mazur" userId="4cb7a97f13a4d2c9" providerId="LiveId" clId="{3F602F46-78AD-4F6D-B5BF-CD7CDCC941E6}" dt="2024-04-08T11:28:22.142" v="5" actId="1076"/>
          <ac:picMkLst>
            <pc:docMk/>
            <pc:sldMk cId="3098853925" sldId="266"/>
            <ac:picMk id="7" creationId="{BE2BAE93-8346-6523-DABA-77D4BEBEF1D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050C4-8C8B-4F75-9AD1-F2B9DB560CDE}" type="doc">
      <dgm:prSet loTypeId="urn:microsoft.com/office/officeart/2005/8/layout/default" loCatId="list" qsTypeId="urn:microsoft.com/office/officeart/2005/8/quickstyle/simple1" qsCatId="simple" csTypeId="urn:microsoft.com/office/officeart/2005/8/colors/colorful3" csCatId="colorful"/>
      <dgm:spPr/>
      <dgm:t>
        <a:bodyPr/>
        <a:lstStyle/>
        <a:p>
          <a:endParaRPr lang="en-US"/>
        </a:p>
      </dgm:t>
    </dgm:pt>
    <dgm:pt modelId="{96F29CCD-B873-492B-85AC-118556BF9918}">
      <dgm:prSet/>
      <dgm:spPr/>
      <dgm:t>
        <a:bodyPr/>
        <a:lstStyle/>
        <a:p>
          <a:r>
            <a:rPr lang="de-DE"/>
            <a:t>Inflation, die – inflacja </a:t>
          </a:r>
          <a:endParaRPr lang="en-US"/>
        </a:p>
      </dgm:t>
    </dgm:pt>
    <dgm:pt modelId="{6EECF836-3776-496A-90D1-7557D1750726}" type="parTrans" cxnId="{F2B6165E-95D9-43B2-B99E-6C58CB84EBE5}">
      <dgm:prSet/>
      <dgm:spPr/>
      <dgm:t>
        <a:bodyPr/>
        <a:lstStyle/>
        <a:p>
          <a:endParaRPr lang="en-US"/>
        </a:p>
      </dgm:t>
    </dgm:pt>
    <dgm:pt modelId="{2B42E8DD-4351-4F5B-827F-C84C46E4767D}" type="sibTrans" cxnId="{F2B6165E-95D9-43B2-B99E-6C58CB84EBE5}">
      <dgm:prSet/>
      <dgm:spPr/>
      <dgm:t>
        <a:bodyPr/>
        <a:lstStyle/>
        <a:p>
          <a:endParaRPr lang="en-US"/>
        </a:p>
      </dgm:t>
    </dgm:pt>
    <dgm:pt modelId="{3D92F70C-6003-44D7-A3C4-605967F92C68}">
      <dgm:prSet/>
      <dgm:spPr/>
      <dgm:t>
        <a:bodyPr/>
        <a:lstStyle/>
        <a:p>
          <a:r>
            <a:rPr lang="de-DE"/>
            <a:t>Wirtschaft, die - gospodarka</a:t>
          </a:r>
          <a:endParaRPr lang="en-US"/>
        </a:p>
      </dgm:t>
    </dgm:pt>
    <dgm:pt modelId="{7BF31F0B-6A5D-4E0F-B810-908598E3C47D}" type="parTrans" cxnId="{822DDA01-012B-4290-974A-9395C420975C}">
      <dgm:prSet/>
      <dgm:spPr/>
      <dgm:t>
        <a:bodyPr/>
        <a:lstStyle/>
        <a:p>
          <a:endParaRPr lang="en-US"/>
        </a:p>
      </dgm:t>
    </dgm:pt>
    <dgm:pt modelId="{CA8D1ED4-20ED-4596-9627-930927B95F7C}" type="sibTrans" cxnId="{822DDA01-012B-4290-974A-9395C420975C}">
      <dgm:prSet/>
      <dgm:spPr/>
      <dgm:t>
        <a:bodyPr/>
        <a:lstStyle/>
        <a:p>
          <a:endParaRPr lang="en-US"/>
        </a:p>
      </dgm:t>
    </dgm:pt>
    <dgm:pt modelId="{7411E7F4-3CBF-4807-B076-D9E667E460B5}">
      <dgm:prSet/>
      <dgm:spPr/>
      <dgm:t>
        <a:bodyPr/>
        <a:lstStyle/>
        <a:p>
          <a:r>
            <a:rPr lang="de-DE"/>
            <a:t>Preissteigerung, die – wzrost cen</a:t>
          </a:r>
          <a:endParaRPr lang="en-US"/>
        </a:p>
      </dgm:t>
    </dgm:pt>
    <dgm:pt modelId="{A8E6B3F2-E62F-4528-92FE-DBB99070F122}" type="parTrans" cxnId="{FA260C12-A6C3-4234-B015-F3DE64808F6E}">
      <dgm:prSet/>
      <dgm:spPr/>
      <dgm:t>
        <a:bodyPr/>
        <a:lstStyle/>
        <a:p>
          <a:endParaRPr lang="en-US"/>
        </a:p>
      </dgm:t>
    </dgm:pt>
    <dgm:pt modelId="{9002E350-99E7-46EA-A67A-EA14A3FF5E5F}" type="sibTrans" cxnId="{FA260C12-A6C3-4234-B015-F3DE64808F6E}">
      <dgm:prSet/>
      <dgm:spPr/>
      <dgm:t>
        <a:bodyPr/>
        <a:lstStyle/>
        <a:p>
          <a:endParaRPr lang="en-US"/>
        </a:p>
      </dgm:t>
    </dgm:pt>
    <dgm:pt modelId="{466BABB3-92DA-4EF6-B248-B2D2C40A97D8}">
      <dgm:prSet/>
      <dgm:spPr/>
      <dgm:t>
        <a:bodyPr/>
        <a:lstStyle/>
        <a:p>
          <a:r>
            <a:rPr lang="de-DE"/>
            <a:t>vereinigen – zrzeszać, jednoczyć</a:t>
          </a:r>
          <a:endParaRPr lang="en-US"/>
        </a:p>
      </dgm:t>
    </dgm:pt>
    <dgm:pt modelId="{33D2FBDC-F428-4893-960D-4A393CA65148}" type="parTrans" cxnId="{8FC2512C-1B8C-48F5-B6FD-5941B35AEFC4}">
      <dgm:prSet/>
      <dgm:spPr/>
      <dgm:t>
        <a:bodyPr/>
        <a:lstStyle/>
        <a:p>
          <a:endParaRPr lang="en-US"/>
        </a:p>
      </dgm:t>
    </dgm:pt>
    <dgm:pt modelId="{07F591CD-75DA-4350-8178-16F3A2B69FC9}" type="sibTrans" cxnId="{8FC2512C-1B8C-48F5-B6FD-5941B35AEFC4}">
      <dgm:prSet/>
      <dgm:spPr/>
      <dgm:t>
        <a:bodyPr/>
        <a:lstStyle/>
        <a:p>
          <a:endParaRPr lang="en-US"/>
        </a:p>
      </dgm:t>
    </dgm:pt>
    <dgm:pt modelId="{CEA97CE5-B436-4F8D-8B92-0569A8FC38C3}">
      <dgm:prSet/>
      <dgm:spPr/>
      <dgm:t>
        <a:bodyPr/>
        <a:lstStyle/>
        <a:p>
          <a:r>
            <a:rPr lang="de-DE"/>
            <a:t>Nahrungsmittel, das – artykuł spożywczy</a:t>
          </a:r>
          <a:endParaRPr lang="en-US"/>
        </a:p>
      </dgm:t>
    </dgm:pt>
    <dgm:pt modelId="{941170F0-5D60-42E5-80D1-EC0DBDE3606C}" type="parTrans" cxnId="{99132D32-61B2-4011-BE3A-2A228A896B91}">
      <dgm:prSet/>
      <dgm:spPr/>
      <dgm:t>
        <a:bodyPr/>
        <a:lstStyle/>
        <a:p>
          <a:endParaRPr lang="en-US"/>
        </a:p>
      </dgm:t>
    </dgm:pt>
    <dgm:pt modelId="{2510F2CB-F30F-49AC-9B9D-260EB7E62EE9}" type="sibTrans" cxnId="{99132D32-61B2-4011-BE3A-2A228A896B91}">
      <dgm:prSet/>
      <dgm:spPr/>
      <dgm:t>
        <a:bodyPr/>
        <a:lstStyle/>
        <a:p>
          <a:endParaRPr lang="en-US"/>
        </a:p>
      </dgm:t>
    </dgm:pt>
    <dgm:pt modelId="{23D787CA-E33A-4721-B68E-96AF7FA313B4}">
      <dgm:prSet/>
      <dgm:spPr/>
      <dgm:t>
        <a:bodyPr/>
        <a:lstStyle/>
        <a:p>
          <a:r>
            <a:rPr lang="de-DE"/>
            <a:t>statistisch - statystyczny</a:t>
          </a:r>
          <a:endParaRPr lang="en-US"/>
        </a:p>
      </dgm:t>
    </dgm:pt>
    <dgm:pt modelId="{A8A0CC3C-828A-41F4-8529-B1D72EC5D65C}" type="parTrans" cxnId="{3B6B5FFA-05FA-4931-AA1F-B28F13737BBC}">
      <dgm:prSet/>
      <dgm:spPr/>
      <dgm:t>
        <a:bodyPr/>
        <a:lstStyle/>
        <a:p>
          <a:endParaRPr lang="en-US"/>
        </a:p>
      </dgm:t>
    </dgm:pt>
    <dgm:pt modelId="{8932AFA6-9B63-40CA-A4B8-089ABABA7D05}" type="sibTrans" cxnId="{3B6B5FFA-05FA-4931-AA1F-B28F13737BBC}">
      <dgm:prSet/>
      <dgm:spPr/>
      <dgm:t>
        <a:bodyPr/>
        <a:lstStyle/>
        <a:p>
          <a:endParaRPr lang="en-US"/>
        </a:p>
      </dgm:t>
    </dgm:pt>
    <dgm:pt modelId="{439F8A64-856C-413A-A1FF-52197EA12085}">
      <dgm:prSet/>
      <dgm:spPr/>
      <dgm:t>
        <a:bodyPr/>
        <a:lstStyle/>
        <a:p>
          <a:r>
            <a:rPr lang="de-DE"/>
            <a:t>Bundesamt, das – urząd federalny</a:t>
          </a:r>
          <a:endParaRPr lang="en-US"/>
        </a:p>
      </dgm:t>
    </dgm:pt>
    <dgm:pt modelId="{3EF58B8E-FE74-42BF-BDA5-E7D349C45F2D}" type="parTrans" cxnId="{94FE5009-7AE3-4746-AF32-5565E24AEFCB}">
      <dgm:prSet/>
      <dgm:spPr/>
      <dgm:t>
        <a:bodyPr/>
        <a:lstStyle/>
        <a:p>
          <a:endParaRPr lang="en-US"/>
        </a:p>
      </dgm:t>
    </dgm:pt>
    <dgm:pt modelId="{B2166CA1-8B4F-4A17-A2D0-F3F1A8149BF6}" type="sibTrans" cxnId="{94FE5009-7AE3-4746-AF32-5565E24AEFCB}">
      <dgm:prSet/>
      <dgm:spPr/>
      <dgm:t>
        <a:bodyPr/>
        <a:lstStyle/>
        <a:p>
          <a:endParaRPr lang="en-US"/>
        </a:p>
      </dgm:t>
    </dgm:pt>
    <dgm:pt modelId="{E565CFEF-0B8F-4901-9D52-B592446F0189}">
      <dgm:prSet/>
      <dgm:spPr/>
      <dgm:t>
        <a:bodyPr/>
        <a:lstStyle/>
        <a:p>
          <a:r>
            <a:rPr lang="de-DE"/>
            <a:t>Niveau, das - poziom</a:t>
          </a:r>
          <a:endParaRPr lang="en-US"/>
        </a:p>
      </dgm:t>
    </dgm:pt>
    <dgm:pt modelId="{5239553D-E2C3-4A7D-B3C4-4C6BC73325CF}" type="parTrans" cxnId="{8D0210D9-9BF0-4370-9B33-A39ED6042544}">
      <dgm:prSet/>
      <dgm:spPr/>
      <dgm:t>
        <a:bodyPr/>
        <a:lstStyle/>
        <a:p>
          <a:endParaRPr lang="en-US"/>
        </a:p>
      </dgm:t>
    </dgm:pt>
    <dgm:pt modelId="{DA926DA1-3EAA-4FCB-8B73-C24985C44C05}" type="sibTrans" cxnId="{8D0210D9-9BF0-4370-9B33-A39ED6042544}">
      <dgm:prSet/>
      <dgm:spPr/>
      <dgm:t>
        <a:bodyPr/>
        <a:lstStyle/>
        <a:p>
          <a:endParaRPr lang="en-US"/>
        </a:p>
      </dgm:t>
    </dgm:pt>
    <dgm:pt modelId="{0803F092-4A4D-4F19-A20B-AB30AD489F4F}">
      <dgm:prSet/>
      <dgm:spPr/>
      <dgm:t>
        <a:bodyPr/>
        <a:lstStyle/>
        <a:p>
          <a:r>
            <a:rPr lang="de-DE"/>
            <a:t>Deflation, die - deflacja</a:t>
          </a:r>
          <a:endParaRPr lang="en-US"/>
        </a:p>
      </dgm:t>
    </dgm:pt>
    <dgm:pt modelId="{682E71DD-8C69-4421-A6E2-E2519ED3C62C}" type="parTrans" cxnId="{53D99D4B-4554-4CBD-9FA7-2539BA6C053A}">
      <dgm:prSet/>
      <dgm:spPr/>
      <dgm:t>
        <a:bodyPr/>
        <a:lstStyle/>
        <a:p>
          <a:endParaRPr lang="en-US"/>
        </a:p>
      </dgm:t>
    </dgm:pt>
    <dgm:pt modelId="{CCABF17E-9D80-4277-8406-FEAC529C0726}" type="sibTrans" cxnId="{53D99D4B-4554-4CBD-9FA7-2539BA6C053A}">
      <dgm:prSet/>
      <dgm:spPr/>
      <dgm:t>
        <a:bodyPr/>
        <a:lstStyle/>
        <a:p>
          <a:endParaRPr lang="en-US"/>
        </a:p>
      </dgm:t>
    </dgm:pt>
    <dgm:pt modelId="{D36974FD-6171-42FE-AF88-750038A16B7D}">
      <dgm:prSet/>
      <dgm:spPr/>
      <dgm:t>
        <a:bodyPr/>
        <a:lstStyle/>
        <a:p>
          <a:r>
            <a:rPr lang="de-DE"/>
            <a:t>Wertverlust, der – utrata wartości </a:t>
          </a:r>
          <a:endParaRPr lang="en-US"/>
        </a:p>
      </dgm:t>
    </dgm:pt>
    <dgm:pt modelId="{24A652FA-B257-459F-9448-770EA665474F}" type="parTrans" cxnId="{0DE4F449-44EC-479C-9234-D031C5860DF4}">
      <dgm:prSet/>
      <dgm:spPr/>
      <dgm:t>
        <a:bodyPr/>
        <a:lstStyle/>
        <a:p>
          <a:endParaRPr lang="en-US"/>
        </a:p>
      </dgm:t>
    </dgm:pt>
    <dgm:pt modelId="{44A6BBD1-4D4C-4762-A995-D5F280B8E678}" type="sibTrans" cxnId="{0DE4F449-44EC-479C-9234-D031C5860DF4}">
      <dgm:prSet/>
      <dgm:spPr/>
      <dgm:t>
        <a:bodyPr/>
        <a:lstStyle/>
        <a:p>
          <a:endParaRPr lang="en-US"/>
        </a:p>
      </dgm:t>
    </dgm:pt>
    <dgm:pt modelId="{2EBBB9CE-7B55-409D-88E4-DCABE1C6FCB4}">
      <dgm:prSet/>
      <dgm:spPr/>
      <dgm:t>
        <a:bodyPr/>
        <a:lstStyle/>
        <a:p>
          <a:r>
            <a:rPr lang="de-DE"/>
            <a:t>Ursache, die – przyczyna </a:t>
          </a:r>
          <a:endParaRPr lang="en-US"/>
        </a:p>
      </dgm:t>
    </dgm:pt>
    <dgm:pt modelId="{4C3D6357-7C11-420C-901E-2D7E68F11505}" type="parTrans" cxnId="{7FD95258-AB2D-451B-A700-BAEB5A66621F}">
      <dgm:prSet/>
      <dgm:spPr/>
      <dgm:t>
        <a:bodyPr/>
        <a:lstStyle/>
        <a:p>
          <a:endParaRPr lang="en-US"/>
        </a:p>
      </dgm:t>
    </dgm:pt>
    <dgm:pt modelId="{5096CB89-E158-4ED2-B07F-ED006DC7C795}" type="sibTrans" cxnId="{7FD95258-AB2D-451B-A700-BAEB5A66621F}">
      <dgm:prSet/>
      <dgm:spPr/>
      <dgm:t>
        <a:bodyPr/>
        <a:lstStyle/>
        <a:p>
          <a:endParaRPr lang="en-US"/>
        </a:p>
      </dgm:t>
    </dgm:pt>
    <dgm:pt modelId="{C3744077-93BC-4715-BCEE-6504EBD5D5A5}">
      <dgm:prSet/>
      <dgm:spPr/>
      <dgm:t>
        <a:bodyPr/>
        <a:lstStyle/>
        <a:p>
          <a:r>
            <a:rPr lang="de-DE"/>
            <a:t>Verknappung, die- niedobór</a:t>
          </a:r>
          <a:endParaRPr lang="en-US"/>
        </a:p>
      </dgm:t>
    </dgm:pt>
    <dgm:pt modelId="{2E7B60AD-8824-47BA-A8FC-C72CCF79EA1C}" type="parTrans" cxnId="{3A154D9F-CA74-4038-B066-3BC2A42AC721}">
      <dgm:prSet/>
      <dgm:spPr/>
      <dgm:t>
        <a:bodyPr/>
        <a:lstStyle/>
        <a:p>
          <a:endParaRPr lang="en-US"/>
        </a:p>
      </dgm:t>
    </dgm:pt>
    <dgm:pt modelId="{B1D766AB-A008-44CB-B524-B6306A306F51}" type="sibTrans" cxnId="{3A154D9F-CA74-4038-B066-3BC2A42AC721}">
      <dgm:prSet/>
      <dgm:spPr/>
      <dgm:t>
        <a:bodyPr/>
        <a:lstStyle/>
        <a:p>
          <a:endParaRPr lang="en-US"/>
        </a:p>
      </dgm:t>
    </dgm:pt>
    <dgm:pt modelId="{AE262782-2E4F-441F-83DE-3B33C4856E60}">
      <dgm:prSet/>
      <dgm:spPr/>
      <dgm:t>
        <a:bodyPr/>
        <a:lstStyle/>
        <a:p>
          <a:r>
            <a:rPr lang="de-DE"/>
            <a:t>Rohstoff, der - surowiec</a:t>
          </a:r>
          <a:endParaRPr lang="en-US"/>
        </a:p>
      </dgm:t>
    </dgm:pt>
    <dgm:pt modelId="{CEF4A5F2-8384-47B9-9C93-1F2A8D857D95}" type="parTrans" cxnId="{89FABB2F-E848-45FD-9CB6-8768D0EF089D}">
      <dgm:prSet/>
      <dgm:spPr/>
      <dgm:t>
        <a:bodyPr/>
        <a:lstStyle/>
        <a:p>
          <a:endParaRPr lang="en-US"/>
        </a:p>
      </dgm:t>
    </dgm:pt>
    <dgm:pt modelId="{766833F6-59CE-4942-86BA-0654BCF2410A}" type="sibTrans" cxnId="{89FABB2F-E848-45FD-9CB6-8768D0EF089D}">
      <dgm:prSet/>
      <dgm:spPr/>
      <dgm:t>
        <a:bodyPr/>
        <a:lstStyle/>
        <a:p>
          <a:endParaRPr lang="en-US"/>
        </a:p>
      </dgm:t>
    </dgm:pt>
    <dgm:pt modelId="{561FBF3E-79F2-47D5-8D8C-FA19712EEDC1}">
      <dgm:prSet/>
      <dgm:spPr/>
      <dgm:t>
        <a:bodyPr/>
        <a:lstStyle/>
        <a:p>
          <a:r>
            <a:rPr lang="de-DE"/>
            <a:t>Regel, die – reguła </a:t>
          </a:r>
          <a:endParaRPr lang="en-US"/>
        </a:p>
      </dgm:t>
    </dgm:pt>
    <dgm:pt modelId="{3A543800-30DC-4846-9253-AEDA8D6917D4}" type="parTrans" cxnId="{561F92F9-3C63-4818-A919-182B97D870CC}">
      <dgm:prSet/>
      <dgm:spPr/>
      <dgm:t>
        <a:bodyPr/>
        <a:lstStyle/>
        <a:p>
          <a:endParaRPr lang="en-US"/>
        </a:p>
      </dgm:t>
    </dgm:pt>
    <dgm:pt modelId="{67EB5846-08AD-4E14-ABE2-6DC6141F5466}" type="sibTrans" cxnId="{561F92F9-3C63-4818-A919-182B97D870CC}">
      <dgm:prSet/>
      <dgm:spPr/>
      <dgm:t>
        <a:bodyPr/>
        <a:lstStyle/>
        <a:p>
          <a:endParaRPr lang="en-US"/>
        </a:p>
      </dgm:t>
    </dgm:pt>
    <dgm:pt modelId="{AEA98921-D28A-4D60-8F34-1FE1E478FD61}">
      <dgm:prSet/>
      <dgm:spPr/>
      <dgm:t>
        <a:bodyPr/>
        <a:lstStyle/>
        <a:p>
          <a:r>
            <a:rPr lang="de-DE"/>
            <a:t>Gegenteil, das – przeciwieństwo </a:t>
          </a:r>
          <a:endParaRPr lang="en-US"/>
        </a:p>
      </dgm:t>
    </dgm:pt>
    <dgm:pt modelId="{CA9BDB51-9346-4F43-ACBD-77F014C46DF5}" type="parTrans" cxnId="{5A94E53B-952F-46A8-9F01-C8A4ABC93595}">
      <dgm:prSet/>
      <dgm:spPr/>
      <dgm:t>
        <a:bodyPr/>
        <a:lstStyle/>
        <a:p>
          <a:endParaRPr lang="en-US"/>
        </a:p>
      </dgm:t>
    </dgm:pt>
    <dgm:pt modelId="{1FABF522-3B57-4D38-9978-8AD886E7BFA4}" type="sibTrans" cxnId="{5A94E53B-952F-46A8-9F01-C8A4ABC93595}">
      <dgm:prSet/>
      <dgm:spPr/>
      <dgm:t>
        <a:bodyPr/>
        <a:lstStyle/>
        <a:p>
          <a:endParaRPr lang="en-US"/>
        </a:p>
      </dgm:t>
    </dgm:pt>
    <dgm:pt modelId="{4F943567-1637-4819-9E5E-C88B2EC9D5A1}">
      <dgm:prSet/>
      <dgm:spPr/>
      <dgm:t>
        <a:bodyPr/>
        <a:lstStyle/>
        <a:p>
          <a:r>
            <a:rPr lang="de-DE"/>
            <a:t>Haushalt, der – gospodarstwo domowe</a:t>
          </a:r>
          <a:endParaRPr lang="en-US"/>
        </a:p>
      </dgm:t>
    </dgm:pt>
    <dgm:pt modelId="{3832AF2E-C76A-4CFA-8EC0-80871674B45C}" type="parTrans" cxnId="{B6338616-FBAD-44C7-99B1-C20DAC3A90AD}">
      <dgm:prSet/>
      <dgm:spPr/>
      <dgm:t>
        <a:bodyPr/>
        <a:lstStyle/>
        <a:p>
          <a:endParaRPr lang="en-US"/>
        </a:p>
      </dgm:t>
    </dgm:pt>
    <dgm:pt modelId="{D68B9093-3C95-4F6F-9517-9A7890004D42}" type="sibTrans" cxnId="{B6338616-FBAD-44C7-99B1-C20DAC3A90AD}">
      <dgm:prSet/>
      <dgm:spPr/>
      <dgm:t>
        <a:bodyPr/>
        <a:lstStyle/>
        <a:p>
          <a:endParaRPr lang="en-US"/>
        </a:p>
      </dgm:t>
    </dgm:pt>
    <dgm:pt modelId="{C38717D4-6EFA-455D-8397-D265C3A85CA6}">
      <dgm:prSet/>
      <dgm:spPr/>
      <dgm:t>
        <a:bodyPr/>
        <a:lstStyle/>
        <a:p>
          <a:r>
            <a:rPr lang="pl-PL"/>
            <a:t>Abwärtsspirale, die – spirala prowadząca w dół </a:t>
          </a:r>
          <a:endParaRPr lang="en-US"/>
        </a:p>
      </dgm:t>
    </dgm:pt>
    <dgm:pt modelId="{6A1C1640-44F7-4E17-A4AC-508117F84652}" type="parTrans" cxnId="{DFD66446-142B-4E8E-9BF4-5522DC02E0A3}">
      <dgm:prSet/>
      <dgm:spPr/>
      <dgm:t>
        <a:bodyPr/>
        <a:lstStyle/>
        <a:p>
          <a:endParaRPr lang="en-US"/>
        </a:p>
      </dgm:t>
    </dgm:pt>
    <dgm:pt modelId="{5D2AC8C8-EAE2-48AE-8039-90AA326BC289}" type="sibTrans" cxnId="{DFD66446-142B-4E8E-9BF4-5522DC02E0A3}">
      <dgm:prSet/>
      <dgm:spPr/>
      <dgm:t>
        <a:bodyPr/>
        <a:lstStyle/>
        <a:p>
          <a:endParaRPr lang="en-US"/>
        </a:p>
      </dgm:t>
    </dgm:pt>
    <dgm:pt modelId="{97DC0440-A050-4558-BEB2-5F3A2DF641DB}">
      <dgm:prSet/>
      <dgm:spPr/>
      <dgm:t>
        <a:bodyPr/>
        <a:lstStyle/>
        <a:p>
          <a:r>
            <a:rPr lang="de-DE"/>
            <a:t>Investition, die - inwestycja</a:t>
          </a:r>
          <a:endParaRPr lang="en-US"/>
        </a:p>
      </dgm:t>
    </dgm:pt>
    <dgm:pt modelId="{822F0878-F866-48FB-9A58-D7C39C841102}" type="parTrans" cxnId="{5DAFEB26-BBAB-46CF-BA90-4692628631C2}">
      <dgm:prSet/>
      <dgm:spPr/>
      <dgm:t>
        <a:bodyPr/>
        <a:lstStyle/>
        <a:p>
          <a:endParaRPr lang="en-US"/>
        </a:p>
      </dgm:t>
    </dgm:pt>
    <dgm:pt modelId="{C6A32F81-3193-487B-AB8D-C4FEB11817BC}" type="sibTrans" cxnId="{5DAFEB26-BBAB-46CF-BA90-4692628631C2}">
      <dgm:prSet/>
      <dgm:spPr/>
      <dgm:t>
        <a:bodyPr/>
        <a:lstStyle/>
        <a:p>
          <a:endParaRPr lang="en-US"/>
        </a:p>
      </dgm:t>
    </dgm:pt>
    <dgm:pt modelId="{D558273E-3204-4D1E-AFC8-8660857ED86F}" type="pres">
      <dgm:prSet presAssocID="{690050C4-8C8B-4F75-9AD1-F2B9DB560CDE}" presName="diagram" presStyleCnt="0">
        <dgm:presLayoutVars>
          <dgm:dir/>
          <dgm:resizeHandles val="exact"/>
        </dgm:presLayoutVars>
      </dgm:prSet>
      <dgm:spPr/>
    </dgm:pt>
    <dgm:pt modelId="{33572C5E-5EBF-4DAD-9982-9F55F454EE9B}" type="pres">
      <dgm:prSet presAssocID="{96F29CCD-B873-492B-85AC-118556BF9918}" presName="node" presStyleLbl="node1" presStyleIdx="0" presStyleCnt="18">
        <dgm:presLayoutVars>
          <dgm:bulletEnabled val="1"/>
        </dgm:presLayoutVars>
      </dgm:prSet>
      <dgm:spPr/>
    </dgm:pt>
    <dgm:pt modelId="{EF8481C5-9C7E-4A1E-93D9-17619370E1A7}" type="pres">
      <dgm:prSet presAssocID="{2B42E8DD-4351-4F5B-827F-C84C46E4767D}" presName="sibTrans" presStyleCnt="0"/>
      <dgm:spPr/>
    </dgm:pt>
    <dgm:pt modelId="{030BE569-E54E-4630-B90A-9C86D0E99F82}" type="pres">
      <dgm:prSet presAssocID="{3D92F70C-6003-44D7-A3C4-605967F92C68}" presName="node" presStyleLbl="node1" presStyleIdx="1" presStyleCnt="18">
        <dgm:presLayoutVars>
          <dgm:bulletEnabled val="1"/>
        </dgm:presLayoutVars>
      </dgm:prSet>
      <dgm:spPr/>
    </dgm:pt>
    <dgm:pt modelId="{5CF983B7-9B18-4C22-9A43-602B2617E08B}" type="pres">
      <dgm:prSet presAssocID="{CA8D1ED4-20ED-4596-9627-930927B95F7C}" presName="sibTrans" presStyleCnt="0"/>
      <dgm:spPr/>
    </dgm:pt>
    <dgm:pt modelId="{554AEE71-CB0C-4E10-BEA9-E0C77779267C}" type="pres">
      <dgm:prSet presAssocID="{7411E7F4-3CBF-4807-B076-D9E667E460B5}" presName="node" presStyleLbl="node1" presStyleIdx="2" presStyleCnt="18">
        <dgm:presLayoutVars>
          <dgm:bulletEnabled val="1"/>
        </dgm:presLayoutVars>
      </dgm:prSet>
      <dgm:spPr/>
    </dgm:pt>
    <dgm:pt modelId="{E56ABFD7-3952-488B-A842-B44964CF8A81}" type="pres">
      <dgm:prSet presAssocID="{9002E350-99E7-46EA-A67A-EA14A3FF5E5F}" presName="sibTrans" presStyleCnt="0"/>
      <dgm:spPr/>
    </dgm:pt>
    <dgm:pt modelId="{5BE395B7-7091-4DAE-890D-AE2FDE220863}" type="pres">
      <dgm:prSet presAssocID="{466BABB3-92DA-4EF6-B248-B2D2C40A97D8}" presName="node" presStyleLbl="node1" presStyleIdx="3" presStyleCnt="18">
        <dgm:presLayoutVars>
          <dgm:bulletEnabled val="1"/>
        </dgm:presLayoutVars>
      </dgm:prSet>
      <dgm:spPr/>
    </dgm:pt>
    <dgm:pt modelId="{C189A2F3-13E6-4A69-B581-5DE6864291ED}" type="pres">
      <dgm:prSet presAssocID="{07F591CD-75DA-4350-8178-16F3A2B69FC9}" presName="sibTrans" presStyleCnt="0"/>
      <dgm:spPr/>
    </dgm:pt>
    <dgm:pt modelId="{4C48CBE2-67E3-4362-B159-DB2BDF001D42}" type="pres">
      <dgm:prSet presAssocID="{CEA97CE5-B436-4F8D-8B92-0569A8FC38C3}" presName="node" presStyleLbl="node1" presStyleIdx="4" presStyleCnt="18">
        <dgm:presLayoutVars>
          <dgm:bulletEnabled val="1"/>
        </dgm:presLayoutVars>
      </dgm:prSet>
      <dgm:spPr/>
    </dgm:pt>
    <dgm:pt modelId="{46C51A42-F727-4D58-9DDD-91535944582D}" type="pres">
      <dgm:prSet presAssocID="{2510F2CB-F30F-49AC-9B9D-260EB7E62EE9}" presName="sibTrans" presStyleCnt="0"/>
      <dgm:spPr/>
    </dgm:pt>
    <dgm:pt modelId="{1B9C9AED-76E3-40A0-9CEB-9353CA0A7EEF}" type="pres">
      <dgm:prSet presAssocID="{23D787CA-E33A-4721-B68E-96AF7FA313B4}" presName="node" presStyleLbl="node1" presStyleIdx="5" presStyleCnt="18">
        <dgm:presLayoutVars>
          <dgm:bulletEnabled val="1"/>
        </dgm:presLayoutVars>
      </dgm:prSet>
      <dgm:spPr/>
    </dgm:pt>
    <dgm:pt modelId="{DF68F881-2FCE-4D0F-BC4D-1298F58BDA5B}" type="pres">
      <dgm:prSet presAssocID="{8932AFA6-9B63-40CA-A4B8-089ABABA7D05}" presName="sibTrans" presStyleCnt="0"/>
      <dgm:spPr/>
    </dgm:pt>
    <dgm:pt modelId="{CDA29795-8FE7-4D5B-B806-F5CFCDBB3D0F}" type="pres">
      <dgm:prSet presAssocID="{439F8A64-856C-413A-A1FF-52197EA12085}" presName="node" presStyleLbl="node1" presStyleIdx="6" presStyleCnt="18">
        <dgm:presLayoutVars>
          <dgm:bulletEnabled val="1"/>
        </dgm:presLayoutVars>
      </dgm:prSet>
      <dgm:spPr/>
    </dgm:pt>
    <dgm:pt modelId="{A0A7CF4D-B1B3-486E-8369-6B8A250F12EB}" type="pres">
      <dgm:prSet presAssocID="{B2166CA1-8B4F-4A17-A2D0-F3F1A8149BF6}" presName="sibTrans" presStyleCnt="0"/>
      <dgm:spPr/>
    </dgm:pt>
    <dgm:pt modelId="{18EFC815-22D7-4DA9-B2BB-8C8239BD6405}" type="pres">
      <dgm:prSet presAssocID="{E565CFEF-0B8F-4901-9D52-B592446F0189}" presName="node" presStyleLbl="node1" presStyleIdx="7" presStyleCnt="18">
        <dgm:presLayoutVars>
          <dgm:bulletEnabled val="1"/>
        </dgm:presLayoutVars>
      </dgm:prSet>
      <dgm:spPr/>
    </dgm:pt>
    <dgm:pt modelId="{F771584A-A151-46CC-A448-B033090015CD}" type="pres">
      <dgm:prSet presAssocID="{DA926DA1-3EAA-4FCB-8B73-C24985C44C05}" presName="sibTrans" presStyleCnt="0"/>
      <dgm:spPr/>
    </dgm:pt>
    <dgm:pt modelId="{74C13AF9-9288-4587-989C-A39BF04D1F0A}" type="pres">
      <dgm:prSet presAssocID="{0803F092-4A4D-4F19-A20B-AB30AD489F4F}" presName="node" presStyleLbl="node1" presStyleIdx="8" presStyleCnt="18">
        <dgm:presLayoutVars>
          <dgm:bulletEnabled val="1"/>
        </dgm:presLayoutVars>
      </dgm:prSet>
      <dgm:spPr/>
    </dgm:pt>
    <dgm:pt modelId="{BA0E1984-8257-434C-8A52-9DC1EA609CF4}" type="pres">
      <dgm:prSet presAssocID="{CCABF17E-9D80-4277-8406-FEAC529C0726}" presName="sibTrans" presStyleCnt="0"/>
      <dgm:spPr/>
    </dgm:pt>
    <dgm:pt modelId="{79B495AB-06FB-453A-843D-1DDC28BFC564}" type="pres">
      <dgm:prSet presAssocID="{D36974FD-6171-42FE-AF88-750038A16B7D}" presName="node" presStyleLbl="node1" presStyleIdx="9" presStyleCnt="18">
        <dgm:presLayoutVars>
          <dgm:bulletEnabled val="1"/>
        </dgm:presLayoutVars>
      </dgm:prSet>
      <dgm:spPr/>
    </dgm:pt>
    <dgm:pt modelId="{840A72D3-D950-44BC-9FCA-E5F8D72CA796}" type="pres">
      <dgm:prSet presAssocID="{44A6BBD1-4D4C-4762-A995-D5F280B8E678}" presName="sibTrans" presStyleCnt="0"/>
      <dgm:spPr/>
    </dgm:pt>
    <dgm:pt modelId="{9EC4E1E4-5306-4662-8CEA-A3E4A9AB0A6F}" type="pres">
      <dgm:prSet presAssocID="{2EBBB9CE-7B55-409D-88E4-DCABE1C6FCB4}" presName="node" presStyleLbl="node1" presStyleIdx="10" presStyleCnt="18">
        <dgm:presLayoutVars>
          <dgm:bulletEnabled val="1"/>
        </dgm:presLayoutVars>
      </dgm:prSet>
      <dgm:spPr/>
    </dgm:pt>
    <dgm:pt modelId="{CE0C539A-3F71-4B7C-B0E1-1DCA88DCF376}" type="pres">
      <dgm:prSet presAssocID="{5096CB89-E158-4ED2-B07F-ED006DC7C795}" presName="sibTrans" presStyleCnt="0"/>
      <dgm:spPr/>
    </dgm:pt>
    <dgm:pt modelId="{47C3546C-814D-4F69-97C3-1638393A417A}" type="pres">
      <dgm:prSet presAssocID="{C3744077-93BC-4715-BCEE-6504EBD5D5A5}" presName="node" presStyleLbl="node1" presStyleIdx="11" presStyleCnt="18">
        <dgm:presLayoutVars>
          <dgm:bulletEnabled val="1"/>
        </dgm:presLayoutVars>
      </dgm:prSet>
      <dgm:spPr/>
    </dgm:pt>
    <dgm:pt modelId="{BDC9BB2C-F235-42F4-80DB-3E25081E64BF}" type="pres">
      <dgm:prSet presAssocID="{B1D766AB-A008-44CB-B524-B6306A306F51}" presName="sibTrans" presStyleCnt="0"/>
      <dgm:spPr/>
    </dgm:pt>
    <dgm:pt modelId="{588EB2A0-305F-4116-9C46-CC4952A85824}" type="pres">
      <dgm:prSet presAssocID="{AE262782-2E4F-441F-83DE-3B33C4856E60}" presName="node" presStyleLbl="node1" presStyleIdx="12" presStyleCnt="18">
        <dgm:presLayoutVars>
          <dgm:bulletEnabled val="1"/>
        </dgm:presLayoutVars>
      </dgm:prSet>
      <dgm:spPr/>
    </dgm:pt>
    <dgm:pt modelId="{B466A725-D8C8-4F12-B2E7-B07436B79EFC}" type="pres">
      <dgm:prSet presAssocID="{766833F6-59CE-4942-86BA-0654BCF2410A}" presName="sibTrans" presStyleCnt="0"/>
      <dgm:spPr/>
    </dgm:pt>
    <dgm:pt modelId="{D8EA320E-09F0-4518-A5E4-DAE028FCF958}" type="pres">
      <dgm:prSet presAssocID="{561FBF3E-79F2-47D5-8D8C-FA19712EEDC1}" presName="node" presStyleLbl="node1" presStyleIdx="13" presStyleCnt="18">
        <dgm:presLayoutVars>
          <dgm:bulletEnabled val="1"/>
        </dgm:presLayoutVars>
      </dgm:prSet>
      <dgm:spPr/>
    </dgm:pt>
    <dgm:pt modelId="{B26E4F92-A72B-49C0-AF3A-B2762D1543A9}" type="pres">
      <dgm:prSet presAssocID="{67EB5846-08AD-4E14-ABE2-6DC6141F5466}" presName="sibTrans" presStyleCnt="0"/>
      <dgm:spPr/>
    </dgm:pt>
    <dgm:pt modelId="{07FE5D59-81A8-4B66-8976-AECC96F3ACED}" type="pres">
      <dgm:prSet presAssocID="{AEA98921-D28A-4D60-8F34-1FE1E478FD61}" presName="node" presStyleLbl="node1" presStyleIdx="14" presStyleCnt="18">
        <dgm:presLayoutVars>
          <dgm:bulletEnabled val="1"/>
        </dgm:presLayoutVars>
      </dgm:prSet>
      <dgm:spPr/>
    </dgm:pt>
    <dgm:pt modelId="{25DB1D18-ADC2-40E5-B1AC-DBC86FBC7A51}" type="pres">
      <dgm:prSet presAssocID="{1FABF522-3B57-4D38-9978-8AD886E7BFA4}" presName="sibTrans" presStyleCnt="0"/>
      <dgm:spPr/>
    </dgm:pt>
    <dgm:pt modelId="{0255DF8E-B9C3-480B-8578-9D8FDC7A833A}" type="pres">
      <dgm:prSet presAssocID="{4F943567-1637-4819-9E5E-C88B2EC9D5A1}" presName="node" presStyleLbl="node1" presStyleIdx="15" presStyleCnt="18">
        <dgm:presLayoutVars>
          <dgm:bulletEnabled val="1"/>
        </dgm:presLayoutVars>
      </dgm:prSet>
      <dgm:spPr/>
    </dgm:pt>
    <dgm:pt modelId="{9B68826E-DD3C-4953-A061-D4E6BC46EC22}" type="pres">
      <dgm:prSet presAssocID="{D68B9093-3C95-4F6F-9517-9A7890004D42}" presName="sibTrans" presStyleCnt="0"/>
      <dgm:spPr/>
    </dgm:pt>
    <dgm:pt modelId="{332E7323-85C2-41C1-928D-7491FFDEC8D6}" type="pres">
      <dgm:prSet presAssocID="{C38717D4-6EFA-455D-8397-D265C3A85CA6}" presName="node" presStyleLbl="node1" presStyleIdx="16" presStyleCnt="18">
        <dgm:presLayoutVars>
          <dgm:bulletEnabled val="1"/>
        </dgm:presLayoutVars>
      </dgm:prSet>
      <dgm:spPr/>
    </dgm:pt>
    <dgm:pt modelId="{ECC00D55-B19D-46B7-8450-D10796EC965E}" type="pres">
      <dgm:prSet presAssocID="{5D2AC8C8-EAE2-48AE-8039-90AA326BC289}" presName="sibTrans" presStyleCnt="0"/>
      <dgm:spPr/>
    </dgm:pt>
    <dgm:pt modelId="{8BEB5EDA-1E2F-462C-AAE2-7337B3ADAB2E}" type="pres">
      <dgm:prSet presAssocID="{97DC0440-A050-4558-BEB2-5F3A2DF641DB}" presName="node" presStyleLbl="node1" presStyleIdx="17" presStyleCnt="18">
        <dgm:presLayoutVars>
          <dgm:bulletEnabled val="1"/>
        </dgm:presLayoutVars>
      </dgm:prSet>
      <dgm:spPr/>
    </dgm:pt>
  </dgm:ptLst>
  <dgm:cxnLst>
    <dgm:cxn modelId="{FFDCF800-F9EE-4157-929B-A104E4997407}" type="presOf" srcId="{E565CFEF-0B8F-4901-9D52-B592446F0189}" destId="{18EFC815-22D7-4DA9-B2BB-8C8239BD6405}" srcOrd="0" destOrd="0" presId="urn:microsoft.com/office/officeart/2005/8/layout/default"/>
    <dgm:cxn modelId="{822DDA01-012B-4290-974A-9395C420975C}" srcId="{690050C4-8C8B-4F75-9AD1-F2B9DB560CDE}" destId="{3D92F70C-6003-44D7-A3C4-605967F92C68}" srcOrd="1" destOrd="0" parTransId="{7BF31F0B-6A5D-4E0F-B810-908598E3C47D}" sibTransId="{CA8D1ED4-20ED-4596-9627-930927B95F7C}"/>
    <dgm:cxn modelId="{1202D702-1E09-468F-B819-A41F53599CF0}" type="presOf" srcId="{AE262782-2E4F-441F-83DE-3B33C4856E60}" destId="{588EB2A0-305F-4116-9C46-CC4952A85824}" srcOrd="0" destOrd="0" presId="urn:microsoft.com/office/officeart/2005/8/layout/default"/>
    <dgm:cxn modelId="{751DAB05-4978-4AD9-86E8-8EE61AA5E593}" type="presOf" srcId="{0803F092-4A4D-4F19-A20B-AB30AD489F4F}" destId="{74C13AF9-9288-4587-989C-A39BF04D1F0A}" srcOrd="0" destOrd="0" presId="urn:microsoft.com/office/officeart/2005/8/layout/default"/>
    <dgm:cxn modelId="{94FE5009-7AE3-4746-AF32-5565E24AEFCB}" srcId="{690050C4-8C8B-4F75-9AD1-F2B9DB560CDE}" destId="{439F8A64-856C-413A-A1FF-52197EA12085}" srcOrd="6" destOrd="0" parTransId="{3EF58B8E-FE74-42BF-BDA5-E7D349C45F2D}" sibTransId="{B2166CA1-8B4F-4A17-A2D0-F3F1A8149BF6}"/>
    <dgm:cxn modelId="{FA260C12-A6C3-4234-B015-F3DE64808F6E}" srcId="{690050C4-8C8B-4F75-9AD1-F2B9DB560CDE}" destId="{7411E7F4-3CBF-4807-B076-D9E667E460B5}" srcOrd="2" destOrd="0" parTransId="{A8E6B3F2-E62F-4528-92FE-DBB99070F122}" sibTransId="{9002E350-99E7-46EA-A67A-EA14A3FF5E5F}"/>
    <dgm:cxn modelId="{B6338616-FBAD-44C7-99B1-C20DAC3A90AD}" srcId="{690050C4-8C8B-4F75-9AD1-F2B9DB560CDE}" destId="{4F943567-1637-4819-9E5E-C88B2EC9D5A1}" srcOrd="15" destOrd="0" parTransId="{3832AF2E-C76A-4CFA-8EC0-80871674B45C}" sibTransId="{D68B9093-3C95-4F6F-9517-9A7890004D42}"/>
    <dgm:cxn modelId="{EE478F20-4823-4F21-92EE-C148062EEF45}" type="presOf" srcId="{96F29CCD-B873-492B-85AC-118556BF9918}" destId="{33572C5E-5EBF-4DAD-9982-9F55F454EE9B}" srcOrd="0" destOrd="0" presId="urn:microsoft.com/office/officeart/2005/8/layout/default"/>
    <dgm:cxn modelId="{5DAFEB26-BBAB-46CF-BA90-4692628631C2}" srcId="{690050C4-8C8B-4F75-9AD1-F2B9DB560CDE}" destId="{97DC0440-A050-4558-BEB2-5F3A2DF641DB}" srcOrd="17" destOrd="0" parTransId="{822F0878-F866-48FB-9A58-D7C39C841102}" sibTransId="{C6A32F81-3193-487B-AB8D-C4FEB11817BC}"/>
    <dgm:cxn modelId="{8FC2512C-1B8C-48F5-B6FD-5941B35AEFC4}" srcId="{690050C4-8C8B-4F75-9AD1-F2B9DB560CDE}" destId="{466BABB3-92DA-4EF6-B248-B2D2C40A97D8}" srcOrd="3" destOrd="0" parTransId="{33D2FBDC-F428-4893-960D-4A393CA65148}" sibTransId="{07F591CD-75DA-4350-8178-16F3A2B69FC9}"/>
    <dgm:cxn modelId="{89FABB2F-E848-45FD-9CB6-8768D0EF089D}" srcId="{690050C4-8C8B-4F75-9AD1-F2B9DB560CDE}" destId="{AE262782-2E4F-441F-83DE-3B33C4856E60}" srcOrd="12" destOrd="0" parTransId="{CEF4A5F2-8384-47B9-9C93-1F2A8D857D95}" sibTransId="{766833F6-59CE-4942-86BA-0654BCF2410A}"/>
    <dgm:cxn modelId="{99132D32-61B2-4011-BE3A-2A228A896B91}" srcId="{690050C4-8C8B-4F75-9AD1-F2B9DB560CDE}" destId="{CEA97CE5-B436-4F8D-8B92-0569A8FC38C3}" srcOrd="4" destOrd="0" parTransId="{941170F0-5D60-42E5-80D1-EC0DBDE3606C}" sibTransId="{2510F2CB-F30F-49AC-9B9D-260EB7E62EE9}"/>
    <dgm:cxn modelId="{5A94E53B-952F-46A8-9F01-C8A4ABC93595}" srcId="{690050C4-8C8B-4F75-9AD1-F2B9DB560CDE}" destId="{AEA98921-D28A-4D60-8F34-1FE1E478FD61}" srcOrd="14" destOrd="0" parTransId="{CA9BDB51-9346-4F43-ACBD-77F014C46DF5}" sibTransId="{1FABF522-3B57-4D38-9978-8AD886E7BFA4}"/>
    <dgm:cxn modelId="{F2B6165E-95D9-43B2-B99E-6C58CB84EBE5}" srcId="{690050C4-8C8B-4F75-9AD1-F2B9DB560CDE}" destId="{96F29CCD-B873-492B-85AC-118556BF9918}" srcOrd="0" destOrd="0" parTransId="{6EECF836-3776-496A-90D1-7557D1750726}" sibTransId="{2B42E8DD-4351-4F5B-827F-C84C46E4767D}"/>
    <dgm:cxn modelId="{2B2F7545-EAC0-48CA-9446-2AC1B4F72062}" type="presOf" srcId="{C38717D4-6EFA-455D-8397-D265C3A85CA6}" destId="{332E7323-85C2-41C1-928D-7491FFDEC8D6}" srcOrd="0" destOrd="0" presId="urn:microsoft.com/office/officeart/2005/8/layout/default"/>
    <dgm:cxn modelId="{DFD66446-142B-4E8E-9BF4-5522DC02E0A3}" srcId="{690050C4-8C8B-4F75-9AD1-F2B9DB560CDE}" destId="{C38717D4-6EFA-455D-8397-D265C3A85CA6}" srcOrd="16" destOrd="0" parTransId="{6A1C1640-44F7-4E17-A4AC-508117F84652}" sibTransId="{5D2AC8C8-EAE2-48AE-8039-90AA326BC289}"/>
    <dgm:cxn modelId="{05369269-8000-45D9-A2DC-537EB3921611}" type="presOf" srcId="{3D92F70C-6003-44D7-A3C4-605967F92C68}" destId="{030BE569-E54E-4630-B90A-9C86D0E99F82}" srcOrd="0" destOrd="0" presId="urn:microsoft.com/office/officeart/2005/8/layout/default"/>
    <dgm:cxn modelId="{0DE4F449-44EC-479C-9234-D031C5860DF4}" srcId="{690050C4-8C8B-4F75-9AD1-F2B9DB560CDE}" destId="{D36974FD-6171-42FE-AF88-750038A16B7D}" srcOrd="9" destOrd="0" parTransId="{24A652FA-B257-459F-9448-770EA665474F}" sibTransId="{44A6BBD1-4D4C-4762-A995-D5F280B8E678}"/>
    <dgm:cxn modelId="{C928FE4A-A98A-4FDD-AD53-B4A055AD6E62}" type="presOf" srcId="{7411E7F4-3CBF-4807-B076-D9E667E460B5}" destId="{554AEE71-CB0C-4E10-BEA9-E0C77779267C}" srcOrd="0" destOrd="0" presId="urn:microsoft.com/office/officeart/2005/8/layout/default"/>
    <dgm:cxn modelId="{53D99D4B-4554-4CBD-9FA7-2539BA6C053A}" srcId="{690050C4-8C8B-4F75-9AD1-F2B9DB560CDE}" destId="{0803F092-4A4D-4F19-A20B-AB30AD489F4F}" srcOrd="8" destOrd="0" parTransId="{682E71DD-8C69-4421-A6E2-E2519ED3C62C}" sibTransId="{CCABF17E-9D80-4277-8406-FEAC529C0726}"/>
    <dgm:cxn modelId="{7FD95258-AB2D-451B-A700-BAEB5A66621F}" srcId="{690050C4-8C8B-4F75-9AD1-F2B9DB560CDE}" destId="{2EBBB9CE-7B55-409D-88E4-DCABE1C6FCB4}" srcOrd="10" destOrd="0" parTransId="{4C3D6357-7C11-420C-901E-2D7E68F11505}" sibTransId="{5096CB89-E158-4ED2-B07F-ED006DC7C795}"/>
    <dgm:cxn modelId="{DBEEDB7A-39B4-4570-A4EC-2A50D206F8FA}" type="presOf" srcId="{690050C4-8C8B-4F75-9AD1-F2B9DB560CDE}" destId="{D558273E-3204-4D1E-AFC8-8660857ED86F}" srcOrd="0" destOrd="0" presId="urn:microsoft.com/office/officeart/2005/8/layout/default"/>
    <dgm:cxn modelId="{9C92DF8E-F8D1-4D4B-AD94-B81ABA6CAF92}" type="presOf" srcId="{561FBF3E-79F2-47D5-8D8C-FA19712EEDC1}" destId="{D8EA320E-09F0-4518-A5E4-DAE028FCF958}" srcOrd="0" destOrd="0" presId="urn:microsoft.com/office/officeart/2005/8/layout/default"/>
    <dgm:cxn modelId="{68188894-5815-4366-8E6B-151920C00856}" type="presOf" srcId="{CEA97CE5-B436-4F8D-8B92-0569A8FC38C3}" destId="{4C48CBE2-67E3-4362-B159-DB2BDF001D42}" srcOrd="0" destOrd="0" presId="urn:microsoft.com/office/officeart/2005/8/layout/default"/>
    <dgm:cxn modelId="{CE5F999E-4985-438B-82F2-F7DB92E88122}" type="presOf" srcId="{2EBBB9CE-7B55-409D-88E4-DCABE1C6FCB4}" destId="{9EC4E1E4-5306-4662-8CEA-A3E4A9AB0A6F}" srcOrd="0" destOrd="0" presId="urn:microsoft.com/office/officeart/2005/8/layout/default"/>
    <dgm:cxn modelId="{3A154D9F-CA74-4038-B066-3BC2A42AC721}" srcId="{690050C4-8C8B-4F75-9AD1-F2B9DB560CDE}" destId="{C3744077-93BC-4715-BCEE-6504EBD5D5A5}" srcOrd="11" destOrd="0" parTransId="{2E7B60AD-8824-47BA-A8FC-C72CCF79EA1C}" sibTransId="{B1D766AB-A008-44CB-B524-B6306A306F51}"/>
    <dgm:cxn modelId="{77C8B2A9-9C0D-49FE-98F4-A8419CBE4200}" type="presOf" srcId="{AEA98921-D28A-4D60-8F34-1FE1E478FD61}" destId="{07FE5D59-81A8-4B66-8976-AECC96F3ACED}" srcOrd="0" destOrd="0" presId="urn:microsoft.com/office/officeart/2005/8/layout/default"/>
    <dgm:cxn modelId="{BD7248AC-49CC-4511-B2E2-E556C7C4568A}" type="presOf" srcId="{C3744077-93BC-4715-BCEE-6504EBD5D5A5}" destId="{47C3546C-814D-4F69-97C3-1638393A417A}" srcOrd="0" destOrd="0" presId="urn:microsoft.com/office/officeart/2005/8/layout/default"/>
    <dgm:cxn modelId="{E0CEE3AF-F297-4B48-98C3-4CD6799AD7EA}" type="presOf" srcId="{466BABB3-92DA-4EF6-B248-B2D2C40A97D8}" destId="{5BE395B7-7091-4DAE-890D-AE2FDE220863}" srcOrd="0" destOrd="0" presId="urn:microsoft.com/office/officeart/2005/8/layout/default"/>
    <dgm:cxn modelId="{83490CBF-4BDB-4010-8621-C5CE2AF92809}" type="presOf" srcId="{4F943567-1637-4819-9E5E-C88B2EC9D5A1}" destId="{0255DF8E-B9C3-480B-8578-9D8FDC7A833A}" srcOrd="0" destOrd="0" presId="urn:microsoft.com/office/officeart/2005/8/layout/default"/>
    <dgm:cxn modelId="{3D6C68D0-C515-4F6D-A2D0-9375F59ED6C5}" type="presOf" srcId="{D36974FD-6171-42FE-AF88-750038A16B7D}" destId="{79B495AB-06FB-453A-843D-1DDC28BFC564}" srcOrd="0" destOrd="0" presId="urn:microsoft.com/office/officeart/2005/8/layout/default"/>
    <dgm:cxn modelId="{8D0210D9-9BF0-4370-9B33-A39ED6042544}" srcId="{690050C4-8C8B-4F75-9AD1-F2B9DB560CDE}" destId="{E565CFEF-0B8F-4901-9D52-B592446F0189}" srcOrd="7" destOrd="0" parTransId="{5239553D-E2C3-4A7D-B3C4-4C6BC73325CF}" sibTransId="{DA926DA1-3EAA-4FCB-8B73-C24985C44C05}"/>
    <dgm:cxn modelId="{40123DDB-CB1D-426D-BBC1-DE04510412DC}" type="presOf" srcId="{439F8A64-856C-413A-A1FF-52197EA12085}" destId="{CDA29795-8FE7-4D5B-B806-F5CFCDBB3D0F}" srcOrd="0" destOrd="0" presId="urn:microsoft.com/office/officeart/2005/8/layout/default"/>
    <dgm:cxn modelId="{CF5E24DE-870F-41EA-99A1-DC7E9766A3D4}" type="presOf" srcId="{97DC0440-A050-4558-BEB2-5F3A2DF641DB}" destId="{8BEB5EDA-1E2F-462C-AAE2-7337B3ADAB2E}" srcOrd="0" destOrd="0" presId="urn:microsoft.com/office/officeart/2005/8/layout/default"/>
    <dgm:cxn modelId="{AD7359E2-0A23-4C58-B72E-34FD148EF247}" type="presOf" srcId="{23D787CA-E33A-4721-B68E-96AF7FA313B4}" destId="{1B9C9AED-76E3-40A0-9CEB-9353CA0A7EEF}" srcOrd="0" destOrd="0" presId="urn:microsoft.com/office/officeart/2005/8/layout/default"/>
    <dgm:cxn modelId="{561F92F9-3C63-4818-A919-182B97D870CC}" srcId="{690050C4-8C8B-4F75-9AD1-F2B9DB560CDE}" destId="{561FBF3E-79F2-47D5-8D8C-FA19712EEDC1}" srcOrd="13" destOrd="0" parTransId="{3A543800-30DC-4846-9253-AEDA8D6917D4}" sibTransId="{67EB5846-08AD-4E14-ABE2-6DC6141F5466}"/>
    <dgm:cxn modelId="{3B6B5FFA-05FA-4931-AA1F-B28F13737BBC}" srcId="{690050C4-8C8B-4F75-9AD1-F2B9DB560CDE}" destId="{23D787CA-E33A-4721-B68E-96AF7FA313B4}" srcOrd="5" destOrd="0" parTransId="{A8A0CC3C-828A-41F4-8529-B1D72EC5D65C}" sibTransId="{8932AFA6-9B63-40CA-A4B8-089ABABA7D05}"/>
    <dgm:cxn modelId="{14843C2D-4E45-47D0-9173-F6D1E792D960}" type="presParOf" srcId="{D558273E-3204-4D1E-AFC8-8660857ED86F}" destId="{33572C5E-5EBF-4DAD-9982-9F55F454EE9B}" srcOrd="0" destOrd="0" presId="urn:microsoft.com/office/officeart/2005/8/layout/default"/>
    <dgm:cxn modelId="{24FDB6A5-7F76-4950-9981-5F9DF073EC87}" type="presParOf" srcId="{D558273E-3204-4D1E-AFC8-8660857ED86F}" destId="{EF8481C5-9C7E-4A1E-93D9-17619370E1A7}" srcOrd="1" destOrd="0" presId="urn:microsoft.com/office/officeart/2005/8/layout/default"/>
    <dgm:cxn modelId="{D19640F3-228A-481D-9283-9E247465BC09}" type="presParOf" srcId="{D558273E-3204-4D1E-AFC8-8660857ED86F}" destId="{030BE569-E54E-4630-B90A-9C86D0E99F82}" srcOrd="2" destOrd="0" presId="urn:microsoft.com/office/officeart/2005/8/layout/default"/>
    <dgm:cxn modelId="{3ADC26D3-B798-47EE-8B7D-BECC864A4D6F}" type="presParOf" srcId="{D558273E-3204-4D1E-AFC8-8660857ED86F}" destId="{5CF983B7-9B18-4C22-9A43-602B2617E08B}" srcOrd="3" destOrd="0" presId="urn:microsoft.com/office/officeart/2005/8/layout/default"/>
    <dgm:cxn modelId="{338FE54D-2880-4B43-B2E6-CB442D18AD6A}" type="presParOf" srcId="{D558273E-3204-4D1E-AFC8-8660857ED86F}" destId="{554AEE71-CB0C-4E10-BEA9-E0C77779267C}" srcOrd="4" destOrd="0" presId="urn:microsoft.com/office/officeart/2005/8/layout/default"/>
    <dgm:cxn modelId="{3CC5508F-C981-486E-A8BD-85A62A12B495}" type="presParOf" srcId="{D558273E-3204-4D1E-AFC8-8660857ED86F}" destId="{E56ABFD7-3952-488B-A842-B44964CF8A81}" srcOrd="5" destOrd="0" presId="urn:microsoft.com/office/officeart/2005/8/layout/default"/>
    <dgm:cxn modelId="{28CE9BCB-4CFB-4D29-A04D-9841F2AE562E}" type="presParOf" srcId="{D558273E-3204-4D1E-AFC8-8660857ED86F}" destId="{5BE395B7-7091-4DAE-890D-AE2FDE220863}" srcOrd="6" destOrd="0" presId="urn:microsoft.com/office/officeart/2005/8/layout/default"/>
    <dgm:cxn modelId="{286EDD2B-684D-4FC9-8A3A-3312903A96C6}" type="presParOf" srcId="{D558273E-3204-4D1E-AFC8-8660857ED86F}" destId="{C189A2F3-13E6-4A69-B581-5DE6864291ED}" srcOrd="7" destOrd="0" presId="urn:microsoft.com/office/officeart/2005/8/layout/default"/>
    <dgm:cxn modelId="{289A9AEB-FBD9-4715-A31C-9340194CE768}" type="presParOf" srcId="{D558273E-3204-4D1E-AFC8-8660857ED86F}" destId="{4C48CBE2-67E3-4362-B159-DB2BDF001D42}" srcOrd="8" destOrd="0" presId="urn:microsoft.com/office/officeart/2005/8/layout/default"/>
    <dgm:cxn modelId="{457AE918-E794-4951-95F3-32C203DE0015}" type="presParOf" srcId="{D558273E-3204-4D1E-AFC8-8660857ED86F}" destId="{46C51A42-F727-4D58-9DDD-91535944582D}" srcOrd="9" destOrd="0" presId="urn:microsoft.com/office/officeart/2005/8/layout/default"/>
    <dgm:cxn modelId="{28C7B99D-CEED-4B04-B10C-AA6837CA3693}" type="presParOf" srcId="{D558273E-3204-4D1E-AFC8-8660857ED86F}" destId="{1B9C9AED-76E3-40A0-9CEB-9353CA0A7EEF}" srcOrd="10" destOrd="0" presId="urn:microsoft.com/office/officeart/2005/8/layout/default"/>
    <dgm:cxn modelId="{D1A6A0C0-95E4-432B-970F-9CAB96A3B2E9}" type="presParOf" srcId="{D558273E-3204-4D1E-AFC8-8660857ED86F}" destId="{DF68F881-2FCE-4D0F-BC4D-1298F58BDA5B}" srcOrd="11" destOrd="0" presId="urn:microsoft.com/office/officeart/2005/8/layout/default"/>
    <dgm:cxn modelId="{E6B45EBD-B437-46BE-81E4-A13246CFE7BA}" type="presParOf" srcId="{D558273E-3204-4D1E-AFC8-8660857ED86F}" destId="{CDA29795-8FE7-4D5B-B806-F5CFCDBB3D0F}" srcOrd="12" destOrd="0" presId="urn:microsoft.com/office/officeart/2005/8/layout/default"/>
    <dgm:cxn modelId="{27307DD7-6FD1-4CB6-A5F7-1CD737FD87CD}" type="presParOf" srcId="{D558273E-3204-4D1E-AFC8-8660857ED86F}" destId="{A0A7CF4D-B1B3-486E-8369-6B8A250F12EB}" srcOrd="13" destOrd="0" presId="urn:microsoft.com/office/officeart/2005/8/layout/default"/>
    <dgm:cxn modelId="{63F234D7-E000-42AE-A4E9-EA8F04FAA6E2}" type="presParOf" srcId="{D558273E-3204-4D1E-AFC8-8660857ED86F}" destId="{18EFC815-22D7-4DA9-B2BB-8C8239BD6405}" srcOrd="14" destOrd="0" presId="urn:microsoft.com/office/officeart/2005/8/layout/default"/>
    <dgm:cxn modelId="{44F1827D-7217-4641-8A8B-9C8A2CD82C37}" type="presParOf" srcId="{D558273E-3204-4D1E-AFC8-8660857ED86F}" destId="{F771584A-A151-46CC-A448-B033090015CD}" srcOrd="15" destOrd="0" presId="urn:microsoft.com/office/officeart/2005/8/layout/default"/>
    <dgm:cxn modelId="{48F1F5E0-B06B-450F-9EBA-50D1690DF46C}" type="presParOf" srcId="{D558273E-3204-4D1E-AFC8-8660857ED86F}" destId="{74C13AF9-9288-4587-989C-A39BF04D1F0A}" srcOrd="16" destOrd="0" presId="urn:microsoft.com/office/officeart/2005/8/layout/default"/>
    <dgm:cxn modelId="{E87A69AB-A459-49FE-9CB6-CD3F863CFDEB}" type="presParOf" srcId="{D558273E-3204-4D1E-AFC8-8660857ED86F}" destId="{BA0E1984-8257-434C-8A52-9DC1EA609CF4}" srcOrd="17" destOrd="0" presId="urn:microsoft.com/office/officeart/2005/8/layout/default"/>
    <dgm:cxn modelId="{E3D0D566-E36B-40F3-A350-6C7E5B0C0185}" type="presParOf" srcId="{D558273E-3204-4D1E-AFC8-8660857ED86F}" destId="{79B495AB-06FB-453A-843D-1DDC28BFC564}" srcOrd="18" destOrd="0" presId="urn:microsoft.com/office/officeart/2005/8/layout/default"/>
    <dgm:cxn modelId="{CC47BEFD-F46F-495A-A7FA-2C773AF9CB36}" type="presParOf" srcId="{D558273E-3204-4D1E-AFC8-8660857ED86F}" destId="{840A72D3-D950-44BC-9FCA-E5F8D72CA796}" srcOrd="19" destOrd="0" presId="urn:microsoft.com/office/officeart/2005/8/layout/default"/>
    <dgm:cxn modelId="{3D1DDB4F-8E19-477E-9E38-B48AD7873DB4}" type="presParOf" srcId="{D558273E-3204-4D1E-AFC8-8660857ED86F}" destId="{9EC4E1E4-5306-4662-8CEA-A3E4A9AB0A6F}" srcOrd="20" destOrd="0" presId="urn:microsoft.com/office/officeart/2005/8/layout/default"/>
    <dgm:cxn modelId="{47ED07FE-3E5F-428F-AF19-B17C2CC3D4A1}" type="presParOf" srcId="{D558273E-3204-4D1E-AFC8-8660857ED86F}" destId="{CE0C539A-3F71-4B7C-B0E1-1DCA88DCF376}" srcOrd="21" destOrd="0" presId="urn:microsoft.com/office/officeart/2005/8/layout/default"/>
    <dgm:cxn modelId="{8D126B0D-6E23-46A7-8C0B-44335E85539E}" type="presParOf" srcId="{D558273E-3204-4D1E-AFC8-8660857ED86F}" destId="{47C3546C-814D-4F69-97C3-1638393A417A}" srcOrd="22" destOrd="0" presId="urn:microsoft.com/office/officeart/2005/8/layout/default"/>
    <dgm:cxn modelId="{C59260C8-4EE8-4B05-951B-DFCDF5B4AE1C}" type="presParOf" srcId="{D558273E-3204-4D1E-AFC8-8660857ED86F}" destId="{BDC9BB2C-F235-42F4-80DB-3E25081E64BF}" srcOrd="23" destOrd="0" presId="urn:microsoft.com/office/officeart/2005/8/layout/default"/>
    <dgm:cxn modelId="{6B98314D-6577-4A21-8D44-D379B1D4AE43}" type="presParOf" srcId="{D558273E-3204-4D1E-AFC8-8660857ED86F}" destId="{588EB2A0-305F-4116-9C46-CC4952A85824}" srcOrd="24" destOrd="0" presId="urn:microsoft.com/office/officeart/2005/8/layout/default"/>
    <dgm:cxn modelId="{0FA264EE-F1FB-40D6-A1B7-D49D49BBBFA6}" type="presParOf" srcId="{D558273E-3204-4D1E-AFC8-8660857ED86F}" destId="{B466A725-D8C8-4F12-B2E7-B07436B79EFC}" srcOrd="25" destOrd="0" presId="urn:microsoft.com/office/officeart/2005/8/layout/default"/>
    <dgm:cxn modelId="{77639820-6D97-4478-B2EB-D1B43AF282BA}" type="presParOf" srcId="{D558273E-3204-4D1E-AFC8-8660857ED86F}" destId="{D8EA320E-09F0-4518-A5E4-DAE028FCF958}" srcOrd="26" destOrd="0" presId="urn:microsoft.com/office/officeart/2005/8/layout/default"/>
    <dgm:cxn modelId="{1F87AA2D-14F3-4B8C-9566-0C669CEE86B0}" type="presParOf" srcId="{D558273E-3204-4D1E-AFC8-8660857ED86F}" destId="{B26E4F92-A72B-49C0-AF3A-B2762D1543A9}" srcOrd="27" destOrd="0" presId="urn:microsoft.com/office/officeart/2005/8/layout/default"/>
    <dgm:cxn modelId="{21FE2D75-1ABC-4CF4-B481-9BDD4FBAF754}" type="presParOf" srcId="{D558273E-3204-4D1E-AFC8-8660857ED86F}" destId="{07FE5D59-81A8-4B66-8976-AECC96F3ACED}" srcOrd="28" destOrd="0" presId="urn:microsoft.com/office/officeart/2005/8/layout/default"/>
    <dgm:cxn modelId="{4CB737EC-BFDE-493D-BE1D-E4203FEA98CE}" type="presParOf" srcId="{D558273E-3204-4D1E-AFC8-8660857ED86F}" destId="{25DB1D18-ADC2-40E5-B1AC-DBC86FBC7A51}" srcOrd="29" destOrd="0" presId="urn:microsoft.com/office/officeart/2005/8/layout/default"/>
    <dgm:cxn modelId="{753CF46C-A3F6-4CBC-A156-07A5E4695A85}" type="presParOf" srcId="{D558273E-3204-4D1E-AFC8-8660857ED86F}" destId="{0255DF8E-B9C3-480B-8578-9D8FDC7A833A}" srcOrd="30" destOrd="0" presId="urn:microsoft.com/office/officeart/2005/8/layout/default"/>
    <dgm:cxn modelId="{A15437CD-6933-474D-B0FA-18E07254F5E4}" type="presParOf" srcId="{D558273E-3204-4D1E-AFC8-8660857ED86F}" destId="{9B68826E-DD3C-4953-A061-D4E6BC46EC22}" srcOrd="31" destOrd="0" presId="urn:microsoft.com/office/officeart/2005/8/layout/default"/>
    <dgm:cxn modelId="{B6995C58-BBE6-46EF-9D61-7C8E329602B3}" type="presParOf" srcId="{D558273E-3204-4D1E-AFC8-8660857ED86F}" destId="{332E7323-85C2-41C1-928D-7491FFDEC8D6}" srcOrd="32" destOrd="0" presId="urn:microsoft.com/office/officeart/2005/8/layout/default"/>
    <dgm:cxn modelId="{4D83CD75-2CEB-404B-B012-714FD1B6D382}" type="presParOf" srcId="{D558273E-3204-4D1E-AFC8-8660857ED86F}" destId="{ECC00D55-B19D-46B7-8450-D10796EC965E}" srcOrd="33" destOrd="0" presId="urn:microsoft.com/office/officeart/2005/8/layout/default"/>
    <dgm:cxn modelId="{2A0B5E5C-0A96-4603-8486-A5BAFE0137A1}" type="presParOf" srcId="{D558273E-3204-4D1E-AFC8-8660857ED86F}" destId="{8BEB5EDA-1E2F-462C-AAE2-7337B3ADAB2E}" srcOrd="3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72C5E-5EBF-4DAD-9982-9F55F454EE9B}">
      <dsp:nvSpPr>
        <dsp:cNvPr id="0" name=""/>
        <dsp:cNvSpPr/>
      </dsp:nvSpPr>
      <dsp:spPr>
        <a:xfrm>
          <a:off x="1339" y="330001"/>
          <a:ext cx="1687710" cy="101262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t>Inflation, die – inflacja </a:t>
          </a:r>
          <a:endParaRPr lang="en-US" sz="1600" kern="1200"/>
        </a:p>
      </dsp:txBody>
      <dsp:txXfrm>
        <a:off x="1339" y="330001"/>
        <a:ext cx="1687710" cy="1012626"/>
      </dsp:txXfrm>
    </dsp:sp>
    <dsp:sp modelId="{030BE569-E54E-4630-B90A-9C86D0E99F82}">
      <dsp:nvSpPr>
        <dsp:cNvPr id="0" name=""/>
        <dsp:cNvSpPr/>
      </dsp:nvSpPr>
      <dsp:spPr>
        <a:xfrm>
          <a:off x="1857821" y="330001"/>
          <a:ext cx="1687710" cy="1012626"/>
        </a:xfrm>
        <a:prstGeom prst="rect">
          <a:avLst/>
        </a:prstGeom>
        <a:solidFill>
          <a:schemeClr val="accent3">
            <a:hueOff val="-468014"/>
            <a:satOff val="561"/>
            <a:lumOff val="2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t>Wirtschaft, die - gospodarka</a:t>
          </a:r>
          <a:endParaRPr lang="en-US" sz="1600" kern="1200"/>
        </a:p>
      </dsp:txBody>
      <dsp:txXfrm>
        <a:off x="1857821" y="330001"/>
        <a:ext cx="1687710" cy="1012626"/>
      </dsp:txXfrm>
    </dsp:sp>
    <dsp:sp modelId="{554AEE71-CB0C-4E10-BEA9-E0C77779267C}">
      <dsp:nvSpPr>
        <dsp:cNvPr id="0" name=""/>
        <dsp:cNvSpPr/>
      </dsp:nvSpPr>
      <dsp:spPr>
        <a:xfrm>
          <a:off x="3714303" y="330001"/>
          <a:ext cx="1687710" cy="1012626"/>
        </a:xfrm>
        <a:prstGeom prst="rect">
          <a:avLst/>
        </a:prstGeom>
        <a:solidFill>
          <a:schemeClr val="accent3">
            <a:hueOff val="-936028"/>
            <a:satOff val="1122"/>
            <a:lumOff val="4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t>Preissteigerung, die – wzrost cen</a:t>
          </a:r>
          <a:endParaRPr lang="en-US" sz="1600" kern="1200"/>
        </a:p>
      </dsp:txBody>
      <dsp:txXfrm>
        <a:off x="3714303" y="330001"/>
        <a:ext cx="1687710" cy="1012626"/>
      </dsp:txXfrm>
    </dsp:sp>
    <dsp:sp modelId="{5BE395B7-7091-4DAE-890D-AE2FDE220863}">
      <dsp:nvSpPr>
        <dsp:cNvPr id="0" name=""/>
        <dsp:cNvSpPr/>
      </dsp:nvSpPr>
      <dsp:spPr>
        <a:xfrm>
          <a:off x="5570785" y="330001"/>
          <a:ext cx="1687710" cy="1012626"/>
        </a:xfrm>
        <a:prstGeom prst="rect">
          <a:avLst/>
        </a:prstGeom>
        <a:solidFill>
          <a:schemeClr val="accent3">
            <a:hueOff val="-1404042"/>
            <a:satOff val="1683"/>
            <a:lumOff val="6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t>vereinigen – zrzeszać, jednoczyć</a:t>
          </a:r>
          <a:endParaRPr lang="en-US" sz="1600" kern="1200"/>
        </a:p>
      </dsp:txBody>
      <dsp:txXfrm>
        <a:off x="5570785" y="330001"/>
        <a:ext cx="1687710" cy="1012626"/>
      </dsp:txXfrm>
    </dsp:sp>
    <dsp:sp modelId="{4C48CBE2-67E3-4362-B159-DB2BDF001D42}">
      <dsp:nvSpPr>
        <dsp:cNvPr id="0" name=""/>
        <dsp:cNvSpPr/>
      </dsp:nvSpPr>
      <dsp:spPr>
        <a:xfrm>
          <a:off x="7427267" y="330001"/>
          <a:ext cx="1687710" cy="1012626"/>
        </a:xfrm>
        <a:prstGeom prst="rect">
          <a:avLst/>
        </a:prstGeom>
        <a:solidFill>
          <a:schemeClr val="accent3">
            <a:hueOff val="-1872057"/>
            <a:satOff val="2244"/>
            <a:lumOff val="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t>Nahrungsmittel, das – artykuł spożywczy</a:t>
          </a:r>
          <a:endParaRPr lang="en-US" sz="1600" kern="1200"/>
        </a:p>
      </dsp:txBody>
      <dsp:txXfrm>
        <a:off x="7427267" y="330001"/>
        <a:ext cx="1687710" cy="1012626"/>
      </dsp:txXfrm>
    </dsp:sp>
    <dsp:sp modelId="{1B9C9AED-76E3-40A0-9CEB-9353CA0A7EEF}">
      <dsp:nvSpPr>
        <dsp:cNvPr id="0" name=""/>
        <dsp:cNvSpPr/>
      </dsp:nvSpPr>
      <dsp:spPr>
        <a:xfrm>
          <a:off x="9283749" y="330001"/>
          <a:ext cx="1687710" cy="1012626"/>
        </a:xfrm>
        <a:prstGeom prst="rect">
          <a:avLst/>
        </a:prstGeom>
        <a:solidFill>
          <a:schemeClr val="accent3">
            <a:hueOff val="-2340071"/>
            <a:satOff val="2805"/>
            <a:lumOff val="11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t>statistisch - statystyczny</a:t>
          </a:r>
          <a:endParaRPr lang="en-US" sz="1600" kern="1200"/>
        </a:p>
      </dsp:txBody>
      <dsp:txXfrm>
        <a:off x="9283749" y="330001"/>
        <a:ext cx="1687710" cy="1012626"/>
      </dsp:txXfrm>
    </dsp:sp>
    <dsp:sp modelId="{CDA29795-8FE7-4D5B-B806-F5CFCDBB3D0F}">
      <dsp:nvSpPr>
        <dsp:cNvPr id="0" name=""/>
        <dsp:cNvSpPr/>
      </dsp:nvSpPr>
      <dsp:spPr>
        <a:xfrm>
          <a:off x="1339" y="1511399"/>
          <a:ext cx="1687710" cy="1012626"/>
        </a:xfrm>
        <a:prstGeom prst="rect">
          <a:avLst/>
        </a:prstGeom>
        <a:solidFill>
          <a:schemeClr val="accent3">
            <a:hueOff val="-2808085"/>
            <a:satOff val="3366"/>
            <a:lumOff val="13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t>Bundesamt, das – urząd federalny</a:t>
          </a:r>
          <a:endParaRPr lang="en-US" sz="1600" kern="1200"/>
        </a:p>
      </dsp:txBody>
      <dsp:txXfrm>
        <a:off x="1339" y="1511399"/>
        <a:ext cx="1687710" cy="1012626"/>
      </dsp:txXfrm>
    </dsp:sp>
    <dsp:sp modelId="{18EFC815-22D7-4DA9-B2BB-8C8239BD6405}">
      <dsp:nvSpPr>
        <dsp:cNvPr id="0" name=""/>
        <dsp:cNvSpPr/>
      </dsp:nvSpPr>
      <dsp:spPr>
        <a:xfrm>
          <a:off x="1857821" y="1511399"/>
          <a:ext cx="1687710" cy="1012626"/>
        </a:xfrm>
        <a:prstGeom prst="rect">
          <a:avLst/>
        </a:prstGeom>
        <a:solidFill>
          <a:schemeClr val="accent3">
            <a:hueOff val="-3276099"/>
            <a:satOff val="3927"/>
            <a:lumOff val="16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t>Niveau, das - poziom</a:t>
          </a:r>
          <a:endParaRPr lang="en-US" sz="1600" kern="1200"/>
        </a:p>
      </dsp:txBody>
      <dsp:txXfrm>
        <a:off x="1857821" y="1511399"/>
        <a:ext cx="1687710" cy="1012626"/>
      </dsp:txXfrm>
    </dsp:sp>
    <dsp:sp modelId="{74C13AF9-9288-4587-989C-A39BF04D1F0A}">
      <dsp:nvSpPr>
        <dsp:cNvPr id="0" name=""/>
        <dsp:cNvSpPr/>
      </dsp:nvSpPr>
      <dsp:spPr>
        <a:xfrm>
          <a:off x="3714303" y="1511399"/>
          <a:ext cx="1687710" cy="1012626"/>
        </a:xfrm>
        <a:prstGeom prst="rect">
          <a:avLst/>
        </a:prstGeom>
        <a:solidFill>
          <a:schemeClr val="accent3">
            <a:hueOff val="-3744113"/>
            <a:satOff val="4488"/>
            <a:lumOff val="18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t>Deflation, die - deflacja</a:t>
          </a:r>
          <a:endParaRPr lang="en-US" sz="1600" kern="1200"/>
        </a:p>
      </dsp:txBody>
      <dsp:txXfrm>
        <a:off x="3714303" y="1511399"/>
        <a:ext cx="1687710" cy="1012626"/>
      </dsp:txXfrm>
    </dsp:sp>
    <dsp:sp modelId="{79B495AB-06FB-453A-843D-1DDC28BFC564}">
      <dsp:nvSpPr>
        <dsp:cNvPr id="0" name=""/>
        <dsp:cNvSpPr/>
      </dsp:nvSpPr>
      <dsp:spPr>
        <a:xfrm>
          <a:off x="5570785" y="1511399"/>
          <a:ext cx="1687710" cy="1012626"/>
        </a:xfrm>
        <a:prstGeom prst="rect">
          <a:avLst/>
        </a:prstGeom>
        <a:solidFill>
          <a:schemeClr val="accent3">
            <a:hueOff val="-4212128"/>
            <a:satOff val="5050"/>
            <a:lumOff val="20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t>Wertverlust, der – utrata wartości </a:t>
          </a:r>
          <a:endParaRPr lang="en-US" sz="1600" kern="1200"/>
        </a:p>
      </dsp:txBody>
      <dsp:txXfrm>
        <a:off x="5570785" y="1511399"/>
        <a:ext cx="1687710" cy="1012626"/>
      </dsp:txXfrm>
    </dsp:sp>
    <dsp:sp modelId="{9EC4E1E4-5306-4662-8CEA-A3E4A9AB0A6F}">
      <dsp:nvSpPr>
        <dsp:cNvPr id="0" name=""/>
        <dsp:cNvSpPr/>
      </dsp:nvSpPr>
      <dsp:spPr>
        <a:xfrm>
          <a:off x="7427267" y="1511399"/>
          <a:ext cx="1687710" cy="1012626"/>
        </a:xfrm>
        <a:prstGeom prst="rect">
          <a:avLst/>
        </a:prstGeom>
        <a:solidFill>
          <a:schemeClr val="accent3">
            <a:hueOff val="-4680141"/>
            <a:satOff val="5611"/>
            <a:lumOff val="23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t>Ursache, die – przyczyna </a:t>
          </a:r>
          <a:endParaRPr lang="en-US" sz="1600" kern="1200"/>
        </a:p>
      </dsp:txBody>
      <dsp:txXfrm>
        <a:off x="7427267" y="1511399"/>
        <a:ext cx="1687710" cy="1012626"/>
      </dsp:txXfrm>
    </dsp:sp>
    <dsp:sp modelId="{47C3546C-814D-4F69-97C3-1638393A417A}">
      <dsp:nvSpPr>
        <dsp:cNvPr id="0" name=""/>
        <dsp:cNvSpPr/>
      </dsp:nvSpPr>
      <dsp:spPr>
        <a:xfrm>
          <a:off x="9283749" y="1511399"/>
          <a:ext cx="1687710" cy="1012626"/>
        </a:xfrm>
        <a:prstGeom prst="rect">
          <a:avLst/>
        </a:prstGeom>
        <a:solidFill>
          <a:schemeClr val="accent3">
            <a:hueOff val="-5148156"/>
            <a:satOff val="6172"/>
            <a:lumOff val="25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t>Verknappung, die- niedobór</a:t>
          </a:r>
          <a:endParaRPr lang="en-US" sz="1600" kern="1200"/>
        </a:p>
      </dsp:txBody>
      <dsp:txXfrm>
        <a:off x="9283749" y="1511399"/>
        <a:ext cx="1687710" cy="1012626"/>
      </dsp:txXfrm>
    </dsp:sp>
    <dsp:sp modelId="{588EB2A0-305F-4116-9C46-CC4952A85824}">
      <dsp:nvSpPr>
        <dsp:cNvPr id="0" name=""/>
        <dsp:cNvSpPr/>
      </dsp:nvSpPr>
      <dsp:spPr>
        <a:xfrm>
          <a:off x="1339" y="2692796"/>
          <a:ext cx="1687710" cy="1012626"/>
        </a:xfrm>
        <a:prstGeom prst="rect">
          <a:avLst/>
        </a:prstGeom>
        <a:solidFill>
          <a:schemeClr val="accent3">
            <a:hueOff val="-5616170"/>
            <a:satOff val="6733"/>
            <a:lumOff val="27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t>Rohstoff, der - surowiec</a:t>
          </a:r>
          <a:endParaRPr lang="en-US" sz="1600" kern="1200"/>
        </a:p>
      </dsp:txBody>
      <dsp:txXfrm>
        <a:off x="1339" y="2692796"/>
        <a:ext cx="1687710" cy="1012626"/>
      </dsp:txXfrm>
    </dsp:sp>
    <dsp:sp modelId="{D8EA320E-09F0-4518-A5E4-DAE028FCF958}">
      <dsp:nvSpPr>
        <dsp:cNvPr id="0" name=""/>
        <dsp:cNvSpPr/>
      </dsp:nvSpPr>
      <dsp:spPr>
        <a:xfrm>
          <a:off x="1857821" y="2692796"/>
          <a:ext cx="1687710" cy="1012626"/>
        </a:xfrm>
        <a:prstGeom prst="rect">
          <a:avLst/>
        </a:prstGeom>
        <a:solidFill>
          <a:schemeClr val="accent3">
            <a:hueOff val="-6084184"/>
            <a:satOff val="7294"/>
            <a:lumOff val="29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t>Regel, die – reguła </a:t>
          </a:r>
          <a:endParaRPr lang="en-US" sz="1600" kern="1200"/>
        </a:p>
      </dsp:txBody>
      <dsp:txXfrm>
        <a:off x="1857821" y="2692796"/>
        <a:ext cx="1687710" cy="1012626"/>
      </dsp:txXfrm>
    </dsp:sp>
    <dsp:sp modelId="{07FE5D59-81A8-4B66-8976-AECC96F3ACED}">
      <dsp:nvSpPr>
        <dsp:cNvPr id="0" name=""/>
        <dsp:cNvSpPr/>
      </dsp:nvSpPr>
      <dsp:spPr>
        <a:xfrm>
          <a:off x="3714303" y="2692796"/>
          <a:ext cx="1687710" cy="1012626"/>
        </a:xfrm>
        <a:prstGeom prst="rect">
          <a:avLst/>
        </a:prstGeom>
        <a:solidFill>
          <a:schemeClr val="accent3">
            <a:hueOff val="-6552198"/>
            <a:satOff val="7855"/>
            <a:lumOff val="32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t>Gegenteil, das – przeciwieństwo </a:t>
          </a:r>
          <a:endParaRPr lang="en-US" sz="1600" kern="1200"/>
        </a:p>
      </dsp:txBody>
      <dsp:txXfrm>
        <a:off x="3714303" y="2692796"/>
        <a:ext cx="1687710" cy="1012626"/>
      </dsp:txXfrm>
    </dsp:sp>
    <dsp:sp modelId="{0255DF8E-B9C3-480B-8578-9D8FDC7A833A}">
      <dsp:nvSpPr>
        <dsp:cNvPr id="0" name=""/>
        <dsp:cNvSpPr/>
      </dsp:nvSpPr>
      <dsp:spPr>
        <a:xfrm>
          <a:off x="5570785" y="2692796"/>
          <a:ext cx="1687710" cy="1012626"/>
        </a:xfrm>
        <a:prstGeom prst="rect">
          <a:avLst/>
        </a:prstGeom>
        <a:solidFill>
          <a:schemeClr val="accent3">
            <a:hueOff val="-7020212"/>
            <a:satOff val="8416"/>
            <a:lumOff val="34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t>Haushalt, der – gospodarstwo domowe</a:t>
          </a:r>
          <a:endParaRPr lang="en-US" sz="1600" kern="1200"/>
        </a:p>
      </dsp:txBody>
      <dsp:txXfrm>
        <a:off x="5570785" y="2692796"/>
        <a:ext cx="1687710" cy="1012626"/>
      </dsp:txXfrm>
    </dsp:sp>
    <dsp:sp modelId="{332E7323-85C2-41C1-928D-7491FFDEC8D6}">
      <dsp:nvSpPr>
        <dsp:cNvPr id="0" name=""/>
        <dsp:cNvSpPr/>
      </dsp:nvSpPr>
      <dsp:spPr>
        <a:xfrm>
          <a:off x="7427267" y="2692796"/>
          <a:ext cx="1687710" cy="1012626"/>
        </a:xfrm>
        <a:prstGeom prst="rect">
          <a:avLst/>
        </a:prstGeom>
        <a:solidFill>
          <a:schemeClr val="accent3">
            <a:hueOff val="-7488226"/>
            <a:satOff val="8977"/>
            <a:lumOff val="36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a:t>Abwärtsspirale, die – spirala prowadząca w dół </a:t>
          </a:r>
          <a:endParaRPr lang="en-US" sz="1600" kern="1200"/>
        </a:p>
      </dsp:txBody>
      <dsp:txXfrm>
        <a:off x="7427267" y="2692796"/>
        <a:ext cx="1687710" cy="1012626"/>
      </dsp:txXfrm>
    </dsp:sp>
    <dsp:sp modelId="{8BEB5EDA-1E2F-462C-AAE2-7337B3ADAB2E}">
      <dsp:nvSpPr>
        <dsp:cNvPr id="0" name=""/>
        <dsp:cNvSpPr/>
      </dsp:nvSpPr>
      <dsp:spPr>
        <a:xfrm>
          <a:off x="9283749" y="2692796"/>
          <a:ext cx="1687710" cy="1012626"/>
        </a:xfrm>
        <a:prstGeom prst="rect">
          <a:avLst/>
        </a:prstGeom>
        <a:solidFill>
          <a:schemeClr val="accent3">
            <a:hueOff val="-7956240"/>
            <a:satOff val="9538"/>
            <a:lumOff val="39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t>Investition, die - inwestycja</a:t>
          </a:r>
          <a:endParaRPr lang="en-US" sz="1600" kern="1200"/>
        </a:p>
      </dsp:txBody>
      <dsp:txXfrm>
        <a:off x="9283749" y="2692796"/>
        <a:ext cx="1687710" cy="101262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B89A6B-39BC-46A7-A6CD-247521BF8B3B}" type="datetimeFigureOut">
              <a:rPr lang="pl-PL" smtClean="0"/>
              <a:t>08.04.2024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A9ADB-9201-4112-A5E7-99E3A1999C3F}" type="slidenum">
              <a:rPr lang="pl-PL" smtClean="0"/>
              <a:t>‹#›</a:t>
            </a:fld>
            <a:endParaRPr lang="pl-PL"/>
          </a:p>
        </p:txBody>
      </p:sp>
    </p:spTree>
    <p:extLst>
      <p:ext uri="{BB962C8B-B14F-4D97-AF65-F5344CB8AC3E}">
        <p14:creationId xmlns:p14="http://schemas.microsoft.com/office/powerpoint/2010/main" val="381035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F3A9ADB-9201-4112-A5E7-99E3A1999C3F}" type="slidenum">
              <a:rPr lang="pl-PL" smtClean="0"/>
              <a:t>7</a:t>
            </a:fld>
            <a:endParaRPr lang="pl-PL"/>
          </a:p>
        </p:txBody>
      </p:sp>
    </p:spTree>
    <p:extLst>
      <p:ext uri="{BB962C8B-B14F-4D97-AF65-F5344CB8AC3E}">
        <p14:creationId xmlns:p14="http://schemas.microsoft.com/office/powerpoint/2010/main" val="1665135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4/8/2024</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70461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4/8/2024</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43345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4/8/2024</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47511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4/8/2024</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294714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4/8/2024</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19492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4/8/2024</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0114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4/8/2024</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249298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4/8/2024</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798463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4/8/2024</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78701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4/8/2024</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8462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4/8/2024</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15543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4/8/2024</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652908209"/>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e.statista.com/statistik/daten/studie/1045/umfrage/inflationsrate-in-deutschland-veraenderung-des-verbraucherpreisindexes-zum-vorjahresmonat/" TargetMode="External"/><Relationship Id="rId2" Type="http://schemas.openxmlformats.org/officeDocument/2006/relationships/hyperlink" Target="https://www.deutschlandfunk.de/inflation-warum-steigen-die-preise-100.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de.statista.com/statistik/daten/studie/1045/umfrage/inflationsrate-in-deutschland-veraenderung-des-verbraucherpreisindexes-zum-vorjahresmona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5" name="Rectangle 86">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88">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97"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2">
            <a:extLst>
              <a:ext uri="{FF2B5EF4-FFF2-40B4-BE49-F238E27FC236}">
                <a16:creationId xmlns:a16="http://schemas.microsoft.com/office/drawing/2014/main" id="{9F7289D1-60A6-4A7B-BB04-440EA6BEF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FDC5479B-E7D7-E667-A2A5-DC9AAD6B95E8}"/>
              </a:ext>
            </a:extLst>
          </p:cNvPr>
          <p:cNvSpPr>
            <a:spLocks noGrp="1"/>
          </p:cNvSpPr>
          <p:nvPr>
            <p:ph type="ctrTitle"/>
          </p:nvPr>
        </p:nvSpPr>
        <p:spPr>
          <a:xfrm>
            <a:off x="859784" y="2278415"/>
            <a:ext cx="7840906" cy="4827154"/>
          </a:xfrm>
        </p:spPr>
        <p:txBody>
          <a:bodyPr vert="horz" lIns="91440" tIns="45720" rIns="91440" bIns="45720" rtlCol="0" anchor="ctr">
            <a:normAutofit/>
          </a:bodyPr>
          <a:lstStyle/>
          <a:p>
            <a:pPr algn="ctr">
              <a:spcAft>
                <a:spcPts val="800"/>
              </a:spcAft>
            </a:pPr>
            <a:r>
              <a:rPr lang="en-US" sz="6000" kern="1200" dirty="0">
                <a:solidFill>
                  <a:srgbClr val="002060"/>
                </a:solidFill>
                <a:effectLst/>
                <a:latin typeface="Amasis MT Pro Medium" panose="02040604050005020304" pitchFamily="18" charset="-18"/>
              </a:rPr>
              <a:t>Inflation:</a:t>
            </a:r>
            <a:r>
              <a:rPr lang="en-US" sz="6000" kern="1200" dirty="0">
                <a:solidFill>
                  <a:srgbClr val="002060"/>
                </a:solidFill>
                <a:latin typeface="Amasis MT Pro Medium" panose="02040604050005020304" pitchFamily="18" charset="-18"/>
              </a:rPr>
              <a:t> </a:t>
            </a:r>
            <a:r>
              <a:rPr lang="en-US" sz="6000" kern="1200" dirty="0" err="1">
                <a:solidFill>
                  <a:srgbClr val="002060"/>
                </a:solidFill>
                <a:effectLst/>
                <a:latin typeface="Amasis MT Pro Medium" panose="02040604050005020304" pitchFamily="18" charset="-18"/>
              </a:rPr>
              <a:t>Warum</a:t>
            </a:r>
            <a:r>
              <a:rPr lang="en-US" sz="6000" kern="1200" dirty="0">
                <a:solidFill>
                  <a:srgbClr val="002060"/>
                </a:solidFill>
                <a:effectLst/>
                <a:latin typeface="Amasis MT Pro Medium" panose="02040604050005020304" pitchFamily="18" charset="-18"/>
              </a:rPr>
              <a:t> </a:t>
            </a:r>
            <a:r>
              <a:rPr lang="en-US" sz="6000" kern="1200" dirty="0" err="1">
                <a:solidFill>
                  <a:srgbClr val="002060"/>
                </a:solidFill>
                <a:effectLst/>
                <a:latin typeface="Amasis MT Pro Medium" panose="02040604050005020304" pitchFamily="18" charset="-18"/>
              </a:rPr>
              <a:t>steigen</a:t>
            </a:r>
            <a:r>
              <a:rPr lang="en-US" sz="6000" kern="1200" dirty="0">
                <a:solidFill>
                  <a:srgbClr val="002060"/>
                </a:solidFill>
                <a:effectLst/>
                <a:latin typeface="Amasis MT Pro Medium" panose="02040604050005020304" pitchFamily="18" charset="-18"/>
              </a:rPr>
              <a:t> die </a:t>
            </a:r>
            <a:r>
              <a:rPr lang="en-US" sz="6000" kern="1200" dirty="0" err="1">
                <a:solidFill>
                  <a:srgbClr val="002060"/>
                </a:solidFill>
                <a:effectLst/>
                <a:latin typeface="Amasis MT Pro Medium" panose="02040604050005020304" pitchFamily="18" charset="-18"/>
              </a:rPr>
              <a:t>Preise</a:t>
            </a:r>
            <a:r>
              <a:rPr lang="en-US" sz="6000" kern="1200" dirty="0">
                <a:solidFill>
                  <a:srgbClr val="002060"/>
                </a:solidFill>
                <a:effectLst/>
                <a:latin typeface="Amasis MT Pro Medium" panose="02040604050005020304" pitchFamily="18" charset="-18"/>
              </a:rPr>
              <a:t>?</a:t>
            </a:r>
            <a:br>
              <a:rPr lang="en-US" sz="5000" kern="1200" dirty="0">
                <a:solidFill>
                  <a:schemeClr val="tx1"/>
                </a:solidFill>
                <a:effectLst/>
                <a:latin typeface="+mj-lt"/>
                <a:ea typeface="+mj-ea"/>
                <a:cs typeface="+mj-cs"/>
              </a:rPr>
            </a:br>
            <a:endParaRPr lang="en-US" sz="5000" kern="1200" dirty="0">
              <a:solidFill>
                <a:schemeClr val="tx1"/>
              </a:solidFill>
              <a:latin typeface="+mj-lt"/>
              <a:ea typeface="+mj-ea"/>
              <a:cs typeface="+mj-cs"/>
            </a:endParaRPr>
          </a:p>
        </p:txBody>
      </p:sp>
      <p:pic>
        <p:nvPicPr>
          <p:cNvPr id="31" name="Obraz 30" descr="Abstrakcyjny deseń akwareli">
            <a:extLst>
              <a:ext uri="{FF2B5EF4-FFF2-40B4-BE49-F238E27FC236}">
                <a16:creationId xmlns:a16="http://schemas.microsoft.com/office/drawing/2014/main" id="{18135576-F890-8B9E-F5E2-654772697BFE}"/>
              </a:ext>
            </a:extLst>
          </p:cNvPr>
          <p:cNvPicPr>
            <a:picLocks noChangeAspect="1"/>
          </p:cNvPicPr>
          <p:nvPr/>
        </p:nvPicPr>
        <p:blipFill rotWithShape="1">
          <a:blip r:embed="rId2">
            <a:extLst>
              <a:ext uri="{28A0092B-C50C-407E-A947-70E740481C1C}">
                <a14:useLocalDpi xmlns:a14="http://schemas.microsoft.com/office/drawing/2010/main" val="0"/>
              </a:ext>
            </a:extLst>
          </a:blip>
          <a:srcRect t="20318" r="-3" b="29173"/>
          <a:stretch/>
        </p:blipFill>
        <p:spPr>
          <a:xfrm>
            <a:off x="0" y="0"/>
            <a:ext cx="3889755" cy="2182881"/>
          </a:xfrm>
          <a:custGeom>
            <a:avLst/>
            <a:gdLst/>
            <a:ahLst/>
            <a:cxnLst/>
            <a:rect l="l" t="t" r="r" b="b"/>
            <a:pathLst>
              <a:path w="4850829" h="2722222">
                <a:moveTo>
                  <a:pt x="1356063" y="2334472"/>
                </a:moveTo>
                <a:cubicBezTo>
                  <a:pt x="1463137" y="2334472"/>
                  <a:pt x="1549938" y="2421273"/>
                  <a:pt x="1549938" y="2528347"/>
                </a:cubicBezTo>
                <a:cubicBezTo>
                  <a:pt x="1549938" y="2635421"/>
                  <a:pt x="1463137" y="2722222"/>
                  <a:pt x="1356063" y="2722222"/>
                </a:cubicBezTo>
                <a:cubicBezTo>
                  <a:pt x="1248989" y="2722222"/>
                  <a:pt x="1162188" y="2635421"/>
                  <a:pt x="1162188" y="2528347"/>
                </a:cubicBezTo>
                <a:cubicBezTo>
                  <a:pt x="1162188" y="2421273"/>
                  <a:pt x="1248989" y="2334472"/>
                  <a:pt x="1356063" y="2334472"/>
                </a:cubicBezTo>
                <a:close/>
                <a:moveTo>
                  <a:pt x="3794643" y="1852703"/>
                </a:moveTo>
                <a:cubicBezTo>
                  <a:pt x="3981216" y="1852703"/>
                  <a:pt x="4132464" y="2003951"/>
                  <a:pt x="4132464" y="2190525"/>
                </a:cubicBezTo>
                <a:cubicBezTo>
                  <a:pt x="4132464" y="2377099"/>
                  <a:pt x="3981216" y="2528347"/>
                  <a:pt x="3794643" y="2528347"/>
                </a:cubicBezTo>
                <a:cubicBezTo>
                  <a:pt x="3608069" y="2528347"/>
                  <a:pt x="3456821" y="2377099"/>
                  <a:pt x="3456821" y="2190525"/>
                </a:cubicBezTo>
                <a:cubicBezTo>
                  <a:pt x="3456821" y="2003951"/>
                  <a:pt x="3608069" y="1852703"/>
                  <a:pt x="3794643" y="1852703"/>
                </a:cubicBezTo>
                <a:close/>
                <a:moveTo>
                  <a:pt x="0" y="0"/>
                </a:moveTo>
                <a:lnTo>
                  <a:pt x="4324377" y="0"/>
                </a:lnTo>
                <a:lnTo>
                  <a:pt x="4327199" y="8646"/>
                </a:lnTo>
                <a:cubicBezTo>
                  <a:pt x="4447647" y="296819"/>
                  <a:pt x="4863382" y="502880"/>
                  <a:pt x="4850538" y="914706"/>
                </a:cubicBezTo>
                <a:cubicBezTo>
                  <a:pt x="4841676" y="1189798"/>
                  <a:pt x="4644929" y="1474333"/>
                  <a:pt x="4404713" y="1581064"/>
                </a:cubicBezTo>
                <a:cubicBezTo>
                  <a:pt x="4036243" y="1744480"/>
                  <a:pt x="3758948" y="1404966"/>
                  <a:pt x="3451772" y="1577676"/>
                </a:cubicBezTo>
                <a:cubicBezTo>
                  <a:pt x="3196874" y="1720996"/>
                  <a:pt x="3236370" y="2105477"/>
                  <a:pt x="2931688" y="2387917"/>
                </a:cubicBezTo>
                <a:cubicBezTo>
                  <a:pt x="2703940" y="2599106"/>
                  <a:pt x="2452618" y="2582043"/>
                  <a:pt x="2170764" y="2549169"/>
                </a:cubicBezTo>
                <a:cubicBezTo>
                  <a:pt x="1789926" y="2504594"/>
                  <a:pt x="1780230" y="2259548"/>
                  <a:pt x="1456723" y="2209886"/>
                </a:cubicBezTo>
                <a:cubicBezTo>
                  <a:pt x="938069" y="2130184"/>
                  <a:pt x="668341" y="2713029"/>
                  <a:pt x="245522" y="2702108"/>
                </a:cubicBezTo>
                <a:cubicBezTo>
                  <a:pt x="217334" y="2701380"/>
                  <a:pt x="188466" y="2698013"/>
                  <a:pt x="158798" y="2691634"/>
                </a:cubicBezTo>
                <a:cubicBezTo>
                  <a:pt x="122186" y="2683747"/>
                  <a:pt x="86493" y="2671643"/>
                  <a:pt x="51966" y="2655923"/>
                </a:cubicBezTo>
                <a:lnTo>
                  <a:pt x="0" y="2626047"/>
                </a:lnTo>
                <a:close/>
              </a:path>
            </a:pathLst>
          </a:custGeom>
        </p:spPr>
      </p:pic>
      <p:pic>
        <p:nvPicPr>
          <p:cNvPr id="39" name="Obraz 38" descr="Biała schody z niebieską strzałką w środku skierowaną w górę">
            <a:extLst>
              <a:ext uri="{FF2B5EF4-FFF2-40B4-BE49-F238E27FC236}">
                <a16:creationId xmlns:a16="http://schemas.microsoft.com/office/drawing/2014/main" id="{530E3727-C53F-126D-5E62-B1976328EB29}"/>
              </a:ext>
            </a:extLst>
          </p:cNvPr>
          <p:cNvPicPr>
            <a:picLocks noChangeAspect="1"/>
          </p:cNvPicPr>
          <p:nvPr/>
        </p:nvPicPr>
        <p:blipFill rotWithShape="1">
          <a:blip r:embed="rId3">
            <a:extLst>
              <a:ext uri="{28A0092B-C50C-407E-A947-70E740481C1C}">
                <a14:useLocalDpi xmlns:a14="http://schemas.microsoft.com/office/drawing/2010/main" val="0"/>
              </a:ext>
            </a:extLst>
          </a:blip>
          <a:srcRect t="29335" b="22237"/>
          <a:stretch/>
        </p:blipFill>
        <p:spPr>
          <a:xfrm>
            <a:off x="5919981" y="0"/>
            <a:ext cx="6272019" cy="3037388"/>
          </a:xfrm>
          <a:custGeom>
            <a:avLst/>
            <a:gdLst/>
            <a:ahLst/>
            <a:cxnLst/>
            <a:rect l="l" t="t" r="r" b="b"/>
            <a:pathLst>
              <a:path w="4991611" h="2417325">
                <a:moveTo>
                  <a:pt x="1698515" y="1777228"/>
                </a:moveTo>
                <a:cubicBezTo>
                  <a:pt x="1741089" y="1769773"/>
                  <a:pt x="1786507" y="1778559"/>
                  <a:pt x="1824679" y="1805354"/>
                </a:cubicBezTo>
                <a:cubicBezTo>
                  <a:pt x="1901020" y="1858944"/>
                  <a:pt x="1919464" y="1964275"/>
                  <a:pt x="1865874" y="2040617"/>
                </a:cubicBezTo>
                <a:cubicBezTo>
                  <a:pt x="1812284" y="2116959"/>
                  <a:pt x="1706954" y="2135403"/>
                  <a:pt x="1630612" y="2081813"/>
                </a:cubicBezTo>
                <a:cubicBezTo>
                  <a:pt x="1554269" y="2028223"/>
                  <a:pt x="1535825" y="1922892"/>
                  <a:pt x="1589415" y="1846551"/>
                </a:cubicBezTo>
                <a:cubicBezTo>
                  <a:pt x="1616210" y="1808379"/>
                  <a:pt x="1655940" y="1784683"/>
                  <a:pt x="1698515" y="1777228"/>
                </a:cubicBezTo>
                <a:close/>
                <a:moveTo>
                  <a:pt x="203804" y="138075"/>
                </a:moveTo>
                <a:cubicBezTo>
                  <a:pt x="242325" y="138765"/>
                  <a:pt x="281060" y="150569"/>
                  <a:pt x="314966" y="174370"/>
                </a:cubicBezTo>
                <a:cubicBezTo>
                  <a:pt x="405384" y="237841"/>
                  <a:pt x="427228" y="362591"/>
                  <a:pt x="363758" y="453009"/>
                </a:cubicBezTo>
                <a:cubicBezTo>
                  <a:pt x="300287" y="543426"/>
                  <a:pt x="175537" y="565271"/>
                  <a:pt x="85119" y="501800"/>
                </a:cubicBezTo>
                <a:cubicBezTo>
                  <a:pt x="-5298" y="438330"/>
                  <a:pt x="-27143" y="313579"/>
                  <a:pt x="36328" y="223162"/>
                </a:cubicBezTo>
                <a:cubicBezTo>
                  <a:pt x="75997" y="166651"/>
                  <a:pt x="139603" y="136926"/>
                  <a:pt x="203804" y="138075"/>
                </a:cubicBezTo>
                <a:close/>
                <a:moveTo>
                  <a:pt x="4523751" y="0"/>
                </a:moveTo>
                <a:lnTo>
                  <a:pt x="4991611" y="0"/>
                </a:lnTo>
                <a:lnTo>
                  <a:pt x="4990548" y="56396"/>
                </a:lnTo>
                <a:cubicBezTo>
                  <a:pt x="4984038" y="86656"/>
                  <a:pt x="4971488" y="116139"/>
                  <a:pt x="4952586" y="143066"/>
                </a:cubicBezTo>
                <a:cubicBezTo>
                  <a:pt x="4876979" y="250772"/>
                  <a:pt x="4728373" y="276794"/>
                  <a:pt x="4620666" y="201187"/>
                </a:cubicBezTo>
                <a:cubicBezTo>
                  <a:pt x="4566812" y="163383"/>
                  <a:pt x="4533379" y="107329"/>
                  <a:pt x="4522861" y="47263"/>
                </a:cubicBezTo>
                <a:close/>
                <a:moveTo>
                  <a:pt x="541421" y="0"/>
                </a:moveTo>
                <a:lnTo>
                  <a:pt x="4356714" y="0"/>
                </a:lnTo>
                <a:lnTo>
                  <a:pt x="4356205" y="34459"/>
                </a:lnTo>
                <a:cubicBezTo>
                  <a:pt x="4362464" y="136224"/>
                  <a:pt x="4407157" y="234699"/>
                  <a:pt x="4484237" y="308330"/>
                </a:cubicBezTo>
                <a:cubicBezTo>
                  <a:pt x="4486133" y="310151"/>
                  <a:pt x="4488029" y="311972"/>
                  <a:pt x="4489907" y="313811"/>
                </a:cubicBezTo>
                <a:cubicBezTo>
                  <a:pt x="4733674" y="552267"/>
                  <a:pt x="4749088" y="944782"/>
                  <a:pt x="4524822" y="1201671"/>
                </a:cubicBezTo>
                <a:cubicBezTo>
                  <a:pt x="4437309" y="1301892"/>
                  <a:pt x="4326199" y="1368457"/>
                  <a:pt x="4207357" y="1400707"/>
                </a:cubicBezTo>
                <a:cubicBezTo>
                  <a:pt x="4066155" y="1439039"/>
                  <a:pt x="3957711" y="1552796"/>
                  <a:pt x="3920694" y="1694333"/>
                </a:cubicBezTo>
                <a:cubicBezTo>
                  <a:pt x="3882006" y="1842233"/>
                  <a:pt x="3807745" y="1983116"/>
                  <a:pt x="3697275" y="2103649"/>
                </a:cubicBezTo>
                <a:cubicBezTo>
                  <a:pt x="3339919" y="2493573"/>
                  <a:pt x="2728866" y="2524228"/>
                  <a:pt x="2334530" y="2171713"/>
                </a:cubicBezTo>
                <a:cubicBezTo>
                  <a:pt x="2237292" y="2084783"/>
                  <a:pt x="2161737" y="1982852"/>
                  <a:pt x="2108126" y="1872607"/>
                </a:cubicBezTo>
                <a:cubicBezTo>
                  <a:pt x="2041917" y="1736456"/>
                  <a:pt x="1902913" y="1651778"/>
                  <a:pt x="1751632" y="1647497"/>
                </a:cubicBezTo>
                <a:cubicBezTo>
                  <a:pt x="1363811" y="1636421"/>
                  <a:pt x="978655" y="1451953"/>
                  <a:pt x="721917" y="1088629"/>
                </a:cubicBezTo>
                <a:cubicBezTo>
                  <a:pt x="514495" y="795116"/>
                  <a:pt x="442915" y="431247"/>
                  <a:pt x="515690" y="89522"/>
                </a:cubicBezTo>
                <a:close/>
              </a:path>
            </a:pathLst>
          </a:custGeom>
        </p:spPr>
      </p:pic>
      <p:sp>
        <p:nvSpPr>
          <p:cNvPr id="3" name="Podtytuł 2">
            <a:extLst>
              <a:ext uri="{FF2B5EF4-FFF2-40B4-BE49-F238E27FC236}">
                <a16:creationId xmlns:a16="http://schemas.microsoft.com/office/drawing/2014/main" id="{8DF94BB1-E867-1EF6-0D16-4459CD1E2754}"/>
              </a:ext>
            </a:extLst>
          </p:cNvPr>
          <p:cNvSpPr>
            <a:spLocks noGrp="1"/>
          </p:cNvSpPr>
          <p:nvPr>
            <p:ph type="subTitle" idx="1"/>
          </p:nvPr>
        </p:nvSpPr>
        <p:spPr>
          <a:xfrm>
            <a:off x="9417716" y="5142271"/>
            <a:ext cx="3144862" cy="1715729"/>
          </a:xfrm>
        </p:spPr>
        <p:txBody>
          <a:bodyPr vert="horz" lIns="91440" tIns="45720" rIns="91440" bIns="45720" rtlCol="0" anchor="ctr">
            <a:normAutofit fontScale="85000" lnSpcReduction="20000"/>
          </a:bodyPr>
          <a:lstStyle/>
          <a:p>
            <a:pPr>
              <a:lnSpc>
                <a:spcPct val="120000"/>
              </a:lnSpc>
              <a:spcBef>
                <a:spcPts val="600"/>
              </a:spcBef>
            </a:pPr>
            <a:r>
              <a:rPr lang="en-US" dirty="0">
                <a:solidFill>
                  <a:srgbClr val="002060"/>
                </a:solidFill>
                <a:latin typeface="Times New Roman" panose="02020603050405020304" pitchFamily="18" charset="0"/>
                <a:cs typeface="Times New Roman" panose="02020603050405020304" pitchFamily="18" charset="0"/>
              </a:rPr>
              <a:t>Eliza Mazur </a:t>
            </a:r>
          </a:p>
          <a:p>
            <a:pPr>
              <a:lnSpc>
                <a:spcPct val="120000"/>
              </a:lnSpc>
              <a:spcBef>
                <a:spcPts val="600"/>
              </a:spcBef>
            </a:pPr>
            <a:r>
              <a:rPr lang="en-US" dirty="0" err="1">
                <a:solidFill>
                  <a:srgbClr val="002060"/>
                </a:solidFill>
                <a:latin typeface="Times New Roman" panose="02020603050405020304" pitchFamily="18" charset="0"/>
                <a:cs typeface="Times New Roman" panose="02020603050405020304" pitchFamily="18" charset="0"/>
              </a:rPr>
              <a:t>Indexnummer</a:t>
            </a:r>
            <a:r>
              <a:rPr lang="en-US" dirty="0">
                <a:solidFill>
                  <a:srgbClr val="002060"/>
                </a:solidFill>
                <a:latin typeface="Times New Roman" panose="02020603050405020304" pitchFamily="18" charset="0"/>
                <a:cs typeface="Times New Roman" panose="02020603050405020304" pitchFamily="18" charset="0"/>
              </a:rPr>
              <a:t>: 125987</a:t>
            </a:r>
          </a:p>
          <a:p>
            <a:pPr>
              <a:lnSpc>
                <a:spcPct val="120000"/>
              </a:lnSpc>
              <a:spcBef>
                <a:spcPts val="600"/>
              </a:spcBef>
            </a:pPr>
            <a:r>
              <a:rPr lang="en-US" dirty="0" err="1">
                <a:solidFill>
                  <a:srgbClr val="002060"/>
                </a:solidFill>
                <a:latin typeface="Times New Roman" panose="02020603050405020304" pitchFamily="18" charset="0"/>
                <a:cs typeface="Times New Roman" panose="02020603050405020304" pitchFamily="18" charset="0"/>
              </a:rPr>
              <a:t>Institut</a:t>
            </a:r>
            <a:r>
              <a:rPr lang="en-US" dirty="0">
                <a:solidFill>
                  <a:srgbClr val="002060"/>
                </a:solidFill>
                <a:latin typeface="Times New Roman" panose="02020603050405020304" pitchFamily="18" charset="0"/>
                <a:cs typeface="Times New Roman" panose="02020603050405020304" pitchFamily="18" charset="0"/>
              </a:rPr>
              <a:t> für </a:t>
            </a:r>
            <a:r>
              <a:rPr lang="en-US" dirty="0" err="1">
                <a:solidFill>
                  <a:srgbClr val="002060"/>
                </a:solidFill>
                <a:latin typeface="Times New Roman" panose="02020603050405020304" pitchFamily="18" charset="0"/>
                <a:cs typeface="Times New Roman" panose="02020603050405020304" pitchFamily="18" charset="0"/>
              </a:rPr>
              <a:t>Wirtschaft</a:t>
            </a:r>
            <a:r>
              <a:rPr lang="en-US" dirty="0">
                <a:solidFill>
                  <a:srgbClr val="002060"/>
                </a:solidFill>
                <a:latin typeface="Times New Roman" panose="02020603050405020304" pitchFamily="18" charset="0"/>
                <a:cs typeface="Times New Roman" panose="02020603050405020304" pitchFamily="18" charset="0"/>
              </a:rPr>
              <a:t> und </a:t>
            </a:r>
            <a:r>
              <a:rPr lang="en-US" dirty="0" err="1">
                <a:solidFill>
                  <a:srgbClr val="002060"/>
                </a:solidFill>
                <a:latin typeface="Times New Roman" panose="02020603050405020304" pitchFamily="18" charset="0"/>
                <a:cs typeface="Times New Roman" panose="02020603050405020304" pitchFamily="18" charset="0"/>
              </a:rPr>
              <a:t>Finanzen</a:t>
            </a:r>
            <a:endParaRPr lang="en-US" dirty="0">
              <a:solidFill>
                <a:srgbClr val="002060"/>
              </a:solidFill>
              <a:latin typeface="Times New Roman" panose="02020603050405020304" pitchFamily="18" charset="0"/>
              <a:cs typeface="Times New Roman" panose="02020603050405020304" pitchFamily="18" charset="0"/>
            </a:endParaRPr>
          </a:p>
          <a:p>
            <a:pPr>
              <a:lnSpc>
                <a:spcPct val="120000"/>
              </a:lnSpc>
              <a:spcBef>
                <a:spcPts val="600"/>
              </a:spcBef>
            </a:pPr>
            <a:r>
              <a:rPr lang="en-US" dirty="0" err="1">
                <a:solidFill>
                  <a:srgbClr val="002060"/>
                </a:solidFill>
                <a:latin typeface="Times New Roman" panose="02020603050405020304" pitchFamily="18" charset="0"/>
                <a:cs typeface="Times New Roman" panose="02020603050405020304" pitchFamily="18" charset="0"/>
              </a:rPr>
              <a:t>Rzeszower</a:t>
            </a:r>
            <a:r>
              <a:rPr lang="en-US" dirty="0">
                <a:solidFill>
                  <a:srgbClr val="002060"/>
                </a:solidFill>
                <a:latin typeface="Times New Roman" panose="02020603050405020304" pitchFamily="18" charset="0"/>
                <a:cs typeface="Times New Roman" panose="02020603050405020304" pitchFamily="18" charset="0"/>
              </a:rPr>
              <a:t> Universität</a:t>
            </a:r>
          </a:p>
          <a:p>
            <a:endParaRPr lang="en-US" dirty="0"/>
          </a:p>
        </p:txBody>
      </p:sp>
    </p:spTree>
    <p:extLst>
      <p:ext uri="{BB962C8B-B14F-4D97-AF65-F5344CB8AC3E}">
        <p14:creationId xmlns:p14="http://schemas.microsoft.com/office/powerpoint/2010/main" val="1854399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1B52DB-FE81-AF29-7027-07503445CA56}"/>
              </a:ext>
            </a:extLst>
          </p:cNvPr>
          <p:cNvSpPr>
            <a:spLocks noGrp="1"/>
          </p:cNvSpPr>
          <p:nvPr>
            <p:ph type="title"/>
          </p:nvPr>
        </p:nvSpPr>
        <p:spPr>
          <a:xfrm>
            <a:off x="806245" y="3182997"/>
            <a:ext cx="10972800" cy="1325563"/>
          </a:xfrm>
        </p:spPr>
        <p:txBody>
          <a:bodyPr>
            <a:normAutofit fontScale="90000"/>
          </a:bodyPr>
          <a:lstStyle/>
          <a:p>
            <a:r>
              <a:rPr lang="pl-PL" sz="5300" kern="100" dirty="0" err="1">
                <a:solidFill>
                  <a:srgbClr val="002060"/>
                </a:solidFill>
                <a:effectLst/>
                <a:latin typeface="Amasis MT Pro Medium" panose="02040604050005020304" pitchFamily="18" charset="-18"/>
                <a:ea typeface="Aptos" panose="020B0004020202020204" pitchFamily="34" charset="0"/>
                <a:cs typeface="Times New Roman" panose="02020603050405020304" pitchFamily="18" charset="0"/>
              </a:rPr>
              <a:t>Quellen</a:t>
            </a:r>
            <a:br>
              <a:rPr lang="pl-PL" sz="4400" kern="100" dirty="0">
                <a:effectLst/>
                <a:latin typeface="Graphik Web"/>
                <a:ea typeface="Aptos" panose="020B0004020202020204" pitchFamily="34" charset="0"/>
                <a:cs typeface="Times New Roman" panose="02020603050405020304" pitchFamily="18" charset="0"/>
              </a:rPr>
            </a:br>
            <a:endParaRPr lang="pl-PL" dirty="0"/>
          </a:p>
        </p:txBody>
      </p:sp>
      <p:sp>
        <p:nvSpPr>
          <p:cNvPr id="3" name="Symbol zastępczy zawartości 2">
            <a:extLst>
              <a:ext uri="{FF2B5EF4-FFF2-40B4-BE49-F238E27FC236}">
                <a16:creationId xmlns:a16="http://schemas.microsoft.com/office/drawing/2014/main" id="{76D3510B-B78E-14C6-538D-F058F1E0D1E4}"/>
              </a:ext>
            </a:extLst>
          </p:cNvPr>
          <p:cNvSpPr>
            <a:spLocks noGrp="1"/>
          </p:cNvSpPr>
          <p:nvPr>
            <p:ph idx="1"/>
          </p:nvPr>
        </p:nvSpPr>
        <p:spPr>
          <a:xfrm>
            <a:off x="806245" y="4426617"/>
            <a:ext cx="10972800" cy="4036534"/>
          </a:xfrm>
        </p:spPr>
        <p:txBody>
          <a:bodyPr/>
          <a:lstStyle/>
          <a:p>
            <a:pPr marL="342900" indent="-342900">
              <a:buClr>
                <a:srgbClr val="1A0D53"/>
              </a:buClr>
              <a:buFont typeface="Arial" panose="020B0604020202020204" pitchFamily="34" charset="0"/>
              <a:buChar char="•"/>
            </a:pPr>
            <a:r>
              <a:rPr lang="de-DE"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hlinkClick r:id="rId2"/>
              </a:rPr>
              <a:t>Inflation: Warum steigen die Preise? (deutschlandfunk.de)</a:t>
            </a:r>
            <a:endParaRPr lang="pl-PL"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buClr>
                <a:srgbClr val="1A0D53"/>
              </a:buClr>
              <a:buFont typeface="Arial" panose="020B0604020202020204" pitchFamily="34" charset="0"/>
              <a:buChar char="•"/>
            </a:pPr>
            <a:r>
              <a:rPr lang="de-DE" dirty="0">
                <a:latin typeface="Times New Roman" panose="02020603050405020304" pitchFamily="18" charset="0"/>
                <a:cs typeface="Times New Roman" panose="02020603050405020304" pitchFamily="18" charset="0"/>
                <a:hlinkClick r:id="rId3"/>
              </a:rPr>
              <a:t>Inflation in Deutschland bis März 2024 | Statista</a:t>
            </a:r>
            <a:endParaRPr lang="pl-PL" dirty="0">
              <a:latin typeface="Times New Roman" panose="02020603050405020304" pitchFamily="18" charset="0"/>
              <a:cs typeface="Times New Roman" panose="02020603050405020304" pitchFamily="18" charset="0"/>
            </a:endParaRPr>
          </a:p>
          <a:p>
            <a:pPr marL="342900" indent="-342900">
              <a:buFont typeface="Courier New" panose="02070309020205020404" pitchFamily="49" charset="0"/>
              <a:buChar char="o"/>
            </a:pP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Courier New" panose="02070309020205020404" pitchFamily="49" charset="0"/>
              <a:buChar char="o"/>
            </a:pPr>
            <a:endParaRPr lang="pl-PL" dirty="0"/>
          </a:p>
        </p:txBody>
      </p:sp>
    </p:spTree>
    <p:extLst>
      <p:ext uri="{BB962C8B-B14F-4D97-AF65-F5344CB8AC3E}">
        <p14:creationId xmlns:p14="http://schemas.microsoft.com/office/powerpoint/2010/main" val="2688690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0C4F53-FAE2-205D-6C5A-A2BBF8E938D9}"/>
              </a:ext>
            </a:extLst>
          </p:cNvPr>
          <p:cNvSpPr>
            <a:spLocks noGrp="1"/>
          </p:cNvSpPr>
          <p:nvPr>
            <p:ph type="title"/>
          </p:nvPr>
        </p:nvSpPr>
        <p:spPr>
          <a:xfrm>
            <a:off x="1130710" y="3743435"/>
            <a:ext cx="6971070" cy="1325563"/>
          </a:xfrm>
        </p:spPr>
        <p:txBody>
          <a:bodyPr>
            <a:normAutofit fontScale="90000"/>
          </a:bodyPr>
          <a:lstStyle/>
          <a:p>
            <a:r>
              <a:rPr lang="de-DE" sz="4800">
                <a:solidFill>
                  <a:srgbClr val="002060"/>
                </a:solidFill>
                <a:effectLst/>
                <a:latin typeface="Amasis MT Pro Medium" panose="02040604050005020304" pitchFamily="18" charset="-18"/>
                <a:ea typeface="Aptos" panose="020B0004020202020204" pitchFamily="34" charset="0"/>
              </a:rPr>
              <a:t>Danke für Eure Aufmerksamkeit</a:t>
            </a:r>
            <a:r>
              <a:rPr lang="pl-PL" sz="4800">
                <a:solidFill>
                  <a:srgbClr val="002060"/>
                </a:solidFill>
                <a:effectLst/>
                <a:latin typeface="Amasis MT Pro Medium" panose="02040604050005020304" pitchFamily="18" charset="-18"/>
                <a:ea typeface="Aptos" panose="020B0004020202020204" pitchFamily="34" charset="0"/>
              </a:rPr>
              <a:t> !</a:t>
            </a:r>
            <a:endParaRPr lang="pl-PL" sz="9600" dirty="0">
              <a:solidFill>
                <a:srgbClr val="002060"/>
              </a:solidFill>
              <a:latin typeface="Amasis MT Pro Medium" panose="02040604050005020304" pitchFamily="18" charset="-18"/>
            </a:endParaRPr>
          </a:p>
        </p:txBody>
      </p:sp>
      <p:pic>
        <p:nvPicPr>
          <p:cNvPr id="7" name="Symbol zastępczy zawartości 6" descr="Kontur uśmiechniętej twarzy z wypełnieniem pełnym">
            <a:extLst>
              <a:ext uri="{FF2B5EF4-FFF2-40B4-BE49-F238E27FC236}">
                <a16:creationId xmlns:a16="http://schemas.microsoft.com/office/drawing/2014/main" id="{BE2BAE93-8346-6523-DABA-77D4BEBEF1D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01896" y="425048"/>
            <a:ext cx="3485536" cy="3485536"/>
          </a:xfrm>
        </p:spPr>
      </p:pic>
    </p:spTree>
    <p:extLst>
      <p:ext uri="{BB962C8B-B14F-4D97-AF65-F5344CB8AC3E}">
        <p14:creationId xmlns:p14="http://schemas.microsoft.com/office/powerpoint/2010/main" val="309885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67B505E-90E2-43BB-86E7-BA1EDEA24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ACB45420-F5A6-487E-B1AC-83901129F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0" y="0"/>
            <a:ext cx="11582400" cy="6323200"/>
          </a:xfrm>
          <a:custGeom>
            <a:avLst/>
            <a:gdLst>
              <a:gd name="connsiteX0" fmla="*/ 1412408 w 8831334"/>
              <a:gd name="connsiteY0" fmla="*/ 4231273 h 4923095"/>
              <a:gd name="connsiteX1" fmla="*/ 1480115 w 8831334"/>
              <a:gd name="connsiteY1" fmla="*/ 4255873 h 4923095"/>
              <a:gd name="connsiteX2" fmla="*/ 1555026 w 8831334"/>
              <a:gd name="connsiteY2" fmla="*/ 4493895 h 4923095"/>
              <a:gd name="connsiteX3" fmla="*/ 1315323 w 8831334"/>
              <a:gd name="connsiteY3" fmla="*/ 4546785 h 4923095"/>
              <a:gd name="connsiteX4" fmla="*/ 1240411 w 8831334"/>
              <a:gd name="connsiteY4" fmla="*/ 4308763 h 4923095"/>
              <a:gd name="connsiteX5" fmla="*/ 1344748 w 8831334"/>
              <a:gd name="connsiteY5" fmla="*/ 4233023 h 4923095"/>
              <a:gd name="connsiteX6" fmla="*/ 1412408 w 8831334"/>
              <a:gd name="connsiteY6" fmla="*/ 4231273 h 4923095"/>
              <a:gd name="connsiteX7" fmla="*/ 622613 w 8831334"/>
              <a:gd name="connsiteY7" fmla="*/ 3711323 h 4923095"/>
              <a:gd name="connsiteX8" fmla="*/ 726058 w 8831334"/>
              <a:gd name="connsiteY8" fmla="*/ 3713477 h 4923095"/>
              <a:gd name="connsiteX9" fmla="*/ 862930 w 8831334"/>
              <a:gd name="connsiteY9" fmla="*/ 3763207 h 4923095"/>
              <a:gd name="connsiteX10" fmla="*/ 1014368 w 8831334"/>
              <a:gd name="connsiteY10" fmla="*/ 4244384 h 4923095"/>
              <a:gd name="connsiteX11" fmla="*/ 529792 w 8831334"/>
              <a:gd name="connsiteY11" fmla="*/ 4351304 h 4923095"/>
              <a:gd name="connsiteX12" fmla="*/ 378355 w 8831334"/>
              <a:gd name="connsiteY12" fmla="*/ 3870127 h 4923095"/>
              <a:gd name="connsiteX13" fmla="*/ 622613 w 8831334"/>
              <a:gd name="connsiteY13" fmla="*/ 3711323 h 4923095"/>
              <a:gd name="connsiteX14" fmla="*/ 0 w 8831334"/>
              <a:gd name="connsiteY14" fmla="*/ 0 h 4923095"/>
              <a:gd name="connsiteX15" fmla="*/ 7345477 w 8831334"/>
              <a:gd name="connsiteY15" fmla="*/ 0 h 4923095"/>
              <a:gd name="connsiteX16" fmla="*/ 7330937 w 8831334"/>
              <a:gd name="connsiteY16" fmla="*/ 57909 h 4923095"/>
              <a:gd name="connsiteX17" fmla="*/ 7204045 w 8831334"/>
              <a:gd name="connsiteY17" fmla="*/ 525057 h 4923095"/>
              <a:gd name="connsiteX18" fmla="*/ 7423939 w 8831334"/>
              <a:gd name="connsiteY18" fmla="*/ 1259431 h 4923095"/>
              <a:gd name="connsiteX19" fmla="*/ 8123848 w 8831334"/>
              <a:gd name="connsiteY19" fmla="*/ 1829863 h 4923095"/>
              <a:gd name="connsiteX20" fmla="*/ 8304560 w 8831334"/>
              <a:gd name="connsiteY20" fmla="*/ 4410617 h 4923095"/>
              <a:gd name="connsiteX21" fmla="*/ 5824906 w 8831334"/>
              <a:gd name="connsiteY21" fmla="*/ 4582246 h 4923095"/>
              <a:gd name="connsiteX22" fmla="*/ 4814027 w 8831334"/>
              <a:gd name="connsiteY22" fmla="*/ 3900391 h 4923095"/>
              <a:gd name="connsiteX23" fmla="*/ 3389336 w 8831334"/>
              <a:gd name="connsiteY23" fmla="*/ 4033298 h 4923095"/>
              <a:gd name="connsiteX24" fmla="*/ 2844266 w 8831334"/>
              <a:gd name="connsiteY24" fmla="*/ 4497245 h 4923095"/>
              <a:gd name="connsiteX25" fmla="*/ 1361823 w 8831334"/>
              <a:gd name="connsiteY25" fmla="*/ 3978831 h 4923095"/>
              <a:gd name="connsiteX26" fmla="*/ 723961 w 8831334"/>
              <a:gd name="connsiteY26" fmla="*/ 3482165 h 4923095"/>
              <a:gd name="connsiteX27" fmla="*/ 41451 w 8831334"/>
              <a:gd name="connsiteY27" fmla="*/ 3495177 h 4923095"/>
              <a:gd name="connsiteX28" fmla="*/ 0 w 8831334"/>
              <a:gd name="connsiteY28" fmla="*/ 3499960 h 49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31334" h="4923095">
                <a:moveTo>
                  <a:pt x="1412408" y="4231273"/>
                </a:moveTo>
                <a:cubicBezTo>
                  <a:pt x="1435398" y="4234988"/>
                  <a:pt x="1458395" y="4243092"/>
                  <a:pt x="1480115" y="4255873"/>
                </a:cubicBezTo>
                <a:cubicBezTo>
                  <a:pt x="1566994" y="4306997"/>
                  <a:pt x="1600533" y="4413563"/>
                  <a:pt x="1555026" y="4493895"/>
                </a:cubicBezTo>
                <a:cubicBezTo>
                  <a:pt x="1509520" y="4574228"/>
                  <a:pt x="1402201" y="4597907"/>
                  <a:pt x="1315323" y="4546785"/>
                </a:cubicBezTo>
                <a:cubicBezTo>
                  <a:pt x="1228444" y="4495662"/>
                  <a:pt x="1194905" y="4389095"/>
                  <a:pt x="1240411" y="4308763"/>
                </a:cubicBezTo>
                <a:cubicBezTo>
                  <a:pt x="1263164" y="4268597"/>
                  <a:pt x="1301371" y="4242593"/>
                  <a:pt x="1344748" y="4233023"/>
                </a:cubicBezTo>
                <a:cubicBezTo>
                  <a:pt x="1366437" y="4228237"/>
                  <a:pt x="1389419" y="4227559"/>
                  <a:pt x="1412408" y="4231273"/>
                </a:cubicBezTo>
                <a:close/>
                <a:moveTo>
                  <a:pt x="622613" y="3711323"/>
                </a:moveTo>
                <a:cubicBezTo>
                  <a:pt x="656354" y="3707209"/>
                  <a:pt x="691202" y="3707845"/>
                  <a:pt x="726058" y="3713477"/>
                </a:cubicBezTo>
                <a:cubicBezTo>
                  <a:pt x="772533" y="3720984"/>
                  <a:pt x="819023" y="3737370"/>
                  <a:pt x="862930" y="3763207"/>
                </a:cubicBezTo>
                <a:cubicBezTo>
                  <a:pt x="1038560" y="3866555"/>
                  <a:pt x="1106361" y="4081986"/>
                  <a:pt x="1014368" y="4244384"/>
                </a:cubicBezTo>
                <a:cubicBezTo>
                  <a:pt x="922373" y="4406782"/>
                  <a:pt x="705422" y="4454653"/>
                  <a:pt x="529792" y="4351304"/>
                </a:cubicBezTo>
                <a:cubicBezTo>
                  <a:pt x="354162" y="4247957"/>
                  <a:pt x="286361" y="4032525"/>
                  <a:pt x="378355" y="3870127"/>
                </a:cubicBezTo>
                <a:cubicBezTo>
                  <a:pt x="430102" y="3778778"/>
                  <a:pt x="521385" y="3723667"/>
                  <a:pt x="622613" y="3711323"/>
                </a:cubicBezTo>
                <a:close/>
                <a:moveTo>
                  <a:pt x="0" y="0"/>
                </a:moveTo>
                <a:lnTo>
                  <a:pt x="7345477" y="0"/>
                </a:lnTo>
                <a:lnTo>
                  <a:pt x="7330937" y="57909"/>
                </a:lnTo>
                <a:cubicBezTo>
                  <a:pt x="7288864" y="213626"/>
                  <a:pt x="7242961" y="368487"/>
                  <a:pt x="7204045" y="525057"/>
                </a:cubicBezTo>
                <a:cubicBezTo>
                  <a:pt x="7133676" y="809936"/>
                  <a:pt x="7207545" y="1073056"/>
                  <a:pt x="7423939" y="1259431"/>
                </a:cubicBezTo>
                <a:cubicBezTo>
                  <a:pt x="7652783" y="1456418"/>
                  <a:pt x="7881464" y="1655861"/>
                  <a:pt x="8123848" y="1829863"/>
                </a:cubicBezTo>
                <a:cubicBezTo>
                  <a:pt x="9170527" y="2581053"/>
                  <a:pt x="8902406" y="3889765"/>
                  <a:pt x="8304560" y="4410617"/>
                </a:cubicBezTo>
                <a:cubicBezTo>
                  <a:pt x="7554009" y="5063887"/>
                  <a:pt x="6697479" y="5060469"/>
                  <a:pt x="5824906" y="4582246"/>
                </a:cubicBezTo>
                <a:cubicBezTo>
                  <a:pt x="5473190" y="4390333"/>
                  <a:pt x="5153204" y="4124206"/>
                  <a:pt x="4814027" y="3900391"/>
                </a:cubicBezTo>
                <a:cubicBezTo>
                  <a:pt x="4336267" y="3586184"/>
                  <a:pt x="3821519" y="3552717"/>
                  <a:pt x="3389336" y="4033298"/>
                </a:cubicBezTo>
                <a:cubicBezTo>
                  <a:pt x="3228138" y="4212489"/>
                  <a:pt x="3051008" y="4402509"/>
                  <a:pt x="2844266" y="4497245"/>
                </a:cubicBezTo>
                <a:cubicBezTo>
                  <a:pt x="2311195" y="4741524"/>
                  <a:pt x="1799982" y="4540883"/>
                  <a:pt x="1361823" y="3978831"/>
                </a:cubicBezTo>
                <a:cubicBezTo>
                  <a:pt x="1185983" y="3753353"/>
                  <a:pt x="1004288" y="3503556"/>
                  <a:pt x="723961" y="3482165"/>
                </a:cubicBezTo>
                <a:cubicBezTo>
                  <a:pt x="497125" y="3465003"/>
                  <a:pt x="268214" y="3473242"/>
                  <a:pt x="41451" y="3495177"/>
                </a:cubicBezTo>
                <a:lnTo>
                  <a:pt x="0" y="34999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95CC4941-8808-71F2-8736-1E311A453ADE}"/>
              </a:ext>
            </a:extLst>
          </p:cNvPr>
          <p:cNvSpPr>
            <a:spLocks noGrp="1"/>
          </p:cNvSpPr>
          <p:nvPr>
            <p:ph type="title"/>
          </p:nvPr>
        </p:nvSpPr>
        <p:spPr>
          <a:xfrm>
            <a:off x="2485943" y="786170"/>
            <a:ext cx="5254740" cy="4750860"/>
          </a:xfrm>
        </p:spPr>
        <p:txBody>
          <a:bodyPr anchor="t">
            <a:normAutofit/>
          </a:bodyPr>
          <a:lstStyle/>
          <a:p>
            <a:r>
              <a:rPr lang="pl-PL" sz="4800" dirty="0">
                <a:solidFill>
                  <a:srgbClr val="002060"/>
                </a:solidFill>
                <a:latin typeface="Amasis MT Pro Medium" panose="02040604050005020304" pitchFamily="18" charset="-18"/>
              </a:rPr>
              <a:t>Präsentationsplan</a:t>
            </a:r>
          </a:p>
        </p:txBody>
      </p:sp>
      <p:sp>
        <p:nvSpPr>
          <p:cNvPr id="3" name="Symbol zastępczy zawartości 2">
            <a:extLst>
              <a:ext uri="{FF2B5EF4-FFF2-40B4-BE49-F238E27FC236}">
                <a16:creationId xmlns:a16="http://schemas.microsoft.com/office/drawing/2014/main" id="{0C9EB34A-6299-A907-84D8-F978EDECFC4F}"/>
              </a:ext>
            </a:extLst>
          </p:cNvPr>
          <p:cNvSpPr>
            <a:spLocks noGrp="1"/>
          </p:cNvSpPr>
          <p:nvPr>
            <p:ph idx="1"/>
          </p:nvPr>
        </p:nvSpPr>
        <p:spPr>
          <a:xfrm>
            <a:off x="2438401" y="1829363"/>
            <a:ext cx="7626376" cy="4761238"/>
          </a:xfrm>
        </p:spPr>
        <p:txBody>
          <a:bodyPr>
            <a:normAutofit/>
          </a:bodyPr>
          <a:lstStyle/>
          <a:p>
            <a:pPr marL="342900" indent="-342900">
              <a:lnSpc>
                <a:spcPct val="100000"/>
              </a:lnSpc>
              <a:buClr>
                <a:srgbClr val="002060"/>
              </a:buClr>
              <a:buFont typeface="Courier New" panose="02070309020205020404" pitchFamily="49" charset="0"/>
              <a:buChar char="o"/>
            </a:pPr>
            <a:r>
              <a:rPr lang="de-DE" i="0" u="none" strike="noStrike" dirty="0">
                <a:effectLst/>
                <a:latin typeface="Times New Roman" panose="02020603050405020304" pitchFamily="18" charset="0"/>
                <a:cs typeface="Times New Roman" panose="02020603050405020304" pitchFamily="18" charset="0"/>
              </a:rPr>
              <a:t>Was besagt die Inflationsrate genau?</a:t>
            </a:r>
            <a:endParaRPr lang="de-DE" i="0" dirty="0">
              <a:effectLst/>
              <a:latin typeface="Times New Roman" panose="02020603050405020304" pitchFamily="18" charset="0"/>
              <a:cs typeface="Times New Roman" panose="02020603050405020304" pitchFamily="18" charset="0"/>
            </a:endParaRPr>
          </a:p>
          <a:p>
            <a:pPr marL="342900" indent="-342900">
              <a:lnSpc>
                <a:spcPct val="100000"/>
              </a:lnSpc>
              <a:buClr>
                <a:srgbClr val="002060"/>
              </a:buClr>
              <a:buFont typeface="Courier New" panose="02070309020205020404" pitchFamily="49" charset="0"/>
              <a:buChar char="o"/>
            </a:pPr>
            <a:r>
              <a:rPr lang="de-DE" i="0" u="none" strike="noStrike" dirty="0">
                <a:effectLst/>
                <a:latin typeface="Times New Roman" panose="02020603050405020304" pitchFamily="18" charset="0"/>
                <a:cs typeface="Times New Roman" panose="02020603050405020304" pitchFamily="18" charset="0"/>
              </a:rPr>
              <a:t>Wie nehmen Zentralbanken Einfluss auf die Preisstabilität?</a:t>
            </a:r>
            <a:endParaRPr lang="pl-PL" i="0" u="none" strike="noStrike" dirty="0">
              <a:effectLst/>
              <a:latin typeface="Times New Roman" panose="02020603050405020304" pitchFamily="18" charset="0"/>
              <a:cs typeface="Times New Roman" panose="02020603050405020304" pitchFamily="18" charset="0"/>
            </a:endParaRPr>
          </a:p>
          <a:p>
            <a:pPr marL="342900" indent="-342900">
              <a:lnSpc>
                <a:spcPct val="100000"/>
              </a:lnSpc>
              <a:buClr>
                <a:srgbClr val="002060"/>
              </a:buClr>
              <a:buFont typeface="Courier New" panose="02070309020205020404" pitchFamily="49" charset="0"/>
              <a:buChar char="o"/>
            </a:pPr>
            <a:r>
              <a:rPr lang="de-DE" i="0" u="none" strike="noStrike" dirty="0">
                <a:effectLst/>
                <a:latin typeface="Times New Roman" panose="02020603050405020304" pitchFamily="18" charset="0"/>
                <a:cs typeface="Times New Roman" panose="02020603050405020304" pitchFamily="18" charset="0"/>
              </a:rPr>
              <a:t>Wie entstehen Inflation und Deflation?</a:t>
            </a:r>
            <a:endParaRPr lang="de-DE" i="0" dirty="0">
              <a:effectLst/>
              <a:latin typeface="Times New Roman" panose="02020603050405020304" pitchFamily="18" charset="0"/>
              <a:cs typeface="Times New Roman" panose="02020603050405020304" pitchFamily="18" charset="0"/>
            </a:endParaRPr>
          </a:p>
          <a:p>
            <a:pPr marL="342900" indent="-342900">
              <a:lnSpc>
                <a:spcPct val="100000"/>
              </a:lnSpc>
              <a:buClr>
                <a:srgbClr val="002060"/>
              </a:buClr>
              <a:buFont typeface="Courier New" panose="02070309020205020404" pitchFamily="49" charset="0"/>
              <a:buChar char="o"/>
            </a:pPr>
            <a:r>
              <a:rPr lang="de-DE" i="0" u="none" strike="noStrike" dirty="0">
                <a:effectLst/>
                <a:latin typeface="Times New Roman" panose="02020603050405020304" pitchFamily="18" charset="0"/>
                <a:cs typeface="Times New Roman" panose="02020603050405020304" pitchFamily="18" charset="0"/>
              </a:rPr>
              <a:t>Was sind Auswirkungen und Gefahren einer hohen Inflation?</a:t>
            </a:r>
            <a:endParaRPr lang="pl-PL" dirty="0">
              <a:latin typeface="Times New Roman" panose="02020603050405020304" pitchFamily="18" charset="0"/>
              <a:cs typeface="Times New Roman" panose="02020603050405020304" pitchFamily="18" charset="0"/>
            </a:endParaRPr>
          </a:p>
          <a:p>
            <a:pPr marL="342900" indent="-342900">
              <a:lnSpc>
                <a:spcPct val="100000"/>
              </a:lnSpc>
              <a:buClr>
                <a:srgbClr val="002060"/>
              </a:buClr>
              <a:buFont typeface="Courier New" panose="02070309020205020404" pitchFamily="49" charset="0"/>
              <a:buChar char="o"/>
            </a:pPr>
            <a:r>
              <a:rPr lang="pl-PL" i="0" dirty="0" err="1">
                <a:effectLst/>
                <a:latin typeface="Times New Roman" panose="02020603050405020304" pitchFamily="18" charset="0"/>
                <a:cs typeface="Times New Roman" panose="02020603050405020304" pitchFamily="18" charset="0"/>
              </a:rPr>
              <a:t>Inflationsrate</a:t>
            </a:r>
            <a:r>
              <a:rPr lang="pl-PL" i="0" dirty="0">
                <a:effectLst/>
                <a:latin typeface="Times New Roman" panose="02020603050405020304" pitchFamily="18" charset="0"/>
                <a:cs typeface="Times New Roman" panose="02020603050405020304" pitchFamily="18" charset="0"/>
              </a:rPr>
              <a:t> in </a:t>
            </a:r>
            <a:r>
              <a:rPr lang="pl-PL" i="0" dirty="0" err="1">
                <a:effectLst/>
                <a:latin typeface="Times New Roman" panose="02020603050405020304" pitchFamily="18" charset="0"/>
                <a:cs typeface="Times New Roman" panose="02020603050405020304" pitchFamily="18" charset="0"/>
              </a:rPr>
              <a:t>Deutschland</a:t>
            </a:r>
            <a:endParaRPr lang="pl-PL" i="0" dirty="0">
              <a:effectLst/>
              <a:latin typeface="Times New Roman" panose="02020603050405020304" pitchFamily="18" charset="0"/>
              <a:cs typeface="Times New Roman" panose="02020603050405020304" pitchFamily="18" charset="0"/>
            </a:endParaRPr>
          </a:p>
          <a:p>
            <a:pPr marL="342900" indent="-342900">
              <a:lnSpc>
                <a:spcPct val="100000"/>
              </a:lnSpc>
              <a:buClr>
                <a:srgbClr val="002060"/>
              </a:buClr>
              <a:buFont typeface="Courier New" panose="02070309020205020404" pitchFamily="49" charset="0"/>
              <a:buChar char="o"/>
            </a:pPr>
            <a:r>
              <a:rPr lang="pl-PL" dirty="0">
                <a:latin typeface="Times New Roman" panose="02020603050405020304" pitchFamily="18" charset="0"/>
                <a:cs typeface="Times New Roman" panose="02020603050405020304" pitchFamily="18" charset="0"/>
              </a:rPr>
              <a:t>Quiz</a:t>
            </a:r>
          </a:p>
          <a:p>
            <a:pPr marL="342900" indent="-342900">
              <a:lnSpc>
                <a:spcPct val="100000"/>
              </a:lnSpc>
              <a:buClr>
                <a:srgbClr val="002060"/>
              </a:buClr>
              <a:buFont typeface="Courier New" panose="02070309020205020404" pitchFamily="49" charset="0"/>
              <a:buChar char="o"/>
            </a:pPr>
            <a:r>
              <a:rPr lang="pl-PL" kern="100" dirty="0" err="1">
                <a:effectLst/>
                <a:latin typeface="Times New Roman" panose="02020603050405020304" pitchFamily="18" charset="0"/>
                <a:ea typeface="Aptos" panose="020B0004020202020204" pitchFamily="34" charset="0"/>
                <a:cs typeface="Times New Roman" panose="02020603050405020304" pitchFamily="18" charset="0"/>
              </a:rPr>
              <a:t>Wörterbuch</a:t>
            </a:r>
            <a:endParaRPr lang="pl-PL"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nSpc>
                <a:spcPct val="100000"/>
              </a:lnSpc>
              <a:buClr>
                <a:srgbClr val="002060"/>
              </a:buClr>
              <a:buFont typeface="Courier New" panose="02070309020205020404" pitchFamily="49" charset="0"/>
              <a:buChar char="o"/>
            </a:pPr>
            <a:r>
              <a:rPr lang="pl-PL" kern="100" dirty="0" err="1">
                <a:effectLst/>
                <a:latin typeface="Times New Roman" panose="02020603050405020304" pitchFamily="18" charset="0"/>
                <a:ea typeface="Aptos" panose="020B0004020202020204" pitchFamily="34" charset="0"/>
                <a:cs typeface="Times New Roman" panose="02020603050405020304" pitchFamily="18" charset="0"/>
              </a:rPr>
              <a:t>Quellen</a:t>
            </a:r>
            <a:endParaRPr lang="pl-PL"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nSpc>
                <a:spcPct val="100000"/>
              </a:lnSpc>
              <a:buClr>
                <a:srgbClr val="002060"/>
              </a:buClr>
              <a:buFont typeface="Courier New" panose="02070309020205020404" pitchFamily="49" charset="0"/>
              <a:buChar char="o"/>
            </a:pPr>
            <a:endParaRPr lang="pl-PL" sz="1900" dirty="0"/>
          </a:p>
          <a:p>
            <a:pPr marL="342900" indent="-342900">
              <a:lnSpc>
                <a:spcPct val="100000"/>
              </a:lnSpc>
              <a:buClr>
                <a:srgbClr val="002060"/>
              </a:buClr>
              <a:buFont typeface="Courier New" panose="02070309020205020404" pitchFamily="49" charset="0"/>
              <a:buChar char="o"/>
            </a:pPr>
            <a:endParaRPr lang="pl-PL" sz="1900" dirty="0"/>
          </a:p>
        </p:txBody>
      </p:sp>
    </p:spTree>
    <p:extLst>
      <p:ext uri="{BB962C8B-B14F-4D97-AF65-F5344CB8AC3E}">
        <p14:creationId xmlns:p14="http://schemas.microsoft.com/office/powerpoint/2010/main" val="3736298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ytuł 1">
            <a:extLst>
              <a:ext uri="{FF2B5EF4-FFF2-40B4-BE49-F238E27FC236}">
                <a16:creationId xmlns:a16="http://schemas.microsoft.com/office/drawing/2014/main" id="{572AA2BA-9526-3684-CDD8-762364046B2D}"/>
              </a:ext>
            </a:extLst>
          </p:cNvPr>
          <p:cNvSpPr>
            <a:spLocks noGrp="1"/>
          </p:cNvSpPr>
          <p:nvPr>
            <p:ph type="title"/>
          </p:nvPr>
        </p:nvSpPr>
        <p:spPr>
          <a:xfrm>
            <a:off x="5132440" y="1162382"/>
            <a:ext cx="6516022" cy="1611920"/>
          </a:xfrm>
        </p:spPr>
        <p:txBody>
          <a:bodyPr>
            <a:normAutofit fontScale="90000"/>
          </a:bodyPr>
          <a:lstStyle/>
          <a:p>
            <a:pPr>
              <a:lnSpc>
                <a:spcPct val="90000"/>
              </a:lnSpc>
            </a:pPr>
            <a:r>
              <a:rPr lang="de-DE" sz="5300" i="0" u="none" strike="noStrike" dirty="0">
                <a:solidFill>
                  <a:srgbClr val="002060"/>
                </a:solidFill>
                <a:effectLst/>
                <a:latin typeface="Amasis MT Pro Medium" panose="02040604050005020304" pitchFamily="18" charset="-18"/>
              </a:rPr>
              <a:t>Was besagt die Inflationsrate genau?</a:t>
            </a:r>
            <a:br>
              <a:rPr lang="de-DE" sz="3400" i="0" dirty="0">
                <a:effectLst/>
                <a:latin typeface="Graphik Web"/>
              </a:rPr>
            </a:br>
            <a:endParaRPr lang="pl-PL" sz="3400" dirty="0"/>
          </a:p>
        </p:txBody>
      </p:sp>
      <p:pic>
        <p:nvPicPr>
          <p:cNvPr id="7" name="Obraz 6" descr="Lupa przedstawiająca spadek wydajności">
            <a:extLst>
              <a:ext uri="{FF2B5EF4-FFF2-40B4-BE49-F238E27FC236}">
                <a16:creationId xmlns:a16="http://schemas.microsoft.com/office/drawing/2014/main" id="{C24D2984-D764-1BE1-473A-B1ACF9FBA9AB}"/>
              </a:ext>
            </a:extLst>
          </p:cNvPr>
          <p:cNvPicPr>
            <a:picLocks noChangeAspect="1"/>
          </p:cNvPicPr>
          <p:nvPr/>
        </p:nvPicPr>
        <p:blipFill rotWithShape="1">
          <a:blip r:embed="rId2">
            <a:extLst>
              <a:ext uri="{28A0092B-C50C-407E-A947-70E740481C1C}">
                <a14:useLocalDpi xmlns:a14="http://schemas.microsoft.com/office/drawing/2010/main" val="0"/>
              </a:ext>
            </a:extLst>
          </a:blip>
          <a:srcRect l="5740" r="38677" b="-1"/>
          <a:stretch/>
        </p:blipFill>
        <p:spPr>
          <a:xfrm>
            <a:off x="-88490" y="10"/>
            <a:ext cx="5012562" cy="6857990"/>
          </a:xfrm>
          <a:custGeom>
            <a:avLst/>
            <a:gdLst/>
            <a:ahLst/>
            <a:cxnLst/>
            <a:rect l="l" t="t" r="r" b="b"/>
            <a:pathLst>
              <a:path w="5710652" h="6858000">
                <a:moveTo>
                  <a:pt x="4831301" y="0"/>
                </a:moveTo>
                <a:lnTo>
                  <a:pt x="5696109" y="0"/>
                </a:lnTo>
                <a:lnTo>
                  <a:pt x="5706418" y="42969"/>
                </a:lnTo>
                <a:cubicBezTo>
                  <a:pt x="5714414" y="100391"/>
                  <a:pt x="5711283" y="160329"/>
                  <a:pt x="5695333" y="219852"/>
                </a:cubicBezTo>
                <a:cubicBezTo>
                  <a:pt x="5631536" y="457945"/>
                  <a:pt x="5386806" y="599240"/>
                  <a:pt x="5148712" y="535443"/>
                </a:cubicBezTo>
                <a:cubicBezTo>
                  <a:pt x="4940381" y="479621"/>
                  <a:pt x="4806160" y="285271"/>
                  <a:pt x="4818599" y="78052"/>
                </a:cubicBezTo>
                <a:close/>
                <a:moveTo>
                  <a:pt x="0" y="0"/>
                </a:moveTo>
                <a:lnTo>
                  <a:pt x="545808" y="0"/>
                </a:lnTo>
                <a:lnTo>
                  <a:pt x="4212872" y="0"/>
                </a:lnTo>
                <a:lnTo>
                  <a:pt x="4204748" y="184996"/>
                </a:lnTo>
                <a:cubicBezTo>
                  <a:pt x="4203390" y="263520"/>
                  <a:pt x="4204263" y="341910"/>
                  <a:pt x="4207775" y="419995"/>
                </a:cubicBezTo>
                <a:cubicBezTo>
                  <a:pt x="4220964" y="709488"/>
                  <a:pt x="4449625" y="891535"/>
                  <a:pt x="4655737" y="1068099"/>
                </a:cubicBezTo>
                <a:cubicBezTo>
                  <a:pt x="5169527" y="1508061"/>
                  <a:pt x="5344373" y="2032158"/>
                  <a:pt x="5103604" y="2589405"/>
                </a:cubicBezTo>
                <a:cubicBezTo>
                  <a:pt x="5010230" y="2805523"/>
                  <a:pt x="4828675" y="2993264"/>
                  <a:pt x="4657611" y="3164269"/>
                </a:cubicBezTo>
                <a:cubicBezTo>
                  <a:pt x="4198817" y="3622744"/>
                  <a:pt x="4217616" y="4154456"/>
                  <a:pt x="4499219" y="4641255"/>
                </a:cubicBezTo>
                <a:cubicBezTo>
                  <a:pt x="4699839" y="4986832"/>
                  <a:pt x="4940395" y="5311556"/>
                  <a:pt x="5110950" y="5670858"/>
                </a:cubicBezTo>
                <a:cubicBezTo>
                  <a:pt x="5277001" y="6019042"/>
                  <a:pt x="5375520" y="6366409"/>
                  <a:pt x="5396522" y="6707670"/>
                </a:cubicBezTo>
                <a:lnTo>
                  <a:pt x="5398895" y="6858000"/>
                </a:lnTo>
                <a:lnTo>
                  <a:pt x="0" y="6858000"/>
                </a:lnTo>
                <a:close/>
              </a:path>
            </a:pathLst>
          </a:custGeom>
        </p:spPr>
      </p:pic>
      <p:sp>
        <p:nvSpPr>
          <p:cNvPr id="3" name="Symbol zastępczy zawartości 2">
            <a:extLst>
              <a:ext uri="{FF2B5EF4-FFF2-40B4-BE49-F238E27FC236}">
                <a16:creationId xmlns:a16="http://schemas.microsoft.com/office/drawing/2014/main" id="{05F8F33C-E7A8-FEDB-52D8-4F570962F762}"/>
              </a:ext>
            </a:extLst>
          </p:cNvPr>
          <p:cNvSpPr>
            <a:spLocks noGrp="1"/>
          </p:cNvSpPr>
          <p:nvPr>
            <p:ph idx="1"/>
          </p:nvPr>
        </p:nvSpPr>
        <p:spPr>
          <a:xfrm>
            <a:off x="5604484" y="3105905"/>
            <a:ext cx="5904056" cy="3174788"/>
          </a:xfrm>
        </p:spPr>
        <p:txBody>
          <a:bodyPr anchor="t">
            <a:normAutofit/>
          </a:bodyPr>
          <a:lstStyle/>
          <a:p>
            <a:r>
              <a:rPr lang="de-DE" b="0" i="0" dirty="0">
                <a:effectLst/>
                <a:latin typeface="Times New Roman" panose="02020603050405020304" pitchFamily="18" charset="0"/>
                <a:cs typeface="Times New Roman" panose="02020603050405020304" pitchFamily="18" charset="0"/>
              </a:rPr>
              <a:t>Als Inflationsrate wird der prozentuale Anstieg des allgemeinen Preisniveaus in einem bestimmten Zeitraum bezeichnet, in der Regel ein Jahr, und zwar gemessen an einem Preisindex.</a:t>
            </a:r>
            <a:r>
              <a:rPr lang="pl-PL" b="0" i="0" dirty="0">
                <a:effectLst/>
                <a:latin typeface="Times New Roman" panose="02020603050405020304" pitchFamily="18" charset="0"/>
                <a:cs typeface="Times New Roman" panose="02020603050405020304" pitchFamily="18" charset="0"/>
              </a:rPr>
              <a:t> </a:t>
            </a:r>
            <a:r>
              <a:rPr lang="de-DE" b="0" i="0" dirty="0">
                <a:effectLst/>
                <a:latin typeface="Times New Roman" panose="02020603050405020304" pitchFamily="18" charset="0"/>
                <a:cs typeface="Times New Roman" panose="02020603050405020304" pitchFamily="18" charset="0"/>
              </a:rPr>
              <a:t>In Deutschland wird die Inflationsrate von den Statistischen Landesämtern und dem Statistischen Bundesamt in Wiesbaden berechnet. </a:t>
            </a:r>
          </a:p>
          <a:p>
            <a:endParaRPr lang="pl-PL" dirty="0"/>
          </a:p>
        </p:txBody>
      </p:sp>
    </p:spTree>
    <p:extLst>
      <p:ext uri="{BB962C8B-B14F-4D97-AF65-F5344CB8AC3E}">
        <p14:creationId xmlns:p14="http://schemas.microsoft.com/office/powerpoint/2010/main" val="2990752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ytuł 1">
            <a:extLst>
              <a:ext uri="{FF2B5EF4-FFF2-40B4-BE49-F238E27FC236}">
                <a16:creationId xmlns:a16="http://schemas.microsoft.com/office/drawing/2014/main" id="{FF2383D3-FAD0-0DC2-CE83-18824BA9897C}"/>
              </a:ext>
            </a:extLst>
          </p:cNvPr>
          <p:cNvSpPr>
            <a:spLocks noGrp="1"/>
          </p:cNvSpPr>
          <p:nvPr>
            <p:ph type="title"/>
          </p:nvPr>
        </p:nvSpPr>
        <p:spPr>
          <a:xfrm>
            <a:off x="622272" y="1811311"/>
            <a:ext cx="6743510" cy="1154711"/>
          </a:xfrm>
        </p:spPr>
        <p:txBody>
          <a:bodyPr>
            <a:normAutofit fontScale="90000"/>
          </a:bodyPr>
          <a:lstStyle/>
          <a:p>
            <a:pPr>
              <a:lnSpc>
                <a:spcPct val="90000"/>
              </a:lnSpc>
            </a:pPr>
            <a:r>
              <a:rPr lang="de-DE" sz="4800" i="0" u="none" strike="noStrike" dirty="0">
                <a:solidFill>
                  <a:srgbClr val="002060"/>
                </a:solidFill>
                <a:effectLst/>
                <a:latin typeface="Amasis MT Pro Medium" panose="02040604050005020304" pitchFamily="18" charset="-18"/>
              </a:rPr>
              <a:t>Wie nehmen Zentralbanken Einfluss auf die Preisstabilität?</a:t>
            </a:r>
            <a:br>
              <a:rPr lang="pl-PL" sz="2400" i="0" u="none" strike="noStrike" dirty="0">
                <a:effectLst/>
                <a:latin typeface="Graphik Web"/>
              </a:rPr>
            </a:br>
            <a:endParaRPr lang="pl-PL" sz="2400" dirty="0"/>
          </a:p>
        </p:txBody>
      </p:sp>
      <p:sp>
        <p:nvSpPr>
          <p:cNvPr id="3" name="Symbol zastępczy zawartości 2">
            <a:extLst>
              <a:ext uri="{FF2B5EF4-FFF2-40B4-BE49-F238E27FC236}">
                <a16:creationId xmlns:a16="http://schemas.microsoft.com/office/drawing/2014/main" id="{4660BED6-DBC7-1713-8486-89EC93A75CB8}"/>
              </a:ext>
            </a:extLst>
          </p:cNvPr>
          <p:cNvSpPr>
            <a:spLocks noGrp="1"/>
          </p:cNvSpPr>
          <p:nvPr>
            <p:ph idx="1"/>
          </p:nvPr>
        </p:nvSpPr>
        <p:spPr>
          <a:xfrm>
            <a:off x="847750" y="2966022"/>
            <a:ext cx="5472204" cy="3174788"/>
          </a:xfrm>
        </p:spPr>
        <p:txBody>
          <a:bodyPr anchor="t">
            <a:normAutofit/>
          </a:bodyPr>
          <a:lstStyle/>
          <a:p>
            <a:pPr>
              <a:lnSpc>
                <a:spcPct val="100000"/>
              </a:lnSpc>
            </a:pPr>
            <a:r>
              <a:rPr lang="de-DE" sz="1900" b="0" i="0" dirty="0">
                <a:effectLst/>
                <a:latin typeface="Times New Roman" panose="02020603050405020304" pitchFamily="18" charset="0"/>
                <a:cs typeface="Times New Roman" panose="02020603050405020304" pitchFamily="18" charset="0"/>
              </a:rPr>
              <a:t>In Deutschland hat über viele Jahre die Deutsche Bundesbank die Steuerung der Geldpolitik verantwortet.</a:t>
            </a:r>
            <a:r>
              <a:rPr lang="pl-PL" sz="1900" b="0" i="0" dirty="0">
                <a:effectLst/>
                <a:latin typeface="Times New Roman" panose="02020603050405020304" pitchFamily="18" charset="0"/>
                <a:cs typeface="Times New Roman" panose="02020603050405020304" pitchFamily="18" charset="0"/>
              </a:rPr>
              <a:t> </a:t>
            </a:r>
            <a:r>
              <a:rPr lang="de-DE" sz="1900" b="0" i="0" dirty="0">
                <a:effectLst/>
                <a:latin typeface="Times New Roman" panose="02020603050405020304" pitchFamily="18" charset="0"/>
                <a:cs typeface="Times New Roman" panose="02020603050405020304" pitchFamily="18" charset="0"/>
              </a:rPr>
              <a:t>Seit der Einführung des Eurosystems, deren Mitglied die Bundesbank ist, ist die Europäische Zentralbank zuständig. Auch sie ist vorrangig dem Ziel der Preisstabilität </a:t>
            </a:r>
            <a:r>
              <a:rPr lang="de-DE" b="0" i="0" dirty="0">
                <a:effectLst/>
                <a:latin typeface="Times New Roman" panose="02020603050405020304" pitchFamily="18" charset="0"/>
                <a:cs typeface="Times New Roman" panose="02020603050405020304" pitchFamily="18" charset="0"/>
              </a:rPr>
              <a:t>verpflichtet</a:t>
            </a:r>
            <a:r>
              <a:rPr lang="de-DE" sz="1900" b="0" i="0" dirty="0">
                <a:effectLst/>
                <a:latin typeface="Times New Roman" panose="02020603050405020304" pitchFamily="18" charset="0"/>
                <a:cs typeface="Times New Roman" panose="02020603050405020304" pitchFamily="18" charset="0"/>
              </a:rPr>
              <a:t>.</a:t>
            </a:r>
            <a:endParaRPr lang="pl-PL" sz="1900" b="0" i="0" dirty="0">
              <a:effectLst/>
              <a:latin typeface="Times New Roman" panose="02020603050405020304" pitchFamily="18" charset="0"/>
              <a:cs typeface="Times New Roman" panose="02020603050405020304" pitchFamily="18" charset="0"/>
            </a:endParaRPr>
          </a:p>
          <a:p>
            <a:pPr>
              <a:lnSpc>
                <a:spcPct val="100000"/>
              </a:lnSpc>
            </a:pPr>
            <a:r>
              <a:rPr lang="de-DE" sz="1900" b="0" i="0" dirty="0">
                <a:effectLst/>
                <a:latin typeface="Times New Roman" panose="02020603050405020304" pitchFamily="18" charset="0"/>
                <a:cs typeface="Times New Roman" panose="02020603050405020304" pitchFamily="18" charset="0"/>
              </a:rPr>
              <a:t>Preisstabilität sieht die EZB dann als am besten gewährleistet an, wenn die Inflation rund zwei Prozent beträgt – das ist der Wert, der angestrebt wird. </a:t>
            </a:r>
            <a:endParaRPr lang="pl-PL" sz="1900" b="0" i="0" dirty="0">
              <a:effectLst/>
              <a:latin typeface="Times New Roman" panose="02020603050405020304" pitchFamily="18" charset="0"/>
              <a:cs typeface="Times New Roman" panose="02020603050405020304" pitchFamily="18" charset="0"/>
            </a:endParaRPr>
          </a:p>
        </p:txBody>
      </p:sp>
      <p:pic>
        <p:nvPicPr>
          <p:cNvPr id="5" name="Obraz 4" descr="Zbliżenie pisma odręcznego na wykresie">
            <a:extLst>
              <a:ext uri="{FF2B5EF4-FFF2-40B4-BE49-F238E27FC236}">
                <a16:creationId xmlns:a16="http://schemas.microsoft.com/office/drawing/2014/main" id="{21F211E1-20E5-8754-A0C4-D096A5B8835C}"/>
              </a:ext>
            </a:extLst>
          </p:cNvPr>
          <p:cNvPicPr>
            <a:picLocks noChangeAspect="1"/>
          </p:cNvPicPr>
          <p:nvPr/>
        </p:nvPicPr>
        <p:blipFill rotWithShape="1">
          <a:blip r:embed="rId2">
            <a:extLst>
              <a:ext uri="{28A0092B-C50C-407E-A947-70E740481C1C}">
                <a14:useLocalDpi xmlns:a14="http://schemas.microsoft.com/office/drawing/2010/main" val="0"/>
              </a:ext>
            </a:extLst>
          </a:blip>
          <a:srcRect l="3590" r="39286" b="-2"/>
          <a:stretch/>
        </p:blipFill>
        <p:spPr>
          <a:xfrm>
            <a:off x="7365782" y="211090"/>
            <a:ext cx="5201276" cy="6646910"/>
          </a:xfrm>
          <a:custGeom>
            <a:avLst/>
            <a:gdLst/>
            <a:ahLst/>
            <a:cxnLst/>
            <a:rect l="l" t="t" r="r" b="b"/>
            <a:pathLst>
              <a:path w="5201276" h="6646910">
                <a:moveTo>
                  <a:pt x="764203" y="685250"/>
                </a:moveTo>
                <a:cubicBezTo>
                  <a:pt x="818649" y="688659"/>
                  <a:pt x="872180" y="700903"/>
                  <a:pt x="922673" y="721515"/>
                </a:cubicBezTo>
                <a:cubicBezTo>
                  <a:pt x="1135698" y="807918"/>
                  <a:pt x="1267587" y="1039231"/>
                  <a:pt x="1237521" y="1273177"/>
                </a:cubicBezTo>
                <a:cubicBezTo>
                  <a:pt x="1193894" y="1615922"/>
                  <a:pt x="852079" y="1820733"/>
                  <a:pt x="542267" y="1690856"/>
                </a:cubicBezTo>
                <a:cubicBezTo>
                  <a:pt x="327228" y="1600813"/>
                  <a:pt x="198127" y="1363456"/>
                  <a:pt x="234703" y="1126951"/>
                </a:cubicBezTo>
                <a:cubicBezTo>
                  <a:pt x="277169" y="852320"/>
                  <a:pt x="512123" y="670215"/>
                  <a:pt x="764203" y="685250"/>
                </a:cubicBezTo>
                <a:close/>
                <a:moveTo>
                  <a:pt x="2784174" y="352577"/>
                </a:moveTo>
                <a:cubicBezTo>
                  <a:pt x="2807825" y="353973"/>
                  <a:pt x="2831088" y="359242"/>
                  <a:pt x="2853064" y="368075"/>
                </a:cubicBezTo>
                <a:cubicBezTo>
                  <a:pt x="2946054" y="405659"/>
                  <a:pt x="3003243" y="506165"/>
                  <a:pt x="2990147" y="608299"/>
                </a:cubicBezTo>
                <a:cubicBezTo>
                  <a:pt x="2971006" y="757470"/>
                  <a:pt x="2822378" y="846585"/>
                  <a:pt x="2687620" y="790095"/>
                </a:cubicBezTo>
                <a:cubicBezTo>
                  <a:pt x="2594010" y="750884"/>
                  <a:pt x="2537829" y="647665"/>
                  <a:pt x="2553792" y="544679"/>
                </a:cubicBezTo>
                <a:cubicBezTo>
                  <a:pt x="2572235" y="425187"/>
                  <a:pt x="2674524" y="345991"/>
                  <a:pt x="2784174" y="352577"/>
                </a:cubicBezTo>
                <a:close/>
                <a:moveTo>
                  <a:pt x="5201276" y="72600"/>
                </a:moveTo>
                <a:lnTo>
                  <a:pt x="5201276" y="6646910"/>
                </a:lnTo>
                <a:lnTo>
                  <a:pt x="2895444" y="6646910"/>
                </a:lnTo>
                <a:lnTo>
                  <a:pt x="2545196" y="6646910"/>
                </a:lnTo>
                <a:lnTo>
                  <a:pt x="2176660" y="6646910"/>
                </a:lnTo>
                <a:lnTo>
                  <a:pt x="1071390" y="6646910"/>
                </a:lnTo>
                <a:lnTo>
                  <a:pt x="1035339" y="6598516"/>
                </a:lnTo>
                <a:cubicBezTo>
                  <a:pt x="830001" y="6260683"/>
                  <a:pt x="1173986" y="5769070"/>
                  <a:pt x="868428" y="5385343"/>
                </a:cubicBezTo>
                <a:cubicBezTo>
                  <a:pt x="677876" y="5146281"/>
                  <a:pt x="475933" y="5253608"/>
                  <a:pt x="262754" y="4965183"/>
                </a:cubicBezTo>
                <a:cubicBezTo>
                  <a:pt x="105136" y="4752005"/>
                  <a:pt x="-25514" y="4556184"/>
                  <a:pt x="38649" y="4272564"/>
                </a:cubicBezTo>
                <a:cubicBezTo>
                  <a:pt x="124509" y="3893242"/>
                  <a:pt x="452762" y="3745236"/>
                  <a:pt x="449354" y="3471378"/>
                </a:cubicBezTo>
                <a:cubicBezTo>
                  <a:pt x="445479" y="3142194"/>
                  <a:pt x="42523" y="3076251"/>
                  <a:pt x="3080" y="2700958"/>
                </a:cubicBezTo>
                <a:cubicBezTo>
                  <a:pt x="-22647" y="2456164"/>
                  <a:pt x="115055" y="2163013"/>
                  <a:pt x="332652" y="2027402"/>
                </a:cubicBezTo>
                <a:cubicBezTo>
                  <a:pt x="733670" y="1777182"/>
                  <a:pt x="1185756" y="2199435"/>
                  <a:pt x="1493242" y="1948439"/>
                </a:cubicBezTo>
                <a:cubicBezTo>
                  <a:pt x="1676897" y="1798492"/>
                  <a:pt x="1706809" y="1492245"/>
                  <a:pt x="1671085" y="1299370"/>
                </a:cubicBezTo>
                <a:cubicBezTo>
                  <a:pt x="1602970" y="932136"/>
                  <a:pt x="1301838" y="872003"/>
                  <a:pt x="1312997" y="592260"/>
                </a:cubicBezTo>
                <a:cubicBezTo>
                  <a:pt x="1321210" y="384349"/>
                  <a:pt x="1497582" y="166056"/>
                  <a:pt x="1715953" y="117624"/>
                </a:cubicBezTo>
                <a:cubicBezTo>
                  <a:pt x="1746484" y="110804"/>
                  <a:pt x="1777667" y="107395"/>
                  <a:pt x="1808943" y="107395"/>
                </a:cubicBezTo>
                <a:cubicBezTo>
                  <a:pt x="2020029" y="107395"/>
                  <a:pt x="2186171" y="262378"/>
                  <a:pt x="2237471" y="310500"/>
                </a:cubicBezTo>
                <a:cubicBezTo>
                  <a:pt x="2480329" y="537317"/>
                  <a:pt x="2288150" y="815280"/>
                  <a:pt x="2485909" y="1155778"/>
                </a:cubicBezTo>
                <a:cubicBezTo>
                  <a:pt x="2516634" y="1206225"/>
                  <a:pt x="2551885" y="1253804"/>
                  <a:pt x="2591220" y="1297896"/>
                </a:cubicBezTo>
                <a:cubicBezTo>
                  <a:pt x="2668711" y="1386005"/>
                  <a:pt x="2813078" y="1370507"/>
                  <a:pt x="2868562" y="1267985"/>
                </a:cubicBezTo>
                <a:cubicBezTo>
                  <a:pt x="2960234" y="1098510"/>
                  <a:pt x="3047877" y="908501"/>
                  <a:pt x="3225565" y="859062"/>
                </a:cubicBezTo>
                <a:cubicBezTo>
                  <a:pt x="3571023" y="762896"/>
                  <a:pt x="3776685" y="1334008"/>
                  <a:pt x="4134696" y="1265738"/>
                </a:cubicBezTo>
                <a:cubicBezTo>
                  <a:pt x="4283325" y="1237377"/>
                  <a:pt x="4369495" y="1115560"/>
                  <a:pt x="4447839" y="964607"/>
                </a:cubicBezTo>
                <a:cubicBezTo>
                  <a:pt x="4469614" y="922528"/>
                  <a:pt x="4490847" y="878203"/>
                  <a:pt x="4512622" y="832871"/>
                </a:cubicBezTo>
                <a:cubicBezTo>
                  <a:pt x="4571477" y="623285"/>
                  <a:pt x="4654776" y="228711"/>
                  <a:pt x="5152490" y="84231"/>
                </a:cubicBezTo>
                <a:close/>
                <a:moveTo>
                  <a:pt x="4034655" y="767"/>
                </a:moveTo>
                <a:cubicBezTo>
                  <a:pt x="4083638" y="3866"/>
                  <a:pt x="4131798" y="14871"/>
                  <a:pt x="4177240" y="33390"/>
                </a:cubicBezTo>
                <a:cubicBezTo>
                  <a:pt x="4368954" y="110882"/>
                  <a:pt x="4487671" y="319025"/>
                  <a:pt x="4460626" y="529879"/>
                </a:cubicBezTo>
                <a:cubicBezTo>
                  <a:pt x="4421028" y="837830"/>
                  <a:pt x="4113774" y="1021795"/>
                  <a:pt x="3834960" y="905558"/>
                </a:cubicBezTo>
                <a:cubicBezTo>
                  <a:pt x="3641231" y="824502"/>
                  <a:pt x="3524994" y="611090"/>
                  <a:pt x="3558160" y="398066"/>
                </a:cubicBezTo>
                <a:cubicBezTo>
                  <a:pt x="3596363" y="150946"/>
                  <a:pt x="3807838" y="-12639"/>
                  <a:pt x="4034655" y="767"/>
                </a:cubicBezTo>
                <a:close/>
              </a:path>
            </a:pathLst>
          </a:custGeom>
        </p:spPr>
      </p:pic>
    </p:spTree>
    <p:extLst>
      <p:ext uri="{BB962C8B-B14F-4D97-AF65-F5344CB8AC3E}">
        <p14:creationId xmlns:p14="http://schemas.microsoft.com/office/powerpoint/2010/main" val="265514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ytuł 1">
            <a:extLst>
              <a:ext uri="{FF2B5EF4-FFF2-40B4-BE49-F238E27FC236}">
                <a16:creationId xmlns:a16="http://schemas.microsoft.com/office/drawing/2014/main" id="{78CAE509-037E-5A54-3818-5980F53391B6}"/>
              </a:ext>
            </a:extLst>
          </p:cNvPr>
          <p:cNvSpPr>
            <a:spLocks noGrp="1"/>
          </p:cNvSpPr>
          <p:nvPr>
            <p:ph type="title"/>
          </p:nvPr>
        </p:nvSpPr>
        <p:spPr>
          <a:xfrm>
            <a:off x="5794831" y="1671049"/>
            <a:ext cx="5919373" cy="1611920"/>
          </a:xfrm>
        </p:spPr>
        <p:txBody>
          <a:bodyPr>
            <a:normAutofit fontScale="90000"/>
          </a:bodyPr>
          <a:lstStyle/>
          <a:p>
            <a:pPr>
              <a:lnSpc>
                <a:spcPct val="90000"/>
              </a:lnSpc>
            </a:pPr>
            <a:r>
              <a:rPr lang="de-DE" sz="5300" i="0" u="none" strike="noStrike" dirty="0">
                <a:solidFill>
                  <a:srgbClr val="002060"/>
                </a:solidFill>
                <a:effectLst/>
                <a:latin typeface="Amasis MT Pro Medium" panose="02040604050005020304" pitchFamily="18" charset="-18"/>
              </a:rPr>
              <a:t>Wie entstehen Inflation und Deflation?</a:t>
            </a:r>
            <a:br>
              <a:rPr lang="de-DE" sz="3400" i="0" dirty="0">
                <a:effectLst/>
                <a:latin typeface="Graphik Web"/>
              </a:rPr>
            </a:br>
            <a:endParaRPr lang="pl-PL" sz="3400" dirty="0"/>
          </a:p>
        </p:txBody>
      </p:sp>
      <p:pic>
        <p:nvPicPr>
          <p:cNvPr id="7" name="Obraz 6" descr="Ilustracja utraty finansowych">
            <a:extLst>
              <a:ext uri="{FF2B5EF4-FFF2-40B4-BE49-F238E27FC236}">
                <a16:creationId xmlns:a16="http://schemas.microsoft.com/office/drawing/2014/main" id="{0FAD5AE1-44EF-F6F6-BBB1-88CA082F21B1}"/>
              </a:ext>
            </a:extLst>
          </p:cNvPr>
          <p:cNvPicPr>
            <a:picLocks noChangeAspect="1"/>
          </p:cNvPicPr>
          <p:nvPr/>
        </p:nvPicPr>
        <p:blipFill rotWithShape="1">
          <a:blip r:embed="rId2">
            <a:extLst>
              <a:ext uri="{28A0092B-C50C-407E-A947-70E740481C1C}">
                <a14:useLocalDpi xmlns:a14="http://schemas.microsoft.com/office/drawing/2010/main" val="0"/>
              </a:ext>
            </a:extLst>
          </a:blip>
          <a:srcRect l="20030" r="27303" b="1"/>
          <a:stretch/>
        </p:blipFill>
        <p:spPr>
          <a:xfrm>
            <a:off x="20" y="10"/>
            <a:ext cx="5710632" cy="6857990"/>
          </a:xfrm>
          <a:custGeom>
            <a:avLst/>
            <a:gdLst/>
            <a:ahLst/>
            <a:cxnLst/>
            <a:rect l="l" t="t" r="r" b="b"/>
            <a:pathLst>
              <a:path w="5710652" h="6858000">
                <a:moveTo>
                  <a:pt x="4831301" y="0"/>
                </a:moveTo>
                <a:lnTo>
                  <a:pt x="5696109" y="0"/>
                </a:lnTo>
                <a:lnTo>
                  <a:pt x="5706418" y="42969"/>
                </a:lnTo>
                <a:cubicBezTo>
                  <a:pt x="5714414" y="100391"/>
                  <a:pt x="5711283" y="160329"/>
                  <a:pt x="5695333" y="219852"/>
                </a:cubicBezTo>
                <a:cubicBezTo>
                  <a:pt x="5631536" y="457945"/>
                  <a:pt x="5386806" y="599240"/>
                  <a:pt x="5148712" y="535443"/>
                </a:cubicBezTo>
                <a:cubicBezTo>
                  <a:pt x="4940381" y="479621"/>
                  <a:pt x="4806160" y="285271"/>
                  <a:pt x="4818599" y="78052"/>
                </a:cubicBezTo>
                <a:close/>
                <a:moveTo>
                  <a:pt x="0" y="0"/>
                </a:moveTo>
                <a:lnTo>
                  <a:pt x="545808" y="0"/>
                </a:lnTo>
                <a:lnTo>
                  <a:pt x="4212872" y="0"/>
                </a:lnTo>
                <a:lnTo>
                  <a:pt x="4204748" y="184996"/>
                </a:lnTo>
                <a:cubicBezTo>
                  <a:pt x="4203390" y="263520"/>
                  <a:pt x="4204263" y="341910"/>
                  <a:pt x="4207775" y="419995"/>
                </a:cubicBezTo>
                <a:cubicBezTo>
                  <a:pt x="4220964" y="709488"/>
                  <a:pt x="4449625" y="891535"/>
                  <a:pt x="4655737" y="1068099"/>
                </a:cubicBezTo>
                <a:cubicBezTo>
                  <a:pt x="5169527" y="1508061"/>
                  <a:pt x="5344373" y="2032158"/>
                  <a:pt x="5103604" y="2589405"/>
                </a:cubicBezTo>
                <a:cubicBezTo>
                  <a:pt x="5010230" y="2805523"/>
                  <a:pt x="4828675" y="2993264"/>
                  <a:pt x="4657611" y="3164269"/>
                </a:cubicBezTo>
                <a:cubicBezTo>
                  <a:pt x="4198817" y="3622744"/>
                  <a:pt x="4217616" y="4154456"/>
                  <a:pt x="4499219" y="4641255"/>
                </a:cubicBezTo>
                <a:cubicBezTo>
                  <a:pt x="4699839" y="4986832"/>
                  <a:pt x="4940395" y="5311556"/>
                  <a:pt x="5110950" y="5670858"/>
                </a:cubicBezTo>
                <a:cubicBezTo>
                  <a:pt x="5277001" y="6019042"/>
                  <a:pt x="5375520" y="6366409"/>
                  <a:pt x="5396522" y="6707670"/>
                </a:cubicBezTo>
                <a:lnTo>
                  <a:pt x="5398895" y="6858000"/>
                </a:lnTo>
                <a:lnTo>
                  <a:pt x="0" y="6858000"/>
                </a:lnTo>
                <a:close/>
              </a:path>
            </a:pathLst>
          </a:custGeom>
        </p:spPr>
      </p:pic>
      <p:sp>
        <p:nvSpPr>
          <p:cNvPr id="3" name="Symbol zastępczy zawartości 2">
            <a:extLst>
              <a:ext uri="{FF2B5EF4-FFF2-40B4-BE49-F238E27FC236}">
                <a16:creationId xmlns:a16="http://schemas.microsoft.com/office/drawing/2014/main" id="{84CDE782-ED55-DCDC-B6BB-10C0C442DF93}"/>
              </a:ext>
            </a:extLst>
          </p:cNvPr>
          <p:cNvSpPr>
            <a:spLocks noGrp="1"/>
          </p:cNvSpPr>
          <p:nvPr>
            <p:ph idx="1"/>
          </p:nvPr>
        </p:nvSpPr>
        <p:spPr>
          <a:xfrm>
            <a:off x="5760400" y="2991762"/>
            <a:ext cx="5904056" cy="3174788"/>
          </a:xfrm>
        </p:spPr>
        <p:txBody>
          <a:bodyPr anchor="t">
            <a:normAutofit/>
          </a:bodyPr>
          <a:lstStyle/>
          <a:p>
            <a:r>
              <a:rPr lang="de-DE" dirty="0">
                <a:effectLst/>
                <a:latin typeface="Times New Roman" panose="02020603050405020304" pitchFamily="18" charset="0"/>
                <a:ea typeface="Aptos" panose="020B0004020202020204" pitchFamily="34" charset="0"/>
                <a:cs typeface="Times New Roman" panose="02020603050405020304" pitchFamily="18" charset="0"/>
              </a:rPr>
              <a:t>Inflation ist der anhaltende Wertverlust von Geld durch steigende Preise. Preissteigerungen können verschiedene Ursachen haben, zum Beispiel die Verknappung bestimmter Güter oder Dienstleistungen.</a:t>
            </a:r>
            <a:endParaRPr lang="pl-PL" dirty="0">
              <a:effectLst/>
              <a:latin typeface="Times New Roman" panose="02020603050405020304" pitchFamily="18" charset="0"/>
              <a:ea typeface="Aptos" panose="020B0004020202020204" pitchFamily="34" charset="0"/>
              <a:cs typeface="Times New Roman" panose="02020603050405020304" pitchFamily="18" charset="0"/>
            </a:endParaRPr>
          </a:p>
          <a:p>
            <a:r>
              <a:rPr lang="de-DE" b="0" i="0" dirty="0">
                <a:effectLst/>
                <a:latin typeface="Times New Roman" panose="02020603050405020304" pitchFamily="18" charset="0"/>
                <a:cs typeface="Times New Roman" panose="02020603050405020304" pitchFamily="18" charset="0"/>
              </a:rPr>
              <a:t>Eine Deflation ist sozusagen das Gegenteil der Inflation. Hier gehen die Preise stetig zurück, Güter und Dienstleistungen werden billiger.</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866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ytuł 1">
            <a:extLst>
              <a:ext uri="{FF2B5EF4-FFF2-40B4-BE49-F238E27FC236}">
                <a16:creationId xmlns:a16="http://schemas.microsoft.com/office/drawing/2014/main" id="{06C79AB9-1EED-BFA5-15E8-922E179ECFC1}"/>
              </a:ext>
            </a:extLst>
          </p:cNvPr>
          <p:cNvSpPr>
            <a:spLocks noGrp="1"/>
          </p:cNvSpPr>
          <p:nvPr>
            <p:ph type="title"/>
          </p:nvPr>
        </p:nvSpPr>
        <p:spPr>
          <a:xfrm>
            <a:off x="6208695" y="1732383"/>
            <a:ext cx="6068159" cy="1643663"/>
          </a:xfrm>
        </p:spPr>
        <p:txBody>
          <a:bodyPr>
            <a:normAutofit fontScale="90000"/>
          </a:bodyPr>
          <a:lstStyle/>
          <a:p>
            <a:pPr>
              <a:lnSpc>
                <a:spcPct val="90000"/>
              </a:lnSpc>
            </a:pPr>
            <a:r>
              <a:rPr lang="de-DE" sz="5300" i="0" u="none" strike="noStrike" dirty="0">
                <a:solidFill>
                  <a:srgbClr val="002060"/>
                </a:solidFill>
                <a:effectLst/>
                <a:latin typeface="Amasis MT Pro Medium" panose="02040604050005020304" pitchFamily="18" charset="-18"/>
              </a:rPr>
              <a:t>Was sind Auswirkungen und Gefahren einer hohen Inflation?</a:t>
            </a:r>
            <a:br>
              <a:rPr lang="pl-PL" sz="2800" dirty="0">
                <a:latin typeface="Graphik Web"/>
              </a:rPr>
            </a:br>
            <a:endParaRPr lang="pl-PL" sz="2800" dirty="0"/>
          </a:p>
        </p:txBody>
      </p:sp>
      <p:pic>
        <p:nvPicPr>
          <p:cNvPr id="5" name="Obraz 4" descr="Kobieta kupująca warzywa w firmie inausji">
            <a:extLst>
              <a:ext uri="{FF2B5EF4-FFF2-40B4-BE49-F238E27FC236}">
                <a16:creationId xmlns:a16="http://schemas.microsoft.com/office/drawing/2014/main" id="{2C83383B-56F1-282B-6BC8-2515C535F513}"/>
              </a:ext>
            </a:extLst>
          </p:cNvPr>
          <p:cNvPicPr>
            <a:picLocks noChangeAspect="1"/>
          </p:cNvPicPr>
          <p:nvPr/>
        </p:nvPicPr>
        <p:blipFill rotWithShape="1">
          <a:blip r:embed="rId2">
            <a:extLst>
              <a:ext uri="{28A0092B-C50C-407E-A947-70E740481C1C}">
                <a14:useLocalDpi xmlns:a14="http://schemas.microsoft.com/office/drawing/2010/main" val="0"/>
              </a:ext>
            </a:extLst>
          </a:blip>
          <a:srcRect l="2293" r="23293" b="-2"/>
          <a:stretch/>
        </p:blipFill>
        <p:spPr>
          <a:xfrm>
            <a:off x="-402426" y="0"/>
            <a:ext cx="6164130" cy="5529421"/>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p:spPr>
      </p:pic>
      <p:sp>
        <p:nvSpPr>
          <p:cNvPr id="3" name="Symbol zastępczy zawartości 2">
            <a:extLst>
              <a:ext uri="{FF2B5EF4-FFF2-40B4-BE49-F238E27FC236}">
                <a16:creationId xmlns:a16="http://schemas.microsoft.com/office/drawing/2014/main" id="{4666B0B0-BF73-CB90-AE0A-ECE464AAAD0A}"/>
              </a:ext>
            </a:extLst>
          </p:cNvPr>
          <p:cNvSpPr>
            <a:spLocks noGrp="1"/>
          </p:cNvSpPr>
          <p:nvPr>
            <p:ph idx="1"/>
          </p:nvPr>
        </p:nvSpPr>
        <p:spPr>
          <a:xfrm>
            <a:off x="5840363" y="3429000"/>
            <a:ext cx="5978012" cy="3108354"/>
          </a:xfrm>
        </p:spPr>
        <p:txBody>
          <a:bodyPr>
            <a:normAutofit/>
          </a:bodyPr>
          <a:lstStyle/>
          <a:p>
            <a:pPr>
              <a:lnSpc>
                <a:spcPct val="100000"/>
              </a:lnSpc>
            </a:pPr>
            <a:r>
              <a:rPr lang="de-DE" b="0" i="0" dirty="0">
                <a:effectLst/>
                <a:latin typeface="Times New Roman" panose="02020603050405020304" pitchFamily="18" charset="0"/>
                <a:cs typeface="Times New Roman" panose="02020603050405020304" pitchFamily="18" charset="0"/>
              </a:rPr>
              <a:t>Steigende Inflationsraten können für die Verbraucher einen Verlust an Kaufkraft bedeuten. Das heißt: Für eine bestimmte Geldsumme können bei einem Anstieg der Inflation nicht mehr in gleichem Maße Waren gekauft oder Dienstleistungen in Anspruch genommen werden wie zuvor. Daher ist es für die Beurteilung inflationärer Tendenzen sehr wichtig, auf die Entwicklung von Löhnen und Gehältern zu schauen.</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1289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A7AAB34E-A2C1-5AE0-F1F0-E19B21100A65}"/>
              </a:ext>
            </a:extLst>
          </p:cNvPr>
          <p:cNvPicPr>
            <a:picLocks noChangeAspect="1"/>
          </p:cNvPicPr>
          <p:nvPr/>
        </p:nvPicPr>
        <p:blipFill>
          <a:blip r:embed="rId3"/>
          <a:stretch>
            <a:fillRect/>
          </a:stretch>
        </p:blipFill>
        <p:spPr>
          <a:xfrm>
            <a:off x="-83574" y="-41786"/>
            <a:ext cx="12359148" cy="6941571"/>
          </a:xfrm>
          <a:prstGeom prst="rect">
            <a:avLst/>
          </a:prstGeom>
          <a:ln>
            <a:noFill/>
          </a:ln>
          <a:effectLst>
            <a:softEdge rad="112500"/>
          </a:effectLst>
        </p:spPr>
      </p:pic>
      <p:sp>
        <p:nvSpPr>
          <p:cNvPr id="2" name="Tytuł 1">
            <a:extLst>
              <a:ext uri="{FF2B5EF4-FFF2-40B4-BE49-F238E27FC236}">
                <a16:creationId xmlns:a16="http://schemas.microsoft.com/office/drawing/2014/main" id="{854E1399-46F8-A30B-D454-7281BF7FC855}"/>
              </a:ext>
            </a:extLst>
          </p:cNvPr>
          <p:cNvSpPr>
            <a:spLocks noGrp="1"/>
          </p:cNvSpPr>
          <p:nvPr>
            <p:ph type="title"/>
          </p:nvPr>
        </p:nvSpPr>
        <p:spPr>
          <a:xfrm>
            <a:off x="2892338" y="4296700"/>
            <a:ext cx="6407323" cy="1325563"/>
          </a:xfrm>
        </p:spPr>
        <p:txBody>
          <a:bodyPr>
            <a:noAutofit/>
          </a:bodyPr>
          <a:lstStyle/>
          <a:p>
            <a:r>
              <a:rPr lang="pl-PL" sz="4000" i="0" dirty="0" err="1">
                <a:solidFill>
                  <a:srgbClr val="002060"/>
                </a:solidFill>
                <a:effectLst/>
                <a:latin typeface="Amasis MT Pro Medium" panose="02040604050005020304" pitchFamily="18" charset="-18"/>
              </a:rPr>
              <a:t>Inflationsrate</a:t>
            </a:r>
            <a:r>
              <a:rPr lang="pl-PL" sz="4000" i="0" dirty="0">
                <a:solidFill>
                  <a:srgbClr val="002060"/>
                </a:solidFill>
                <a:effectLst/>
                <a:latin typeface="Amasis MT Pro Medium" panose="02040604050005020304" pitchFamily="18" charset="-18"/>
              </a:rPr>
              <a:t> in </a:t>
            </a:r>
            <a:r>
              <a:rPr lang="pl-PL" sz="4000" i="0" dirty="0" err="1">
                <a:solidFill>
                  <a:srgbClr val="002060"/>
                </a:solidFill>
                <a:effectLst/>
                <a:latin typeface="Amasis MT Pro Medium" panose="02040604050005020304" pitchFamily="18" charset="-18"/>
              </a:rPr>
              <a:t>Deutschland</a:t>
            </a:r>
            <a:br>
              <a:rPr lang="pl-PL" sz="4000" i="0" dirty="0">
                <a:solidFill>
                  <a:srgbClr val="000000"/>
                </a:solidFill>
                <a:effectLst/>
                <a:latin typeface="Graphik Web"/>
              </a:rPr>
            </a:br>
            <a:endParaRPr lang="pl-PL" sz="4000" dirty="0"/>
          </a:p>
        </p:txBody>
      </p:sp>
      <p:sp>
        <p:nvSpPr>
          <p:cNvPr id="4" name="Rectangle 2">
            <a:extLst>
              <a:ext uri="{FF2B5EF4-FFF2-40B4-BE49-F238E27FC236}">
                <a16:creationId xmlns:a16="http://schemas.microsoft.com/office/drawing/2014/main" id="{ABA191E4-6A39-7DE6-A0F8-0EBBAC753D3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altLang="pl-PL" sz="1800" b="0" i="0" u="none" strike="noStrike" cap="none" normalizeH="0" baseline="0">
                <a:ln>
                  <a:noFill/>
                </a:ln>
                <a:solidFill>
                  <a:schemeClr val="tx1"/>
                </a:solidFill>
                <a:effectLst/>
                <a:latin typeface="Arial" panose="020B0604020202020204" pitchFamily="34" charset="0"/>
              </a:rPr>
            </a:b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6" name="pole tekstowe 5">
            <a:extLst>
              <a:ext uri="{FF2B5EF4-FFF2-40B4-BE49-F238E27FC236}">
                <a16:creationId xmlns:a16="http://schemas.microsoft.com/office/drawing/2014/main" id="{D5FB09A8-BE96-68F7-D466-B97F380514CA}"/>
              </a:ext>
            </a:extLst>
          </p:cNvPr>
          <p:cNvSpPr txBox="1"/>
          <p:nvPr/>
        </p:nvSpPr>
        <p:spPr>
          <a:xfrm>
            <a:off x="9005009" y="41787"/>
            <a:ext cx="6096000" cy="261610"/>
          </a:xfrm>
          <a:prstGeom prst="rect">
            <a:avLst/>
          </a:prstGeom>
          <a:noFill/>
        </p:spPr>
        <p:txBody>
          <a:bodyPr wrap="square">
            <a:spAutoFit/>
          </a:bodyPr>
          <a:lstStyle/>
          <a:p>
            <a:r>
              <a:rPr lang="de-DE" sz="1100" dirty="0">
                <a:hlinkClick r:id="rId4"/>
              </a:rPr>
              <a:t>Inflation in Deutschland bis März 2024 | Statista</a:t>
            </a:r>
            <a:endParaRPr lang="pl-PL" sz="1100" dirty="0"/>
          </a:p>
        </p:txBody>
      </p:sp>
    </p:spTree>
    <p:extLst>
      <p:ext uri="{BB962C8B-B14F-4D97-AF65-F5344CB8AC3E}">
        <p14:creationId xmlns:p14="http://schemas.microsoft.com/office/powerpoint/2010/main" val="282687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C1FC39-A8F6-2446-17F6-B789BBE4646E}"/>
              </a:ext>
            </a:extLst>
          </p:cNvPr>
          <p:cNvSpPr>
            <a:spLocks noGrp="1"/>
          </p:cNvSpPr>
          <p:nvPr>
            <p:ph type="title"/>
          </p:nvPr>
        </p:nvSpPr>
        <p:spPr>
          <a:xfrm>
            <a:off x="816077" y="1344527"/>
            <a:ext cx="10972800" cy="1325563"/>
          </a:xfrm>
        </p:spPr>
        <p:txBody>
          <a:bodyPr>
            <a:normAutofit fontScale="90000"/>
          </a:bodyPr>
          <a:lstStyle/>
          <a:p>
            <a:r>
              <a:rPr lang="pl-PL" sz="5300" dirty="0">
                <a:solidFill>
                  <a:srgbClr val="002060"/>
                </a:solidFill>
                <a:latin typeface="Amasis MT Pro Medium" panose="02040604050005020304" pitchFamily="18" charset="-18"/>
              </a:rPr>
              <a:t>Quiz</a:t>
            </a:r>
            <a:br>
              <a:rPr lang="pl-PL" sz="4400" dirty="0">
                <a:solidFill>
                  <a:srgbClr val="000000"/>
                </a:solidFill>
                <a:latin typeface="Graphik Web"/>
              </a:rPr>
            </a:br>
            <a:endParaRPr lang="pl-PL" dirty="0"/>
          </a:p>
        </p:txBody>
      </p:sp>
      <p:sp>
        <p:nvSpPr>
          <p:cNvPr id="3" name="Symbol zastępczy zawartości 2">
            <a:extLst>
              <a:ext uri="{FF2B5EF4-FFF2-40B4-BE49-F238E27FC236}">
                <a16:creationId xmlns:a16="http://schemas.microsoft.com/office/drawing/2014/main" id="{D3EF1F7D-AAFE-4877-FF8E-4D43CDED388C}"/>
              </a:ext>
            </a:extLst>
          </p:cNvPr>
          <p:cNvSpPr>
            <a:spLocks noGrp="1"/>
          </p:cNvSpPr>
          <p:nvPr>
            <p:ph idx="1"/>
          </p:nvPr>
        </p:nvSpPr>
        <p:spPr>
          <a:xfrm>
            <a:off x="816077" y="2106204"/>
            <a:ext cx="10972800" cy="4036534"/>
          </a:xfrm>
        </p:spPr>
        <p:txBody>
          <a:bodyPr/>
          <a:lstStyle/>
          <a:p>
            <a:pPr>
              <a:buClr>
                <a:srgbClr val="1A0D53"/>
              </a:buClr>
            </a:pPr>
            <a:r>
              <a:rPr lang="pl-PL" dirty="0">
                <a:latin typeface="Times New Roman" panose="02020603050405020304" pitchFamily="18" charset="0"/>
                <a:cs typeface="Times New Roman" panose="02020603050405020304" pitchFamily="18" charset="0"/>
              </a:rPr>
              <a:t> 1.  </a:t>
            </a:r>
            <a:r>
              <a:rPr lang="pl-PL" dirty="0" err="1">
                <a:latin typeface="Times New Roman" panose="02020603050405020304" pitchFamily="18" charset="0"/>
                <a:cs typeface="Times New Roman" panose="02020603050405020304" pitchFamily="18" charset="0"/>
              </a:rPr>
              <a:t>Inflation</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ist</a:t>
            </a:r>
            <a:r>
              <a:rPr lang="pl-PL" dirty="0">
                <a:latin typeface="Times New Roman" panose="02020603050405020304" pitchFamily="18" charset="0"/>
                <a:cs typeface="Times New Roman" panose="02020603050405020304" pitchFamily="18" charset="0"/>
              </a:rPr>
              <a:t>: </a:t>
            </a:r>
          </a:p>
          <a:p>
            <a:pPr marL="457200" indent="-457200">
              <a:buClr>
                <a:srgbClr val="1A0D53"/>
              </a:buClr>
              <a:buFont typeface="+mj-lt"/>
              <a:buAutoNum type="alphaUcPeriod"/>
            </a:pPr>
            <a:r>
              <a:rPr lang="pl-PL" dirty="0" err="1">
                <a:latin typeface="Times New Roman" panose="02020603050405020304" pitchFamily="18" charset="0"/>
                <a:cs typeface="Times New Roman" panose="02020603050405020304" pitchFamily="18" charset="0"/>
              </a:rPr>
              <a:t>eine</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Preissteigerung</a:t>
            </a:r>
            <a:endParaRPr lang="pl-PL" dirty="0">
              <a:latin typeface="Times New Roman" panose="02020603050405020304" pitchFamily="18" charset="0"/>
              <a:cs typeface="Times New Roman" panose="02020603050405020304" pitchFamily="18" charset="0"/>
            </a:endParaRPr>
          </a:p>
          <a:p>
            <a:pPr marL="457200" indent="-457200">
              <a:buClr>
                <a:srgbClr val="1A0D53"/>
              </a:buClr>
              <a:buFont typeface="+mj-lt"/>
              <a:buAutoNum type="alphaUcPeriod"/>
            </a:pPr>
            <a:r>
              <a:rPr lang="de-DE" dirty="0">
                <a:latin typeface="Times New Roman" panose="02020603050405020304" pitchFamily="18" charset="0"/>
                <a:cs typeface="Times New Roman" panose="02020603050405020304" pitchFamily="18" charset="0"/>
              </a:rPr>
              <a:t>ein Rückgang der Preise</a:t>
            </a:r>
            <a:endParaRPr lang="pl-PL" dirty="0">
              <a:latin typeface="Times New Roman" panose="02020603050405020304" pitchFamily="18" charset="0"/>
              <a:cs typeface="Times New Roman" panose="02020603050405020304" pitchFamily="18" charset="0"/>
            </a:endParaRPr>
          </a:p>
          <a:p>
            <a:pPr marL="457200" indent="-457200">
              <a:buClr>
                <a:srgbClr val="1A0D53"/>
              </a:buClr>
              <a:buFont typeface="+mj-lt"/>
              <a:buAutoNum type="alphaUcPeriod"/>
            </a:pPr>
            <a:endParaRPr lang="pl-PL" dirty="0">
              <a:latin typeface="Times New Roman" panose="02020603050405020304" pitchFamily="18" charset="0"/>
              <a:cs typeface="Times New Roman" panose="02020603050405020304" pitchFamily="18" charset="0"/>
            </a:endParaRPr>
          </a:p>
          <a:p>
            <a:pPr>
              <a:buClr>
                <a:srgbClr val="1A0D53"/>
              </a:buClr>
            </a:pPr>
            <a:r>
              <a:rPr lang="pl-PL" dirty="0">
                <a:latin typeface="Times New Roman" panose="02020603050405020304" pitchFamily="18" charset="0"/>
                <a:cs typeface="Times New Roman" panose="02020603050405020304" pitchFamily="18" charset="0"/>
              </a:rPr>
              <a:t>2. </a:t>
            </a:r>
            <a:r>
              <a:rPr lang="de-DE" b="0" i="0" dirty="0">
                <a:solidFill>
                  <a:srgbClr val="0D0D0D"/>
                </a:solidFill>
                <a:effectLst/>
                <a:latin typeface="Times New Roman" panose="02020603050405020304" pitchFamily="18" charset="0"/>
                <a:cs typeface="Times New Roman" panose="02020603050405020304" pitchFamily="18" charset="0"/>
              </a:rPr>
              <a:t>Das Ziel der Inflation ist es</a:t>
            </a:r>
            <a:r>
              <a:rPr lang="pl-PL" b="0" i="0" dirty="0">
                <a:solidFill>
                  <a:srgbClr val="0D0D0D"/>
                </a:solidFill>
                <a:effectLst/>
                <a:latin typeface="Times New Roman" panose="02020603050405020304" pitchFamily="18" charset="0"/>
                <a:cs typeface="Times New Roman" panose="02020603050405020304" pitchFamily="18" charset="0"/>
              </a:rPr>
              <a:t>: </a:t>
            </a:r>
          </a:p>
          <a:p>
            <a:pPr marL="457200" indent="-457200">
              <a:buClr>
                <a:srgbClr val="1A0D53"/>
              </a:buClr>
              <a:buFont typeface="+mj-lt"/>
              <a:buAutoNum type="alphaUcPeriod"/>
            </a:pPr>
            <a:r>
              <a:rPr lang="pl-PL" dirty="0">
                <a:latin typeface="Times New Roman" panose="02020603050405020304" pitchFamily="18" charset="0"/>
                <a:cs typeface="Times New Roman" panose="02020603050405020304" pitchFamily="18" charset="0"/>
              </a:rPr>
              <a:t>… , </a:t>
            </a:r>
            <a:r>
              <a:rPr lang="de-DE" dirty="0">
                <a:latin typeface="Times New Roman" panose="02020603050405020304" pitchFamily="18" charset="0"/>
                <a:cs typeface="Times New Roman" panose="02020603050405020304" pitchFamily="18" charset="0"/>
              </a:rPr>
              <a:t>sie auf einem Niveau von rund </a:t>
            </a:r>
            <a:r>
              <a:rPr lang="pl-PL" dirty="0" err="1">
                <a:latin typeface="Times New Roman" panose="02020603050405020304" pitchFamily="18" charset="0"/>
                <a:cs typeface="Times New Roman" panose="02020603050405020304" pitchFamily="18" charset="0"/>
              </a:rPr>
              <a:t>drei</a:t>
            </a:r>
            <a:r>
              <a:rPr lang="de-DE" dirty="0">
                <a:latin typeface="Times New Roman" panose="02020603050405020304" pitchFamily="18" charset="0"/>
                <a:cs typeface="Times New Roman" panose="02020603050405020304" pitchFamily="18" charset="0"/>
              </a:rPr>
              <a:t> Prozent zu erreichen.</a:t>
            </a:r>
            <a:endParaRPr lang="pl-PL" dirty="0">
              <a:solidFill>
                <a:srgbClr val="0D0D0D"/>
              </a:solidFill>
              <a:latin typeface="Times New Roman" panose="02020603050405020304" pitchFamily="18" charset="0"/>
              <a:cs typeface="Times New Roman" panose="02020603050405020304" pitchFamily="18" charset="0"/>
            </a:endParaRPr>
          </a:p>
          <a:p>
            <a:pPr marL="457200" indent="-457200">
              <a:buClr>
                <a:srgbClr val="1A0D53"/>
              </a:buClr>
              <a:buFont typeface="+mj-lt"/>
              <a:buAutoNum type="alphaUcPeriod"/>
            </a:pPr>
            <a:r>
              <a:rPr lang="pl-PL" b="0" i="0" dirty="0">
                <a:solidFill>
                  <a:srgbClr val="0D0D0D"/>
                </a:solidFill>
                <a:effectLst/>
                <a:latin typeface="Times New Roman" panose="02020603050405020304" pitchFamily="18" charset="0"/>
                <a:cs typeface="Times New Roman" panose="02020603050405020304" pitchFamily="18" charset="0"/>
              </a:rPr>
              <a:t>… , </a:t>
            </a:r>
            <a:r>
              <a:rPr lang="de-DE" b="0" i="0" dirty="0">
                <a:solidFill>
                  <a:srgbClr val="0D0D0D"/>
                </a:solidFill>
                <a:effectLst/>
                <a:latin typeface="Times New Roman" panose="02020603050405020304" pitchFamily="18" charset="0"/>
                <a:cs typeface="Times New Roman" panose="02020603050405020304" pitchFamily="18" charset="0"/>
              </a:rPr>
              <a:t>sie auf einem Niveau von etwa </a:t>
            </a:r>
            <a:r>
              <a:rPr lang="pl-PL" b="0" i="0" dirty="0" err="1">
                <a:solidFill>
                  <a:srgbClr val="0D0D0D"/>
                </a:solidFill>
                <a:effectLst/>
                <a:latin typeface="Times New Roman" panose="02020603050405020304" pitchFamily="18" charset="0"/>
                <a:cs typeface="Times New Roman" panose="02020603050405020304" pitchFamily="18" charset="0"/>
              </a:rPr>
              <a:t>zwei</a:t>
            </a:r>
            <a:r>
              <a:rPr lang="de-DE" b="0" i="0" dirty="0">
                <a:solidFill>
                  <a:srgbClr val="0D0D0D"/>
                </a:solidFill>
                <a:effectLst/>
                <a:latin typeface="Times New Roman" panose="02020603050405020304" pitchFamily="18" charset="0"/>
                <a:cs typeface="Times New Roman" panose="02020603050405020304" pitchFamily="18" charset="0"/>
              </a:rPr>
              <a:t> Prozent zu erreichen.</a:t>
            </a:r>
            <a:endParaRPr lang="pl-PL" b="0" i="0" dirty="0">
              <a:solidFill>
                <a:srgbClr val="0D0D0D"/>
              </a:solidFill>
              <a:effectLst/>
              <a:latin typeface="Times New Roman" panose="02020603050405020304" pitchFamily="18" charset="0"/>
              <a:cs typeface="Times New Roman" panose="02020603050405020304" pitchFamily="18" charset="0"/>
            </a:endParaRPr>
          </a:p>
          <a:p>
            <a:pPr marL="457200" indent="-457200">
              <a:buClr>
                <a:srgbClr val="1A0D53"/>
              </a:buClr>
              <a:buFont typeface="+mj-lt"/>
              <a:buAutoNum type="alphaUcPeriod"/>
            </a:pPr>
            <a:endParaRPr lang="pl-PL" b="0" i="0" dirty="0">
              <a:solidFill>
                <a:srgbClr val="0D0D0D"/>
              </a:solidFill>
              <a:effectLst/>
              <a:latin typeface="Times New Roman" panose="02020603050405020304" pitchFamily="18" charset="0"/>
              <a:cs typeface="Times New Roman" panose="02020603050405020304" pitchFamily="18" charset="0"/>
            </a:endParaRPr>
          </a:p>
          <a:p>
            <a:pPr marL="457200" indent="-457200">
              <a:buClr>
                <a:srgbClr val="1A0D53"/>
              </a:buClr>
              <a:buFont typeface="+mj-lt"/>
              <a:buAutoNum type="alphaUcPeriod"/>
            </a:pPr>
            <a:endParaRPr lang="pl-PL" dirty="0">
              <a:solidFill>
                <a:srgbClr val="0D0D0D"/>
              </a:solidFill>
              <a:latin typeface="Times New Roman" panose="02020603050405020304" pitchFamily="18" charset="0"/>
              <a:cs typeface="Times New Roman" panose="02020603050405020304" pitchFamily="18" charset="0"/>
            </a:endParaRPr>
          </a:p>
          <a:p>
            <a:pPr>
              <a:buClr>
                <a:srgbClr val="1A0D53"/>
              </a:buClr>
            </a:pPr>
            <a:endParaRPr lang="pl-PL" dirty="0">
              <a:latin typeface="Times New Roman" panose="02020603050405020304" pitchFamily="18" charset="0"/>
              <a:cs typeface="Times New Roman" panose="02020603050405020304" pitchFamily="18" charset="0"/>
            </a:endParaRPr>
          </a:p>
          <a:p>
            <a:endParaRPr lang="pl-PL" dirty="0"/>
          </a:p>
          <a:p>
            <a:pPr marL="457200" indent="-457200">
              <a:buFont typeface="+mj-lt"/>
              <a:buAutoNum type="arabicPeriod"/>
            </a:pPr>
            <a:endParaRPr lang="pl-PL" dirty="0"/>
          </a:p>
        </p:txBody>
      </p:sp>
    </p:spTree>
    <p:extLst>
      <p:ext uri="{BB962C8B-B14F-4D97-AF65-F5344CB8AC3E}">
        <p14:creationId xmlns:p14="http://schemas.microsoft.com/office/powerpoint/2010/main" val="12355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FF975DA-2F73-4697-B7A9-A2E834712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B61D3F76-6095-7296-7BFC-3CD7D74ADBB2}"/>
              </a:ext>
            </a:extLst>
          </p:cNvPr>
          <p:cNvSpPr>
            <a:spLocks noGrp="1"/>
          </p:cNvSpPr>
          <p:nvPr>
            <p:ph type="title"/>
          </p:nvPr>
        </p:nvSpPr>
        <p:spPr>
          <a:xfrm>
            <a:off x="816077" y="1098558"/>
            <a:ext cx="10972800" cy="1325563"/>
          </a:xfrm>
        </p:spPr>
        <p:txBody>
          <a:bodyPr>
            <a:normAutofit/>
          </a:bodyPr>
          <a:lstStyle/>
          <a:p>
            <a:pPr>
              <a:lnSpc>
                <a:spcPct val="90000"/>
              </a:lnSpc>
            </a:pPr>
            <a:r>
              <a:rPr lang="pl-PL" kern="100" dirty="0" err="1">
                <a:solidFill>
                  <a:srgbClr val="002060"/>
                </a:solidFill>
                <a:effectLst/>
                <a:latin typeface="Amasis MT Pro Medium" panose="02040604050005020304" pitchFamily="18" charset="-18"/>
                <a:ea typeface="Aptos" panose="020B0004020202020204" pitchFamily="34" charset="0"/>
                <a:cs typeface="Times New Roman" panose="02020603050405020304" pitchFamily="18" charset="0"/>
              </a:rPr>
              <a:t>Wörterbuch</a:t>
            </a:r>
            <a:br>
              <a:rPr lang="pl-PL" kern="100" dirty="0">
                <a:effectLst/>
                <a:latin typeface="Graphik Web"/>
                <a:ea typeface="Aptos" panose="020B0004020202020204" pitchFamily="34" charset="0"/>
                <a:cs typeface="Times New Roman" panose="02020603050405020304" pitchFamily="18" charset="0"/>
              </a:rPr>
            </a:br>
            <a:endParaRPr lang="pl-PL" dirty="0"/>
          </a:p>
        </p:txBody>
      </p:sp>
      <p:graphicFrame>
        <p:nvGraphicFramePr>
          <p:cNvPr id="7" name="Symbol zastępczy zawartości 2">
            <a:extLst>
              <a:ext uri="{FF2B5EF4-FFF2-40B4-BE49-F238E27FC236}">
                <a16:creationId xmlns:a16="http://schemas.microsoft.com/office/drawing/2014/main" id="{254D4C92-66F8-71BB-B27E-EB17A0D198AF}"/>
              </a:ext>
            </a:extLst>
          </p:cNvPr>
          <p:cNvGraphicFramePr>
            <a:graphicFrameLocks noGrp="1"/>
          </p:cNvGraphicFramePr>
          <p:nvPr>
            <p:ph idx="1"/>
            <p:extLst>
              <p:ext uri="{D42A27DB-BD31-4B8C-83A1-F6EECF244321}">
                <p14:modId xmlns:p14="http://schemas.microsoft.com/office/powerpoint/2010/main" val="1084471125"/>
              </p:ext>
            </p:extLst>
          </p:nvPr>
        </p:nvGraphicFramePr>
        <p:xfrm>
          <a:off x="609600" y="2106613"/>
          <a:ext cx="10972800" cy="4035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1163737"/>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032860FE59B94DB7E8C59EF37275DE" ma:contentTypeVersion="4" ma:contentTypeDescription="Utwórz nowy dokument." ma:contentTypeScope="" ma:versionID="30a33ceb647133b84e5dba8a309f7008">
  <xsd:schema xmlns:xsd="http://www.w3.org/2001/XMLSchema" xmlns:xs="http://www.w3.org/2001/XMLSchema" xmlns:p="http://schemas.microsoft.com/office/2006/metadata/properties" xmlns:ns2="6088189d-10d2-4b44-9742-ab2d115595fe" targetNamespace="http://schemas.microsoft.com/office/2006/metadata/properties" ma:root="true" ma:fieldsID="513c54406955a8cf909538105aa7cd4f" ns2:_="">
    <xsd:import namespace="6088189d-10d2-4b44-9742-ab2d115595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8189d-10d2-4b44-9742-ab2d11559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27D814-A48E-4B91-BFD3-8AD683539CA9}"/>
</file>

<file path=customXml/itemProps2.xml><?xml version="1.0" encoding="utf-8"?>
<ds:datastoreItem xmlns:ds="http://schemas.openxmlformats.org/officeDocument/2006/customXml" ds:itemID="{9116498B-A059-45F3-AD79-0820C3C2281D}"/>
</file>

<file path=customXml/itemProps3.xml><?xml version="1.0" encoding="utf-8"?>
<ds:datastoreItem xmlns:ds="http://schemas.openxmlformats.org/officeDocument/2006/customXml" ds:itemID="{34749730-F70C-4B4D-8861-6F0EC3A89481}"/>
</file>

<file path=docProps/app.xml><?xml version="1.0" encoding="utf-8"?>
<Properties xmlns="http://schemas.openxmlformats.org/officeDocument/2006/extended-properties" xmlns:vt="http://schemas.openxmlformats.org/officeDocument/2006/docPropsVTypes">
  <TotalTime>1252</TotalTime>
  <Words>502</Words>
  <Application>Microsoft Office PowerPoint</Application>
  <PresentationFormat>Panoramiczny</PresentationFormat>
  <Paragraphs>62</Paragraphs>
  <Slides>11</Slides>
  <Notes>1</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11</vt:i4>
      </vt:variant>
    </vt:vector>
  </HeadingPairs>
  <TitlesOfParts>
    <vt:vector size="20" baseType="lpstr">
      <vt:lpstr>Amasis MT Pro Medium</vt:lpstr>
      <vt:lpstr>Aptos</vt:lpstr>
      <vt:lpstr>Arial</vt:lpstr>
      <vt:lpstr>Avenir Next LT Pro</vt:lpstr>
      <vt:lpstr>Courier New</vt:lpstr>
      <vt:lpstr>Graphik Web</vt:lpstr>
      <vt:lpstr>Posterama</vt:lpstr>
      <vt:lpstr>Times New Roman</vt:lpstr>
      <vt:lpstr>SplashVTI</vt:lpstr>
      <vt:lpstr>Inflation: Warum steigen die Preise? </vt:lpstr>
      <vt:lpstr>Präsentationsplan</vt:lpstr>
      <vt:lpstr>Was besagt die Inflationsrate genau? </vt:lpstr>
      <vt:lpstr>Wie nehmen Zentralbanken Einfluss auf die Preisstabilität? </vt:lpstr>
      <vt:lpstr>Wie entstehen Inflation und Deflation? </vt:lpstr>
      <vt:lpstr>Was sind Auswirkungen und Gefahren einer hohen Inflation? </vt:lpstr>
      <vt:lpstr>Inflationsrate in Deutschland </vt:lpstr>
      <vt:lpstr>Quiz </vt:lpstr>
      <vt:lpstr>Wörterbuch </vt:lpstr>
      <vt:lpstr>Quellen </vt:lpstr>
      <vt:lpstr>Danke für Eure Aufmerksamkeit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Inflation: Warum steigen die Preise? </dc:title>
  <dc:creator>Eliza Mazur</dc:creator>
  <cp:lastModifiedBy>Eliza Mazur</cp:lastModifiedBy>
  <cp:revision>1</cp:revision>
  <dcterms:created xsi:type="dcterms:W3CDTF">2024-04-07T14:35:56Z</dcterms:created>
  <dcterms:modified xsi:type="dcterms:W3CDTF">2024-04-08T11:28:22Z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0x0101000F032860FE59B94DB7E8C59EF37275DE</vt:lpwstr>
  </property>
</Properties>
</file>