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3"/>
    <p:sldId id="257" r:id="rId4"/>
    <p:sldId id="258" r:id="rId5"/>
    <p:sldId id="259" r:id="rId6"/>
    <p:sldId id="260" r:id="rId7"/>
    <p:sldId id="261" r:id="rId8"/>
    <p:sldId id="262" r:id="rId9"/>
    <p:sldId id="263" r:id="rId10"/>
    <p:sldId id="266" r:id="rId11"/>
    <p:sldId id="264" r:id="rId12"/>
    <p:sldId id="265" r:id="rId1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672"/>
  </p:normalViewPr>
  <p:slideViewPr>
    <p:cSldViewPr snapToGrid="0">
      <p:cViewPr varScale="1">
        <p:scale>
          <a:sx n="93" d="100"/>
          <a:sy n="93" d="100"/>
        </p:scale>
        <p:origin x="216" y="6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ustomXml" Target="../customXml/item2.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ustomXml" Target="../customXml/item1.xml"/><Relationship Id="rId2" Type="http://schemas.openxmlformats.org/officeDocument/2006/relationships/theme" Target="theme/theme1.xml"/><Relationship Id="rId16" Type="http://schemas.openxmlformats.org/officeDocument/2006/relationships/tableStyles" Target="tableStyles.xml"/><Relationship Id="rId6" Type="http://schemas.openxmlformats.org/officeDocument/2006/relationships/slide" Target="slides/slide4.xml"/><Relationship Id="rId11" Type="http://schemas.openxmlformats.org/officeDocument/2006/relationships/slide" Target="slides/slide9.xml"/><Relationship Id="rId1" Type="http://schemas.openxmlformats.org/officeDocument/2006/relationships/slideMaster" Target="slideMasters/slide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customXml" Target="../customXml/item3.xml"/><Relationship Id="rId9" Type="http://schemas.openxmlformats.org/officeDocument/2006/relationships/slide" Target="slides/slide7.xml"/><Relationship Id="rId4" Type="http://schemas.openxmlformats.org/officeDocument/2006/relationships/slide" Target="slides/slide2.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B0A50B16-DE89-4032-84F8-BDAFA1AB5EB8}"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0DCB4399-51CB-40D8-8B7E-7F32DDDE1A0B}">
      <dgm:prSet/>
      <dgm:spPr/>
      <dgm:t>
        <a:bodyPr/>
        <a:lstStyle/>
        <a:p>
          <a:r>
            <a:rPr lang="de-DE"/>
            <a:t>Bankensystem</a:t>
          </a:r>
          <a:endParaRPr lang="en-US"/>
        </a:p>
      </dgm:t>
    </dgm:pt>
    <dgm:pt modelId="{8DA443BC-E243-4EC8-9C5A-80F19859F1C4}" cxnId="{65718ECD-3FFB-4A46-A2F5-785C353A147C}" type="parTrans">
      <dgm:prSet/>
      <dgm:spPr/>
      <dgm:t>
        <a:bodyPr/>
        <a:lstStyle/>
        <a:p>
          <a:endParaRPr lang="en-US"/>
        </a:p>
      </dgm:t>
    </dgm:pt>
    <dgm:pt modelId="{8504FC6A-AF0B-4A71-8360-E74D837F8856}" cxnId="{65718ECD-3FFB-4A46-A2F5-785C353A147C}" type="sibTrans">
      <dgm:prSet/>
      <dgm:spPr/>
      <dgm:t>
        <a:bodyPr/>
        <a:lstStyle/>
        <a:p>
          <a:endParaRPr lang="en-US"/>
        </a:p>
      </dgm:t>
    </dgm:pt>
    <dgm:pt modelId="{A5D536E9-332B-4E9E-954F-B030BA49F57D}">
      <dgm:prSet/>
      <dgm:spPr/>
      <dgm:t>
        <a:bodyPr/>
        <a:lstStyle/>
        <a:p>
          <a:r>
            <a:rPr lang="de-DE"/>
            <a:t>Private Banken</a:t>
          </a:r>
          <a:endParaRPr lang="en-US"/>
        </a:p>
      </dgm:t>
    </dgm:pt>
    <dgm:pt modelId="{D8BADCD9-1E05-4B69-B732-49FB3EB5A946}" cxnId="{B3B63F06-D6D7-4179-8842-364B97F3AE59}" type="parTrans">
      <dgm:prSet/>
      <dgm:spPr/>
      <dgm:t>
        <a:bodyPr/>
        <a:lstStyle/>
        <a:p>
          <a:endParaRPr lang="en-US"/>
        </a:p>
      </dgm:t>
    </dgm:pt>
    <dgm:pt modelId="{763DC845-C524-4E34-A200-E940B8FD7C7B}" cxnId="{B3B63F06-D6D7-4179-8842-364B97F3AE59}" type="sibTrans">
      <dgm:prSet/>
      <dgm:spPr/>
      <dgm:t>
        <a:bodyPr/>
        <a:lstStyle/>
        <a:p>
          <a:endParaRPr lang="en-US"/>
        </a:p>
      </dgm:t>
    </dgm:pt>
    <dgm:pt modelId="{DCCB3357-00C2-4BC5-9629-9DBC97AA5B28}">
      <dgm:prSet/>
      <dgm:spPr/>
      <dgm:t>
        <a:bodyPr/>
        <a:lstStyle/>
        <a:p>
          <a:r>
            <a:rPr lang="de-DE"/>
            <a:t>Sparkassen</a:t>
          </a:r>
          <a:endParaRPr lang="en-US"/>
        </a:p>
      </dgm:t>
    </dgm:pt>
    <dgm:pt modelId="{36F9425C-AE6B-4B22-95C9-CECC92D69CF2}" cxnId="{4878C0D4-F0A8-4A7D-AAAC-E4FDAD9FF6EA}" type="parTrans">
      <dgm:prSet/>
      <dgm:spPr/>
      <dgm:t>
        <a:bodyPr/>
        <a:lstStyle/>
        <a:p>
          <a:endParaRPr lang="en-US"/>
        </a:p>
      </dgm:t>
    </dgm:pt>
    <dgm:pt modelId="{20032A2A-1287-42F7-8917-FB9E5C3BEC8E}" cxnId="{4878C0D4-F0A8-4A7D-AAAC-E4FDAD9FF6EA}" type="sibTrans">
      <dgm:prSet/>
      <dgm:spPr/>
      <dgm:t>
        <a:bodyPr/>
        <a:lstStyle/>
        <a:p>
          <a:endParaRPr lang="en-US"/>
        </a:p>
      </dgm:t>
    </dgm:pt>
    <dgm:pt modelId="{F8C8D45F-18E8-451F-97E5-071F8E9393C5}">
      <dgm:prSet/>
      <dgm:spPr/>
      <dgm:t>
        <a:bodyPr/>
        <a:lstStyle/>
        <a:p>
          <a:r>
            <a:rPr lang="de-DE"/>
            <a:t>Genossenschaftsbanken</a:t>
          </a:r>
          <a:endParaRPr lang="en-US"/>
        </a:p>
      </dgm:t>
    </dgm:pt>
    <dgm:pt modelId="{F9789ECD-B4B0-46C1-893F-5DFF8E269F5B}" cxnId="{AD0A6C42-B169-4500-9232-D99A53A681C9}" type="parTrans">
      <dgm:prSet/>
      <dgm:spPr/>
      <dgm:t>
        <a:bodyPr/>
        <a:lstStyle/>
        <a:p>
          <a:endParaRPr lang="en-US"/>
        </a:p>
      </dgm:t>
    </dgm:pt>
    <dgm:pt modelId="{C082CB57-DD20-46EA-BA67-A6434E242FDE}" cxnId="{AD0A6C42-B169-4500-9232-D99A53A681C9}" type="sibTrans">
      <dgm:prSet/>
      <dgm:spPr/>
      <dgm:t>
        <a:bodyPr/>
        <a:lstStyle/>
        <a:p>
          <a:endParaRPr lang="en-US"/>
        </a:p>
      </dgm:t>
    </dgm:pt>
    <dgm:pt modelId="{3FC371F5-9E51-453B-AB8C-00F48FE7374B}">
      <dgm:prSet/>
      <dgm:spPr/>
      <dgm:t>
        <a:bodyPr/>
        <a:lstStyle/>
        <a:p>
          <a:r>
            <a:rPr lang="de-DE"/>
            <a:t>Spezialbanken</a:t>
          </a:r>
          <a:endParaRPr lang="en-US"/>
        </a:p>
      </dgm:t>
    </dgm:pt>
    <dgm:pt modelId="{AE7F1C9E-52EF-4D73-BABF-342EA4712B84}" cxnId="{DA39642C-27F0-4EFF-89F9-4E7ECD71C2CB}" type="parTrans">
      <dgm:prSet/>
      <dgm:spPr/>
      <dgm:t>
        <a:bodyPr/>
        <a:lstStyle/>
        <a:p>
          <a:endParaRPr lang="en-US"/>
        </a:p>
      </dgm:t>
    </dgm:pt>
    <dgm:pt modelId="{FDF8A9C2-4525-4251-AE4C-0D9CFBB30179}" cxnId="{DA39642C-27F0-4EFF-89F9-4E7ECD71C2CB}" type="sibTrans">
      <dgm:prSet/>
      <dgm:spPr/>
      <dgm:t>
        <a:bodyPr/>
        <a:lstStyle/>
        <a:p>
          <a:endParaRPr lang="en-US"/>
        </a:p>
      </dgm:t>
    </dgm:pt>
    <dgm:pt modelId="{C464FDD5-1BBB-4AA8-AB58-5A126344ECC4}">
      <dgm:prSet/>
      <dgm:spPr/>
      <dgm:t>
        <a:bodyPr/>
        <a:lstStyle/>
        <a:p>
          <a:r>
            <a:rPr lang="de-DE"/>
            <a:t>Funktion des Deutsche Bundesbank</a:t>
          </a:r>
          <a:endParaRPr lang="en-US"/>
        </a:p>
      </dgm:t>
    </dgm:pt>
    <dgm:pt modelId="{998F0F0D-3437-492E-A772-A2F44B503033}" cxnId="{7B0D7616-AF14-4A49-920A-814E2DBCD1E8}" type="parTrans">
      <dgm:prSet/>
      <dgm:spPr/>
      <dgm:t>
        <a:bodyPr/>
        <a:lstStyle/>
        <a:p>
          <a:endParaRPr lang="en-US"/>
        </a:p>
      </dgm:t>
    </dgm:pt>
    <dgm:pt modelId="{60DC9AF8-A5AA-4922-94E1-83E3370623F1}" cxnId="{7B0D7616-AF14-4A49-920A-814E2DBCD1E8}" type="sibTrans">
      <dgm:prSet/>
      <dgm:spPr/>
      <dgm:t>
        <a:bodyPr/>
        <a:lstStyle/>
        <a:p>
          <a:endParaRPr lang="en-US"/>
        </a:p>
      </dgm:t>
    </dgm:pt>
    <dgm:pt modelId="{31368573-A3D9-0444-99CD-69415E625778}" type="pres">
      <dgm:prSet presAssocID="{B0A50B16-DE89-4032-84F8-BDAFA1AB5EB8}" presName="vert0" presStyleCnt="0">
        <dgm:presLayoutVars>
          <dgm:dir/>
          <dgm:animOne val="branch"/>
          <dgm:animLvl val="lvl"/>
        </dgm:presLayoutVars>
      </dgm:prSet>
      <dgm:spPr/>
    </dgm:pt>
    <dgm:pt modelId="{81114DCE-98E7-AE43-A93D-1DF9C461F45C}" type="pres">
      <dgm:prSet presAssocID="{0DCB4399-51CB-40D8-8B7E-7F32DDDE1A0B}" presName="thickLine" presStyleLbl="alignNode1" presStyleIdx="0" presStyleCnt="6"/>
      <dgm:spPr/>
    </dgm:pt>
    <dgm:pt modelId="{B27BB63D-D817-C946-882B-9AD52C22A219}" type="pres">
      <dgm:prSet presAssocID="{0DCB4399-51CB-40D8-8B7E-7F32DDDE1A0B}" presName="horz1" presStyleCnt="0"/>
      <dgm:spPr/>
    </dgm:pt>
    <dgm:pt modelId="{E4CF788E-FBDF-4B46-94E9-D34A33BEB896}" type="pres">
      <dgm:prSet presAssocID="{0DCB4399-51CB-40D8-8B7E-7F32DDDE1A0B}" presName="tx1" presStyleLbl="revTx" presStyleIdx="0" presStyleCnt="6"/>
      <dgm:spPr/>
    </dgm:pt>
    <dgm:pt modelId="{69A71EDE-75C6-A348-8F82-14E4F35AAC84}" type="pres">
      <dgm:prSet presAssocID="{0DCB4399-51CB-40D8-8B7E-7F32DDDE1A0B}" presName="vert1" presStyleCnt="0"/>
      <dgm:spPr/>
    </dgm:pt>
    <dgm:pt modelId="{B93FAB67-1AF4-1747-A8D4-5917F6A57662}" type="pres">
      <dgm:prSet presAssocID="{A5D536E9-332B-4E9E-954F-B030BA49F57D}" presName="thickLine" presStyleLbl="alignNode1" presStyleIdx="1" presStyleCnt="6"/>
      <dgm:spPr/>
    </dgm:pt>
    <dgm:pt modelId="{2C554F87-6C7F-BE4A-9EEF-B2DC82627676}" type="pres">
      <dgm:prSet presAssocID="{A5D536E9-332B-4E9E-954F-B030BA49F57D}" presName="horz1" presStyleCnt="0"/>
      <dgm:spPr/>
    </dgm:pt>
    <dgm:pt modelId="{788484BC-54D9-0246-B938-49AE57AA9D17}" type="pres">
      <dgm:prSet presAssocID="{A5D536E9-332B-4E9E-954F-B030BA49F57D}" presName="tx1" presStyleLbl="revTx" presStyleIdx="1" presStyleCnt="6"/>
      <dgm:spPr/>
    </dgm:pt>
    <dgm:pt modelId="{51D7C718-C6A0-094F-BABC-EFC366E8568B}" type="pres">
      <dgm:prSet presAssocID="{A5D536E9-332B-4E9E-954F-B030BA49F57D}" presName="vert1" presStyleCnt="0"/>
      <dgm:spPr/>
    </dgm:pt>
    <dgm:pt modelId="{0E5E8292-AE23-5946-BEC7-3220E9B797BC}" type="pres">
      <dgm:prSet presAssocID="{DCCB3357-00C2-4BC5-9629-9DBC97AA5B28}" presName="thickLine" presStyleLbl="alignNode1" presStyleIdx="2" presStyleCnt="6"/>
      <dgm:spPr/>
    </dgm:pt>
    <dgm:pt modelId="{40EAE6A0-0D4C-0F43-9E2C-C3B6E5933514}" type="pres">
      <dgm:prSet presAssocID="{DCCB3357-00C2-4BC5-9629-9DBC97AA5B28}" presName="horz1" presStyleCnt="0"/>
      <dgm:spPr/>
    </dgm:pt>
    <dgm:pt modelId="{C4669CCB-C9DC-304B-9242-DA6CBFF12CE0}" type="pres">
      <dgm:prSet presAssocID="{DCCB3357-00C2-4BC5-9629-9DBC97AA5B28}" presName="tx1" presStyleLbl="revTx" presStyleIdx="2" presStyleCnt="6"/>
      <dgm:spPr/>
    </dgm:pt>
    <dgm:pt modelId="{55FB9676-484D-4A4A-BFD3-FCE5E93FA4E5}" type="pres">
      <dgm:prSet presAssocID="{DCCB3357-00C2-4BC5-9629-9DBC97AA5B28}" presName="vert1" presStyleCnt="0"/>
      <dgm:spPr/>
    </dgm:pt>
    <dgm:pt modelId="{BC6E903A-8E0A-5C40-99E6-EB725FDDCF29}" type="pres">
      <dgm:prSet presAssocID="{F8C8D45F-18E8-451F-97E5-071F8E9393C5}" presName="thickLine" presStyleLbl="alignNode1" presStyleIdx="3" presStyleCnt="6"/>
      <dgm:spPr/>
    </dgm:pt>
    <dgm:pt modelId="{8CC598E4-D558-CA4A-A832-1125528F9899}" type="pres">
      <dgm:prSet presAssocID="{F8C8D45F-18E8-451F-97E5-071F8E9393C5}" presName="horz1" presStyleCnt="0"/>
      <dgm:spPr/>
    </dgm:pt>
    <dgm:pt modelId="{1587450C-E5CE-4947-98D3-3FB9316928CD}" type="pres">
      <dgm:prSet presAssocID="{F8C8D45F-18E8-451F-97E5-071F8E9393C5}" presName="tx1" presStyleLbl="revTx" presStyleIdx="3" presStyleCnt="6"/>
      <dgm:spPr/>
    </dgm:pt>
    <dgm:pt modelId="{BE47FABE-A323-AB44-9291-1105B8BBBFD7}" type="pres">
      <dgm:prSet presAssocID="{F8C8D45F-18E8-451F-97E5-071F8E9393C5}" presName="vert1" presStyleCnt="0"/>
      <dgm:spPr/>
    </dgm:pt>
    <dgm:pt modelId="{5E2CAEC7-0E5A-894B-AF62-DC59EFE8E3A4}" type="pres">
      <dgm:prSet presAssocID="{3FC371F5-9E51-453B-AB8C-00F48FE7374B}" presName="thickLine" presStyleLbl="alignNode1" presStyleIdx="4" presStyleCnt="6"/>
      <dgm:spPr/>
    </dgm:pt>
    <dgm:pt modelId="{F7704626-AD5B-CD43-AC74-91A313652E87}" type="pres">
      <dgm:prSet presAssocID="{3FC371F5-9E51-453B-AB8C-00F48FE7374B}" presName="horz1" presStyleCnt="0"/>
      <dgm:spPr/>
    </dgm:pt>
    <dgm:pt modelId="{4E3625E8-DF5C-564E-A526-B8A11021988F}" type="pres">
      <dgm:prSet presAssocID="{3FC371F5-9E51-453B-AB8C-00F48FE7374B}" presName="tx1" presStyleLbl="revTx" presStyleIdx="4" presStyleCnt="6"/>
      <dgm:spPr/>
    </dgm:pt>
    <dgm:pt modelId="{793C7B68-8D38-1D41-94C7-13733EA1D87C}" type="pres">
      <dgm:prSet presAssocID="{3FC371F5-9E51-453B-AB8C-00F48FE7374B}" presName="vert1" presStyleCnt="0"/>
      <dgm:spPr/>
    </dgm:pt>
    <dgm:pt modelId="{671451DB-13CE-1246-B63D-CF95E20D349A}" type="pres">
      <dgm:prSet presAssocID="{C464FDD5-1BBB-4AA8-AB58-5A126344ECC4}" presName="thickLine" presStyleLbl="alignNode1" presStyleIdx="5" presStyleCnt="6"/>
      <dgm:spPr/>
    </dgm:pt>
    <dgm:pt modelId="{FE26188D-CDD7-E44D-894B-6A5F815A05BA}" type="pres">
      <dgm:prSet presAssocID="{C464FDD5-1BBB-4AA8-AB58-5A126344ECC4}" presName="horz1" presStyleCnt="0"/>
      <dgm:spPr/>
    </dgm:pt>
    <dgm:pt modelId="{EC64D1B0-C7AC-4A4A-8850-AF1CFE24AA83}" type="pres">
      <dgm:prSet presAssocID="{C464FDD5-1BBB-4AA8-AB58-5A126344ECC4}" presName="tx1" presStyleLbl="revTx" presStyleIdx="5" presStyleCnt="6"/>
      <dgm:spPr/>
    </dgm:pt>
    <dgm:pt modelId="{4DCA44F9-CCD5-A44B-AB3F-14A752454246}" type="pres">
      <dgm:prSet presAssocID="{C464FDD5-1BBB-4AA8-AB58-5A126344ECC4}" presName="vert1" presStyleCnt="0"/>
      <dgm:spPr/>
    </dgm:pt>
  </dgm:ptLst>
  <dgm:cxnLst>
    <dgm:cxn modelId="{B3B63F06-D6D7-4179-8842-364B97F3AE59}" srcId="{B0A50B16-DE89-4032-84F8-BDAFA1AB5EB8}" destId="{A5D536E9-332B-4E9E-954F-B030BA49F57D}" srcOrd="1" destOrd="0" parTransId="{D8BADCD9-1E05-4B69-B732-49FB3EB5A946}" sibTransId="{763DC845-C524-4E34-A200-E940B8FD7C7B}"/>
    <dgm:cxn modelId="{7B0D7616-AF14-4A49-920A-814E2DBCD1E8}" srcId="{B0A50B16-DE89-4032-84F8-BDAFA1AB5EB8}" destId="{C464FDD5-1BBB-4AA8-AB58-5A126344ECC4}" srcOrd="5" destOrd="0" parTransId="{998F0F0D-3437-492E-A772-A2F44B503033}" sibTransId="{60DC9AF8-A5AA-4922-94E1-83E3370623F1}"/>
    <dgm:cxn modelId="{72E12321-1C2A-1941-B25D-20B78E843032}" type="presOf" srcId="{0DCB4399-51CB-40D8-8B7E-7F32DDDE1A0B}" destId="{E4CF788E-FBDF-4B46-94E9-D34A33BEB896}" srcOrd="0" destOrd="0" presId="urn:microsoft.com/office/officeart/2008/layout/LinedList"/>
    <dgm:cxn modelId="{DA39642C-27F0-4EFF-89F9-4E7ECD71C2CB}" srcId="{B0A50B16-DE89-4032-84F8-BDAFA1AB5EB8}" destId="{3FC371F5-9E51-453B-AB8C-00F48FE7374B}" srcOrd="4" destOrd="0" parTransId="{AE7F1C9E-52EF-4D73-BABF-342EA4712B84}" sibTransId="{FDF8A9C2-4525-4251-AE4C-0D9CFBB30179}"/>
    <dgm:cxn modelId="{2177E13B-0C6F-9B43-9DFC-558B5AEBE2A2}" type="presOf" srcId="{F8C8D45F-18E8-451F-97E5-071F8E9393C5}" destId="{1587450C-E5CE-4947-98D3-3FB9316928CD}" srcOrd="0" destOrd="0" presId="urn:microsoft.com/office/officeart/2008/layout/LinedList"/>
    <dgm:cxn modelId="{68C5953E-2FD3-5E4F-831C-E431B70F8672}" type="presOf" srcId="{3FC371F5-9E51-453B-AB8C-00F48FE7374B}" destId="{4E3625E8-DF5C-564E-A526-B8A11021988F}" srcOrd="0" destOrd="0" presId="urn:microsoft.com/office/officeart/2008/layout/LinedList"/>
    <dgm:cxn modelId="{AD0A6C42-B169-4500-9232-D99A53A681C9}" srcId="{B0A50B16-DE89-4032-84F8-BDAFA1AB5EB8}" destId="{F8C8D45F-18E8-451F-97E5-071F8E9393C5}" srcOrd="3" destOrd="0" parTransId="{F9789ECD-B4B0-46C1-893F-5DFF8E269F5B}" sibTransId="{C082CB57-DD20-46EA-BA67-A6434E242FDE}"/>
    <dgm:cxn modelId="{34D92B5E-E854-8144-B9C9-2635CDF696D7}" type="presOf" srcId="{DCCB3357-00C2-4BC5-9629-9DBC97AA5B28}" destId="{C4669CCB-C9DC-304B-9242-DA6CBFF12CE0}" srcOrd="0" destOrd="0" presId="urn:microsoft.com/office/officeart/2008/layout/LinedList"/>
    <dgm:cxn modelId="{48ECC9AB-AA44-154C-B286-C17361F3A532}" type="presOf" srcId="{B0A50B16-DE89-4032-84F8-BDAFA1AB5EB8}" destId="{31368573-A3D9-0444-99CD-69415E625778}" srcOrd="0" destOrd="0" presId="urn:microsoft.com/office/officeart/2008/layout/LinedList"/>
    <dgm:cxn modelId="{825F2BC1-F6D0-3A4E-B821-8450C2A918D5}" type="presOf" srcId="{C464FDD5-1BBB-4AA8-AB58-5A126344ECC4}" destId="{EC64D1B0-C7AC-4A4A-8850-AF1CFE24AA83}" srcOrd="0" destOrd="0" presId="urn:microsoft.com/office/officeart/2008/layout/LinedList"/>
    <dgm:cxn modelId="{65718ECD-3FFB-4A46-A2F5-785C353A147C}" srcId="{B0A50B16-DE89-4032-84F8-BDAFA1AB5EB8}" destId="{0DCB4399-51CB-40D8-8B7E-7F32DDDE1A0B}" srcOrd="0" destOrd="0" parTransId="{8DA443BC-E243-4EC8-9C5A-80F19859F1C4}" sibTransId="{8504FC6A-AF0B-4A71-8360-E74D837F8856}"/>
    <dgm:cxn modelId="{4878C0D4-F0A8-4A7D-AAAC-E4FDAD9FF6EA}" srcId="{B0A50B16-DE89-4032-84F8-BDAFA1AB5EB8}" destId="{DCCB3357-00C2-4BC5-9629-9DBC97AA5B28}" srcOrd="2" destOrd="0" parTransId="{36F9425C-AE6B-4B22-95C9-CECC92D69CF2}" sibTransId="{20032A2A-1287-42F7-8917-FB9E5C3BEC8E}"/>
    <dgm:cxn modelId="{529366EB-029D-C842-BB5A-58FCDCD9F486}" type="presOf" srcId="{A5D536E9-332B-4E9E-954F-B030BA49F57D}" destId="{788484BC-54D9-0246-B938-49AE57AA9D17}" srcOrd="0" destOrd="0" presId="urn:microsoft.com/office/officeart/2008/layout/LinedList"/>
    <dgm:cxn modelId="{BC1F8B0B-8F69-B644-A308-353E8A5570CD}" type="presParOf" srcId="{31368573-A3D9-0444-99CD-69415E625778}" destId="{81114DCE-98E7-AE43-A93D-1DF9C461F45C}" srcOrd="0" destOrd="0" presId="urn:microsoft.com/office/officeart/2008/layout/LinedList"/>
    <dgm:cxn modelId="{8A79E14D-9515-BC4F-9ECD-618548208710}" type="presParOf" srcId="{31368573-A3D9-0444-99CD-69415E625778}" destId="{B27BB63D-D817-C946-882B-9AD52C22A219}" srcOrd="1" destOrd="0" presId="urn:microsoft.com/office/officeart/2008/layout/LinedList"/>
    <dgm:cxn modelId="{85BBA087-7CE5-E445-850F-CE398354F2C5}" type="presParOf" srcId="{B27BB63D-D817-C946-882B-9AD52C22A219}" destId="{E4CF788E-FBDF-4B46-94E9-D34A33BEB896}" srcOrd="0" destOrd="0" presId="urn:microsoft.com/office/officeart/2008/layout/LinedList"/>
    <dgm:cxn modelId="{E6BC9A48-C646-8E4E-BA5A-665AB7B9B6D7}" type="presParOf" srcId="{B27BB63D-D817-C946-882B-9AD52C22A219}" destId="{69A71EDE-75C6-A348-8F82-14E4F35AAC84}" srcOrd="1" destOrd="0" presId="urn:microsoft.com/office/officeart/2008/layout/LinedList"/>
    <dgm:cxn modelId="{939B235C-1E98-564B-9C17-410E7C09A641}" type="presParOf" srcId="{31368573-A3D9-0444-99CD-69415E625778}" destId="{B93FAB67-1AF4-1747-A8D4-5917F6A57662}" srcOrd="2" destOrd="0" presId="urn:microsoft.com/office/officeart/2008/layout/LinedList"/>
    <dgm:cxn modelId="{1B72E17A-FB6B-D348-86A6-AF8112AC5332}" type="presParOf" srcId="{31368573-A3D9-0444-99CD-69415E625778}" destId="{2C554F87-6C7F-BE4A-9EEF-B2DC82627676}" srcOrd="3" destOrd="0" presId="urn:microsoft.com/office/officeart/2008/layout/LinedList"/>
    <dgm:cxn modelId="{10886830-6087-7D4E-A5FC-07B6D9A3A5A6}" type="presParOf" srcId="{2C554F87-6C7F-BE4A-9EEF-B2DC82627676}" destId="{788484BC-54D9-0246-B938-49AE57AA9D17}" srcOrd="0" destOrd="0" presId="urn:microsoft.com/office/officeart/2008/layout/LinedList"/>
    <dgm:cxn modelId="{BD49B3CD-9B41-3448-AC40-DAB47BB22DAB}" type="presParOf" srcId="{2C554F87-6C7F-BE4A-9EEF-B2DC82627676}" destId="{51D7C718-C6A0-094F-BABC-EFC366E8568B}" srcOrd="1" destOrd="0" presId="urn:microsoft.com/office/officeart/2008/layout/LinedList"/>
    <dgm:cxn modelId="{53F1DCC8-639D-9A4A-8097-60C4E28FC0F5}" type="presParOf" srcId="{31368573-A3D9-0444-99CD-69415E625778}" destId="{0E5E8292-AE23-5946-BEC7-3220E9B797BC}" srcOrd="4" destOrd="0" presId="urn:microsoft.com/office/officeart/2008/layout/LinedList"/>
    <dgm:cxn modelId="{D2C190B7-05D9-0841-AE96-564011941F5F}" type="presParOf" srcId="{31368573-A3D9-0444-99CD-69415E625778}" destId="{40EAE6A0-0D4C-0F43-9E2C-C3B6E5933514}" srcOrd="5" destOrd="0" presId="urn:microsoft.com/office/officeart/2008/layout/LinedList"/>
    <dgm:cxn modelId="{4B2353A9-3170-AF46-8EF0-BF1218B05027}" type="presParOf" srcId="{40EAE6A0-0D4C-0F43-9E2C-C3B6E5933514}" destId="{C4669CCB-C9DC-304B-9242-DA6CBFF12CE0}" srcOrd="0" destOrd="0" presId="urn:microsoft.com/office/officeart/2008/layout/LinedList"/>
    <dgm:cxn modelId="{0F460CB2-D66E-A14F-8BEA-E4F2289E7857}" type="presParOf" srcId="{40EAE6A0-0D4C-0F43-9E2C-C3B6E5933514}" destId="{55FB9676-484D-4A4A-BFD3-FCE5E93FA4E5}" srcOrd="1" destOrd="0" presId="urn:microsoft.com/office/officeart/2008/layout/LinedList"/>
    <dgm:cxn modelId="{C925FA5A-28C8-2347-8BAF-CC6C62432519}" type="presParOf" srcId="{31368573-A3D9-0444-99CD-69415E625778}" destId="{BC6E903A-8E0A-5C40-99E6-EB725FDDCF29}" srcOrd="6" destOrd="0" presId="urn:microsoft.com/office/officeart/2008/layout/LinedList"/>
    <dgm:cxn modelId="{D3BB6F42-4C9B-9849-AED9-1F4EA5B47C47}" type="presParOf" srcId="{31368573-A3D9-0444-99CD-69415E625778}" destId="{8CC598E4-D558-CA4A-A832-1125528F9899}" srcOrd="7" destOrd="0" presId="urn:microsoft.com/office/officeart/2008/layout/LinedList"/>
    <dgm:cxn modelId="{D2202CFA-0DED-934E-A989-2321F88FB78D}" type="presParOf" srcId="{8CC598E4-D558-CA4A-A832-1125528F9899}" destId="{1587450C-E5CE-4947-98D3-3FB9316928CD}" srcOrd="0" destOrd="0" presId="urn:microsoft.com/office/officeart/2008/layout/LinedList"/>
    <dgm:cxn modelId="{02384C34-A4C5-DA40-BAD8-FE14A08B007C}" type="presParOf" srcId="{8CC598E4-D558-CA4A-A832-1125528F9899}" destId="{BE47FABE-A323-AB44-9291-1105B8BBBFD7}" srcOrd="1" destOrd="0" presId="urn:microsoft.com/office/officeart/2008/layout/LinedList"/>
    <dgm:cxn modelId="{3D94EF4F-766D-E342-888D-F1172D0EF39B}" type="presParOf" srcId="{31368573-A3D9-0444-99CD-69415E625778}" destId="{5E2CAEC7-0E5A-894B-AF62-DC59EFE8E3A4}" srcOrd="8" destOrd="0" presId="urn:microsoft.com/office/officeart/2008/layout/LinedList"/>
    <dgm:cxn modelId="{D7A421E0-206B-334F-A59D-3ECD7B75E451}" type="presParOf" srcId="{31368573-A3D9-0444-99CD-69415E625778}" destId="{F7704626-AD5B-CD43-AC74-91A313652E87}" srcOrd="9" destOrd="0" presId="urn:microsoft.com/office/officeart/2008/layout/LinedList"/>
    <dgm:cxn modelId="{3FA26535-A5AE-0E45-AFDB-B24C269E6685}" type="presParOf" srcId="{F7704626-AD5B-CD43-AC74-91A313652E87}" destId="{4E3625E8-DF5C-564E-A526-B8A11021988F}" srcOrd="0" destOrd="0" presId="urn:microsoft.com/office/officeart/2008/layout/LinedList"/>
    <dgm:cxn modelId="{98919F6E-A243-E349-B07E-75BF9A86C866}" type="presParOf" srcId="{F7704626-AD5B-CD43-AC74-91A313652E87}" destId="{793C7B68-8D38-1D41-94C7-13733EA1D87C}" srcOrd="1" destOrd="0" presId="urn:microsoft.com/office/officeart/2008/layout/LinedList"/>
    <dgm:cxn modelId="{A7359872-0AE3-5A49-B25D-407DA3661F1E}" type="presParOf" srcId="{31368573-A3D9-0444-99CD-69415E625778}" destId="{671451DB-13CE-1246-B63D-CF95E20D349A}" srcOrd="10" destOrd="0" presId="urn:microsoft.com/office/officeart/2008/layout/LinedList"/>
    <dgm:cxn modelId="{86495E7D-B264-F248-B8BD-BAA1DDB40338}" type="presParOf" srcId="{31368573-A3D9-0444-99CD-69415E625778}" destId="{FE26188D-CDD7-E44D-894B-6A5F815A05BA}" srcOrd="11" destOrd="0" presId="urn:microsoft.com/office/officeart/2008/layout/LinedList"/>
    <dgm:cxn modelId="{395923CB-D5FA-0345-A67F-DF52610B29B9}" type="presParOf" srcId="{FE26188D-CDD7-E44D-894B-6A5F815A05BA}" destId="{EC64D1B0-C7AC-4A4A-8850-AF1CFE24AA83}" srcOrd="0" destOrd="0" presId="urn:microsoft.com/office/officeart/2008/layout/LinedList"/>
    <dgm:cxn modelId="{02EA103C-00DE-A440-B111-59E7E93463E1}" type="presParOf" srcId="{FE26188D-CDD7-E44D-894B-6A5F815A05BA}" destId="{4DCA44F9-CCD5-A44B-AB3F-14A752454246}" srcOrd="1" destOrd="0" presId="urn:microsoft.com/office/officeart/2008/layout/LinedList"/>
  </dgm:cxnLst>
  <dgm:bg/>
  <dgm:whole/>
  <dgm:extLst>
    <a:ext uri="http://schemas.microsoft.com/office/drawing/2008/diagram">
      <dsp:dataModelExt xmlns:dsp="http://schemas.microsoft.com/office/drawing/2008/diagram" relId="rId5"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704038-9BAD-4E3B-B6A6-5794DE058D11}" type="doc">
      <dgm:prSet loTypeId="urn:microsoft.com/office/officeart/2005/8/layout/vList2" loCatId="list" qsTypeId="urn:microsoft.com/office/officeart/2005/8/quickstyle/simple4" qsCatId="simple" csTypeId="urn:microsoft.com/office/officeart/2005/8/colors/colorful1" csCatId="colorful"/>
      <dgm:spPr/>
      <dgm:t>
        <a:bodyPr/>
        <a:lstStyle/>
        <a:p>
          <a:endParaRPr lang="en-US"/>
        </a:p>
      </dgm:t>
    </dgm:pt>
    <dgm:pt modelId="{166E693C-392B-4305-9A24-F92495C5D6B4}">
      <dgm:prSet/>
      <dgm:spPr/>
      <dgm:t>
        <a:bodyPr/>
        <a:lstStyle/>
        <a:p>
          <a:r>
            <a:rPr lang="de-DE"/>
            <a:t>Bankdienstleistungen – </a:t>
          </a:r>
          <a:r>
            <a:rPr lang="pl-PL"/>
            <a:t>usługi bankowe</a:t>
          </a:r>
          <a:endParaRPr lang="en-US"/>
        </a:p>
      </dgm:t>
    </dgm:pt>
    <dgm:pt modelId="{96333408-DAB6-4E51-BE5D-C9A520E366EC}" cxnId="{942BDBC0-8024-43D1-A654-C0337DBD5AEB}" type="parTrans">
      <dgm:prSet/>
      <dgm:spPr/>
      <dgm:t>
        <a:bodyPr/>
        <a:lstStyle/>
        <a:p>
          <a:endParaRPr lang="en-US"/>
        </a:p>
      </dgm:t>
    </dgm:pt>
    <dgm:pt modelId="{2E620BCB-0264-449E-995E-B7DBE92EAB6B}" cxnId="{942BDBC0-8024-43D1-A654-C0337DBD5AEB}" type="sibTrans">
      <dgm:prSet/>
      <dgm:spPr/>
      <dgm:t>
        <a:bodyPr/>
        <a:lstStyle/>
        <a:p>
          <a:endParaRPr lang="en-US"/>
        </a:p>
      </dgm:t>
    </dgm:pt>
    <dgm:pt modelId="{B9898E64-0D27-4B29-A262-BDD52C715A02}">
      <dgm:prSet/>
      <dgm:spPr/>
      <dgm:t>
        <a:bodyPr/>
        <a:lstStyle/>
        <a:p>
          <a:r>
            <a:rPr lang="de-DE"/>
            <a:t>Privatbanken – </a:t>
          </a:r>
          <a:r>
            <a:rPr lang="pl-PL"/>
            <a:t>banki prywatne</a:t>
          </a:r>
          <a:endParaRPr lang="en-US"/>
        </a:p>
      </dgm:t>
    </dgm:pt>
    <dgm:pt modelId="{1E9C1BF0-2686-4354-B924-5964FC73A5AF}" cxnId="{4D04E886-33D2-464F-9FD5-331E1E590F3D}" type="parTrans">
      <dgm:prSet/>
      <dgm:spPr/>
      <dgm:t>
        <a:bodyPr/>
        <a:lstStyle/>
        <a:p>
          <a:endParaRPr lang="en-US"/>
        </a:p>
      </dgm:t>
    </dgm:pt>
    <dgm:pt modelId="{E9C96434-08BE-4DDE-B5A0-EAC1E36EC1E7}" cxnId="{4D04E886-33D2-464F-9FD5-331E1E590F3D}" type="sibTrans">
      <dgm:prSet/>
      <dgm:spPr/>
      <dgm:t>
        <a:bodyPr/>
        <a:lstStyle/>
        <a:p>
          <a:endParaRPr lang="en-US"/>
        </a:p>
      </dgm:t>
    </dgm:pt>
    <dgm:pt modelId="{106E6984-D3EF-4B42-A3BB-3CC32F7CFEBF}">
      <dgm:prSet/>
      <dgm:spPr/>
      <dgm:t>
        <a:bodyPr/>
        <a:lstStyle/>
        <a:p>
          <a:r>
            <a:rPr lang="de-DE"/>
            <a:t>Sparkassen – </a:t>
          </a:r>
          <a:r>
            <a:rPr lang="pl-PL"/>
            <a:t>kasy oszczędnościowe</a:t>
          </a:r>
          <a:endParaRPr lang="en-US"/>
        </a:p>
      </dgm:t>
    </dgm:pt>
    <dgm:pt modelId="{D63C792A-B016-4EC7-BE66-27CCB39B204C}" cxnId="{9205C0DA-1C3D-448B-8B8D-47F9A93619FC}" type="parTrans">
      <dgm:prSet/>
      <dgm:spPr/>
      <dgm:t>
        <a:bodyPr/>
        <a:lstStyle/>
        <a:p>
          <a:endParaRPr lang="en-US"/>
        </a:p>
      </dgm:t>
    </dgm:pt>
    <dgm:pt modelId="{8DB77A3A-716D-4B82-B797-11941A8C99AC}" cxnId="{9205C0DA-1C3D-448B-8B8D-47F9A93619FC}" type="sibTrans">
      <dgm:prSet/>
      <dgm:spPr/>
      <dgm:t>
        <a:bodyPr/>
        <a:lstStyle/>
        <a:p>
          <a:endParaRPr lang="en-US"/>
        </a:p>
      </dgm:t>
    </dgm:pt>
    <dgm:pt modelId="{0EC37B2B-4892-4094-A441-919E068C1B62}">
      <dgm:prSet/>
      <dgm:spPr/>
      <dgm:t>
        <a:bodyPr/>
        <a:lstStyle/>
        <a:p>
          <a:r>
            <a:rPr lang="de-DE"/>
            <a:t>Genossenschaftsbanken – </a:t>
          </a:r>
          <a:r>
            <a:rPr lang="pl-PL"/>
            <a:t>banki spółdzielcze</a:t>
          </a:r>
          <a:endParaRPr lang="en-US"/>
        </a:p>
      </dgm:t>
    </dgm:pt>
    <dgm:pt modelId="{894BF855-FD55-4E65-A8A1-0C70C402DB02}" cxnId="{CF56CDD7-EEFC-401B-981F-502A6196D2E8}" type="parTrans">
      <dgm:prSet/>
      <dgm:spPr/>
      <dgm:t>
        <a:bodyPr/>
        <a:lstStyle/>
        <a:p>
          <a:endParaRPr lang="en-US"/>
        </a:p>
      </dgm:t>
    </dgm:pt>
    <dgm:pt modelId="{DB578990-C51E-4436-BFEF-152F427E8D80}" cxnId="{CF56CDD7-EEFC-401B-981F-502A6196D2E8}" type="sibTrans">
      <dgm:prSet/>
      <dgm:spPr/>
      <dgm:t>
        <a:bodyPr/>
        <a:lstStyle/>
        <a:p>
          <a:endParaRPr lang="en-US"/>
        </a:p>
      </dgm:t>
    </dgm:pt>
    <dgm:pt modelId="{EF23FF23-BAC8-4550-99FF-18A45A4B2188}">
      <dgm:prSet/>
      <dgm:spPr/>
      <dgm:t>
        <a:bodyPr/>
        <a:lstStyle/>
        <a:p>
          <a:r>
            <a:rPr lang="de-DE"/>
            <a:t>Regionalbanken – </a:t>
          </a:r>
          <a:r>
            <a:rPr lang="pl-PL"/>
            <a:t>banki regionalne</a:t>
          </a:r>
          <a:endParaRPr lang="en-US"/>
        </a:p>
      </dgm:t>
    </dgm:pt>
    <dgm:pt modelId="{281EF0B5-32D4-4766-88FE-B5E4AD918432}" cxnId="{4E87F82F-6B2A-46FC-9997-E4A6C8A14F6F}" type="parTrans">
      <dgm:prSet/>
      <dgm:spPr/>
      <dgm:t>
        <a:bodyPr/>
        <a:lstStyle/>
        <a:p>
          <a:endParaRPr lang="en-US"/>
        </a:p>
      </dgm:t>
    </dgm:pt>
    <dgm:pt modelId="{8302CB11-9DCF-4C0D-B780-A0E5CCD6E0FE}" cxnId="{4E87F82F-6B2A-46FC-9997-E4A6C8A14F6F}" type="sibTrans">
      <dgm:prSet/>
      <dgm:spPr/>
      <dgm:t>
        <a:bodyPr/>
        <a:lstStyle/>
        <a:p>
          <a:endParaRPr lang="en-US"/>
        </a:p>
      </dgm:t>
    </dgm:pt>
    <dgm:pt modelId="{DA673BA1-B1CA-4667-8A74-C02B03B2671B}">
      <dgm:prSet/>
      <dgm:spPr/>
      <dgm:t>
        <a:bodyPr/>
        <a:lstStyle/>
        <a:p>
          <a:r>
            <a:rPr lang="de-DE"/>
            <a:t>Eigentümer – </a:t>
          </a:r>
          <a:r>
            <a:rPr lang="pl-PL"/>
            <a:t>właściciel </a:t>
          </a:r>
          <a:endParaRPr lang="en-US"/>
        </a:p>
      </dgm:t>
    </dgm:pt>
    <dgm:pt modelId="{26A688A5-2BFF-4F48-A1EE-030ECEC4CFEC}" cxnId="{28BDC417-B6C0-4915-8041-3D665FF58358}" type="parTrans">
      <dgm:prSet/>
      <dgm:spPr/>
      <dgm:t>
        <a:bodyPr/>
        <a:lstStyle/>
        <a:p>
          <a:endParaRPr lang="en-US"/>
        </a:p>
      </dgm:t>
    </dgm:pt>
    <dgm:pt modelId="{B8D722AA-9795-46F0-883E-B1D08FF89A4A}" cxnId="{28BDC417-B6C0-4915-8041-3D665FF58358}" type="sibTrans">
      <dgm:prSet/>
      <dgm:spPr/>
      <dgm:t>
        <a:bodyPr/>
        <a:lstStyle/>
        <a:p>
          <a:endParaRPr lang="en-US"/>
        </a:p>
      </dgm:t>
    </dgm:pt>
    <dgm:pt modelId="{FE7EA9FF-770B-47FB-AA65-BCFA2AD91C27}">
      <dgm:prSet/>
      <dgm:spPr/>
      <dgm:t>
        <a:bodyPr/>
        <a:lstStyle/>
        <a:p>
          <a:r>
            <a:rPr lang="de-DE"/>
            <a:t>Zwar - </a:t>
          </a:r>
          <a:r>
            <a:rPr lang="pl-PL"/>
            <a:t>chociaż</a:t>
          </a:r>
          <a:endParaRPr lang="en-US"/>
        </a:p>
      </dgm:t>
    </dgm:pt>
    <dgm:pt modelId="{5264CF85-8C2D-4C75-AEF6-D2C84A755BED}" cxnId="{DA262956-A241-46DE-A15A-8C929590C2FE}" type="parTrans">
      <dgm:prSet/>
      <dgm:spPr/>
      <dgm:t>
        <a:bodyPr/>
        <a:lstStyle/>
        <a:p>
          <a:endParaRPr lang="en-US"/>
        </a:p>
      </dgm:t>
    </dgm:pt>
    <dgm:pt modelId="{7C55CC93-E3CC-4686-A597-EAF524AF6A3A}" cxnId="{DA262956-A241-46DE-A15A-8C929590C2FE}" type="sibTrans">
      <dgm:prSet/>
      <dgm:spPr/>
      <dgm:t>
        <a:bodyPr/>
        <a:lstStyle/>
        <a:p>
          <a:endParaRPr lang="en-US"/>
        </a:p>
      </dgm:t>
    </dgm:pt>
    <dgm:pt modelId="{DE856811-4716-40B3-920E-87A3A8D68E5D}">
      <dgm:prSet/>
      <dgm:spPr/>
      <dgm:t>
        <a:bodyPr/>
        <a:lstStyle/>
        <a:p>
          <a:r>
            <a:rPr lang="de-DE"/>
            <a:t>Pfandbriefbanken – </a:t>
          </a:r>
          <a:r>
            <a:rPr lang="pl-PL"/>
            <a:t>banki zastawne</a:t>
          </a:r>
          <a:endParaRPr lang="en-US"/>
        </a:p>
      </dgm:t>
    </dgm:pt>
    <dgm:pt modelId="{F4E16F0C-B71A-436A-836C-56095D31DB6A}" cxnId="{F394EE43-F7A1-4D53-912A-71632C8AC7BD}" type="parTrans">
      <dgm:prSet/>
      <dgm:spPr/>
      <dgm:t>
        <a:bodyPr/>
        <a:lstStyle/>
        <a:p>
          <a:endParaRPr lang="en-US"/>
        </a:p>
      </dgm:t>
    </dgm:pt>
    <dgm:pt modelId="{42E3970D-B7A0-4D35-BFD0-187337B482DD}" cxnId="{F394EE43-F7A1-4D53-912A-71632C8AC7BD}" type="sibTrans">
      <dgm:prSet/>
      <dgm:spPr/>
      <dgm:t>
        <a:bodyPr/>
        <a:lstStyle/>
        <a:p>
          <a:endParaRPr lang="en-US"/>
        </a:p>
      </dgm:t>
    </dgm:pt>
    <dgm:pt modelId="{CFD8E106-ED50-4AF0-93A2-E9DAE0EA9FCE}">
      <dgm:prSet/>
      <dgm:spPr/>
      <dgm:t>
        <a:bodyPr/>
        <a:lstStyle/>
        <a:p>
          <a:r>
            <a:rPr lang="de-DE"/>
            <a:t>Geldpolitischen – </a:t>
          </a:r>
          <a:r>
            <a:rPr lang="pl-PL"/>
            <a:t>polityka pieniężna</a:t>
          </a:r>
          <a:endParaRPr lang="en-US"/>
        </a:p>
      </dgm:t>
    </dgm:pt>
    <dgm:pt modelId="{41B8AE5D-7878-4758-87C6-F6B0A6FF9D6B}" cxnId="{B60DF160-9662-4842-A6C7-90CE50AF1A79}" type="parTrans">
      <dgm:prSet/>
      <dgm:spPr/>
      <dgm:t>
        <a:bodyPr/>
        <a:lstStyle/>
        <a:p>
          <a:endParaRPr lang="en-US"/>
        </a:p>
      </dgm:t>
    </dgm:pt>
    <dgm:pt modelId="{EAB63DF7-463A-4320-A50D-2A1488683C83}" cxnId="{B60DF160-9662-4842-A6C7-90CE50AF1A79}" type="sibTrans">
      <dgm:prSet/>
      <dgm:spPr/>
      <dgm:t>
        <a:bodyPr/>
        <a:lstStyle/>
        <a:p>
          <a:endParaRPr lang="en-US"/>
        </a:p>
      </dgm:t>
    </dgm:pt>
    <dgm:pt modelId="{B8F8E33D-ACD1-4A54-A98E-94AAA46D4E4E}">
      <dgm:prSet/>
      <dgm:spPr/>
      <dgm:t>
        <a:bodyPr/>
        <a:lstStyle/>
        <a:p>
          <a:r>
            <a:rPr lang="de-DE"/>
            <a:t>Bankenaufsicht – </a:t>
          </a:r>
          <a:r>
            <a:rPr lang="pl-PL"/>
            <a:t>nadzór bankowy</a:t>
          </a:r>
          <a:endParaRPr lang="en-US"/>
        </a:p>
      </dgm:t>
    </dgm:pt>
    <dgm:pt modelId="{458D03F7-491C-4DA0-A6E0-EDC29B739CAA}" cxnId="{595A5550-989F-44BF-AD32-C8FE34AE6F83}" type="parTrans">
      <dgm:prSet/>
      <dgm:spPr/>
      <dgm:t>
        <a:bodyPr/>
        <a:lstStyle/>
        <a:p>
          <a:endParaRPr lang="en-US"/>
        </a:p>
      </dgm:t>
    </dgm:pt>
    <dgm:pt modelId="{36779FB3-BD3E-4A93-A75F-DBA1CC4F0F2E}" cxnId="{595A5550-989F-44BF-AD32-C8FE34AE6F83}" type="sibTrans">
      <dgm:prSet/>
      <dgm:spPr/>
      <dgm:t>
        <a:bodyPr/>
        <a:lstStyle/>
        <a:p>
          <a:endParaRPr lang="en-US"/>
        </a:p>
      </dgm:t>
    </dgm:pt>
    <dgm:pt modelId="{07D3ACBB-EC04-A14B-AE5E-2AC29D2CAD1F}" type="pres">
      <dgm:prSet presAssocID="{D7704038-9BAD-4E3B-B6A6-5794DE058D11}" presName="linear" presStyleCnt="0">
        <dgm:presLayoutVars>
          <dgm:animLvl val="lvl"/>
          <dgm:resizeHandles val="exact"/>
        </dgm:presLayoutVars>
      </dgm:prSet>
      <dgm:spPr/>
    </dgm:pt>
    <dgm:pt modelId="{D5EC9957-3D52-174A-9FE5-F936576AFCF5}" type="pres">
      <dgm:prSet presAssocID="{166E693C-392B-4305-9A24-F92495C5D6B4}" presName="parentText" presStyleLbl="node1" presStyleIdx="0" presStyleCnt="10">
        <dgm:presLayoutVars>
          <dgm:chMax val="0"/>
          <dgm:bulletEnabled val="1"/>
        </dgm:presLayoutVars>
      </dgm:prSet>
      <dgm:spPr/>
    </dgm:pt>
    <dgm:pt modelId="{FFF72F71-ED4A-8145-A092-63D3B485FDA3}" type="pres">
      <dgm:prSet presAssocID="{2E620BCB-0264-449E-995E-B7DBE92EAB6B}" presName="spacer" presStyleCnt="0"/>
      <dgm:spPr/>
    </dgm:pt>
    <dgm:pt modelId="{B35EFBE4-ABCB-6D4A-B6FE-EE44D52393D9}" type="pres">
      <dgm:prSet presAssocID="{B9898E64-0D27-4B29-A262-BDD52C715A02}" presName="parentText" presStyleLbl="node1" presStyleIdx="1" presStyleCnt="10">
        <dgm:presLayoutVars>
          <dgm:chMax val="0"/>
          <dgm:bulletEnabled val="1"/>
        </dgm:presLayoutVars>
      </dgm:prSet>
      <dgm:spPr/>
    </dgm:pt>
    <dgm:pt modelId="{D986A130-99F6-3D4F-9227-EECC81D124A8}" type="pres">
      <dgm:prSet presAssocID="{E9C96434-08BE-4DDE-B5A0-EAC1E36EC1E7}" presName="spacer" presStyleCnt="0"/>
      <dgm:spPr/>
    </dgm:pt>
    <dgm:pt modelId="{38B2873B-C190-504F-B205-3E27D5F73A7D}" type="pres">
      <dgm:prSet presAssocID="{106E6984-D3EF-4B42-A3BB-3CC32F7CFEBF}" presName="parentText" presStyleLbl="node1" presStyleIdx="2" presStyleCnt="10">
        <dgm:presLayoutVars>
          <dgm:chMax val="0"/>
          <dgm:bulletEnabled val="1"/>
        </dgm:presLayoutVars>
      </dgm:prSet>
      <dgm:spPr/>
    </dgm:pt>
    <dgm:pt modelId="{5B046DB0-FDDC-3047-AD9F-7F336CE2BC5E}" type="pres">
      <dgm:prSet presAssocID="{8DB77A3A-716D-4B82-B797-11941A8C99AC}" presName="spacer" presStyleCnt="0"/>
      <dgm:spPr/>
    </dgm:pt>
    <dgm:pt modelId="{13BE8E64-D347-C04E-B072-3D3BE6349AE7}" type="pres">
      <dgm:prSet presAssocID="{0EC37B2B-4892-4094-A441-919E068C1B62}" presName="parentText" presStyleLbl="node1" presStyleIdx="3" presStyleCnt="10">
        <dgm:presLayoutVars>
          <dgm:chMax val="0"/>
          <dgm:bulletEnabled val="1"/>
        </dgm:presLayoutVars>
      </dgm:prSet>
      <dgm:spPr/>
    </dgm:pt>
    <dgm:pt modelId="{30143C3E-21B7-FE44-B665-52DB0DE1F21E}" type="pres">
      <dgm:prSet presAssocID="{DB578990-C51E-4436-BFEF-152F427E8D80}" presName="spacer" presStyleCnt="0"/>
      <dgm:spPr/>
    </dgm:pt>
    <dgm:pt modelId="{3A5DADFE-D4F8-C74A-8A07-939DD7162DD7}" type="pres">
      <dgm:prSet presAssocID="{EF23FF23-BAC8-4550-99FF-18A45A4B2188}" presName="parentText" presStyleLbl="node1" presStyleIdx="4" presStyleCnt="10">
        <dgm:presLayoutVars>
          <dgm:chMax val="0"/>
          <dgm:bulletEnabled val="1"/>
        </dgm:presLayoutVars>
      </dgm:prSet>
      <dgm:spPr/>
    </dgm:pt>
    <dgm:pt modelId="{21BCBCAB-7754-4F4F-8461-C3957704DD45}" type="pres">
      <dgm:prSet presAssocID="{8302CB11-9DCF-4C0D-B780-A0E5CCD6E0FE}" presName="spacer" presStyleCnt="0"/>
      <dgm:spPr/>
    </dgm:pt>
    <dgm:pt modelId="{CE4F164E-4BCF-4E4D-BA47-59DFA94BDFDA}" type="pres">
      <dgm:prSet presAssocID="{DA673BA1-B1CA-4667-8A74-C02B03B2671B}" presName="parentText" presStyleLbl="node1" presStyleIdx="5" presStyleCnt="10">
        <dgm:presLayoutVars>
          <dgm:chMax val="0"/>
          <dgm:bulletEnabled val="1"/>
        </dgm:presLayoutVars>
      </dgm:prSet>
      <dgm:spPr/>
    </dgm:pt>
    <dgm:pt modelId="{7810EDBC-84E9-104D-88E3-152A8E1F855E}" type="pres">
      <dgm:prSet presAssocID="{B8D722AA-9795-46F0-883E-B1D08FF89A4A}" presName="spacer" presStyleCnt="0"/>
      <dgm:spPr/>
    </dgm:pt>
    <dgm:pt modelId="{31E08321-FD8E-0841-A6B6-1146D027AB46}" type="pres">
      <dgm:prSet presAssocID="{FE7EA9FF-770B-47FB-AA65-BCFA2AD91C27}" presName="parentText" presStyleLbl="node1" presStyleIdx="6" presStyleCnt="10">
        <dgm:presLayoutVars>
          <dgm:chMax val="0"/>
          <dgm:bulletEnabled val="1"/>
        </dgm:presLayoutVars>
      </dgm:prSet>
      <dgm:spPr/>
    </dgm:pt>
    <dgm:pt modelId="{03D14963-5A6F-E841-AC4F-AD0C08C9D495}" type="pres">
      <dgm:prSet presAssocID="{7C55CC93-E3CC-4686-A597-EAF524AF6A3A}" presName="spacer" presStyleCnt="0"/>
      <dgm:spPr/>
    </dgm:pt>
    <dgm:pt modelId="{DC59E8DF-BF5D-EE44-87E1-BF2B8A172932}" type="pres">
      <dgm:prSet presAssocID="{DE856811-4716-40B3-920E-87A3A8D68E5D}" presName="parentText" presStyleLbl="node1" presStyleIdx="7" presStyleCnt="10">
        <dgm:presLayoutVars>
          <dgm:chMax val="0"/>
          <dgm:bulletEnabled val="1"/>
        </dgm:presLayoutVars>
      </dgm:prSet>
      <dgm:spPr/>
    </dgm:pt>
    <dgm:pt modelId="{E71695BC-A285-C940-B28E-014418E1BE4E}" type="pres">
      <dgm:prSet presAssocID="{42E3970D-B7A0-4D35-BFD0-187337B482DD}" presName="spacer" presStyleCnt="0"/>
      <dgm:spPr/>
    </dgm:pt>
    <dgm:pt modelId="{FAA22010-DF7E-6449-A2A5-D21C9F4EE619}" type="pres">
      <dgm:prSet presAssocID="{CFD8E106-ED50-4AF0-93A2-E9DAE0EA9FCE}" presName="parentText" presStyleLbl="node1" presStyleIdx="8" presStyleCnt="10">
        <dgm:presLayoutVars>
          <dgm:chMax val="0"/>
          <dgm:bulletEnabled val="1"/>
        </dgm:presLayoutVars>
      </dgm:prSet>
      <dgm:spPr/>
    </dgm:pt>
    <dgm:pt modelId="{C1548F9B-E120-9047-9C98-2718D88601D5}" type="pres">
      <dgm:prSet presAssocID="{EAB63DF7-463A-4320-A50D-2A1488683C83}" presName="spacer" presStyleCnt="0"/>
      <dgm:spPr/>
    </dgm:pt>
    <dgm:pt modelId="{B186A1A8-6F08-FB44-9F97-B98156E4DA7C}" type="pres">
      <dgm:prSet presAssocID="{B8F8E33D-ACD1-4A54-A98E-94AAA46D4E4E}" presName="parentText" presStyleLbl="node1" presStyleIdx="9" presStyleCnt="10">
        <dgm:presLayoutVars>
          <dgm:chMax val="0"/>
          <dgm:bulletEnabled val="1"/>
        </dgm:presLayoutVars>
      </dgm:prSet>
      <dgm:spPr/>
    </dgm:pt>
  </dgm:ptLst>
  <dgm:cxnLst>
    <dgm:cxn modelId="{616D2C13-92B6-E54A-B9ED-96F3F72B1959}" type="presOf" srcId="{D7704038-9BAD-4E3B-B6A6-5794DE058D11}" destId="{07D3ACBB-EC04-A14B-AE5E-2AC29D2CAD1F}" srcOrd="0" destOrd="0" presId="urn:microsoft.com/office/officeart/2005/8/layout/vList2"/>
    <dgm:cxn modelId="{28BDC417-B6C0-4915-8041-3D665FF58358}" srcId="{D7704038-9BAD-4E3B-B6A6-5794DE058D11}" destId="{DA673BA1-B1CA-4667-8A74-C02B03B2671B}" srcOrd="5" destOrd="0" parTransId="{26A688A5-2BFF-4F48-A1EE-030ECEC4CFEC}" sibTransId="{B8D722AA-9795-46F0-883E-B1D08FF89A4A}"/>
    <dgm:cxn modelId="{4E87F82F-6B2A-46FC-9997-E4A6C8A14F6F}" srcId="{D7704038-9BAD-4E3B-B6A6-5794DE058D11}" destId="{EF23FF23-BAC8-4550-99FF-18A45A4B2188}" srcOrd="4" destOrd="0" parTransId="{281EF0B5-32D4-4766-88FE-B5E4AD918432}" sibTransId="{8302CB11-9DCF-4C0D-B780-A0E5CCD6E0FE}"/>
    <dgm:cxn modelId="{F394EE43-F7A1-4D53-912A-71632C8AC7BD}" srcId="{D7704038-9BAD-4E3B-B6A6-5794DE058D11}" destId="{DE856811-4716-40B3-920E-87A3A8D68E5D}" srcOrd="7" destOrd="0" parTransId="{F4E16F0C-B71A-436A-836C-56095D31DB6A}" sibTransId="{42E3970D-B7A0-4D35-BFD0-187337B482DD}"/>
    <dgm:cxn modelId="{595A5550-989F-44BF-AD32-C8FE34AE6F83}" srcId="{D7704038-9BAD-4E3B-B6A6-5794DE058D11}" destId="{B8F8E33D-ACD1-4A54-A98E-94AAA46D4E4E}" srcOrd="9" destOrd="0" parTransId="{458D03F7-491C-4DA0-A6E0-EDC29B739CAA}" sibTransId="{36779FB3-BD3E-4A93-A75F-DBA1CC4F0F2E}"/>
    <dgm:cxn modelId="{DA262956-A241-46DE-A15A-8C929590C2FE}" srcId="{D7704038-9BAD-4E3B-B6A6-5794DE058D11}" destId="{FE7EA9FF-770B-47FB-AA65-BCFA2AD91C27}" srcOrd="6" destOrd="0" parTransId="{5264CF85-8C2D-4C75-AEF6-D2C84A755BED}" sibTransId="{7C55CC93-E3CC-4686-A597-EAF524AF6A3A}"/>
    <dgm:cxn modelId="{B60DF160-9662-4842-A6C7-90CE50AF1A79}" srcId="{D7704038-9BAD-4E3B-B6A6-5794DE058D11}" destId="{CFD8E106-ED50-4AF0-93A2-E9DAE0EA9FCE}" srcOrd="8" destOrd="0" parTransId="{41B8AE5D-7878-4758-87C6-F6B0A6FF9D6B}" sibTransId="{EAB63DF7-463A-4320-A50D-2A1488683C83}"/>
    <dgm:cxn modelId="{4D04E886-33D2-464F-9FD5-331E1E590F3D}" srcId="{D7704038-9BAD-4E3B-B6A6-5794DE058D11}" destId="{B9898E64-0D27-4B29-A262-BDD52C715A02}" srcOrd="1" destOrd="0" parTransId="{1E9C1BF0-2686-4354-B924-5964FC73A5AF}" sibTransId="{E9C96434-08BE-4DDE-B5A0-EAC1E36EC1E7}"/>
    <dgm:cxn modelId="{DE3E5493-4FB6-644A-826C-10946E68FE13}" type="presOf" srcId="{0EC37B2B-4892-4094-A441-919E068C1B62}" destId="{13BE8E64-D347-C04E-B072-3D3BE6349AE7}" srcOrd="0" destOrd="0" presId="urn:microsoft.com/office/officeart/2005/8/layout/vList2"/>
    <dgm:cxn modelId="{362D1D94-D0CA-A946-8A2C-FB014B3E6D65}" type="presOf" srcId="{EF23FF23-BAC8-4550-99FF-18A45A4B2188}" destId="{3A5DADFE-D4F8-C74A-8A07-939DD7162DD7}" srcOrd="0" destOrd="0" presId="urn:microsoft.com/office/officeart/2005/8/layout/vList2"/>
    <dgm:cxn modelId="{84CEF797-7C87-A844-B7D3-98521F9C7954}" type="presOf" srcId="{B9898E64-0D27-4B29-A262-BDD52C715A02}" destId="{B35EFBE4-ABCB-6D4A-B6FE-EE44D52393D9}" srcOrd="0" destOrd="0" presId="urn:microsoft.com/office/officeart/2005/8/layout/vList2"/>
    <dgm:cxn modelId="{5550EF9C-8D9A-D749-80CC-653385DBE3FB}" type="presOf" srcId="{FE7EA9FF-770B-47FB-AA65-BCFA2AD91C27}" destId="{31E08321-FD8E-0841-A6B6-1146D027AB46}" srcOrd="0" destOrd="0" presId="urn:microsoft.com/office/officeart/2005/8/layout/vList2"/>
    <dgm:cxn modelId="{D9F794AA-D405-E04E-B1E6-269238D42B7A}" type="presOf" srcId="{DA673BA1-B1CA-4667-8A74-C02B03B2671B}" destId="{CE4F164E-4BCF-4E4D-BA47-59DFA94BDFDA}" srcOrd="0" destOrd="0" presId="urn:microsoft.com/office/officeart/2005/8/layout/vList2"/>
    <dgm:cxn modelId="{2EC4FCAC-D0C0-6044-8989-E81CE6E1E8A7}" type="presOf" srcId="{106E6984-D3EF-4B42-A3BB-3CC32F7CFEBF}" destId="{38B2873B-C190-504F-B205-3E27D5F73A7D}" srcOrd="0" destOrd="0" presId="urn:microsoft.com/office/officeart/2005/8/layout/vList2"/>
    <dgm:cxn modelId="{29F85CB1-10E4-4547-B0C8-C4E0ADB4F2DB}" type="presOf" srcId="{CFD8E106-ED50-4AF0-93A2-E9DAE0EA9FCE}" destId="{FAA22010-DF7E-6449-A2A5-D21C9F4EE619}" srcOrd="0" destOrd="0" presId="urn:microsoft.com/office/officeart/2005/8/layout/vList2"/>
    <dgm:cxn modelId="{942BDBC0-8024-43D1-A654-C0337DBD5AEB}" srcId="{D7704038-9BAD-4E3B-B6A6-5794DE058D11}" destId="{166E693C-392B-4305-9A24-F92495C5D6B4}" srcOrd="0" destOrd="0" parTransId="{96333408-DAB6-4E51-BE5D-C9A520E366EC}" sibTransId="{2E620BCB-0264-449E-995E-B7DBE92EAB6B}"/>
    <dgm:cxn modelId="{AE420FD2-2488-7A4D-AB97-F4509619CEC0}" type="presOf" srcId="{166E693C-392B-4305-9A24-F92495C5D6B4}" destId="{D5EC9957-3D52-174A-9FE5-F936576AFCF5}" srcOrd="0" destOrd="0" presId="urn:microsoft.com/office/officeart/2005/8/layout/vList2"/>
    <dgm:cxn modelId="{CF56CDD7-EEFC-401B-981F-502A6196D2E8}" srcId="{D7704038-9BAD-4E3B-B6A6-5794DE058D11}" destId="{0EC37B2B-4892-4094-A441-919E068C1B62}" srcOrd="3" destOrd="0" parTransId="{894BF855-FD55-4E65-A8A1-0C70C402DB02}" sibTransId="{DB578990-C51E-4436-BFEF-152F427E8D80}"/>
    <dgm:cxn modelId="{8CEFB6DA-74F7-EC48-8AAD-7B0C84EB5F0B}" type="presOf" srcId="{DE856811-4716-40B3-920E-87A3A8D68E5D}" destId="{DC59E8DF-BF5D-EE44-87E1-BF2B8A172932}" srcOrd="0" destOrd="0" presId="urn:microsoft.com/office/officeart/2005/8/layout/vList2"/>
    <dgm:cxn modelId="{9205C0DA-1C3D-448B-8B8D-47F9A93619FC}" srcId="{D7704038-9BAD-4E3B-B6A6-5794DE058D11}" destId="{106E6984-D3EF-4B42-A3BB-3CC32F7CFEBF}" srcOrd="2" destOrd="0" parTransId="{D63C792A-B016-4EC7-BE66-27CCB39B204C}" sibTransId="{8DB77A3A-716D-4B82-B797-11941A8C99AC}"/>
    <dgm:cxn modelId="{4031ADFE-BC26-F941-8159-DE1ECEE0F7E5}" type="presOf" srcId="{B8F8E33D-ACD1-4A54-A98E-94AAA46D4E4E}" destId="{B186A1A8-6F08-FB44-9F97-B98156E4DA7C}" srcOrd="0" destOrd="0" presId="urn:microsoft.com/office/officeart/2005/8/layout/vList2"/>
    <dgm:cxn modelId="{5C4B7BA2-6453-CF41-B3B2-8910E560DEB8}" type="presParOf" srcId="{07D3ACBB-EC04-A14B-AE5E-2AC29D2CAD1F}" destId="{D5EC9957-3D52-174A-9FE5-F936576AFCF5}" srcOrd="0" destOrd="0" presId="urn:microsoft.com/office/officeart/2005/8/layout/vList2"/>
    <dgm:cxn modelId="{01E4CB84-05AC-C344-B31C-F8844A3EFB27}" type="presParOf" srcId="{07D3ACBB-EC04-A14B-AE5E-2AC29D2CAD1F}" destId="{FFF72F71-ED4A-8145-A092-63D3B485FDA3}" srcOrd="1" destOrd="0" presId="urn:microsoft.com/office/officeart/2005/8/layout/vList2"/>
    <dgm:cxn modelId="{310E1E1F-B996-EB49-9FD6-89AF6BB55B8D}" type="presParOf" srcId="{07D3ACBB-EC04-A14B-AE5E-2AC29D2CAD1F}" destId="{B35EFBE4-ABCB-6D4A-B6FE-EE44D52393D9}" srcOrd="2" destOrd="0" presId="urn:microsoft.com/office/officeart/2005/8/layout/vList2"/>
    <dgm:cxn modelId="{26FC35E6-AB16-D845-B008-904C0BA55161}" type="presParOf" srcId="{07D3ACBB-EC04-A14B-AE5E-2AC29D2CAD1F}" destId="{D986A130-99F6-3D4F-9227-EECC81D124A8}" srcOrd="3" destOrd="0" presId="urn:microsoft.com/office/officeart/2005/8/layout/vList2"/>
    <dgm:cxn modelId="{6E38C83A-4E71-5F41-B4FE-2AC3AF470992}" type="presParOf" srcId="{07D3ACBB-EC04-A14B-AE5E-2AC29D2CAD1F}" destId="{38B2873B-C190-504F-B205-3E27D5F73A7D}" srcOrd="4" destOrd="0" presId="urn:microsoft.com/office/officeart/2005/8/layout/vList2"/>
    <dgm:cxn modelId="{EC516CEC-1ADD-0A49-BB9B-7E4642FA7558}" type="presParOf" srcId="{07D3ACBB-EC04-A14B-AE5E-2AC29D2CAD1F}" destId="{5B046DB0-FDDC-3047-AD9F-7F336CE2BC5E}" srcOrd="5" destOrd="0" presId="urn:microsoft.com/office/officeart/2005/8/layout/vList2"/>
    <dgm:cxn modelId="{68288912-E9C9-3F4F-B554-06C77AB8FAA8}" type="presParOf" srcId="{07D3ACBB-EC04-A14B-AE5E-2AC29D2CAD1F}" destId="{13BE8E64-D347-C04E-B072-3D3BE6349AE7}" srcOrd="6" destOrd="0" presId="urn:microsoft.com/office/officeart/2005/8/layout/vList2"/>
    <dgm:cxn modelId="{B8955994-5B82-B14A-A2CB-917D7E5326DE}" type="presParOf" srcId="{07D3ACBB-EC04-A14B-AE5E-2AC29D2CAD1F}" destId="{30143C3E-21B7-FE44-B665-52DB0DE1F21E}" srcOrd="7" destOrd="0" presId="urn:microsoft.com/office/officeart/2005/8/layout/vList2"/>
    <dgm:cxn modelId="{8409B19F-801A-7E47-984C-735CB45D1BA7}" type="presParOf" srcId="{07D3ACBB-EC04-A14B-AE5E-2AC29D2CAD1F}" destId="{3A5DADFE-D4F8-C74A-8A07-939DD7162DD7}" srcOrd="8" destOrd="0" presId="urn:microsoft.com/office/officeart/2005/8/layout/vList2"/>
    <dgm:cxn modelId="{7BA2AF16-A039-BA46-9865-ECE505421EDF}" type="presParOf" srcId="{07D3ACBB-EC04-A14B-AE5E-2AC29D2CAD1F}" destId="{21BCBCAB-7754-4F4F-8461-C3957704DD45}" srcOrd="9" destOrd="0" presId="urn:microsoft.com/office/officeart/2005/8/layout/vList2"/>
    <dgm:cxn modelId="{93CA0DAF-5952-CD4B-A934-4D77934BB27D}" type="presParOf" srcId="{07D3ACBB-EC04-A14B-AE5E-2AC29D2CAD1F}" destId="{CE4F164E-4BCF-4E4D-BA47-59DFA94BDFDA}" srcOrd="10" destOrd="0" presId="urn:microsoft.com/office/officeart/2005/8/layout/vList2"/>
    <dgm:cxn modelId="{94CD1F07-AB25-1448-9600-E03362449B80}" type="presParOf" srcId="{07D3ACBB-EC04-A14B-AE5E-2AC29D2CAD1F}" destId="{7810EDBC-84E9-104D-88E3-152A8E1F855E}" srcOrd="11" destOrd="0" presId="urn:microsoft.com/office/officeart/2005/8/layout/vList2"/>
    <dgm:cxn modelId="{ADAB441F-A776-294A-9133-089BC18A9D00}" type="presParOf" srcId="{07D3ACBB-EC04-A14B-AE5E-2AC29D2CAD1F}" destId="{31E08321-FD8E-0841-A6B6-1146D027AB46}" srcOrd="12" destOrd="0" presId="urn:microsoft.com/office/officeart/2005/8/layout/vList2"/>
    <dgm:cxn modelId="{B4D2A287-738D-FF41-B4AA-1989C2DCAC59}" type="presParOf" srcId="{07D3ACBB-EC04-A14B-AE5E-2AC29D2CAD1F}" destId="{03D14963-5A6F-E841-AC4F-AD0C08C9D495}" srcOrd="13" destOrd="0" presId="urn:microsoft.com/office/officeart/2005/8/layout/vList2"/>
    <dgm:cxn modelId="{1D9314D5-67B1-174A-B3B5-E136270A1BB4}" type="presParOf" srcId="{07D3ACBB-EC04-A14B-AE5E-2AC29D2CAD1F}" destId="{DC59E8DF-BF5D-EE44-87E1-BF2B8A172932}" srcOrd="14" destOrd="0" presId="urn:microsoft.com/office/officeart/2005/8/layout/vList2"/>
    <dgm:cxn modelId="{EBFB393A-DCF8-264F-9CF1-6FE1E72A3700}" type="presParOf" srcId="{07D3ACBB-EC04-A14B-AE5E-2AC29D2CAD1F}" destId="{E71695BC-A285-C940-B28E-014418E1BE4E}" srcOrd="15" destOrd="0" presId="urn:microsoft.com/office/officeart/2005/8/layout/vList2"/>
    <dgm:cxn modelId="{CEF40574-F934-D548-B0AC-45DDE64B0A3A}" type="presParOf" srcId="{07D3ACBB-EC04-A14B-AE5E-2AC29D2CAD1F}" destId="{FAA22010-DF7E-6449-A2A5-D21C9F4EE619}" srcOrd="16" destOrd="0" presId="urn:microsoft.com/office/officeart/2005/8/layout/vList2"/>
    <dgm:cxn modelId="{6A478D85-5D24-5A4C-8125-059DB077A2A2}" type="presParOf" srcId="{07D3ACBB-EC04-A14B-AE5E-2AC29D2CAD1F}" destId="{C1548F9B-E120-9047-9C98-2718D88601D5}" srcOrd="17" destOrd="0" presId="urn:microsoft.com/office/officeart/2005/8/layout/vList2"/>
    <dgm:cxn modelId="{4A8D7BC6-E140-974F-8396-387A791E470A}" type="presParOf" srcId="{07D3ACBB-EC04-A14B-AE5E-2AC29D2CAD1F}" destId="{B186A1A8-6F08-FB44-9F97-B98156E4DA7C}" srcOrd="1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upa 1"/>
      <dsp:cNvGrpSpPr/>
    </dsp:nvGrpSpPr>
    <dsp:grpSpPr>
      <a:xfrm>
        <a:off x="0" y="0"/>
        <a:ext cx="5536397" cy="3935281"/>
        <a:chOff x="0" y="0"/>
        <a:chExt cx="5536397" cy="3935281"/>
      </a:xfrm>
    </dsp:grpSpPr>
    <dsp:sp modelId="{81114DCE-98E7-AE43-A93D-1DF9C461F45C}">
      <dsp:nvSpPr>
        <dsp:cNvPr id="3" name="Łącznik prosty 2"/>
        <dsp:cNvSpPr/>
      </dsp:nvSpPr>
      <dsp:spPr bwMode="white">
        <a:xfrm>
          <a:off x="0" y="0"/>
          <a:ext cx="5536397" cy="0"/>
        </a:xfrm>
        <a:prstGeom prst="line">
          <a:avLst/>
        </a:prstGeom>
      </dsp:spPr>
      <dsp:style>
        <a:lnRef idx="2">
          <a:schemeClr val="accent1"/>
        </a:lnRef>
        <a:fillRef idx="1">
          <a:schemeClr val="accent1"/>
        </a:fillRef>
        <a:effectRef idx="0">
          <a:scrgbClr r="0" g="0" b="0"/>
        </a:effectRef>
        <a:fontRef idx="minor">
          <a:schemeClr val="lt1"/>
        </a:fontRef>
      </dsp:style>
      <dsp:txXfrm>
        <a:off x="0" y="0"/>
        <a:ext cx="5536397" cy="0"/>
      </dsp:txXfrm>
    </dsp:sp>
    <dsp:sp modelId="{E4CF788E-FBDF-4B46-94E9-D34A33BEB896}">
      <dsp:nvSpPr>
        <dsp:cNvPr id="4" name="Prostokąt 3"/>
        <dsp:cNvSpPr/>
      </dsp:nvSpPr>
      <dsp:spPr bwMode="white">
        <a:xfrm>
          <a:off x="0" y="0"/>
          <a:ext cx="5536397" cy="655880"/>
        </a:xfrm>
        <a:prstGeom prst="rect">
          <a:avLst/>
        </a:prstGeom>
      </dsp:spPr>
      <dsp:style>
        <a:lnRef idx="0">
          <a:schemeClr val="dk1">
            <a:alpha val="0"/>
          </a:schemeClr>
        </a:lnRef>
        <a:fillRef idx="0">
          <a:schemeClr val="lt1">
            <a:alpha val="0"/>
          </a:schemeClr>
        </a:fillRef>
        <a:effectRef idx="0">
          <a:scrgbClr r="0" g="0" b="0"/>
        </a:effectRef>
        <a:fontRef idx="minor"/>
      </dsp:style>
      <dsp:txBody>
        <a:bodyPr lIns="87630" tIns="87630" rIns="87630" bIns="87630" anchor="t"/>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de-DE">
              <a:solidFill>
                <a:schemeClr val="tx1"/>
              </a:solidFill>
            </a:rPr>
            <a:t>Bankensystem</a:t>
          </a:r>
          <a:endParaRPr lang="en-US">
            <a:solidFill>
              <a:schemeClr val="tx1"/>
            </a:solidFill>
          </a:endParaRPr>
        </a:p>
      </dsp:txBody>
      <dsp:txXfrm>
        <a:off x="0" y="0"/>
        <a:ext cx="5536397" cy="655880"/>
      </dsp:txXfrm>
    </dsp:sp>
    <dsp:sp modelId="{B93FAB67-1AF4-1747-A8D4-5917F6A57662}">
      <dsp:nvSpPr>
        <dsp:cNvPr id="5" name="Łącznik prosty 4"/>
        <dsp:cNvSpPr/>
      </dsp:nvSpPr>
      <dsp:spPr bwMode="white">
        <a:xfrm>
          <a:off x="0" y="655880"/>
          <a:ext cx="5536397" cy="0"/>
        </a:xfrm>
        <a:prstGeom prst="line">
          <a:avLst/>
        </a:prstGeom>
      </dsp:spPr>
      <dsp:style>
        <a:lnRef idx="2">
          <a:schemeClr val="accent1"/>
        </a:lnRef>
        <a:fillRef idx="1">
          <a:schemeClr val="accent1"/>
        </a:fillRef>
        <a:effectRef idx="0">
          <a:scrgbClr r="0" g="0" b="0"/>
        </a:effectRef>
        <a:fontRef idx="minor">
          <a:schemeClr val="lt1"/>
        </a:fontRef>
      </dsp:style>
      <dsp:txXfrm>
        <a:off x="0" y="655880"/>
        <a:ext cx="5536397" cy="0"/>
      </dsp:txXfrm>
    </dsp:sp>
    <dsp:sp modelId="{788484BC-54D9-0246-B938-49AE57AA9D17}">
      <dsp:nvSpPr>
        <dsp:cNvPr id="6" name="Prostokąt 5"/>
        <dsp:cNvSpPr/>
      </dsp:nvSpPr>
      <dsp:spPr bwMode="white">
        <a:xfrm>
          <a:off x="0" y="655880"/>
          <a:ext cx="5536397" cy="655880"/>
        </a:xfrm>
        <a:prstGeom prst="rect">
          <a:avLst/>
        </a:prstGeom>
      </dsp:spPr>
      <dsp:style>
        <a:lnRef idx="0">
          <a:schemeClr val="dk1">
            <a:alpha val="0"/>
          </a:schemeClr>
        </a:lnRef>
        <a:fillRef idx="0">
          <a:schemeClr val="lt1">
            <a:alpha val="0"/>
          </a:schemeClr>
        </a:fillRef>
        <a:effectRef idx="0">
          <a:scrgbClr r="0" g="0" b="0"/>
        </a:effectRef>
        <a:fontRef idx="minor"/>
      </dsp:style>
      <dsp:txBody>
        <a:bodyPr lIns="87630" tIns="87630" rIns="87630" bIns="87630" anchor="t"/>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de-DE">
              <a:solidFill>
                <a:schemeClr val="tx1"/>
              </a:solidFill>
            </a:rPr>
            <a:t>Private Banken</a:t>
          </a:r>
          <a:endParaRPr lang="en-US">
            <a:solidFill>
              <a:schemeClr val="tx1"/>
            </a:solidFill>
          </a:endParaRPr>
        </a:p>
      </dsp:txBody>
      <dsp:txXfrm>
        <a:off x="0" y="655880"/>
        <a:ext cx="5536397" cy="655880"/>
      </dsp:txXfrm>
    </dsp:sp>
    <dsp:sp modelId="{0E5E8292-AE23-5946-BEC7-3220E9B797BC}">
      <dsp:nvSpPr>
        <dsp:cNvPr id="7" name="Łącznik prosty 6"/>
        <dsp:cNvSpPr/>
      </dsp:nvSpPr>
      <dsp:spPr bwMode="white">
        <a:xfrm>
          <a:off x="0" y="1311760"/>
          <a:ext cx="5536397" cy="0"/>
        </a:xfrm>
        <a:prstGeom prst="line">
          <a:avLst/>
        </a:prstGeom>
      </dsp:spPr>
      <dsp:style>
        <a:lnRef idx="2">
          <a:schemeClr val="accent1"/>
        </a:lnRef>
        <a:fillRef idx="1">
          <a:schemeClr val="accent1"/>
        </a:fillRef>
        <a:effectRef idx="0">
          <a:scrgbClr r="0" g="0" b="0"/>
        </a:effectRef>
        <a:fontRef idx="minor">
          <a:schemeClr val="lt1"/>
        </a:fontRef>
      </dsp:style>
      <dsp:txXfrm>
        <a:off x="0" y="1311760"/>
        <a:ext cx="5536397" cy="0"/>
      </dsp:txXfrm>
    </dsp:sp>
    <dsp:sp modelId="{C4669CCB-C9DC-304B-9242-DA6CBFF12CE0}">
      <dsp:nvSpPr>
        <dsp:cNvPr id="8" name="Prostokąt 7"/>
        <dsp:cNvSpPr/>
      </dsp:nvSpPr>
      <dsp:spPr bwMode="white">
        <a:xfrm>
          <a:off x="0" y="1311760"/>
          <a:ext cx="5536397" cy="655880"/>
        </a:xfrm>
        <a:prstGeom prst="rect">
          <a:avLst/>
        </a:prstGeom>
      </dsp:spPr>
      <dsp:style>
        <a:lnRef idx="0">
          <a:schemeClr val="dk1">
            <a:alpha val="0"/>
          </a:schemeClr>
        </a:lnRef>
        <a:fillRef idx="0">
          <a:schemeClr val="lt1">
            <a:alpha val="0"/>
          </a:schemeClr>
        </a:fillRef>
        <a:effectRef idx="0">
          <a:scrgbClr r="0" g="0" b="0"/>
        </a:effectRef>
        <a:fontRef idx="minor"/>
      </dsp:style>
      <dsp:txBody>
        <a:bodyPr lIns="87630" tIns="87630" rIns="87630" bIns="87630" anchor="t"/>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de-DE">
              <a:solidFill>
                <a:schemeClr val="tx1"/>
              </a:solidFill>
            </a:rPr>
            <a:t>Sparkassen</a:t>
          </a:r>
          <a:endParaRPr lang="en-US">
            <a:solidFill>
              <a:schemeClr val="tx1"/>
            </a:solidFill>
          </a:endParaRPr>
        </a:p>
      </dsp:txBody>
      <dsp:txXfrm>
        <a:off x="0" y="1311760"/>
        <a:ext cx="5536397" cy="655880"/>
      </dsp:txXfrm>
    </dsp:sp>
    <dsp:sp modelId="{BC6E903A-8E0A-5C40-99E6-EB725FDDCF29}">
      <dsp:nvSpPr>
        <dsp:cNvPr id="9" name="Łącznik prosty 8"/>
        <dsp:cNvSpPr/>
      </dsp:nvSpPr>
      <dsp:spPr bwMode="white">
        <a:xfrm>
          <a:off x="0" y="1967641"/>
          <a:ext cx="5536397" cy="0"/>
        </a:xfrm>
        <a:prstGeom prst="line">
          <a:avLst/>
        </a:prstGeom>
      </dsp:spPr>
      <dsp:style>
        <a:lnRef idx="2">
          <a:schemeClr val="accent1"/>
        </a:lnRef>
        <a:fillRef idx="1">
          <a:schemeClr val="accent1"/>
        </a:fillRef>
        <a:effectRef idx="0">
          <a:scrgbClr r="0" g="0" b="0"/>
        </a:effectRef>
        <a:fontRef idx="minor">
          <a:schemeClr val="lt1"/>
        </a:fontRef>
      </dsp:style>
      <dsp:txXfrm>
        <a:off x="0" y="1967641"/>
        <a:ext cx="5536397" cy="0"/>
      </dsp:txXfrm>
    </dsp:sp>
    <dsp:sp modelId="{1587450C-E5CE-4947-98D3-3FB9316928CD}">
      <dsp:nvSpPr>
        <dsp:cNvPr id="10" name="Prostokąt 9"/>
        <dsp:cNvSpPr/>
      </dsp:nvSpPr>
      <dsp:spPr bwMode="white">
        <a:xfrm>
          <a:off x="0" y="1967641"/>
          <a:ext cx="5536397" cy="655880"/>
        </a:xfrm>
        <a:prstGeom prst="rect">
          <a:avLst/>
        </a:prstGeom>
      </dsp:spPr>
      <dsp:style>
        <a:lnRef idx="0">
          <a:schemeClr val="dk1">
            <a:alpha val="0"/>
          </a:schemeClr>
        </a:lnRef>
        <a:fillRef idx="0">
          <a:schemeClr val="lt1">
            <a:alpha val="0"/>
          </a:schemeClr>
        </a:fillRef>
        <a:effectRef idx="0">
          <a:scrgbClr r="0" g="0" b="0"/>
        </a:effectRef>
        <a:fontRef idx="minor"/>
      </dsp:style>
      <dsp:txBody>
        <a:bodyPr lIns="87630" tIns="87630" rIns="87630" bIns="87630" anchor="t"/>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de-DE">
              <a:solidFill>
                <a:schemeClr val="tx1"/>
              </a:solidFill>
            </a:rPr>
            <a:t>Genossenschaftsbanken</a:t>
          </a:r>
          <a:endParaRPr lang="en-US">
            <a:solidFill>
              <a:schemeClr val="tx1"/>
            </a:solidFill>
          </a:endParaRPr>
        </a:p>
      </dsp:txBody>
      <dsp:txXfrm>
        <a:off x="0" y="1967641"/>
        <a:ext cx="5536397" cy="655880"/>
      </dsp:txXfrm>
    </dsp:sp>
    <dsp:sp modelId="{5E2CAEC7-0E5A-894B-AF62-DC59EFE8E3A4}">
      <dsp:nvSpPr>
        <dsp:cNvPr id="11" name="Łącznik prosty 10"/>
        <dsp:cNvSpPr/>
      </dsp:nvSpPr>
      <dsp:spPr bwMode="white">
        <a:xfrm>
          <a:off x="0" y="2623521"/>
          <a:ext cx="5536397" cy="0"/>
        </a:xfrm>
        <a:prstGeom prst="line">
          <a:avLst/>
        </a:prstGeom>
      </dsp:spPr>
      <dsp:style>
        <a:lnRef idx="2">
          <a:schemeClr val="accent1"/>
        </a:lnRef>
        <a:fillRef idx="1">
          <a:schemeClr val="accent1"/>
        </a:fillRef>
        <a:effectRef idx="0">
          <a:scrgbClr r="0" g="0" b="0"/>
        </a:effectRef>
        <a:fontRef idx="minor">
          <a:schemeClr val="lt1"/>
        </a:fontRef>
      </dsp:style>
      <dsp:txXfrm>
        <a:off x="0" y="2623521"/>
        <a:ext cx="5536397" cy="0"/>
      </dsp:txXfrm>
    </dsp:sp>
    <dsp:sp modelId="{4E3625E8-DF5C-564E-A526-B8A11021988F}">
      <dsp:nvSpPr>
        <dsp:cNvPr id="12" name="Prostokąt 11"/>
        <dsp:cNvSpPr/>
      </dsp:nvSpPr>
      <dsp:spPr bwMode="white">
        <a:xfrm>
          <a:off x="0" y="2623521"/>
          <a:ext cx="5536397" cy="655880"/>
        </a:xfrm>
        <a:prstGeom prst="rect">
          <a:avLst/>
        </a:prstGeom>
      </dsp:spPr>
      <dsp:style>
        <a:lnRef idx="0">
          <a:schemeClr val="dk1">
            <a:alpha val="0"/>
          </a:schemeClr>
        </a:lnRef>
        <a:fillRef idx="0">
          <a:schemeClr val="lt1">
            <a:alpha val="0"/>
          </a:schemeClr>
        </a:fillRef>
        <a:effectRef idx="0">
          <a:scrgbClr r="0" g="0" b="0"/>
        </a:effectRef>
        <a:fontRef idx="minor"/>
      </dsp:style>
      <dsp:txBody>
        <a:bodyPr lIns="87630" tIns="87630" rIns="87630" bIns="87630" anchor="t"/>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de-DE">
              <a:solidFill>
                <a:schemeClr val="tx1"/>
              </a:solidFill>
            </a:rPr>
            <a:t>Spezialbanken</a:t>
          </a:r>
          <a:endParaRPr lang="en-US">
            <a:solidFill>
              <a:schemeClr val="tx1"/>
            </a:solidFill>
          </a:endParaRPr>
        </a:p>
      </dsp:txBody>
      <dsp:txXfrm>
        <a:off x="0" y="2623521"/>
        <a:ext cx="5536397" cy="655880"/>
      </dsp:txXfrm>
    </dsp:sp>
    <dsp:sp modelId="{671451DB-13CE-1246-B63D-CF95E20D349A}">
      <dsp:nvSpPr>
        <dsp:cNvPr id="13" name="Łącznik prosty 12"/>
        <dsp:cNvSpPr/>
      </dsp:nvSpPr>
      <dsp:spPr bwMode="white">
        <a:xfrm>
          <a:off x="0" y="3279401"/>
          <a:ext cx="5536397" cy="0"/>
        </a:xfrm>
        <a:prstGeom prst="line">
          <a:avLst/>
        </a:prstGeom>
      </dsp:spPr>
      <dsp:style>
        <a:lnRef idx="2">
          <a:schemeClr val="accent1"/>
        </a:lnRef>
        <a:fillRef idx="1">
          <a:schemeClr val="accent1"/>
        </a:fillRef>
        <a:effectRef idx="0">
          <a:scrgbClr r="0" g="0" b="0"/>
        </a:effectRef>
        <a:fontRef idx="minor">
          <a:schemeClr val="lt1"/>
        </a:fontRef>
      </dsp:style>
      <dsp:txXfrm>
        <a:off x="0" y="3279401"/>
        <a:ext cx="5536397" cy="0"/>
      </dsp:txXfrm>
    </dsp:sp>
    <dsp:sp modelId="{EC64D1B0-C7AC-4A4A-8850-AF1CFE24AA83}">
      <dsp:nvSpPr>
        <dsp:cNvPr id="14" name="Prostokąt 13"/>
        <dsp:cNvSpPr/>
      </dsp:nvSpPr>
      <dsp:spPr bwMode="white">
        <a:xfrm>
          <a:off x="0" y="3279401"/>
          <a:ext cx="5536397" cy="655880"/>
        </a:xfrm>
        <a:prstGeom prst="rect">
          <a:avLst/>
        </a:prstGeom>
      </dsp:spPr>
      <dsp:style>
        <a:lnRef idx="0">
          <a:schemeClr val="dk1">
            <a:alpha val="0"/>
          </a:schemeClr>
        </a:lnRef>
        <a:fillRef idx="0">
          <a:schemeClr val="lt1">
            <a:alpha val="0"/>
          </a:schemeClr>
        </a:fillRef>
        <a:effectRef idx="0">
          <a:scrgbClr r="0" g="0" b="0"/>
        </a:effectRef>
        <a:fontRef idx="minor"/>
      </dsp:style>
      <dsp:txBody>
        <a:bodyPr lIns="87630" tIns="87630" rIns="87630" bIns="87630" anchor="t"/>
        <a:lstStyle>
          <a:lvl1pPr algn="l">
            <a:defRPr sz="2300"/>
          </a:lvl1pPr>
          <a:lvl2pPr marL="171450" indent="-171450" algn="l">
            <a:defRPr sz="1700"/>
          </a:lvl2pPr>
          <a:lvl3pPr marL="342900" indent="-171450" algn="l">
            <a:defRPr sz="1700"/>
          </a:lvl3pPr>
          <a:lvl4pPr marL="514350" indent="-171450" algn="l">
            <a:defRPr sz="1700"/>
          </a:lvl4pPr>
          <a:lvl5pPr marL="685800" indent="-171450" algn="l">
            <a:defRPr sz="1700"/>
          </a:lvl5pPr>
          <a:lvl6pPr marL="857250" indent="-171450" algn="l">
            <a:defRPr sz="1700"/>
          </a:lvl6pPr>
          <a:lvl7pPr marL="1028700" indent="-171450" algn="l">
            <a:defRPr sz="1700"/>
          </a:lvl7pPr>
          <a:lvl8pPr marL="1200150" indent="-171450" algn="l">
            <a:defRPr sz="1700"/>
          </a:lvl8pPr>
          <a:lvl9pPr marL="1371600" indent="-171450" algn="l">
            <a:defRPr sz="1700"/>
          </a:lvl9pPr>
        </a:lstStyle>
        <a:p>
          <a:pPr lvl="0">
            <a:lnSpc>
              <a:spcPct val="100000"/>
            </a:lnSpc>
            <a:spcBef>
              <a:spcPct val="0"/>
            </a:spcBef>
            <a:spcAft>
              <a:spcPct val="35000"/>
            </a:spcAft>
          </a:pPr>
          <a:r>
            <a:rPr lang="de-DE">
              <a:solidFill>
                <a:schemeClr val="tx1"/>
              </a:solidFill>
            </a:rPr>
            <a:t>Funktion des Deutsche Bundesbank</a:t>
          </a:r>
          <a:endParaRPr lang="en-US">
            <a:solidFill>
              <a:schemeClr val="tx1"/>
            </a:solidFill>
          </a:endParaRPr>
        </a:p>
      </dsp:txBody>
      <dsp:txXfrm>
        <a:off x="0" y="3279401"/>
        <a:ext cx="5536397" cy="655880"/>
      </dsp:txXfrm>
    </dsp:sp>
  </dsp:spTree>
</dsp:drawing>
</file>

<file path=ppt/diagrams/drawing2.xml><?xml version="1.0" encoding="utf-8"?>
<dsp:drawing xmlns:dgm="http://schemas.openxmlformats.org/drawingml/2006/diagram" xmlns:dsp="http://schemas.microsoft.com/office/drawing/2008/diagram" xmlns:a="http://schemas.openxmlformats.org/drawingml/2006/main" xmlns:r="http://schemas.openxmlformats.org/officeDocument/2006/relationships">
  <dsp:spTree>
    <dsp:nvGrpSpPr>
      <dsp:cNvPr id="2" name="Grupa 1"/>
      <dsp:cNvGrpSpPr/>
    </dsp:nvGrpSpPr>
    <dsp:grpSpPr>
      <a:xfrm>
        <a:off x="0" y="0"/>
        <a:ext cx="5393361" cy="4351338"/>
        <a:chOff x="0" y="0"/>
        <a:chExt cx="5393361" cy="4351338"/>
      </a:xfrm>
    </dsp:grpSpPr>
    <dsp:sp modelId="{D5EC9957-3D52-174A-9FE5-F936576AFCF5}">
      <dsp:nvSpPr>
        <dsp:cNvPr id="3" name="Prostokąt zaokrąglony 2"/>
        <dsp:cNvSpPr/>
      </dsp:nvSpPr>
      <dsp:spPr bwMode="white">
        <a:xfrm>
          <a:off x="0" y="108539"/>
          <a:ext cx="5393361" cy="379730"/>
        </a:xfrm>
        <a:prstGeom prst="roundRect">
          <a:avLst/>
        </a:prstGeom>
      </dsp:spPr>
      <dsp:style>
        <a:lnRef idx="0">
          <a:schemeClr val="lt1"/>
        </a:lnRef>
        <a:fillRef idx="3">
          <a:schemeClr val="accent2"/>
        </a:fillRef>
        <a:effectRef idx="2">
          <a:scrgbClr r="0" g="0" b="0"/>
        </a:effectRef>
        <a:fontRef idx="minor">
          <a:schemeClr val="lt1"/>
        </a:fontRef>
      </dsp:style>
      <dsp:txBody>
        <a:bodyPr lIns="49530" tIns="49530" rIns="49530" bIns="49530" anchor="ctr"/>
        <a:lstStyle>
          <a:lvl1pPr algn="l">
            <a:defRPr sz="1300"/>
          </a:lvl1pPr>
          <a:lvl2pPr marL="57150" indent="-57150" algn="l">
            <a:defRPr sz="1000"/>
          </a:lvl2pPr>
          <a:lvl3pPr marL="114300" indent="-57150" algn="l">
            <a:defRPr sz="1000"/>
          </a:lvl3pPr>
          <a:lvl4pPr marL="171450" indent="-57150" algn="l">
            <a:defRPr sz="1000"/>
          </a:lvl4pPr>
          <a:lvl5pPr marL="228600" indent="-57150" algn="l">
            <a:defRPr sz="1000"/>
          </a:lvl5pPr>
          <a:lvl6pPr marL="285750" indent="-57150" algn="l">
            <a:defRPr sz="1000"/>
          </a:lvl6pPr>
          <a:lvl7pPr marL="342900" indent="-57150" algn="l">
            <a:defRPr sz="1000"/>
          </a:lvl7pPr>
          <a:lvl8pPr marL="400050" indent="-57150" algn="l">
            <a:defRPr sz="1000"/>
          </a:lvl8pPr>
          <a:lvl9pPr marL="457200" indent="-57150" algn="l">
            <a:defRPr sz="1000"/>
          </a:lvl9pPr>
        </a:lstStyle>
        <a:p>
          <a:pPr lvl="0">
            <a:lnSpc>
              <a:spcPct val="100000"/>
            </a:lnSpc>
            <a:spcBef>
              <a:spcPct val="0"/>
            </a:spcBef>
            <a:spcAft>
              <a:spcPct val="35000"/>
            </a:spcAft>
          </a:pPr>
          <a:r>
            <a:rPr lang="de-DE"/>
            <a:t>Bankdienstleistungen – </a:t>
          </a:r>
          <a:r>
            <a:rPr lang="pl-PL"/>
            <a:t>usługi bankowe</a:t>
          </a:r>
          <a:endParaRPr lang="en-US"/>
        </a:p>
      </dsp:txBody>
      <dsp:txXfrm>
        <a:off x="0" y="108539"/>
        <a:ext cx="5393361" cy="379730"/>
      </dsp:txXfrm>
    </dsp:sp>
    <dsp:sp modelId="{B35EFBE4-ABCB-6D4A-B6FE-EE44D52393D9}">
      <dsp:nvSpPr>
        <dsp:cNvPr id="4" name="Prostokąt zaokrąglony 3"/>
        <dsp:cNvSpPr/>
      </dsp:nvSpPr>
      <dsp:spPr bwMode="white">
        <a:xfrm>
          <a:off x="0" y="525709"/>
          <a:ext cx="5393361" cy="379730"/>
        </a:xfrm>
        <a:prstGeom prst="roundRect">
          <a:avLst/>
        </a:prstGeom>
      </dsp:spPr>
      <dsp:style>
        <a:lnRef idx="0">
          <a:schemeClr val="lt1"/>
        </a:lnRef>
        <a:fillRef idx="3">
          <a:schemeClr val="accent3"/>
        </a:fillRef>
        <a:effectRef idx="2">
          <a:scrgbClr r="0" g="0" b="0"/>
        </a:effectRef>
        <a:fontRef idx="minor">
          <a:schemeClr val="lt1"/>
        </a:fontRef>
      </dsp:style>
      <dsp:txBody>
        <a:bodyPr lIns="49530" tIns="49530" rIns="49530" bIns="49530" anchor="ctr"/>
        <a:lstStyle>
          <a:lvl1pPr algn="l">
            <a:defRPr sz="1300"/>
          </a:lvl1pPr>
          <a:lvl2pPr marL="57150" indent="-57150" algn="l">
            <a:defRPr sz="1000"/>
          </a:lvl2pPr>
          <a:lvl3pPr marL="114300" indent="-57150" algn="l">
            <a:defRPr sz="1000"/>
          </a:lvl3pPr>
          <a:lvl4pPr marL="171450" indent="-57150" algn="l">
            <a:defRPr sz="1000"/>
          </a:lvl4pPr>
          <a:lvl5pPr marL="228600" indent="-57150" algn="l">
            <a:defRPr sz="1000"/>
          </a:lvl5pPr>
          <a:lvl6pPr marL="285750" indent="-57150" algn="l">
            <a:defRPr sz="1000"/>
          </a:lvl6pPr>
          <a:lvl7pPr marL="342900" indent="-57150" algn="l">
            <a:defRPr sz="1000"/>
          </a:lvl7pPr>
          <a:lvl8pPr marL="400050" indent="-57150" algn="l">
            <a:defRPr sz="1000"/>
          </a:lvl8pPr>
          <a:lvl9pPr marL="457200" indent="-57150" algn="l">
            <a:defRPr sz="1000"/>
          </a:lvl9pPr>
        </a:lstStyle>
        <a:p>
          <a:pPr lvl="0">
            <a:lnSpc>
              <a:spcPct val="100000"/>
            </a:lnSpc>
            <a:spcBef>
              <a:spcPct val="0"/>
            </a:spcBef>
            <a:spcAft>
              <a:spcPct val="35000"/>
            </a:spcAft>
          </a:pPr>
          <a:r>
            <a:rPr lang="de-DE"/>
            <a:t>Privatbanken – </a:t>
          </a:r>
          <a:r>
            <a:rPr lang="pl-PL"/>
            <a:t>banki prywatne</a:t>
          </a:r>
          <a:endParaRPr lang="en-US"/>
        </a:p>
      </dsp:txBody>
      <dsp:txXfrm>
        <a:off x="0" y="525709"/>
        <a:ext cx="5393361" cy="379730"/>
      </dsp:txXfrm>
    </dsp:sp>
    <dsp:sp modelId="{38B2873B-C190-504F-B205-3E27D5F73A7D}">
      <dsp:nvSpPr>
        <dsp:cNvPr id="5" name="Prostokąt zaokrąglony 4"/>
        <dsp:cNvSpPr/>
      </dsp:nvSpPr>
      <dsp:spPr bwMode="white">
        <a:xfrm>
          <a:off x="0" y="942879"/>
          <a:ext cx="5393361" cy="379730"/>
        </a:xfrm>
        <a:prstGeom prst="roundRect">
          <a:avLst/>
        </a:prstGeom>
      </dsp:spPr>
      <dsp:style>
        <a:lnRef idx="0">
          <a:schemeClr val="lt1"/>
        </a:lnRef>
        <a:fillRef idx="3">
          <a:schemeClr val="accent4"/>
        </a:fillRef>
        <a:effectRef idx="2">
          <a:scrgbClr r="0" g="0" b="0"/>
        </a:effectRef>
        <a:fontRef idx="minor">
          <a:schemeClr val="lt1"/>
        </a:fontRef>
      </dsp:style>
      <dsp:txBody>
        <a:bodyPr lIns="49530" tIns="49530" rIns="49530" bIns="49530" anchor="ctr"/>
        <a:lstStyle>
          <a:lvl1pPr algn="l">
            <a:defRPr sz="1300"/>
          </a:lvl1pPr>
          <a:lvl2pPr marL="57150" indent="-57150" algn="l">
            <a:defRPr sz="1000"/>
          </a:lvl2pPr>
          <a:lvl3pPr marL="114300" indent="-57150" algn="l">
            <a:defRPr sz="1000"/>
          </a:lvl3pPr>
          <a:lvl4pPr marL="171450" indent="-57150" algn="l">
            <a:defRPr sz="1000"/>
          </a:lvl4pPr>
          <a:lvl5pPr marL="228600" indent="-57150" algn="l">
            <a:defRPr sz="1000"/>
          </a:lvl5pPr>
          <a:lvl6pPr marL="285750" indent="-57150" algn="l">
            <a:defRPr sz="1000"/>
          </a:lvl6pPr>
          <a:lvl7pPr marL="342900" indent="-57150" algn="l">
            <a:defRPr sz="1000"/>
          </a:lvl7pPr>
          <a:lvl8pPr marL="400050" indent="-57150" algn="l">
            <a:defRPr sz="1000"/>
          </a:lvl8pPr>
          <a:lvl9pPr marL="457200" indent="-57150" algn="l">
            <a:defRPr sz="1000"/>
          </a:lvl9pPr>
        </a:lstStyle>
        <a:p>
          <a:pPr lvl="0">
            <a:lnSpc>
              <a:spcPct val="100000"/>
            </a:lnSpc>
            <a:spcBef>
              <a:spcPct val="0"/>
            </a:spcBef>
            <a:spcAft>
              <a:spcPct val="35000"/>
            </a:spcAft>
          </a:pPr>
          <a:r>
            <a:rPr lang="de-DE"/>
            <a:t>Sparkassen – </a:t>
          </a:r>
          <a:r>
            <a:rPr lang="pl-PL"/>
            <a:t>kasy oszczędnościowe</a:t>
          </a:r>
          <a:endParaRPr lang="en-US"/>
        </a:p>
      </dsp:txBody>
      <dsp:txXfrm>
        <a:off x="0" y="942879"/>
        <a:ext cx="5393361" cy="379730"/>
      </dsp:txXfrm>
    </dsp:sp>
    <dsp:sp modelId="{13BE8E64-D347-C04E-B072-3D3BE6349AE7}">
      <dsp:nvSpPr>
        <dsp:cNvPr id="6" name="Prostokąt zaokrąglony 5"/>
        <dsp:cNvSpPr/>
      </dsp:nvSpPr>
      <dsp:spPr bwMode="white">
        <a:xfrm>
          <a:off x="0" y="1360049"/>
          <a:ext cx="5393361" cy="379730"/>
        </a:xfrm>
        <a:prstGeom prst="roundRect">
          <a:avLst/>
        </a:prstGeom>
      </dsp:spPr>
      <dsp:style>
        <a:lnRef idx="0">
          <a:schemeClr val="lt1"/>
        </a:lnRef>
        <a:fillRef idx="3">
          <a:schemeClr val="accent5"/>
        </a:fillRef>
        <a:effectRef idx="2">
          <a:scrgbClr r="0" g="0" b="0"/>
        </a:effectRef>
        <a:fontRef idx="minor">
          <a:schemeClr val="lt1"/>
        </a:fontRef>
      </dsp:style>
      <dsp:txBody>
        <a:bodyPr lIns="49530" tIns="49530" rIns="49530" bIns="49530" anchor="ctr"/>
        <a:lstStyle>
          <a:lvl1pPr algn="l">
            <a:defRPr sz="1300"/>
          </a:lvl1pPr>
          <a:lvl2pPr marL="57150" indent="-57150" algn="l">
            <a:defRPr sz="1000"/>
          </a:lvl2pPr>
          <a:lvl3pPr marL="114300" indent="-57150" algn="l">
            <a:defRPr sz="1000"/>
          </a:lvl3pPr>
          <a:lvl4pPr marL="171450" indent="-57150" algn="l">
            <a:defRPr sz="1000"/>
          </a:lvl4pPr>
          <a:lvl5pPr marL="228600" indent="-57150" algn="l">
            <a:defRPr sz="1000"/>
          </a:lvl5pPr>
          <a:lvl6pPr marL="285750" indent="-57150" algn="l">
            <a:defRPr sz="1000"/>
          </a:lvl6pPr>
          <a:lvl7pPr marL="342900" indent="-57150" algn="l">
            <a:defRPr sz="1000"/>
          </a:lvl7pPr>
          <a:lvl8pPr marL="400050" indent="-57150" algn="l">
            <a:defRPr sz="1000"/>
          </a:lvl8pPr>
          <a:lvl9pPr marL="457200" indent="-57150" algn="l">
            <a:defRPr sz="1000"/>
          </a:lvl9pPr>
        </a:lstStyle>
        <a:p>
          <a:pPr lvl="0">
            <a:lnSpc>
              <a:spcPct val="100000"/>
            </a:lnSpc>
            <a:spcBef>
              <a:spcPct val="0"/>
            </a:spcBef>
            <a:spcAft>
              <a:spcPct val="35000"/>
            </a:spcAft>
          </a:pPr>
          <a:r>
            <a:rPr lang="de-DE"/>
            <a:t>Genossenschaftsbanken – </a:t>
          </a:r>
          <a:r>
            <a:rPr lang="pl-PL"/>
            <a:t>banki spółdzielcze</a:t>
          </a:r>
          <a:endParaRPr lang="en-US"/>
        </a:p>
      </dsp:txBody>
      <dsp:txXfrm>
        <a:off x="0" y="1360049"/>
        <a:ext cx="5393361" cy="379730"/>
      </dsp:txXfrm>
    </dsp:sp>
    <dsp:sp modelId="{3A5DADFE-D4F8-C74A-8A07-939DD7162DD7}">
      <dsp:nvSpPr>
        <dsp:cNvPr id="7" name="Prostokąt zaokrąglony 6"/>
        <dsp:cNvSpPr/>
      </dsp:nvSpPr>
      <dsp:spPr bwMode="white">
        <a:xfrm>
          <a:off x="0" y="1777219"/>
          <a:ext cx="5393361" cy="379730"/>
        </a:xfrm>
        <a:prstGeom prst="roundRect">
          <a:avLst/>
        </a:prstGeom>
      </dsp:spPr>
      <dsp:style>
        <a:lnRef idx="0">
          <a:schemeClr val="lt1"/>
        </a:lnRef>
        <a:fillRef idx="3">
          <a:schemeClr val="accent6"/>
        </a:fillRef>
        <a:effectRef idx="2">
          <a:scrgbClr r="0" g="0" b="0"/>
        </a:effectRef>
        <a:fontRef idx="minor">
          <a:schemeClr val="lt1"/>
        </a:fontRef>
      </dsp:style>
      <dsp:txBody>
        <a:bodyPr lIns="49530" tIns="49530" rIns="49530" bIns="49530" anchor="ctr"/>
        <a:lstStyle>
          <a:lvl1pPr algn="l">
            <a:defRPr sz="1300"/>
          </a:lvl1pPr>
          <a:lvl2pPr marL="57150" indent="-57150" algn="l">
            <a:defRPr sz="1000"/>
          </a:lvl2pPr>
          <a:lvl3pPr marL="114300" indent="-57150" algn="l">
            <a:defRPr sz="1000"/>
          </a:lvl3pPr>
          <a:lvl4pPr marL="171450" indent="-57150" algn="l">
            <a:defRPr sz="1000"/>
          </a:lvl4pPr>
          <a:lvl5pPr marL="228600" indent="-57150" algn="l">
            <a:defRPr sz="1000"/>
          </a:lvl5pPr>
          <a:lvl6pPr marL="285750" indent="-57150" algn="l">
            <a:defRPr sz="1000"/>
          </a:lvl6pPr>
          <a:lvl7pPr marL="342900" indent="-57150" algn="l">
            <a:defRPr sz="1000"/>
          </a:lvl7pPr>
          <a:lvl8pPr marL="400050" indent="-57150" algn="l">
            <a:defRPr sz="1000"/>
          </a:lvl8pPr>
          <a:lvl9pPr marL="457200" indent="-57150" algn="l">
            <a:defRPr sz="1000"/>
          </a:lvl9pPr>
        </a:lstStyle>
        <a:p>
          <a:pPr lvl="0">
            <a:lnSpc>
              <a:spcPct val="100000"/>
            </a:lnSpc>
            <a:spcBef>
              <a:spcPct val="0"/>
            </a:spcBef>
            <a:spcAft>
              <a:spcPct val="35000"/>
            </a:spcAft>
          </a:pPr>
          <a:r>
            <a:rPr lang="de-DE"/>
            <a:t>Regionalbanken – </a:t>
          </a:r>
          <a:r>
            <a:rPr lang="pl-PL"/>
            <a:t>banki regionalne</a:t>
          </a:r>
          <a:endParaRPr lang="en-US"/>
        </a:p>
      </dsp:txBody>
      <dsp:txXfrm>
        <a:off x="0" y="1777219"/>
        <a:ext cx="5393361" cy="379730"/>
      </dsp:txXfrm>
    </dsp:sp>
    <dsp:sp modelId="{CE4F164E-4BCF-4E4D-BA47-59DFA94BDFDA}">
      <dsp:nvSpPr>
        <dsp:cNvPr id="8" name="Prostokąt zaokrąglony 7"/>
        <dsp:cNvSpPr/>
      </dsp:nvSpPr>
      <dsp:spPr bwMode="white">
        <a:xfrm>
          <a:off x="0" y="2194389"/>
          <a:ext cx="5393361" cy="379730"/>
        </a:xfrm>
        <a:prstGeom prst="roundRect">
          <a:avLst/>
        </a:prstGeom>
      </dsp:spPr>
      <dsp:style>
        <a:lnRef idx="0">
          <a:schemeClr val="lt1"/>
        </a:lnRef>
        <a:fillRef idx="3">
          <a:schemeClr val="accent2"/>
        </a:fillRef>
        <a:effectRef idx="2">
          <a:scrgbClr r="0" g="0" b="0"/>
        </a:effectRef>
        <a:fontRef idx="minor">
          <a:schemeClr val="lt1"/>
        </a:fontRef>
      </dsp:style>
      <dsp:txBody>
        <a:bodyPr lIns="49530" tIns="49530" rIns="49530" bIns="49530" anchor="ctr"/>
        <a:lstStyle>
          <a:lvl1pPr algn="l">
            <a:defRPr sz="1300"/>
          </a:lvl1pPr>
          <a:lvl2pPr marL="57150" indent="-57150" algn="l">
            <a:defRPr sz="1000"/>
          </a:lvl2pPr>
          <a:lvl3pPr marL="114300" indent="-57150" algn="l">
            <a:defRPr sz="1000"/>
          </a:lvl3pPr>
          <a:lvl4pPr marL="171450" indent="-57150" algn="l">
            <a:defRPr sz="1000"/>
          </a:lvl4pPr>
          <a:lvl5pPr marL="228600" indent="-57150" algn="l">
            <a:defRPr sz="1000"/>
          </a:lvl5pPr>
          <a:lvl6pPr marL="285750" indent="-57150" algn="l">
            <a:defRPr sz="1000"/>
          </a:lvl6pPr>
          <a:lvl7pPr marL="342900" indent="-57150" algn="l">
            <a:defRPr sz="1000"/>
          </a:lvl7pPr>
          <a:lvl8pPr marL="400050" indent="-57150" algn="l">
            <a:defRPr sz="1000"/>
          </a:lvl8pPr>
          <a:lvl9pPr marL="457200" indent="-57150" algn="l">
            <a:defRPr sz="1000"/>
          </a:lvl9pPr>
        </a:lstStyle>
        <a:p>
          <a:pPr lvl="0">
            <a:lnSpc>
              <a:spcPct val="100000"/>
            </a:lnSpc>
            <a:spcBef>
              <a:spcPct val="0"/>
            </a:spcBef>
            <a:spcAft>
              <a:spcPct val="35000"/>
            </a:spcAft>
          </a:pPr>
          <a:r>
            <a:rPr lang="de-DE"/>
            <a:t>Eigentümer – </a:t>
          </a:r>
          <a:r>
            <a:rPr lang="pl-PL"/>
            <a:t>właściciel </a:t>
          </a:r>
          <a:endParaRPr lang="en-US"/>
        </a:p>
      </dsp:txBody>
      <dsp:txXfrm>
        <a:off x="0" y="2194389"/>
        <a:ext cx="5393361" cy="379730"/>
      </dsp:txXfrm>
    </dsp:sp>
    <dsp:sp modelId="{31E08321-FD8E-0841-A6B6-1146D027AB46}">
      <dsp:nvSpPr>
        <dsp:cNvPr id="9" name="Prostokąt zaokrąglony 8"/>
        <dsp:cNvSpPr/>
      </dsp:nvSpPr>
      <dsp:spPr bwMode="white">
        <a:xfrm>
          <a:off x="0" y="2611559"/>
          <a:ext cx="5393361" cy="379730"/>
        </a:xfrm>
        <a:prstGeom prst="roundRect">
          <a:avLst/>
        </a:prstGeom>
      </dsp:spPr>
      <dsp:style>
        <a:lnRef idx="0">
          <a:schemeClr val="lt1"/>
        </a:lnRef>
        <a:fillRef idx="3">
          <a:schemeClr val="accent3"/>
        </a:fillRef>
        <a:effectRef idx="2">
          <a:scrgbClr r="0" g="0" b="0"/>
        </a:effectRef>
        <a:fontRef idx="minor">
          <a:schemeClr val="lt1"/>
        </a:fontRef>
      </dsp:style>
      <dsp:txBody>
        <a:bodyPr lIns="49530" tIns="49530" rIns="49530" bIns="49530" anchor="ctr"/>
        <a:lstStyle>
          <a:lvl1pPr algn="l">
            <a:defRPr sz="1300"/>
          </a:lvl1pPr>
          <a:lvl2pPr marL="57150" indent="-57150" algn="l">
            <a:defRPr sz="1000"/>
          </a:lvl2pPr>
          <a:lvl3pPr marL="114300" indent="-57150" algn="l">
            <a:defRPr sz="1000"/>
          </a:lvl3pPr>
          <a:lvl4pPr marL="171450" indent="-57150" algn="l">
            <a:defRPr sz="1000"/>
          </a:lvl4pPr>
          <a:lvl5pPr marL="228600" indent="-57150" algn="l">
            <a:defRPr sz="1000"/>
          </a:lvl5pPr>
          <a:lvl6pPr marL="285750" indent="-57150" algn="l">
            <a:defRPr sz="1000"/>
          </a:lvl6pPr>
          <a:lvl7pPr marL="342900" indent="-57150" algn="l">
            <a:defRPr sz="1000"/>
          </a:lvl7pPr>
          <a:lvl8pPr marL="400050" indent="-57150" algn="l">
            <a:defRPr sz="1000"/>
          </a:lvl8pPr>
          <a:lvl9pPr marL="457200" indent="-57150" algn="l">
            <a:defRPr sz="1000"/>
          </a:lvl9pPr>
        </a:lstStyle>
        <a:p>
          <a:pPr lvl="0">
            <a:lnSpc>
              <a:spcPct val="100000"/>
            </a:lnSpc>
            <a:spcBef>
              <a:spcPct val="0"/>
            </a:spcBef>
            <a:spcAft>
              <a:spcPct val="35000"/>
            </a:spcAft>
          </a:pPr>
          <a:r>
            <a:rPr lang="de-DE"/>
            <a:t>Zwar - </a:t>
          </a:r>
          <a:r>
            <a:rPr lang="pl-PL"/>
            <a:t>chociaż</a:t>
          </a:r>
          <a:endParaRPr lang="en-US"/>
        </a:p>
      </dsp:txBody>
      <dsp:txXfrm>
        <a:off x="0" y="2611559"/>
        <a:ext cx="5393361" cy="379730"/>
      </dsp:txXfrm>
    </dsp:sp>
    <dsp:sp modelId="{DC59E8DF-BF5D-EE44-87E1-BF2B8A172932}">
      <dsp:nvSpPr>
        <dsp:cNvPr id="10" name="Prostokąt zaokrąglony 9"/>
        <dsp:cNvSpPr/>
      </dsp:nvSpPr>
      <dsp:spPr bwMode="white">
        <a:xfrm>
          <a:off x="0" y="3028729"/>
          <a:ext cx="5393361" cy="379730"/>
        </a:xfrm>
        <a:prstGeom prst="roundRect">
          <a:avLst/>
        </a:prstGeom>
      </dsp:spPr>
      <dsp:style>
        <a:lnRef idx="0">
          <a:schemeClr val="lt1"/>
        </a:lnRef>
        <a:fillRef idx="3">
          <a:schemeClr val="accent4"/>
        </a:fillRef>
        <a:effectRef idx="2">
          <a:scrgbClr r="0" g="0" b="0"/>
        </a:effectRef>
        <a:fontRef idx="minor">
          <a:schemeClr val="lt1"/>
        </a:fontRef>
      </dsp:style>
      <dsp:txBody>
        <a:bodyPr lIns="49530" tIns="49530" rIns="49530" bIns="49530" anchor="ctr"/>
        <a:lstStyle>
          <a:lvl1pPr algn="l">
            <a:defRPr sz="1300"/>
          </a:lvl1pPr>
          <a:lvl2pPr marL="57150" indent="-57150" algn="l">
            <a:defRPr sz="1000"/>
          </a:lvl2pPr>
          <a:lvl3pPr marL="114300" indent="-57150" algn="l">
            <a:defRPr sz="1000"/>
          </a:lvl3pPr>
          <a:lvl4pPr marL="171450" indent="-57150" algn="l">
            <a:defRPr sz="1000"/>
          </a:lvl4pPr>
          <a:lvl5pPr marL="228600" indent="-57150" algn="l">
            <a:defRPr sz="1000"/>
          </a:lvl5pPr>
          <a:lvl6pPr marL="285750" indent="-57150" algn="l">
            <a:defRPr sz="1000"/>
          </a:lvl6pPr>
          <a:lvl7pPr marL="342900" indent="-57150" algn="l">
            <a:defRPr sz="1000"/>
          </a:lvl7pPr>
          <a:lvl8pPr marL="400050" indent="-57150" algn="l">
            <a:defRPr sz="1000"/>
          </a:lvl8pPr>
          <a:lvl9pPr marL="457200" indent="-57150" algn="l">
            <a:defRPr sz="1000"/>
          </a:lvl9pPr>
        </a:lstStyle>
        <a:p>
          <a:pPr lvl="0">
            <a:lnSpc>
              <a:spcPct val="100000"/>
            </a:lnSpc>
            <a:spcBef>
              <a:spcPct val="0"/>
            </a:spcBef>
            <a:spcAft>
              <a:spcPct val="35000"/>
            </a:spcAft>
          </a:pPr>
          <a:r>
            <a:rPr lang="de-DE"/>
            <a:t>Pfandbriefbanken – </a:t>
          </a:r>
          <a:r>
            <a:rPr lang="pl-PL"/>
            <a:t>banki zastawne</a:t>
          </a:r>
          <a:endParaRPr lang="en-US"/>
        </a:p>
      </dsp:txBody>
      <dsp:txXfrm>
        <a:off x="0" y="3028729"/>
        <a:ext cx="5393361" cy="379730"/>
      </dsp:txXfrm>
    </dsp:sp>
    <dsp:sp modelId="{FAA22010-DF7E-6449-A2A5-D21C9F4EE619}">
      <dsp:nvSpPr>
        <dsp:cNvPr id="11" name="Prostokąt zaokrąglony 10"/>
        <dsp:cNvSpPr/>
      </dsp:nvSpPr>
      <dsp:spPr bwMode="white">
        <a:xfrm>
          <a:off x="0" y="3445899"/>
          <a:ext cx="5393361" cy="379730"/>
        </a:xfrm>
        <a:prstGeom prst="roundRect">
          <a:avLst/>
        </a:prstGeom>
      </dsp:spPr>
      <dsp:style>
        <a:lnRef idx="0">
          <a:schemeClr val="lt1"/>
        </a:lnRef>
        <a:fillRef idx="3">
          <a:schemeClr val="accent5"/>
        </a:fillRef>
        <a:effectRef idx="2">
          <a:scrgbClr r="0" g="0" b="0"/>
        </a:effectRef>
        <a:fontRef idx="minor">
          <a:schemeClr val="lt1"/>
        </a:fontRef>
      </dsp:style>
      <dsp:txBody>
        <a:bodyPr lIns="49530" tIns="49530" rIns="49530" bIns="49530" anchor="ctr"/>
        <a:lstStyle>
          <a:lvl1pPr algn="l">
            <a:defRPr sz="1300"/>
          </a:lvl1pPr>
          <a:lvl2pPr marL="57150" indent="-57150" algn="l">
            <a:defRPr sz="1000"/>
          </a:lvl2pPr>
          <a:lvl3pPr marL="114300" indent="-57150" algn="l">
            <a:defRPr sz="1000"/>
          </a:lvl3pPr>
          <a:lvl4pPr marL="171450" indent="-57150" algn="l">
            <a:defRPr sz="1000"/>
          </a:lvl4pPr>
          <a:lvl5pPr marL="228600" indent="-57150" algn="l">
            <a:defRPr sz="1000"/>
          </a:lvl5pPr>
          <a:lvl6pPr marL="285750" indent="-57150" algn="l">
            <a:defRPr sz="1000"/>
          </a:lvl6pPr>
          <a:lvl7pPr marL="342900" indent="-57150" algn="l">
            <a:defRPr sz="1000"/>
          </a:lvl7pPr>
          <a:lvl8pPr marL="400050" indent="-57150" algn="l">
            <a:defRPr sz="1000"/>
          </a:lvl8pPr>
          <a:lvl9pPr marL="457200" indent="-57150" algn="l">
            <a:defRPr sz="1000"/>
          </a:lvl9pPr>
        </a:lstStyle>
        <a:p>
          <a:pPr lvl="0">
            <a:lnSpc>
              <a:spcPct val="100000"/>
            </a:lnSpc>
            <a:spcBef>
              <a:spcPct val="0"/>
            </a:spcBef>
            <a:spcAft>
              <a:spcPct val="35000"/>
            </a:spcAft>
          </a:pPr>
          <a:r>
            <a:rPr lang="de-DE"/>
            <a:t>Geldpolitischen – </a:t>
          </a:r>
          <a:r>
            <a:rPr lang="pl-PL"/>
            <a:t>polityka pieniężna</a:t>
          </a:r>
          <a:endParaRPr lang="en-US"/>
        </a:p>
      </dsp:txBody>
      <dsp:txXfrm>
        <a:off x="0" y="3445899"/>
        <a:ext cx="5393361" cy="379730"/>
      </dsp:txXfrm>
    </dsp:sp>
    <dsp:sp modelId="{B186A1A8-6F08-FB44-9F97-B98156E4DA7C}">
      <dsp:nvSpPr>
        <dsp:cNvPr id="12" name="Prostokąt zaokrąglony 11"/>
        <dsp:cNvSpPr/>
      </dsp:nvSpPr>
      <dsp:spPr bwMode="white">
        <a:xfrm>
          <a:off x="0" y="3863069"/>
          <a:ext cx="5393361" cy="379730"/>
        </a:xfrm>
        <a:prstGeom prst="roundRect">
          <a:avLst/>
        </a:prstGeom>
      </dsp:spPr>
      <dsp:style>
        <a:lnRef idx="0">
          <a:schemeClr val="lt1"/>
        </a:lnRef>
        <a:fillRef idx="3">
          <a:schemeClr val="accent6"/>
        </a:fillRef>
        <a:effectRef idx="2">
          <a:scrgbClr r="0" g="0" b="0"/>
        </a:effectRef>
        <a:fontRef idx="minor">
          <a:schemeClr val="lt1"/>
        </a:fontRef>
      </dsp:style>
      <dsp:txBody>
        <a:bodyPr lIns="49530" tIns="49530" rIns="49530" bIns="49530" anchor="ctr"/>
        <a:lstStyle>
          <a:lvl1pPr algn="l">
            <a:defRPr sz="1300"/>
          </a:lvl1pPr>
          <a:lvl2pPr marL="57150" indent="-57150" algn="l">
            <a:defRPr sz="1000"/>
          </a:lvl2pPr>
          <a:lvl3pPr marL="114300" indent="-57150" algn="l">
            <a:defRPr sz="1000"/>
          </a:lvl3pPr>
          <a:lvl4pPr marL="171450" indent="-57150" algn="l">
            <a:defRPr sz="1000"/>
          </a:lvl4pPr>
          <a:lvl5pPr marL="228600" indent="-57150" algn="l">
            <a:defRPr sz="1000"/>
          </a:lvl5pPr>
          <a:lvl6pPr marL="285750" indent="-57150" algn="l">
            <a:defRPr sz="1000"/>
          </a:lvl6pPr>
          <a:lvl7pPr marL="342900" indent="-57150" algn="l">
            <a:defRPr sz="1000"/>
          </a:lvl7pPr>
          <a:lvl8pPr marL="400050" indent="-57150" algn="l">
            <a:defRPr sz="1000"/>
          </a:lvl8pPr>
          <a:lvl9pPr marL="457200" indent="-57150" algn="l">
            <a:defRPr sz="1000"/>
          </a:lvl9pPr>
        </a:lstStyle>
        <a:p>
          <a:pPr lvl="0">
            <a:lnSpc>
              <a:spcPct val="100000"/>
            </a:lnSpc>
            <a:spcBef>
              <a:spcPct val="0"/>
            </a:spcBef>
            <a:spcAft>
              <a:spcPct val="35000"/>
            </a:spcAft>
          </a:pPr>
          <a:r>
            <a:rPr lang="de-DE"/>
            <a:t>Bankenaufsicht – </a:t>
          </a:r>
          <a:r>
            <a:rPr lang="pl-PL"/>
            <a:t>nadzór bankowy</a:t>
          </a:r>
          <a:endParaRPr lang="en-US"/>
        </a:p>
      </dsp:txBody>
      <dsp:txXfrm>
        <a:off x="0" y="3863069"/>
        <a:ext cx="5393361" cy="379730"/>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lnSpAfChP" val="20"/>
              <dgm:param type="stBulletLvl" val="1"/>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2">
        <a:scrgbClr r="0" g="0" b="0"/>
      </a:lnRef>
      <a:fillRef idx="1">
        <a:scrgbClr r="0" g="0" b="0"/>
      </a:fillRef>
      <a:effectRef idx="0">
        <a:scrgbClr r="0" g="0" b="0"/>
      </a:effectRef>
      <a:fontRef idx="minor">
        <a:schemeClr val="tx1"/>
      </a:fontRef>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align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alig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asst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b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callout">
    <dgm:scene3d>
      <a:camera prst="orthographicFront"/>
      <a:lightRig rig="threePt" dir="t"/>
    </dgm:scene3d>
    <dgm:txPr/>
    <dgm:style>
      <a:lnRef idx="2">
        <a:scrgbClr r="0" g="0" b="0"/>
      </a:lnRef>
      <a:fillRef idx="1">
        <a:scrgbClr r="0" g="0" b="0"/>
      </a:fillRef>
      <a:effectRef idx="1">
        <a:scrgbClr r="0" g="0" b="0"/>
      </a:effectRef>
      <a:fontRef idx="minor"/>
    </dgm:style>
  </dgm:styleLbl>
  <dgm:styleLbl name="con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dkBgShp">
    <dgm:scene3d>
      <a:camera prst="orthographicFront"/>
      <a:lightRig rig="threePt" dir="t"/>
    </dgm:scene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txPr/>
    <dgm:style>
      <a:lnRef idx="1">
        <a:scrgbClr r="0" g="0" b="0"/>
      </a:lnRef>
      <a:fillRef idx="1">
        <a:scrgbClr r="0" g="0" b="0"/>
      </a:fillRef>
      <a:effectRef idx="0">
        <a:scrgbClr r="0" g="0" b="0"/>
      </a:effectRef>
      <a:fontRef idx="minor"/>
    </dgm:style>
  </dgm:styleLbl>
  <dgm:styleLbl name="fgImgPlace1">
    <dgm:scene3d>
      <a:camera prst="orthographicFront"/>
      <a:lightRig rig="threePt" dir="t"/>
    </dgm:scene3d>
    <dgm:txPr/>
    <dgm:style>
      <a:lnRef idx="0">
        <a:scrgbClr r="0" g="0" b="0"/>
      </a:lnRef>
      <a:fillRef idx="1">
        <a:scrgbClr r="0" g="0" b="0"/>
      </a:fillRef>
      <a:effectRef idx="2">
        <a:scrgbClr r="0" g="0" b="0"/>
      </a:effectRef>
      <a:fontRef idx="minor"/>
    </dgm:style>
  </dgm:styleLbl>
  <dgm:styleLbl name="fgShp">
    <dgm:scene3d>
      <a:camera prst="orthographicFront"/>
      <a:lightRig rig="threePt" dir="t"/>
    </dgm:scene3d>
    <dgm:txPr/>
    <dgm:style>
      <a:lnRef idx="0">
        <a:scrgbClr r="0" g="0" b="0"/>
      </a:lnRef>
      <a:fillRef idx="3">
        <a:scrgbClr r="0" g="0" b="0"/>
      </a:fillRef>
      <a:effectRef idx="2">
        <a:scrgbClr r="0" g="0" b="0"/>
      </a:effectRef>
      <a:fontRef idx="minor"/>
    </dgm:style>
  </dgm:styleLbl>
  <dgm:styleLbl name="fg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node0">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txPr/>
    <dgm:style>
      <a:lnRef idx="1">
        <a:scrgbClr r="0" g="0" b="0"/>
      </a:lnRef>
      <a:fillRef idx="0">
        <a:scrgbClr r="0" g="0" b="0"/>
      </a:fillRef>
      <a:effectRef idx="0">
        <a:scrgbClr r="0" g="0" b="0"/>
      </a:effectRef>
      <a:fontRef idx="minor"/>
    </dgm:style>
  </dgm:styleLbl>
  <dgm:styleLbl name="parCh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txPr/>
    <dgm:style>
      <a:lnRef idx="1">
        <a:scrgbClr r="0" g="0" b="0"/>
      </a:lnRef>
      <a:fillRef idx="3">
        <a:scrgbClr r="0" g="0" b="0"/>
      </a:fillRef>
      <a:effectRef idx="2">
        <a:scrgbClr r="0" g="0" b="0"/>
      </a:effectRef>
      <a:fontRef idx="minor">
        <a:schemeClr val="lt1"/>
      </a:fontRef>
    </dgm:style>
  </dgm:styleLbl>
  <dgm:styleLbl name="revTx">
    <dgm:scene3d>
      <a:camera prst="orthographicFront"/>
      <a:lightRig rig="threePt" dir="t"/>
    </dgm:scene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txPr/>
    <dgm:style>
      <a:lnRef idx="0">
        <a:scrgbClr r="0" g="0" b="0"/>
      </a:lnRef>
      <a:fillRef idx="3">
        <a:scrgbClr r="0" g="0" b="0"/>
      </a:fillRef>
      <a:effectRef idx="2">
        <a:scrgbClr r="0" g="0" b="0"/>
      </a:effectRef>
      <a:fontRef idx="minor">
        <a:schemeClr val="lt1"/>
      </a:fontRef>
    </dgm:style>
  </dgm:styleLbl>
  <dgm:styleLbl name="solid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txPr/>
    <dgm:style>
      <a:lnRef idx="0">
        <a:scrgbClr r="0" g="0" b="0"/>
      </a:lnRef>
      <a:fillRef idx="3">
        <a:scrgbClr r="0" g="0" b="0"/>
      </a:fillRef>
      <a:effectRef idx="0">
        <a:scrgbClr r="0" g="0" b="0"/>
      </a:effectRef>
      <a:fontRef idx="minor">
        <a:schemeClr val="tx1"/>
      </a:fontRef>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hasCustomPrompt="1"/>
          </p:nvPr>
        </p:nvSpPr>
        <p:spPr>
          <a:xfrm>
            <a:off x="1524000" y="1122363"/>
            <a:ext cx="9144000" cy="2387600"/>
          </a:xfrm>
        </p:spPr>
        <p:txBody>
          <a:bodyPr anchor="b"/>
          <a:lstStyle>
            <a:lvl1pPr algn="ctr">
              <a:defRPr sz="6000"/>
            </a:lvl1pPr>
          </a:lstStyle>
          <a:p>
            <a:r>
              <a:rPr lang="pl-PL"/>
              <a:t>Kliknij, aby edytować styl</a:t>
            </a:r>
            <a:endParaRPr lang="pl-PL"/>
          </a:p>
        </p:txBody>
      </p:sp>
      <p:sp>
        <p:nvSpPr>
          <p:cNvPr id="3" name="Podtytuł 2"/>
          <p:cNvSpPr>
            <a:spLocks noGrp="1"/>
          </p:cNvSpPr>
          <p:nvPr>
            <p:ph type="subTitle" idx="1" hasCustomPrompt="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pl-PL"/>
          </a:p>
        </p:txBody>
      </p:sp>
      <p:sp>
        <p:nvSpPr>
          <p:cNvPr id="4" name="Symbol zastępczy daty 3"/>
          <p:cNvSpPr>
            <a:spLocks noGrp="1"/>
          </p:cNvSpPr>
          <p:nvPr>
            <p:ph type="dt" sz="half" idx="10"/>
          </p:nvPr>
        </p:nvSpPr>
        <p:spPr/>
        <p:txBody>
          <a:bodyPr/>
          <a:lstStyle/>
          <a:p>
            <a:fld id="{7245933B-A109-4549-A86D-691F4F44435A}" type="datetimeFigureOut">
              <a:rPr lang="pl-PL" smtClean="0"/>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11F7803-8752-2A4F-97CA-B1AF67D6A3C4}" type="slidenum">
              <a:rPr lang="pl-PL" smtClean="0"/>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lang="pl-PL"/>
              <a:t>Kliknij, aby edytować styl</a:t>
            </a:r>
            <a:endParaRPr lang="pl-PL"/>
          </a:p>
        </p:txBody>
      </p:sp>
      <p:sp>
        <p:nvSpPr>
          <p:cNvPr id="3" name="Symbol zastępczy tytułu pionowego 2"/>
          <p:cNvSpPr>
            <a:spLocks noGrp="1"/>
          </p:cNvSpPr>
          <p:nvPr>
            <p:ph type="body" orient="vert" idx="1" hasCustomPrompt="1"/>
          </p:nvPr>
        </p:nvSpPr>
        <p:spPr/>
        <p:txBody>
          <a:bodyPr vert="eaVert"/>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pl-PL"/>
          </a:p>
        </p:txBody>
      </p:sp>
      <p:sp>
        <p:nvSpPr>
          <p:cNvPr id="4" name="Symbol zastępczy daty 3"/>
          <p:cNvSpPr>
            <a:spLocks noGrp="1"/>
          </p:cNvSpPr>
          <p:nvPr>
            <p:ph type="dt" sz="half" idx="10"/>
          </p:nvPr>
        </p:nvSpPr>
        <p:spPr/>
        <p:txBody>
          <a:bodyPr/>
          <a:lstStyle/>
          <a:p>
            <a:fld id="{7245933B-A109-4549-A86D-691F4F44435A}" type="datetimeFigureOut">
              <a:rPr lang="pl-PL" smtClean="0"/>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11F7803-8752-2A4F-97CA-B1AF67D6A3C4}" type="slidenum">
              <a:rPr lang="pl-PL" smtClean="0"/>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hasCustomPrompt="1"/>
          </p:nvPr>
        </p:nvSpPr>
        <p:spPr>
          <a:xfrm>
            <a:off x="8724900" y="365125"/>
            <a:ext cx="2628900" cy="5811838"/>
          </a:xfrm>
        </p:spPr>
        <p:txBody>
          <a:bodyPr vert="eaVert"/>
          <a:lstStyle/>
          <a:p>
            <a:r>
              <a:rPr lang="pl-PL"/>
              <a:t>Kliknij, aby edytować styl</a:t>
            </a:r>
            <a:endParaRPr lang="pl-PL"/>
          </a:p>
        </p:txBody>
      </p:sp>
      <p:sp>
        <p:nvSpPr>
          <p:cNvPr id="3" name="Symbol zastępczy tytułu pionowego 2"/>
          <p:cNvSpPr>
            <a:spLocks noGrp="1"/>
          </p:cNvSpPr>
          <p:nvPr>
            <p:ph type="body" orient="vert" idx="1" hasCustomPrompt="1"/>
          </p:nvPr>
        </p:nvSpPr>
        <p:spPr>
          <a:xfrm>
            <a:off x="838200" y="365125"/>
            <a:ext cx="7734300" cy="5811838"/>
          </a:xfrm>
        </p:spPr>
        <p:txBody>
          <a:bodyPr vert="eaVert"/>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pl-PL"/>
          </a:p>
        </p:txBody>
      </p:sp>
      <p:sp>
        <p:nvSpPr>
          <p:cNvPr id="4" name="Symbol zastępczy daty 3"/>
          <p:cNvSpPr>
            <a:spLocks noGrp="1"/>
          </p:cNvSpPr>
          <p:nvPr>
            <p:ph type="dt" sz="half" idx="10"/>
          </p:nvPr>
        </p:nvSpPr>
        <p:spPr/>
        <p:txBody>
          <a:bodyPr/>
          <a:lstStyle/>
          <a:p>
            <a:fld id="{7245933B-A109-4549-A86D-691F4F44435A}" type="datetimeFigureOut">
              <a:rPr lang="pl-PL" smtClean="0"/>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11F7803-8752-2A4F-97CA-B1AF67D6A3C4}" type="slidenum">
              <a:rPr lang="pl-PL" smtClean="0"/>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lang="pl-PL"/>
              <a:t>Kliknij, aby edytować styl</a:t>
            </a:r>
            <a:endParaRPr lang="pl-PL"/>
          </a:p>
        </p:txBody>
      </p:sp>
      <p:sp>
        <p:nvSpPr>
          <p:cNvPr id="3" name="Symbol zastępczy zawartości 2"/>
          <p:cNvSpPr>
            <a:spLocks noGrp="1"/>
          </p:cNvSpPr>
          <p:nvPr>
            <p:ph idx="1" hasCustomPrompt="1"/>
          </p:nvPr>
        </p:nvSpPr>
        <p:spPr/>
        <p:txBody>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pl-PL"/>
          </a:p>
        </p:txBody>
      </p:sp>
      <p:sp>
        <p:nvSpPr>
          <p:cNvPr id="4" name="Symbol zastępczy daty 3"/>
          <p:cNvSpPr>
            <a:spLocks noGrp="1"/>
          </p:cNvSpPr>
          <p:nvPr>
            <p:ph type="dt" sz="half" idx="10"/>
          </p:nvPr>
        </p:nvSpPr>
        <p:spPr/>
        <p:txBody>
          <a:bodyPr/>
          <a:lstStyle/>
          <a:p>
            <a:fld id="{7245933B-A109-4549-A86D-691F4F44435A}" type="datetimeFigureOut">
              <a:rPr lang="pl-PL" smtClean="0"/>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11F7803-8752-2A4F-97CA-B1AF67D6A3C4}" type="slidenum">
              <a:rPr lang="pl-PL" smtClean="0"/>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831850" y="1709738"/>
            <a:ext cx="10515600" cy="2852737"/>
          </a:xfrm>
        </p:spPr>
        <p:txBody>
          <a:bodyPr anchor="b"/>
          <a:lstStyle>
            <a:lvl1pPr>
              <a:defRPr sz="6000"/>
            </a:lvl1pPr>
          </a:lstStyle>
          <a:p>
            <a:r>
              <a:rPr lang="pl-PL"/>
              <a:t>Kliknij, aby edytować styl</a:t>
            </a:r>
            <a:endParaRPr lang="pl-PL"/>
          </a:p>
        </p:txBody>
      </p:sp>
      <p:sp>
        <p:nvSpPr>
          <p:cNvPr id="3" name="Symbol zastępczy tekstu 2"/>
          <p:cNvSpPr>
            <a:spLocks noGrp="1"/>
          </p:cNvSpPr>
          <p:nvPr>
            <p:ph type="body" idx="1" hasCustomPrompt="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pl-PL"/>
              <a:t>Kliknij, aby edytować style wzorca tekstu</a:t>
            </a:r>
            <a:endParaRPr lang="pl-PL"/>
          </a:p>
        </p:txBody>
      </p:sp>
      <p:sp>
        <p:nvSpPr>
          <p:cNvPr id="4" name="Symbol zastępczy daty 3"/>
          <p:cNvSpPr>
            <a:spLocks noGrp="1"/>
          </p:cNvSpPr>
          <p:nvPr>
            <p:ph type="dt" sz="half" idx="10"/>
          </p:nvPr>
        </p:nvSpPr>
        <p:spPr/>
        <p:txBody>
          <a:bodyPr/>
          <a:lstStyle/>
          <a:p>
            <a:fld id="{7245933B-A109-4549-A86D-691F4F44435A}" type="datetimeFigureOut">
              <a:rPr lang="pl-PL" smtClean="0"/>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11F7803-8752-2A4F-97CA-B1AF67D6A3C4}" type="slidenum">
              <a:rPr lang="pl-PL" smtClean="0"/>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lang="pl-PL"/>
              <a:t>Kliknij, aby edytować styl</a:t>
            </a:r>
            <a:endParaRPr lang="pl-PL"/>
          </a:p>
        </p:txBody>
      </p:sp>
      <p:sp>
        <p:nvSpPr>
          <p:cNvPr id="3" name="Symbol zastępczy zawartości 2"/>
          <p:cNvSpPr>
            <a:spLocks noGrp="1"/>
          </p:cNvSpPr>
          <p:nvPr>
            <p:ph sz="half" idx="1" hasCustomPrompt="1"/>
          </p:nvPr>
        </p:nvSpPr>
        <p:spPr>
          <a:xfrm>
            <a:off x="838200" y="1825625"/>
            <a:ext cx="5181600" cy="4351338"/>
          </a:xfrm>
        </p:spPr>
        <p:txBody>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pl-PL"/>
          </a:p>
        </p:txBody>
      </p:sp>
      <p:sp>
        <p:nvSpPr>
          <p:cNvPr id="4" name="Symbol zastępczy zawartości 3"/>
          <p:cNvSpPr>
            <a:spLocks noGrp="1"/>
          </p:cNvSpPr>
          <p:nvPr>
            <p:ph sz="half" idx="2" hasCustomPrompt="1"/>
          </p:nvPr>
        </p:nvSpPr>
        <p:spPr>
          <a:xfrm>
            <a:off x="6172200" y="1825625"/>
            <a:ext cx="5181600" cy="4351338"/>
          </a:xfrm>
        </p:spPr>
        <p:txBody>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pl-PL"/>
          </a:p>
        </p:txBody>
      </p:sp>
      <p:sp>
        <p:nvSpPr>
          <p:cNvPr id="5" name="Symbol zastępczy daty 4"/>
          <p:cNvSpPr>
            <a:spLocks noGrp="1"/>
          </p:cNvSpPr>
          <p:nvPr>
            <p:ph type="dt" sz="half" idx="10"/>
          </p:nvPr>
        </p:nvSpPr>
        <p:spPr/>
        <p:txBody>
          <a:bodyPr/>
          <a:lstStyle/>
          <a:p>
            <a:fld id="{7245933B-A109-4549-A86D-691F4F44435A}" type="datetimeFigureOut">
              <a:rPr lang="pl-PL" smtClean="0"/>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11F7803-8752-2A4F-97CA-B1AF67D6A3C4}" type="slidenum">
              <a:rPr lang="pl-PL" smtClean="0"/>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839788" y="365125"/>
            <a:ext cx="10515600" cy="1325563"/>
          </a:xfrm>
        </p:spPr>
        <p:txBody>
          <a:bodyPr/>
          <a:lstStyle/>
          <a:p>
            <a:r>
              <a:rPr lang="pl-PL"/>
              <a:t>Kliknij, aby edytować styl</a:t>
            </a:r>
            <a:endParaRPr lang="pl-PL"/>
          </a:p>
        </p:txBody>
      </p:sp>
      <p:sp>
        <p:nvSpPr>
          <p:cNvPr id="3" name="Symbol zastępczy tekstu 2"/>
          <p:cNvSpPr>
            <a:spLocks noGrp="1"/>
          </p:cNvSpPr>
          <p:nvPr>
            <p:ph type="body" idx="1" hasCustomPrompt="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endParaRPr lang="pl-PL"/>
          </a:p>
        </p:txBody>
      </p:sp>
      <p:sp>
        <p:nvSpPr>
          <p:cNvPr id="4" name="Symbol zastępczy zawartości 3"/>
          <p:cNvSpPr>
            <a:spLocks noGrp="1"/>
          </p:cNvSpPr>
          <p:nvPr>
            <p:ph sz="half" idx="2" hasCustomPrompt="1"/>
          </p:nvPr>
        </p:nvSpPr>
        <p:spPr>
          <a:xfrm>
            <a:off x="839788" y="2505075"/>
            <a:ext cx="5157787" cy="3684588"/>
          </a:xfrm>
        </p:spPr>
        <p:txBody>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pl-PL"/>
          </a:p>
        </p:txBody>
      </p:sp>
      <p:sp>
        <p:nvSpPr>
          <p:cNvPr id="5" name="Symbol zastępczy tekstu 4"/>
          <p:cNvSpPr>
            <a:spLocks noGrp="1"/>
          </p:cNvSpPr>
          <p:nvPr>
            <p:ph type="body" sz="quarter" idx="3" hasCustomPrompt="1"/>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endParaRPr lang="pl-PL"/>
          </a:p>
        </p:txBody>
      </p:sp>
      <p:sp>
        <p:nvSpPr>
          <p:cNvPr id="6" name="Symbol zastępczy zawartości 5"/>
          <p:cNvSpPr>
            <a:spLocks noGrp="1"/>
          </p:cNvSpPr>
          <p:nvPr>
            <p:ph sz="quarter" idx="4" hasCustomPrompt="1"/>
          </p:nvPr>
        </p:nvSpPr>
        <p:spPr>
          <a:xfrm>
            <a:off x="6172200" y="2505075"/>
            <a:ext cx="5183188" cy="3684588"/>
          </a:xfrm>
        </p:spPr>
        <p:txBody>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pl-PL"/>
          </a:p>
        </p:txBody>
      </p:sp>
      <p:sp>
        <p:nvSpPr>
          <p:cNvPr id="7" name="Symbol zastępczy daty 6"/>
          <p:cNvSpPr>
            <a:spLocks noGrp="1"/>
          </p:cNvSpPr>
          <p:nvPr>
            <p:ph type="dt" sz="half" idx="10"/>
          </p:nvPr>
        </p:nvSpPr>
        <p:spPr/>
        <p:txBody>
          <a:bodyPr/>
          <a:lstStyle/>
          <a:p>
            <a:fld id="{7245933B-A109-4549-A86D-691F4F44435A}" type="datetimeFigureOut">
              <a:rPr lang="pl-PL" smtClean="0"/>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11F7803-8752-2A4F-97CA-B1AF67D6A3C4}" type="slidenum">
              <a:rPr lang="pl-PL" smtClean="0"/>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hasCustomPrompt="1"/>
          </p:nvPr>
        </p:nvSpPr>
        <p:spPr/>
        <p:txBody>
          <a:bodyPr/>
          <a:lstStyle/>
          <a:p>
            <a:r>
              <a:rPr lang="pl-PL"/>
              <a:t>Kliknij, aby edytować styl</a:t>
            </a:r>
            <a:endParaRPr lang="pl-PL"/>
          </a:p>
        </p:txBody>
      </p:sp>
      <p:sp>
        <p:nvSpPr>
          <p:cNvPr id="3" name="Symbol zastępczy daty 2"/>
          <p:cNvSpPr>
            <a:spLocks noGrp="1"/>
          </p:cNvSpPr>
          <p:nvPr>
            <p:ph type="dt" sz="half" idx="10"/>
          </p:nvPr>
        </p:nvSpPr>
        <p:spPr/>
        <p:txBody>
          <a:bodyPr/>
          <a:lstStyle/>
          <a:p>
            <a:fld id="{7245933B-A109-4549-A86D-691F4F44435A}" type="datetimeFigureOut">
              <a:rPr lang="pl-PL" smtClean="0"/>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11F7803-8752-2A4F-97CA-B1AF67D6A3C4}" type="slidenum">
              <a:rPr lang="pl-PL" smtClean="0"/>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245933B-A109-4549-A86D-691F4F44435A}" type="datetimeFigureOut">
              <a:rPr lang="pl-PL" smtClean="0"/>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11F7803-8752-2A4F-97CA-B1AF67D6A3C4}" type="slidenum">
              <a:rPr lang="pl-PL" smtClean="0"/>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839788" y="457200"/>
            <a:ext cx="3932237" cy="1600200"/>
          </a:xfrm>
        </p:spPr>
        <p:txBody>
          <a:bodyPr anchor="b"/>
          <a:lstStyle>
            <a:lvl1pPr>
              <a:defRPr sz="3200"/>
            </a:lvl1pPr>
          </a:lstStyle>
          <a:p>
            <a:r>
              <a:rPr lang="pl-PL"/>
              <a:t>Kliknij, aby edytować styl</a:t>
            </a:r>
            <a:endParaRPr lang="pl-PL"/>
          </a:p>
        </p:txBody>
      </p:sp>
      <p:sp>
        <p:nvSpPr>
          <p:cNvPr id="3" name="Symbol zastępczy zawartości 2"/>
          <p:cNvSpPr>
            <a:spLocks noGrp="1"/>
          </p:cNvSpPr>
          <p:nvPr>
            <p:ph idx="1" hasCustomPrompt="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pl-PL"/>
          </a:p>
        </p:txBody>
      </p:sp>
      <p:sp>
        <p:nvSpPr>
          <p:cNvPr id="4" name="Symbol zastępczy tekst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endParaRPr lang="pl-PL"/>
          </a:p>
        </p:txBody>
      </p:sp>
      <p:sp>
        <p:nvSpPr>
          <p:cNvPr id="5" name="Symbol zastępczy daty 4"/>
          <p:cNvSpPr>
            <a:spLocks noGrp="1"/>
          </p:cNvSpPr>
          <p:nvPr>
            <p:ph type="dt" sz="half" idx="10"/>
          </p:nvPr>
        </p:nvSpPr>
        <p:spPr/>
        <p:txBody>
          <a:bodyPr/>
          <a:lstStyle/>
          <a:p>
            <a:fld id="{7245933B-A109-4549-A86D-691F4F44435A}" type="datetimeFigureOut">
              <a:rPr lang="pl-PL" smtClean="0"/>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11F7803-8752-2A4F-97CA-B1AF67D6A3C4}" type="slidenum">
              <a:rPr lang="pl-PL" smtClean="0"/>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hasCustomPrompt="1"/>
          </p:nvPr>
        </p:nvSpPr>
        <p:spPr>
          <a:xfrm>
            <a:off x="839788" y="457200"/>
            <a:ext cx="3932237" cy="1600200"/>
          </a:xfrm>
        </p:spPr>
        <p:txBody>
          <a:bodyPr anchor="b"/>
          <a:lstStyle>
            <a:lvl1pPr>
              <a:defRPr sz="3200"/>
            </a:lvl1pPr>
          </a:lstStyle>
          <a:p>
            <a:r>
              <a:rPr lang="pl-PL"/>
              <a:t>Kliknij, aby edytować styl</a:t>
            </a:r>
            <a:endParaRPr lang="pl-PL"/>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endParaRPr lang="pl-PL"/>
          </a:p>
        </p:txBody>
      </p:sp>
      <p:sp>
        <p:nvSpPr>
          <p:cNvPr id="5" name="Symbol zastępczy daty 4"/>
          <p:cNvSpPr>
            <a:spLocks noGrp="1"/>
          </p:cNvSpPr>
          <p:nvPr>
            <p:ph type="dt" sz="half" idx="10"/>
          </p:nvPr>
        </p:nvSpPr>
        <p:spPr/>
        <p:txBody>
          <a:bodyPr/>
          <a:lstStyle/>
          <a:p>
            <a:fld id="{7245933B-A109-4549-A86D-691F4F44435A}" type="datetimeFigureOut">
              <a:rPr lang="pl-PL" smtClean="0"/>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11F7803-8752-2A4F-97CA-B1AF67D6A3C4}" type="slidenum">
              <a:rPr lang="pl-PL" smtClean="0"/>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endParaRPr lang="pl-PL"/>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endParaRPr lang="pl-PL"/>
          </a:p>
          <a:p>
            <a:pPr lvl="1"/>
            <a:r>
              <a:rPr lang="pl-PL"/>
              <a:t>Drugi poziom</a:t>
            </a:r>
            <a:endParaRPr lang="pl-PL"/>
          </a:p>
          <a:p>
            <a:pPr lvl="2"/>
            <a:r>
              <a:rPr lang="pl-PL"/>
              <a:t>Trzeci poziom</a:t>
            </a:r>
            <a:endParaRPr lang="pl-PL"/>
          </a:p>
          <a:p>
            <a:pPr lvl="3"/>
            <a:r>
              <a:rPr lang="pl-PL"/>
              <a:t>Czwarty poziom</a:t>
            </a:r>
            <a:endParaRPr lang="pl-PL"/>
          </a:p>
          <a:p>
            <a:pPr lvl="4"/>
            <a:r>
              <a:rPr lang="pl-PL"/>
              <a:t>Piąty poziom</a:t>
            </a:r>
            <a:endParaRPr lang="pl-PL"/>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245933B-A109-4549-A86D-691F4F44435A}" type="datetimeFigureOut">
              <a:rPr lang="pl-PL" smtClean="0"/>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11F7803-8752-2A4F-97CA-B1AF67D6A3C4}" type="slidenum">
              <a:rPr lang="pl-PL" smtClean="0"/>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p:cNvSpPr>
            <a:spLocks noGrp="1" noRot="1" noChangeAspect="1" noMove="1" noResize="1" noEditPoints="1" noAdjustHandles="1" noChangeArrowheads="1" noChangeShapeType="1" noTextEdit="1"/>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ctrTitle"/>
          </p:nvPr>
        </p:nvSpPr>
        <p:spPr>
          <a:xfrm>
            <a:off x="5579110" y="755015"/>
            <a:ext cx="5949950" cy="2988945"/>
          </a:xfrm>
        </p:spPr>
        <p:txBody>
          <a:bodyPr>
            <a:normAutofit/>
          </a:bodyPr>
          <a:lstStyle/>
          <a:p>
            <a:r>
              <a:rPr lang="de-DE" dirty="0"/>
              <a:t>Das Bankensystem in Deutschland</a:t>
            </a:r>
            <a:endParaRPr lang="de-DE" dirty="0"/>
          </a:p>
        </p:txBody>
      </p:sp>
      <p:sp>
        <p:nvSpPr>
          <p:cNvPr id="3" name="Podtytuł 2"/>
          <p:cNvSpPr>
            <a:spLocks noGrp="1"/>
          </p:cNvSpPr>
          <p:nvPr>
            <p:ph type="subTitle" idx="1"/>
          </p:nvPr>
        </p:nvSpPr>
        <p:spPr>
          <a:xfrm>
            <a:off x="6194425" y="4166235"/>
            <a:ext cx="5441950" cy="2691765"/>
          </a:xfrm>
        </p:spPr>
        <p:txBody>
          <a:bodyPr>
            <a:normAutofit lnSpcReduction="20000"/>
          </a:bodyPr>
          <a:lstStyle/>
          <a:p>
            <a:r>
              <a:rPr lang="de-DE" dirty="0"/>
              <a:t>Vorbereitet von:</a:t>
            </a:r>
            <a:endParaRPr lang="de-DE" dirty="0"/>
          </a:p>
          <a:p>
            <a:r>
              <a:rPr lang="de-DE" dirty="0"/>
              <a:t>Dominik Michalik</a:t>
            </a:r>
            <a:endParaRPr lang="de-DE" dirty="0"/>
          </a:p>
          <a:p>
            <a:r>
              <a:rPr lang="pl-PL" altLang="de-DE" dirty="0"/>
              <a:t>Student des IIStudienjahres der </a:t>
            </a:r>
            <a:r>
              <a:rPr lang="de-DE" dirty="0"/>
              <a:t>Ökonomie </a:t>
            </a:r>
            <a:endParaRPr lang="de-DE" dirty="0"/>
          </a:p>
          <a:p>
            <a:r>
              <a:rPr lang="de-DE" dirty="0"/>
              <a:t>Universität Rzeszów</a:t>
            </a:r>
            <a:endParaRPr lang="de-DE" dirty="0"/>
          </a:p>
        </p:txBody>
      </p:sp>
      <p:sp>
        <p:nvSpPr>
          <p:cNvPr id="11" name="Freeform: Shape 10"/>
          <p:cNvSpPr>
            <a:spLocks noGrp="1" noRot="1" noChangeAspect="1" noMove="1" noResize="1" noEditPoints="1" noAdjustHandles="1" noChangeArrowheads="1" noChangeShapeType="1" noTextEdit="1"/>
          </p:cNvSpPr>
          <p:nvPr/>
        </p:nvSpPr>
        <p:spPr>
          <a:xfrm flipH="1">
            <a:off x="530529" y="1"/>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p:cNvSpPr>
            <a:spLocks noGrp="1" noRot="1" noChangeAspect="1" noMove="1" noResize="1" noEditPoints="1" noAdjustHandles="1" noChangeArrowheads="1" noChangeShapeType="1" noTextEdit="1"/>
          </p:cNvSpPr>
          <p:nvPr/>
        </p:nvSpPr>
        <p:spPr>
          <a:xfrm flipH="1">
            <a:off x="4349052" y="0"/>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5" name="Freeform: Shape 14"/>
          <p:cNvSpPr>
            <a:spLocks noGrp="1" noRot="1" noChangeAspect="1" noMove="1" noResize="1" noEditPoints="1" noAdjustHandles="1" noChangeArrowheads="1" noChangeShapeType="1" noTextEdit="1"/>
          </p:cNvSpPr>
          <p:nvPr/>
        </p:nvSpPr>
        <p:spPr>
          <a:xfrm flipH="1">
            <a:off x="0" y="2916245"/>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2"/>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p:cNvSpPr>
            <a:spLocks noGrp="1" noRot="1" noChangeAspect="1" noMove="1" noResize="1" noEditPoints="1" noAdjustHandles="1" noChangeArrowheads="1" noChangeShapeType="1" noTextEdit="1"/>
          </p:cNvSpPr>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19" name="Freeform: Shape 18"/>
          <p:cNvSpPr>
            <a:spLocks noGrp="1" noRot="1" noChangeAspect="1" noMove="1" noResize="1" noEditPoints="1" noAdjustHandles="1" noChangeArrowheads="1" noChangeShapeType="1" noTextEdit="1"/>
          </p:cNvSpPr>
          <p:nvPr/>
        </p:nvSpPr>
        <p:spPr>
          <a:xfrm flipH="1">
            <a:off x="3697761" y="5717906"/>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pic>
        <p:nvPicPr>
          <p:cNvPr id="4" name="Picture 2" descr="Uniwersytet Rzeszowski – Wikipedia, wolna encyklopedia"/>
          <p:cNvPicPr>
            <a:picLocks noChangeAspect="1" noChangeArrowheads="1"/>
          </p:cNvPicPr>
          <p:nvPr/>
        </p:nvPicPr>
        <p:blipFill rotWithShape="1">
          <a:blip r:embed="rId1">
            <a:extLst>
              <a:ext uri="{28A0092B-C50C-407E-A947-70E740481C1C}">
                <a14:useLocalDpi xmlns:a14="http://schemas.microsoft.com/office/drawing/2010/main" val="0"/>
              </a:ext>
            </a:extLst>
          </a:blip>
          <a:srcRect r="3" b="3"/>
          <a:stretch>
            <a:fillRect/>
          </a:stretch>
        </p:blipFill>
        <p:spPr bwMode="auto">
          <a:xfrm>
            <a:off x="631840" y="598720"/>
            <a:ext cx="5178249" cy="5178249"/>
          </a:xfrm>
          <a:custGeom>
            <a:avLst/>
            <a:gdLst/>
            <a:ahLst/>
            <a:cxnLst/>
            <a:rect l="l" t="t" r="r" b="b"/>
            <a:pathLst>
              <a:path w="3741748" h="3741748">
                <a:moveTo>
                  <a:pt x="1870874" y="0"/>
                </a:moveTo>
                <a:cubicBezTo>
                  <a:pt x="2904129" y="0"/>
                  <a:pt x="3741748" y="837619"/>
                  <a:pt x="3741748" y="1870874"/>
                </a:cubicBezTo>
                <a:cubicBezTo>
                  <a:pt x="3741748" y="2904129"/>
                  <a:pt x="2904129" y="3741748"/>
                  <a:pt x="1870874" y="3741748"/>
                </a:cubicBezTo>
                <a:cubicBezTo>
                  <a:pt x="837619" y="3741748"/>
                  <a:pt x="0" y="2904129"/>
                  <a:pt x="0" y="1870874"/>
                </a:cubicBezTo>
                <a:cubicBezTo>
                  <a:pt x="0" y="837619"/>
                  <a:pt x="837619" y="0"/>
                  <a:pt x="1870874" y="0"/>
                </a:cubicBezTo>
                <a:close/>
              </a:path>
            </a:pathLst>
          </a:custGeom>
          <a:noFill/>
          <a:extLst>
            <a:ext uri="{909E8E84-426E-40DD-AFC4-6F175D3DCCD1}">
              <a14:hiddenFill xmlns:a14="http://schemas.microsoft.com/office/drawing/2010/main">
                <a:solidFill>
                  <a:srgbClr val="FFFFFF"/>
                </a:solidFill>
              </a14:hiddenFill>
            </a:ext>
          </a:extLst>
        </p:spPr>
      </p:pic>
      <p:sp>
        <p:nvSpPr>
          <p:cNvPr id="21" name="Freeform: Shape 20"/>
          <p:cNvSpPr>
            <a:spLocks noGrp="1" noRot="1" noChangeAspect="1" noMove="1" noResize="1" noEditPoints="1" noAdjustHandles="1" noChangeArrowheads="1" noChangeShapeType="1" noTextEdit="1"/>
          </p:cNvSpPr>
          <p:nvPr/>
        </p:nvSpPr>
        <p:spPr>
          <a:xfrm flipH="1">
            <a:off x="4520513" y="6258756"/>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Grp="1" noRot="1" noChangeAspect="1" noMove="1" noResize="1" noEditPoints="1" noAdjustHandles="1" noChangeArrowheads="1" noChangeShapeType="1" noTextEdit="1"/>
          </p:cNvSpPr>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1171074" y="1396686"/>
            <a:ext cx="3240506" cy="4064628"/>
          </a:xfrm>
        </p:spPr>
        <p:txBody>
          <a:bodyPr>
            <a:normAutofit/>
          </a:bodyPr>
          <a:lstStyle/>
          <a:p>
            <a:r>
              <a:rPr lang="pl-PL">
                <a:solidFill>
                  <a:srgbClr val="FFFFFF"/>
                </a:solidFill>
              </a:rPr>
              <a:t>Quellen</a:t>
            </a:r>
            <a:endParaRPr lang="pl-PL">
              <a:solidFill>
                <a:srgbClr val="FFFFFF"/>
              </a:solidFill>
            </a:endParaRPr>
          </a:p>
        </p:txBody>
      </p:sp>
      <p:sp>
        <p:nvSpPr>
          <p:cNvPr id="12" name="Arc 11"/>
          <p:cNvSpPr>
            <a:spLocks noGrp="1" noRot="1" noChangeAspect="1" noMove="1" noResize="1" noEditPoints="1" noAdjustHandles="1" noChangeArrowheads="1" noChangeShapeType="1" noTextEdit="1"/>
          </p:cNvSpPr>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p:cNvSpPr>
            <a:spLocks noGrp="1" noRot="1" noChangeAspect="1" noMove="1" noResize="1" noEditPoints="1" noAdjustHandles="1" noChangeArrowheads="1" noChangeShapeType="1" noTextEdit="1"/>
          </p:cNvSpPr>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ymbol zastępczy zawartości 2"/>
          <p:cNvSpPr>
            <a:spLocks noGrp="1"/>
          </p:cNvSpPr>
          <p:nvPr>
            <p:ph idx="1"/>
          </p:nvPr>
        </p:nvSpPr>
        <p:spPr>
          <a:xfrm>
            <a:off x="5370153" y="1526033"/>
            <a:ext cx="5536397" cy="3935281"/>
          </a:xfrm>
        </p:spPr>
        <p:txBody>
          <a:bodyPr>
            <a:normAutofit/>
          </a:bodyPr>
          <a:lstStyle/>
          <a:p>
            <a:pPr marL="0" indent="0">
              <a:buNone/>
            </a:pPr>
            <a:r>
              <a:rPr lang="pl-PL" dirty="0" err="1"/>
              <a:t>https</a:t>
            </a:r>
            <a:r>
              <a:rPr lang="pl-PL" dirty="0"/>
              <a:t>://</a:t>
            </a:r>
            <a:r>
              <a:rPr lang="pl-PL" dirty="0" err="1"/>
              <a:t>www.jugend-und-finanzen.de</a:t>
            </a:r>
            <a:r>
              <a:rPr lang="pl-PL" dirty="0"/>
              <a:t>/</a:t>
            </a:r>
            <a:r>
              <a:rPr lang="pl-PL" dirty="0" err="1"/>
              <a:t>alle</a:t>
            </a:r>
            <a:r>
              <a:rPr lang="pl-PL" dirty="0"/>
              <a:t>/</a:t>
            </a:r>
            <a:r>
              <a:rPr lang="pl-PL" dirty="0" err="1"/>
              <a:t>finanzthemen</a:t>
            </a:r>
            <a:r>
              <a:rPr lang="pl-PL" dirty="0"/>
              <a:t>/</a:t>
            </a:r>
            <a:r>
              <a:rPr lang="pl-PL" dirty="0" err="1"/>
              <a:t>wirtschaft-und-banken</a:t>
            </a:r>
            <a:r>
              <a:rPr lang="pl-PL" dirty="0"/>
              <a:t>/</a:t>
            </a:r>
            <a:r>
              <a:rPr lang="pl-PL" dirty="0" err="1"/>
              <a:t>das</a:t>
            </a:r>
            <a:r>
              <a:rPr lang="pl-PL" dirty="0"/>
              <a:t>-</a:t>
            </a:r>
            <a:r>
              <a:rPr lang="pl-PL" dirty="0" err="1"/>
              <a:t>bankensystem</a:t>
            </a:r>
            <a:r>
              <a:rPr lang="pl-PL" dirty="0"/>
              <a:t>-in-</a:t>
            </a:r>
            <a:r>
              <a:rPr lang="pl-PL" dirty="0" err="1"/>
              <a:t>deutschland</a:t>
            </a: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Graphic 33"/>
          <p:cNvSpPr>
            <a:spLocks noGrp="1" noRot="1" noChangeAspect="1" noMove="1" noResize="1" noEditPoints="1" noAdjustHandles="1" noChangeArrowheads="1" noChangeShapeType="1" noTextEdit="1"/>
          </p:cNvSpPr>
          <p:nvPr/>
        </p:nvSpPr>
        <p:spPr>
          <a:xfrm>
            <a:off x="1310784" y="0"/>
            <a:ext cx="9570431" cy="6858000"/>
          </a:xfrm>
          <a:custGeom>
            <a:avLst/>
            <a:gdLst>
              <a:gd name="connsiteX0" fmla="*/ 7178288 w 7187261"/>
              <a:gd name="connsiteY0" fmla="*/ 2604802 h 5150263"/>
              <a:gd name="connsiteX1" fmla="*/ 7169335 w 7187261"/>
              <a:gd name="connsiteY1" fmla="*/ 2328577 h 5150263"/>
              <a:gd name="connsiteX2" fmla="*/ 7060845 w 7187261"/>
              <a:gd name="connsiteY2" fmla="*/ 1661160 h 5150263"/>
              <a:gd name="connsiteX3" fmla="*/ 6212263 w 7187261"/>
              <a:gd name="connsiteY3" fmla="*/ 243840 h 5150263"/>
              <a:gd name="connsiteX4" fmla="*/ 5953564 w 7187261"/>
              <a:gd name="connsiteY4" fmla="*/ 0 h 5150263"/>
              <a:gd name="connsiteX5" fmla="*/ 1408615 w 7187261"/>
              <a:gd name="connsiteY5" fmla="*/ 0 h 5150263"/>
              <a:gd name="connsiteX6" fmla="*/ 805111 w 7187261"/>
              <a:gd name="connsiteY6" fmla="*/ 676275 h 5150263"/>
              <a:gd name="connsiteX7" fmla="*/ 104928 w 7187261"/>
              <a:gd name="connsiteY7" fmla="*/ 2183035 h 5150263"/>
              <a:gd name="connsiteX8" fmla="*/ 51588 w 7187261"/>
              <a:gd name="connsiteY8" fmla="*/ 2400014 h 5150263"/>
              <a:gd name="connsiteX9" fmla="*/ 41301 w 7187261"/>
              <a:gd name="connsiteY9" fmla="*/ 2424208 h 5150263"/>
              <a:gd name="connsiteX10" fmla="*/ 119692 w 7187261"/>
              <a:gd name="connsiteY10" fmla="*/ 1834801 h 5150263"/>
              <a:gd name="connsiteX11" fmla="*/ 870071 w 7187261"/>
              <a:gd name="connsiteY11" fmla="*/ 462248 h 5150263"/>
              <a:gd name="connsiteX12" fmla="*/ 1389279 w 7187261"/>
              <a:gd name="connsiteY12" fmla="*/ 476 h 5150263"/>
              <a:gd name="connsiteX13" fmla="*/ 1320223 w 7187261"/>
              <a:gd name="connsiteY13" fmla="*/ 476 h 5150263"/>
              <a:gd name="connsiteX14" fmla="*/ 423158 w 7187261"/>
              <a:gd name="connsiteY14" fmla="*/ 989743 h 5150263"/>
              <a:gd name="connsiteX15" fmla="*/ 25585 w 7187261"/>
              <a:gd name="connsiteY15" fmla="*/ 2113693 h 5150263"/>
              <a:gd name="connsiteX16" fmla="*/ 2344 w 7187261"/>
              <a:gd name="connsiteY16" fmla="*/ 2725865 h 5150263"/>
              <a:gd name="connsiteX17" fmla="*/ 447256 w 7187261"/>
              <a:gd name="connsiteY17" fmla="*/ 4210717 h 5150263"/>
              <a:gd name="connsiteX18" fmla="*/ 1138962 w 7187261"/>
              <a:gd name="connsiteY18" fmla="*/ 4988910 h 5150263"/>
              <a:gd name="connsiteX19" fmla="*/ 1348512 w 7187261"/>
              <a:gd name="connsiteY19" fmla="*/ 5146834 h 5150263"/>
              <a:gd name="connsiteX20" fmla="*/ 1422712 w 7187261"/>
              <a:gd name="connsiteY20" fmla="*/ 5146834 h 5150263"/>
              <a:gd name="connsiteX21" fmla="*/ 480594 w 7187261"/>
              <a:gd name="connsiteY21" fmla="*/ 4187952 h 5150263"/>
              <a:gd name="connsiteX22" fmla="*/ 398679 w 7187261"/>
              <a:gd name="connsiteY22" fmla="*/ 4046125 h 5150263"/>
              <a:gd name="connsiteX23" fmla="*/ 411823 w 7187261"/>
              <a:gd name="connsiteY23" fmla="*/ 4053078 h 5150263"/>
              <a:gd name="connsiteX24" fmla="*/ 1439380 w 7187261"/>
              <a:gd name="connsiteY24" fmla="*/ 5147405 h 5150263"/>
              <a:gd name="connsiteX25" fmla="*/ 5710010 w 7187261"/>
              <a:gd name="connsiteY25" fmla="*/ 5150263 h 5150263"/>
              <a:gd name="connsiteX26" fmla="*/ 5999665 w 7187261"/>
              <a:gd name="connsiteY26" fmla="*/ 4910900 h 5150263"/>
              <a:gd name="connsiteX27" fmla="*/ 6954165 w 7187261"/>
              <a:gd name="connsiteY27" fmla="*/ 3545777 h 5150263"/>
              <a:gd name="connsiteX28" fmla="*/ 7137712 w 7187261"/>
              <a:gd name="connsiteY28" fmla="*/ 2799207 h 5150263"/>
              <a:gd name="connsiteX29" fmla="*/ 7142951 w 7187261"/>
              <a:gd name="connsiteY29" fmla="*/ 2754535 h 5150263"/>
              <a:gd name="connsiteX30" fmla="*/ 7149428 w 7187261"/>
              <a:gd name="connsiteY30" fmla="*/ 2774823 h 5150263"/>
              <a:gd name="connsiteX31" fmla="*/ 7066465 w 7187261"/>
              <a:gd name="connsiteY31" fmla="*/ 3465672 h 5150263"/>
              <a:gd name="connsiteX32" fmla="*/ 6452578 w 7187261"/>
              <a:gd name="connsiteY32" fmla="*/ 4552760 h 5150263"/>
              <a:gd name="connsiteX33" fmla="*/ 5752110 w 7187261"/>
              <a:gd name="connsiteY33" fmla="*/ 5150263 h 5150263"/>
              <a:gd name="connsiteX34" fmla="*/ 5827643 w 7187261"/>
              <a:gd name="connsiteY34" fmla="*/ 5150263 h 5150263"/>
              <a:gd name="connsiteX35" fmla="*/ 6642793 w 7187261"/>
              <a:gd name="connsiteY35" fmla="*/ 4389406 h 5150263"/>
              <a:gd name="connsiteX36" fmla="*/ 7102469 w 7187261"/>
              <a:gd name="connsiteY36" fmla="*/ 3490817 h 5150263"/>
              <a:gd name="connsiteX37" fmla="*/ 7187242 w 7187261"/>
              <a:gd name="connsiteY37" fmla="*/ 2990183 h 5150263"/>
              <a:gd name="connsiteX38" fmla="*/ 7178288 w 7187261"/>
              <a:gd name="connsiteY38" fmla="*/ 2604802 h 5150263"/>
              <a:gd name="connsiteX39" fmla="*/ 6342565 w 7187261"/>
              <a:gd name="connsiteY39" fmla="*/ 441389 h 5150263"/>
              <a:gd name="connsiteX40" fmla="*/ 7126567 w 7187261"/>
              <a:gd name="connsiteY40" fmla="*/ 2355056 h 5150263"/>
              <a:gd name="connsiteX41" fmla="*/ 6342565 w 7187261"/>
              <a:gd name="connsiteY41" fmla="*/ 441389 h 5150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7187261" h="5150263">
                <a:moveTo>
                  <a:pt x="7178288" y="2604802"/>
                </a:moveTo>
                <a:cubicBezTo>
                  <a:pt x="7168763" y="2513076"/>
                  <a:pt x="7174478" y="2420684"/>
                  <a:pt x="7169335" y="2328577"/>
                </a:cubicBezTo>
                <a:cubicBezTo>
                  <a:pt x="7156952" y="2102882"/>
                  <a:pt x="7120586" y="1879149"/>
                  <a:pt x="7060845" y="1661160"/>
                </a:cubicBezTo>
                <a:cubicBezTo>
                  <a:pt x="6910588" y="1121007"/>
                  <a:pt x="6617428" y="631374"/>
                  <a:pt x="6212263" y="243840"/>
                </a:cubicBezTo>
                <a:cubicBezTo>
                  <a:pt x="6126538" y="162496"/>
                  <a:pt x="6040813" y="80201"/>
                  <a:pt x="5953564" y="0"/>
                </a:cubicBezTo>
                <a:lnTo>
                  <a:pt x="1408615" y="0"/>
                </a:lnTo>
                <a:cubicBezTo>
                  <a:pt x="1180967" y="200316"/>
                  <a:pt x="978332" y="427387"/>
                  <a:pt x="805111" y="676275"/>
                </a:cubicBezTo>
                <a:cubicBezTo>
                  <a:pt x="481261" y="1136523"/>
                  <a:pt x="252089" y="1640872"/>
                  <a:pt x="104928" y="2183035"/>
                </a:cubicBezTo>
                <a:cubicBezTo>
                  <a:pt x="85878" y="2254853"/>
                  <a:pt x="69495" y="2327720"/>
                  <a:pt x="51588" y="2400014"/>
                </a:cubicBezTo>
                <a:cubicBezTo>
                  <a:pt x="49683" y="2407634"/>
                  <a:pt x="51588" y="2416969"/>
                  <a:pt x="41301" y="2424208"/>
                </a:cubicBezTo>
                <a:cubicBezTo>
                  <a:pt x="45900" y="2225469"/>
                  <a:pt x="72186" y="2027834"/>
                  <a:pt x="119692" y="1834801"/>
                </a:cubicBezTo>
                <a:cubicBezTo>
                  <a:pt x="247993" y="1310926"/>
                  <a:pt x="506121" y="857726"/>
                  <a:pt x="870071" y="462248"/>
                </a:cubicBezTo>
                <a:cubicBezTo>
                  <a:pt x="1027729" y="291823"/>
                  <a:pt x="1201617" y="137169"/>
                  <a:pt x="1389279" y="476"/>
                </a:cubicBezTo>
                <a:lnTo>
                  <a:pt x="1320223" y="476"/>
                </a:lnTo>
                <a:cubicBezTo>
                  <a:pt x="960844" y="274320"/>
                  <a:pt x="656330" y="599123"/>
                  <a:pt x="423158" y="989743"/>
                </a:cubicBezTo>
                <a:cubicBezTo>
                  <a:pt x="215608" y="1337596"/>
                  <a:pt x="80258" y="1711357"/>
                  <a:pt x="25585" y="2113693"/>
                </a:cubicBezTo>
                <a:cubicBezTo>
                  <a:pt x="-2705" y="2316480"/>
                  <a:pt x="-2228" y="2521077"/>
                  <a:pt x="2344" y="2725865"/>
                </a:cubicBezTo>
                <a:cubicBezTo>
                  <a:pt x="14155" y="3261932"/>
                  <a:pt x="170650" y="3754565"/>
                  <a:pt x="447256" y="4210717"/>
                </a:cubicBezTo>
                <a:cubicBezTo>
                  <a:pt x="629851" y="4511612"/>
                  <a:pt x="866356" y="4767167"/>
                  <a:pt x="1138962" y="4988910"/>
                </a:cubicBezTo>
                <a:cubicBezTo>
                  <a:pt x="1207161" y="5044345"/>
                  <a:pt x="1277008" y="5096990"/>
                  <a:pt x="1348512" y="5146834"/>
                </a:cubicBezTo>
                <a:lnTo>
                  <a:pt x="1422712" y="5146834"/>
                </a:lnTo>
                <a:cubicBezTo>
                  <a:pt x="1043426" y="4892802"/>
                  <a:pt x="724720" y="4577334"/>
                  <a:pt x="480594" y="4187952"/>
                </a:cubicBezTo>
                <a:cubicBezTo>
                  <a:pt x="452019" y="4141851"/>
                  <a:pt x="423444" y="4095179"/>
                  <a:pt x="398679" y="4046125"/>
                </a:cubicBezTo>
                <a:cubicBezTo>
                  <a:pt x="407442" y="4043267"/>
                  <a:pt x="409156" y="4048982"/>
                  <a:pt x="411823" y="4053078"/>
                </a:cubicBezTo>
                <a:cubicBezTo>
                  <a:pt x="683572" y="4484656"/>
                  <a:pt x="1033139" y="4842701"/>
                  <a:pt x="1439380" y="5147405"/>
                </a:cubicBezTo>
                <a:lnTo>
                  <a:pt x="5710010" y="5150263"/>
                </a:lnTo>
                <a:cubicBezTo>
                  <a:pt x="5810594" y="5075482"/>
                  <a:pt x="5907272" y="4995587"/>
                  <a:pt x="5999665" y="4910900"/>
                </a:cubicBezTo>
                <a:cubicBezTo>
                  <a:pt x="6418765" y="4526661"/>
                  <a:pt x="6746901" y="4078129"/>
                  <a:pt x="6954165" y="3545777"/>
                </a:cubicBezTo>
                <a:cubicBezTo>
                  <a:pt x="7048234" y="3306175"/>
                  <a:pt x="7109956" y="3055115"/>
                  <a:pt x="7137712" y="2799207"/>
                </a:cubicBezTo>
                <a:cubicBezTo>
                  <a:pt x="7139236" y="2784920"/>
                  <a:pt x="7141046" y="2770632"/>
                  <a:pt x="7142951" y="2754535"/>
                </a:cubicBezTo>
                <a:cubicBezTo>
                  <a:pt x="7151714" y="2760440"/>
                  <a:pt x="7149237" y="2768441"/>
                  <a:pt x="7149428" y="2774823"/>
                </a:cubicBezTo>
                <a:cubicBezTo>
                  <a:pt x="7156743" y="3007967"/>
                  <a:pt x="7128777" y="3240881"/>
                  <a:pt x="7066465" y="3465672"/>
                </a:cubicBezTo>
                <a:cubicBezTo>
                  <a:pt x="6952165" y="3878580"/>
                  <a:pt x="6737948" y="4235863"/>
                  <a:pt x="6452578" y="4552760"/>
                </a:cubicBezTo>
                <a:cubicBezTo>
                  <a:pt x="6244553" y="4783836"/>
                  <a:pt x="6008809" y="4980242"/>
                  <a:pt x="5752110" y="5150263"/>
                </a:cubicBezTo>
                <a:lnTo>
                  <a:pt x="5827643" y="5150263"/>
                </a:lnTo>
                <a:cubicBezTo>
                  <a:pt x="6136539" y="4938904"/>
                  <a:pt x="6412192" y="4689348"/>
                  <a:pt x="6642793" y="4389406"/>
                </a:cubicBezTo>
                <a:cubicBezTo>
                  <a:pt x="6851295" y="4118324"/>
                  <a:pt x="7009125" y="3820859"/>
                  <a:pt x="7102469" y="3490817"/>
                </a:cubicBezTo>
                <a:cubicBezTo>
                  <a:pt x="7148646" y="3327473"/>
                  <a:pt x="7177069" y="3159624"/>
                  <a:pt x="7187242" y="2990183"/>
                </a:cubicBezTo>
                <a:cubicBezTo>
                  <a:pt x="7187623" y="2984087"/>
                  <a:pt x="7182384" y="2642330"/>
                  <a:pt x="7178288" y="2604802"/>
                </a:cubicBezTo>
                <a:close/>
                <a:moveTo>
                  <a:pt x="6342565" y="441389"/>
                </a:moveTo>
                <a:cubicBezTo>
                  <a:pt x="6829797" y="986533"/>
                  <a:pt x="7091135" y="1624422"/>
                  <a:pt x="7126567" y="2355056"/>
                </a:cubicBezTo>
                <a:cubicBezTo>
                  <a:pt x="7001123" y="1661827"/>
                  <a:pt x="6756426" y="1017365"/>
                  <a:pt x="6342565" y="441389"/>
                </a:cubicBezTo>
                <a:close/>
              </a:path>
            </a:pathLst>
          </a:custGeom>
          <a:solidFill>
            <a:schemeClr val="accent2"/>
          </a:solidFill>
          <a:ln w="9525" cap="flat">
            <a:noFill/>
            <a:prstDash val="solid"/>
            <a:miter/>
          </a:ln>
        </p:spPr>
        <p:txBody>
          <a:bodyPr rtlCol="0" anchor="ctr"/>
          <a:lstStyle/>
          <a:p>
            <a:endParaRPr lang="en-US"/>
          </a:p>
        </p:txBody>
      </p:sp>
      <p:sp>
        <p:nvSpPr>
          <p:cNvPr id="2" name="Tytuł 1"/>
          <p:cNvSpPr>
            <a:spLocks noGrp="1"/>
          </p:cNvSpPr>
          <p:nvPr>
            <p:ph type="title"/>
          </p:nvPr>
        </p:nvSpPr>
        <p:spPr>
          <a:xfrm>
            <a:off x="2558716" y="955309"/>
            <a:ext cx="7074568" cy="2898975"/>
          </a:xfrm>
        </p:spPr>
        <p:txBody>
          <a:bodyPr vert="horz" lIns="91440" tIns="45720" rIns="91440" bIns="45720" rtlCol="0" anchor="b">
            <a:normAutofit/>
          </a:bodyPr>
          <a:lstStyle/>
          <a:p>
            <a:pPr algn="ctr"/>
            <a:r>
              <a:rPr lang="en-US" sz="6600" kern="1200">
                <a:solidFill>
                  <a:srgbClr val="FFFFFF"/>
                </a:solidFill>
                <a:latin typeface="+mj-lt"/>
                <a:ea typeface="+mj-ea"/>
                <a:cs typeface="+mj-cs"/>
              </a:rPr>
              <a:t>Vielen Dank für Ihre Aufmerksamkeit</a:t>
            </a:r>
            <a:endParaRPr lang="en-US" sz="6600" kern="1200">
              <a:solidFill>
                <a:srgbClr val="FFFFFF"/>
              </a:solidFill>
              <a:latin typeface="+mj-lt"/>
              <a:ea typeface="+mj-ea"/>
              <a:cs typeface="+mj-cs"/>
            </a:endParaRPr>
          </a:p>
        </p:txBody>
      </p:sp>
      <p:sp>
        <p:nvSpPr>
          <p:cNvPr id="12" name="sketch line"/>
          <p:cNvSpPr>
            <a:spLocks noGrp="1" noRot="1" noChangeAspect="1" noMove="1" noResize="1" noEditPoints="1" noAdjustHandles="1" noChangeArrowheads="1" noChangeShapeType="1" noTextEdit="1"/>
          </p:cNvSpPr>
          <p:nvPr/>
        </p:nvSpPr>
        <p:spPr>
          <a:xfrm>
            <a:off x="3974206" y="4173498"/>
            <a:ext cx="4243589" cy="18288"/>
          </a:xfrm>
          <a:custGeom>
            <a:avLst/>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rgbClr val="FFFFFF"/>
          </a:solidFill>
          <a:ln w="41275" cap="rnd">
            <a:solidFill>
              <a:srgbClr val="FFFFFF"/>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9"/>
          <p:cNvSpPr>
            <a:spLocks noGrp="1" noRot="1" noChangeAspect="1" noMove="1" noResize="1" noEditPoints="1" noAdjustHandles="1" noChangeArrowheads="1" noChangeShapeType="1" noTextEdit="1"/>
          </p:cNvSpPr>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1171074" y="1396686"/>
            <a:ext cx="3240506" cy="4064628"/>
          </a:xfrm>
        </p:spPr>
        <p:txBody>
          <a:bodyPr>
            <a:normAutofit/>
          </a:bodyPr>
          <a:lstStyle/>
          <a:p>
            <a:r>
              <a:rPr lang="pl-PL">
                <a:solidFill>
                  <a:srgbClr val="FFFFFF"/>
                </a:solidFill>
              </a:rPr>
              <a:t>Agenda</a:t>
            </a:r>
            <a:endParaRPr lang="pl-PL">
              <a:solidFill>
                <a:srgbClr val="FFFFFF"/>
              </a:solidFill>
            </a:endParaRPr>
          </a:p>
        </p:txBody>
      </p:sp>
      <p:sp>
        <p:nvSpPr>
          <p:cNvPr id="12" name="Arc 11"/>
          <p:cNvSpPr>
            <a:spLocks noGrp="1" noRot="1" noChangeAspect="1" noMove="1" noResize="1" noEditPoints="1" noAdjustHandles="1" noChangeArrowheads="1" noChangeShapeType="1" noTextEdit="1"/>
          </p:cNvSpPr>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p:cNvSpPr>
            <a:spLocks noGrp="1" noRot="1" noChangeAspect="1" noMove="1" noResize="1" noEditPoints="1" noAdjustHandles="1" noChangeArrowheads="1" noChangeShapeType="1" noTextEdit="1"/>
          </p:cNvSpPr>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16" name="Symbol zastępczy zawartości 2"/>
          <p:cNvGraphicFramePr>
            <a:graphicFrameLocks noGrp="1"/>
          </p:cNvGraphicFramePr>
          <p:nvPr>
            <p:ph idx="1"/>
          </p:nvPr>
        </p:nvGraphicFramePr>
        <p:xfrm>
          <a:off x="5370153" y="1526033"/>
          <a:ext cx="5536397" cy="3935281"/>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Grp="1" noRot="1" noChangeAspect="1" noMove="1" noResize="1" noEditPoints="1" noAdjustHandles="1" noChangeArrowheads="1" noChangeShapeType="1" noTextEdit="1"/>
          </p:cNvSpPr>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1389278" y="1233241"/>
            <a:ext cx="3240506" cy="4064628"/>
          </a:xfrm>
        </p:spPr>
        <p:txBody>
          <a:bodyPr>
            <a:normAutofit/>
          </a:bodyPr>
          <a:lstStyle/>
          <a:p>
            <a:r>
              <a:rPr lang="de-DE" sz="3700">
                <a:solidFill>
                  <a:srgbClr val="FFFFFF"/>
                </a:solidFill>
              </a:rPr>
              <a:t>Bankensystem</a:t>
            </a:r>
            <a:endParaRPr lang="de-DE" sz="3700">
              <a:solidFill>
                <a:srgbClr val="FFFFFF"/>
              </a:solidFill>
            </a:endParaRPr>
          </a:p>
        </p:txBody>
      </p:sp>
      <p:sp>
        <p:nvSpPr>
          <p:cNvPr id="12" name="Freeform: Shape 11"/>
          <p:cNvSpPr>
            <a:spLocks noGrp="1" noRot="1" noChangeAspect="1" noMove="1" noResize="1" noEditPoints="1" noAdjustHandles="1" noChangeArrowheads="1" noChangeShapeType="1" noTextEdit="1"/>
          </p:cNvSpPr>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p:cNvSpPr>
            <a:spLocks noGrp="1" noRot="1" noChangeAspect="1" noMove="1" noResize="1" noEditPoints="1" noAdjustHandles="1" noChangeArrowheads="1" noChangeShapeType="1" noTextEdit="1"/>
          </p:cNvSpPr>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p:cNvSpPr>
            <a:spLocks noGrp="1" noRot="1" noChangeAspect="1" noMove="1" noResize="1" noEditPoints="1" noAdjustHandles="1" noChangeArrowheads="1" noChangeShapeType="1" noTextEdit="1"/>
          </p:cNvSpPr>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p:cNvSpPr>
            <a:spLocks noGrp="1"/>
          </p:cNvSpPr>
          <p:nvPr>
            <p:ph idx="1"/>
          </p:nvPr>
        </p:nvSpPr>
        <p:spPr>
          <a:xfrm>
            <a:off x="6096000" y="820880"/>
            <a:ext cx="5257799" cy="4889350"/>
          </a:xfrm>
        </p:spPr>
        <p:txBody>
          <a:bodyPr anchor="t">
            <a:normAutofit/>
          </a:bodyPr>
          <a:lstStyle/>
          <a:p>
            <a:pPr marL="0" indent="0" algn="just">
              <a:buNone/>
            </a:pPr>
            <a:r>
              <a:rPr lang="de-DE" kern="1800" dirty="0">
                <a:effectLst/>
                <a:latin typeface="Aptos" panose="020B0004020202020204" pitchFamily="34" charset="0"/>
                <a:ea typeface="Times New Roman" panose="02020603050405020304" pitchFamily="18" charset="0"/>
                <a:cs typeface="Times New Roman" panose="02020603050405020304" pitchFamily="18" charset="0"/>
              </a:rPr>
              <a:t>In Deutschland gibt es rund 1600 Kreditinstitute, die Bankdienstleistungen erbringen. Diese Institute werden als Universalbanken bezeichnet und umfassen Privatbanken, Sparkassen und Genossenschaftsbanken mit insgesamt rund 24000 Filialen.</a:t>
            </a:r>
            <a:endParaRPr lang="pl-PL" kern="100" dirty="0">
              <a:effectLst/>
              <a:latin typeface="Aptos" panose="020B0004020202020204" pitchFamily="34" charset="0"/>
              <a:ea typeface="Aptos" panose="020B0004020202020204" pitchFamily="34" charset="0"/>
              <a:cs typeface="Times New Roman" panose="02020603050405020304" pitchFamily="18" charset="0"/>
            </a:endParaRPr>
          </a:p>
          <a:p>
            <a:pPr algn="just"/>
            <a:endParaRPr lang="pl-PL" dirty="0"/>
          </a:p>
        </p:txBody>
      </p:sp>
      <p:sp>
        <p:nvSpPr>
          <p:cNvPr id="18" name="Freeform: Shape 17"/>
          <p:cNvSpPr>
            <a:spLocks noGrp="1" noRot="1" noChangeAspect="1" noMove="1" noResize="1" noEditPoints="1" noAdjustHandles="1" noChangeArrowheads="1" noChangeShapeType="1" noTextEdit="1"/>
          </p:cNvSpPr>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p:cNvSpPr>
            <a:spLocks noGrp="1" noRot="1" noChangeAspect="1" noMove="1" noResize="1" noEditPoints="1" noAdjustHandles="1" noChangeArrowheads="1" noChangeShapeType="1" noTextEdit="1"/>
          </p:cNvSpPr>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p:cNvSpPr>
            <a:spLocks noGrp="1" noRot="1" noChangeAspect="1" noMove="1" noResize="1" noEditPoints="1" noAdjustHandles="1" noChangeArrowheads="1" noChangeShapeType="1" noTextEdit="1"/>
          </p:cNvSpPr>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7" name="Rectangle 26"/>
          <p:cNvSpPr>
            <a:spLocks noGrp="1" noRot="1" noChangeAspect="1" noMove="1" noResize="1" noEditPoints="1" noAdjustHandles="1" noChangeArrowheads="1" noChangeShapeType="1" noTextEdit="1"/>
          </p:cNvSpPr>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Rounded Corners 28"/>
          <p:cNvSpPr>
            <a:spLocks noGrp="1" noRot="1" noChangeAspect="1" noMove="1" noResize="1" noEditPoints="1" noAdjustHandles="1" noChangeArrowheads="1" noChangeShapeType="1" noTextEdit="1"/>
          </p:cNvSpPr>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956826" y="1112969"/>
            <a:ext cx="3937298" cy="4166010"/>
          </a:xfrm>
        </p:spPr>
        <p:txBody>
          <a:bodyPr>
            <a:normAutofit/>
          </a:bodyPr>
          <a:lstStyle/>
          <a:p>
            <a:r>
              <a:rPr lang="de-DE">
                <a:solidFill>
                  <a:srgbClr val="FFFFFF"/>
                </a:solidFill>
              </a:rPr>
              <a:t>Private Banken</a:t>
            </a:r>
            <a:endParaRPr lang="de-DE">
              <a:solidFill>
                <a:srgbClr val="FFFFFF"/>
              </a:solidFill>
            </a:endParaRPr>
          </a:p>
        </p:txBody>
      </p:sp>
      <p:sp>
        <p:nvSpPr>
          <p:cNvPr id="31" name="Freeform: Shape 30"/>
          <p:cNvSpPr>
            <a:spLocks noGrp="1" noRot="1" noChangeAspect="1" noMove="1" noResize="1" noEditPoints="1" noAdjustHandles="1" noChangeArrowheads="1" noChangeShapeType="1" noTextEdit="1"/>
          </p:cNvSpPr>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p:cNvSpPr>
            <a:spLocks noGrp="1" noRot="1" noChangeAspect="1" noMove="1" noResize="1" noEditPoints="1" noAdjustHandles="1" noChangeArrowheads="1" noChangeShapeType="1" noTextEdit="1"/>
          </p:cNvSpPr>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35" name="Freeform: Shape 34"/>
          <p:cNvSpPr>
            <a:spLocks noGrp="1" noRot="1" noChangeAspect="1" noMove="1" noResize="1" noEditPoints="1" noAdjustHandles="1" noChangeArrowheads="1" noChangeShapeType="1" noTextEdit="1"/>
          </p:cNvSpPr>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p:cNvSpPr>
            <a:spLocks noGrp="1"/>
          </p:cNvSpPr>
          <p:nvPr>
            <p:ph idx="1"/>
          </p:nvPr>
        </p:nvSpPr>
        <p:spPr>
          <a:xfrm>
            <a:off x="6096000" y="820880"/>
            <a:ext cx="5257799" cy="4889350"/>
          </a:xfrm>
        </p:spPr>
        <p:txBody>
          <a:bodyPr anchor="t">
            <a:normAutofit/>
          </a:bodyPr>
          <a:lstStyle/>
          <a:p>
            <a:pPr marL="0" indent="0" algn="just">
              <a:buNone/>
            </a:pPr>
            <a:r>
              <a:rPr lang="de-DE" sz="2400" kern="100" dirty="0">
                <a:effectLst/>
                <a:latin typeface="Aptos" panose="020B0004020202020204" pitchFamily="34" charset="0"/>
                <a:ea typeface="Aptos" panose="020B0004020202020204" pitchFamily="34" charset="0"/>
                <a:cs typeface="Times New Roman" panose="02020603050405020304" pitchFamily="18" charset="0"/>
              </a:rPr>
              <a:t>Zum Privatbankensektor zählen Zweigstellen ausländischer Banken, Großbanken, einige Regionalbanken und andere Kreditbanken.</a:t>
            </a:r>
            <a:r>
              <a:rPr lang="pl-PL" sz="2400" kern="100" dirty="0">
                <a:latin typeface="Aptos" panose="020B0004020202020204" pitchFamily="34" charset="0"/>
                <a:ea typeface="Aptos" panose="020B0004020202020204" pitchFamily="34" charset="0"/>
                <a:cs typeface="Times New Roman" panose="02020603050405020304" pitchFamily="18" charset="0"/>
              </a:rPr>
              <a:t> </a:t>
            </a:r>
            <a:r>
              <a:rPr lang="de-DE" sz="2400" kern="100" dirty="0">
                <a:effectLst/>
                <a:latin typeface="Aptos" panose="020B0004020202020204" pitchFamily="34" charset="0"/>
                <a:ea typeface="Aptos" panose="020B0004020202020204" pitchFamily="34" charset="0"/>
                <a:cs typeface="Times New Roman" panose="02020603050405020304" pitchFamily="18" charset="0"/>
              </a:rPr>
              <a:t>Großbanken werden in Form einer Aktiengesellschaft geführt. Sie sind zwar auf deutsche Aktivitäten ausgerichtet, aber weniger international ausgerichtet. Zu den größten Banken gehören Deutsche Bank, Commerzbank und UniCredit Bank</a:t>
            </a:r>
            <a:endParaRPr lang="pl-PL"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endParaRPr lang="pl-PL" sz="2400" dirty="0"/>
          </a:p>
        </p:txBody>
      </p:sp>
      <p:sp>
        <p:nvSpPr>
          <p:cNvPr id="37" name="Freeform: Shape 36"/>
          <p:cNvSpPr>
            <a:spLocks noGrp="1" noRot="1" noChangeAspect="1" noMove="1" noResize="1" noEditPoints="1" noAdjustHandles="1" noChangeArrowheads="1" noChangeShapeType="1" noTextEdit="1"/>
          </p:cNvSpPr>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9" name="Freeform: Shape 38"/>
          <p:cNvSpPr>
            <a:spLocks noGrp="1" noRot="1" noChangeAspect="1" noMove="1" noResize="1" noEditPoints="1" noAdjustHandles="1" noChangeArrowheads="1" noChangeShapeType="1" noTextEdit="1"/>
          </p:cNvSpPr>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41" name="Freeform: Shape 40"/>
          <p:cNvSpPr>
            <a:spLocks noGrp="1" noRot="1" noChangeAspect="1" noMove="1" noResize="1" noEditPoints="1" noAdjustHandles="1" noChangeArrowheads="1" noChangeShapeType="1" noTextEdit="1"/>
          </p:cNvSpPr>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p:cNvSpPr>
            <a:spLocks noGrp="1" noRot="1" noChangeAspect="1" noMove="1" noResize="1" noEditPoints="1" noAdjustHandles="1" noChangeArrowheads="1" noChangeShapeType="1" noTextEdit="1"/>
          </p:cNvSpPr>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956826" y="1112969"/>
            <a:ext cx="3937298" cy="4166010"/>
          </a:xfrm>
        </p:spPr>
        <p:txBody>
          <a:bodyPr>
            <a:normAutofit/>
          </a:bodyPr>
          <a:lstStyle/>
          <a:p>
            <a:r>
              <a:rPr lang="de-DE">
                <a:solidFill>
                  <a:srgbClr val="FFFFFF"/>
                </a:solidFill>
              </a:rPr>
              <a:t>Sparkassen</a:t>
            </a:r>
            <a:endParaRPr lang="de-DE">
              <a:solidFill>
                <a:srgbClr val="FFFFFF"/>
              </a:solidFill>
            </a:endParaRPr>
          </a:p>
        </p:txBody>
      </p:sp>
      <p:sp>
        <p:nvSpPr>
          <p:cNvPr id="12" name="Freeform: Shape 11"/>
          <p:cNvSpPr>
            <a:spLocks noGrp="1" noRot="1" noChangeAspect="1" noMove="1" noResize="1" noEditPoints="1" noAdjustHandles="1" noChangeArrowheads="1" noChangeShapeType="1" noTextEdit="1"/>
          </p:cNvSpPr>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p:cNvSpPr>
            <a:spLocks noGrp="1" noRot="1" noChangeAspect="1" noMove="1" noResize="1" noEditPoints="1" noAdjustHandles="1" noChangeArrowheads="1" noChangeShapeType="1" noTextEdit="1"/>
          </p:cNvSpPr>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p:cNvSpPr>
            <a:spLocks noGrp="1" noRot="1" noChangeAspect="1" noMove="1" noResize="1" noEditPoints="1" noAdjustHandles="1" noChangeArrowheads="1" noChangeShapeType="1" noTextEdit="1"/>
          </p:cNvSpPr>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p:cNvSpPr>
            <a:spLocks noGrp="1"/>
          </p:cNvSpPr>
          <p:nvPr>
            <p:ph idx="1"/>
          </p:nvPr>
        </p:nvSpPr>
        <p:spPr>
          <a:xfrm>
            <a:off x="6096000" y="820880"/>
            <a:ext cx="5257799" cy="4889350"/>
          </a:xfrm>
        </p:spPr>
        <p:txBody>
          <a:bodyPr anchor="t">
            <a:normAutofit/>
          </a:bodyPr>
          <a:lstStyle/>
          <a:p>
            <a:pPr marL="0" indent="0" algn="just">
              <a:buNone/>
            </a:pPr>
            <a:r>
              <a:rPr lang="de-DE" kern="100" dirty="0">
                <a:effectLst/>
                <a:latin typeface="Aptos" panose="020B0004020202020204" pitchFamily="34" charset="0"/>
                <a:ea typeface="Aptos" panose="020B0004020202020204" pitchFamily="34" charset="0"/>
                <a:cs typeface="Times New Roman" panose="02020603050405020304" pitchFamily="18" charset="0"/>
              </a:rPr>
              <a:t>Eigentümer von Sparkassen sind Einrichtungen des öffentlichen Rechts wie Gemeinden oder Landkreise. Das Unternehmen ist regional tätig und konzentriert sich auf das Sparen und die Schaffung von Wohlstand. Sie vergibt auch Kredite an Einwohner der Region und an mittelständische Unternehmen.</a:t>
            </a:r>
            <a:endParaRPr lang="pl-PL" kern="100" dirty="0">
              <a:effectLst/>
              <a:latin typeface="Aptos" panose="020B0004020202020204" pitchFamily="34" charset="0"/>
              <a:ea typeface="Aptos" panose="020B0004020202020204" pitchFamily="34" charset="0"/>
              <a:cs typeface="Times New Roman" panose="02020603050405020304" pitchFamily="18" charset="0"/>
            </a:endParaRPr>
          </a:p>
          <a:p>
            <a:pPr algn="just"/>
            <a:endParaRPr lang="pl-PL" dirty="0"/>
          </a:p>
        </p:txBody>
      </p:sp>
      <p:sp>
        <p:nvSpPr>
          <p:cNvPr id="18" name="Freeform: Shape 17"/>
          <p:cNvSpPr>
            <a:spLocks noGrp="1" noRot="1" noChangeAspect="1" noMove="1" noResize="1" noEditPoints="1" noAdjustHandles="1" noChangeArrowheads="1" noChangeShapeType="1" noTextEdit="1"/>
          </p:cNvSpPr>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p:cNvSpPr>
            <a:spLocks noGrp="1" noRot="1" noChangeAspect="1" noMove="1" noResize="1" noEditPoints="1" noAdjustHandles="1" noChangeArrowheads="1" noChangeShapeType="1" noTextEdit="1"/>
          </p:cNvSpPr>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p:cNvSpPr>
            <a:spLocks noGrp="1" noRot="1" noChangeAspect="1" noMove="1" noResize="1" noEditPoints="1" noAdjustHandles="1" noChangeArrowheads="1" noChangeShapeType="1" noTextEdit="1"/>
          </p:cNvSpPr>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p:cNvSpPr>
            <a:spLocks noGrp="1" noRot="1" noChangeAspect="1" noMove="1" noResize="1" noEditPoints="1" noAdjustHandles="1" noChangeArrowheads="1" noChangeShapeType="1" noTextEdit="1"/>
          </p:cNvSpPr>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956826" y="1112969"/>
            <a:ext cx="3937298" cy="4166010"/>
          </a:xfrm>
        </p:spPr>
        <p:txBody>
          <a:bodyPr>
            <a:normAutofit/>
          </a:bodyPr>
          <a:lstStyle/>
          <a:p>
            <a:r>
              <a:rPr lang="de-DE" sz="2800">
                <a:solidFill>
                  <a:srgbClr val="FFFFFF"/>
                </a:solidFill>
              </a:rPr>
              <a:t>Genossenschaftsbanken</a:t>
            </a:r>
            <a:endParaRPr lang="de-DE" sz="2800">
              <a:solidFill>
                <a:srgbClr val="FFFFFF"/>
              </a:solidFill>
            </a:endParaRPr>
          </a:p>
        </p:txBody>
      </p:sp>
      <p:sp>
        <p:nvSpPr>
          <p:cNvPr id="12" name="Freeform: Shape 11"/>
          <p:cNvSpPr>
            <a:spLocks noGrp="1" noRot="1" noChangeAspect="1" noMove="1" noResize="1" noEditPoints="1" noAdjustHandles="1" noChangeArrowheads="1" noChangeShapeType="1" noTextEdit="1"/>
          </p:cNvSpPr>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p:cNvSpPr>
            <a:spLocks noGrp="1" noRot="1" noChangeAspect="1" noMove="1" noResize="1" noEditPoints="1" noAdjustHandles="1" noChangeArrowheads="1" noChangeShapeType="1" noTextEdit="1"/>
          </p:cNvSpPr>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p:cNvSpPr>
            <a:spLocks noGrp="1" noRot="1" noChangeAspect="1" noMove="1" noResize="1" noEditPoints="1" noAdjustHandles="1" noChangeArrowheads="1" noChangeShapeType="1" noTextEdit="1"/>
          </p:cNvSpPr>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p:cNvSpPr>
            <a:spLocks noGrp="1"/>
          </p:cNvSpPr>
          <p:nvPr>
            <p:ph idx="1"/>
          </p:nvPr>
        </p:nvSpPr>
        <p:spPr>
          <a:xfrm>
            <a:off x="6096000" y="820880"/>
            <a:ext cx="5257799" cy="4889350"/>
          </a:xfrm>
        </p:spPr>
        <p:txBody>
          <a:bodyPr anchor="t">
            <a:normAutofit/>
          </a:bodyPr>
          <a:lstStyle/>
          <a:p>
            <a:pPr marL="0" indent="0" algn="just">
              <a:buNone/>
            </a:pPr>
            <a:r>
              <a:rPr lang="de-DE" sz="2600" kern="100" dirty="0">
                <a:effectLst/>
                <a:latin typeface="Aptos" panose="020B0004020202020204" pitchFamily="34" charset="0"/>
                <a:ea typeface="Aptos" panose="020B0004020202020204" pitchFamily="34" charset="0"/>
                <a:cs typeface="Times New Roman" panose="02020603050405020304" pitchFamily="18" charset="0"/>
              </a:rPr>
              <a:t>Genossenschaftsbanken sind regional ausgerichtet. Sie sind in städtischen und ländlichen Gebieten mit einem starken Filialnetz vertreten. Ihr Hauptziel ist es, Privat- und Firmenkunden zu bedienen. DZ Bank fungiert als Zentralinstitut, was es ermöglicht, im Ausland tätig zu sein, Kapitalmarktprodukte zu liefern und Kreditrisiken zu teilen.</a:t>
            </a:r>
            <a:endParaRPr lang="pl-PL" sz="2600" kern="100" dirty="0">
              <a:effectLst/>
              <a:latin typeface="Aptos" panose="020B0004020202020204" pitchFamily="34" charset="0"/>
              <a:ea typeface="Aptos" panose="020B0004020202020204" pitchFamily="34" charset="0"/>
              <a:cs typeface="Times New Roman" panose="02020603050405020304" pitchFamily="18" charset="0"/>
            </a:endParaRPr>
          </a:p>
          <a:p>
            <a:pPr algn="just"/>
            <a:endParaRPr lang="pl-PL" sz="2600" dirty="0"/>
          </a:p>
        </p:txBody>
      </p:sp>
      <p:sp>
        <p:nvSpPr>
          <p:cNvPr id="18" name="Freeform: Shape 17"/>
          <p:cNvSpPr>
            <a:spLocks noGrp="1" noRot="1" noChangeAspect="1" noMove="1" noResize="1" noEditPoints="1" noAdjustHandles="1" noChangeArrowheads="1" noChangeShapeType="1" noTextEdit="1"/>
          </p:cNvSpPr>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p:cNvSpPr>
            <a:spLocks noGrp="1" noRot="1" noChangeAspect="1" noMove="1" noResize="1" noEditPoints="1" noAdjustHandles="1" noChangeArrowheads="1" noChangeShapeType="1" noTextEdit="1"/>
          </p:cNvSpPr>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p:cNvSpPr>
            <a:spLocks noGrp="1" noRot="1" noChangeAspect="1" noMove="1" noResize="1" noEditPoints="1" noAdjustHandles="1" noChangeArrowheads="1" noChangeShapeType="1" noTextEdit="1"/>
          </p:cNvSpPr>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p:cNvSpPr>
            <a:spLocks noGrp="1" noRot="1" noChangeAspect="1" noMove="1" noResize="1" noEditPoints="1" noAdjustHandles="1" noChangeArrowheads="1" noChangeShapeType="1" noTextEdit="1"/>
          </p:cNvSpPr>
          <p:nvPr/>
        </p:nvSpPr>
        <p:spPr>
          <a:xfrm>
            <a:off x="740546" y="1011045"/>
            <a:ext cx="4369859" cy="4369859"/>
          </a:xfrm>
          <a:prstGeom prst="roundRect">
            <a:avLst>
              <a:gd name="adj" fmla="val 275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956826" y="1112969"/>
            <a:ext cx="3937298" cy="4166010"/>
          </a:xfrm>
        </p:spPr>
        <p:txBody>
          <a:bodyPr>
            <a:normAutofit/>
          </a:bodyPr>
          <a:lstStyle/>
          <a:p>
            <a:r>
              <a:rPr lang="de-DE">
                <a:solidFill>
                  <a:srgbClr val="FFFFFF"/>
                </a:solidFill>
              </a:rPr>
              <a:t>Spezialbanken</a:t>
            </a:r>
            <a:endParaRPr lang="de-DE">
              <a:solidFill>
                <a:srgbClr val="FFFFFF"/>
              </a:solidFill>
            </a:endParaRPr>
          </a:p>
        </p:txBody>
      </p:sp>
      <p:sp>
        <p:nvSpPr>
          <p:cNvPr id="12" name="Freeform: Shape 11"/>
          <p:cNvSpPr>
            <a:spLocks noGrp="1" noRot="1" noChangeAspect="1" noMove="1" noResize="1" noEditPoints="1" noAdjustHandles="1" noChangeArrowheads="1" noChangeShapeType="1" noTextEdit="1"/>
          </p:cNvSpPr>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p:cNvSpPr>
            <a:spLocks noGrp="1" noRot="1" noChangeAspect="1" noMove="1" noResize="1" noEditPoints="1" noAdjustHandles="1" noChangeArrowheads="1" noChangeShapeType="1" noTextEdit="1"/>
          </p:cNvSpPr>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p:cNvSpPr>
            <a:spLocks noGrp="1" noRot="1" noChangeAspect="1" noMove="1" noResize="1" noEditPoints="1" noAdjustHandles="1" noChangeArrowheads="1" noChangeShapeType="1" noTextEdit="1"/>
          </p:cNvSpPr>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p:cNvSpPr>
            <a:spLocks noGrp="1"/>
          </p:cNvSpPr>
          <p:nvPr>
            <p:ph idx="1"/>
          </p:nvPr>
        </p:nvSpPr>
        <p:spPr>
          <a:xfrm>
            <a:off x="6096000" y="820880"/>
            <a:ext cx="5257799" cy="4889350"/>
          </a:xfrm>
        </p:spPr>
        <p:txBody>
          <a:bodyPr anchor="t">
            <a:normAutofit/>
          </a:bodyPr>
          <a:lstStyle/>
          <a:p>
            <a:pPr marL="0" indent="0" algn="just">
              <a:buNone/>
            </a:pPr>
            <a:r>
              <a:rPr lang="de-DE" sz="2600" kern="100" dirty="0">
                <a:effectLst/>
                <a:latin typeface="Aptos" panose="020B0004020202020204" pitchFamily="34" charset="0"/>
                <a:ea typeface="Aptos" panose="020B0004020202020204" pitchFamily="34" charset="0"/>
                <a:cs typeface="Times New Roman" panose="02020603050405020304" pitchFamily="18" charset="0"/>
              </a:rPr>
              <a:t>Spezialbanken bieten nur eine oder sehr spezifische Bankdienstleistungen an. Dazu gehören </a:t>
            </a:r>
            <a:r>
              <a:rPr lang="de-DE" sz="2600" kern="0" dirty="0">
                <a:effectLst/>
                <a:latin typeface="Aptos" panose="020B0004020202020204" pitchFamily="34" charset="0"/>
                <a:ea typeface="Times New Roman" panose="02020603050405020304" pitchFamily="18" charset="0"/>
                <a:cs typeface="Times New Roman" panose="02020603050405020304" pitchFamily="18" charset="0"/>
              </a:rPr>
              <a:t>Pfandbriefbanken und Bausparkassen</a:t>
            </a:r>
            <a:r>
              <a:rPr lang="de-DE" sz="2600" kern="100" dirty="0">
                <a:effectLst/>
                <a:latin typeface="Aptos" panose="020B0004020202020204" pitchFamily="34" charset="0"/>
                <a:ea typeface="Aptos" panose="020B0004020202020204" pitchFamily="34" charset="0"/>
                <a:cs typeface="Times New Roman" panose="02020603050405020304" pitchFamily="18" charset="0"/>
              </a:rPr>
              <a:t>. Sowohl Universalbanken als auch Spezialbanken agieren als Wirtschafts- und Dienstleistungsunternehmen, die in direktem Kontakt zu ihren Kunden stehen, weshalb sie auch als Geschäftsbanken bezeichnet werden.</a:t>
            </a:r>
            <a:endParaRPr lang="pl-PL" sz="2600" kern="100" dirty="0">
              <a:effectLst/>
              <a:latin typeface="Aptos" panose="020B0004020202020204" pitchFamily="34" charset="0"/>
              <a:ea typeface="Aptos" panose="020B0004020202020204" pitchFamily="34" charset="0"/>
              <a:cs typeface="Times New Roman" panose="02020603050405020304" pitchFamily="18" charset="0"/>
            </a:endParaRPr>
          </a:p>
          <a:p>
            <a:pPr algn="just"/>
            <a:endParaRPr lang="pl-PL" sz="2600" dirty="0"/>
          </a:p>
        </p:txBody>
      </p:sp>
      <p:sp>
        <p:nvSpPr>
          <p:cNvPr id="18" name="Freeform: Shape 17"/>
          <p:cNvSpPr>
            <a:spLocks noGrp="1" noRot="1" noChangeAspect="1" noMove="1" noResize="1" noEditPoints="1" noAdjustHandles="1" noChangeArrowheads="1" noChangeShapeType="1" noTextEdit="1"/>
          </p:cNvSpPr>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p:cNvSpPr>
            <a:spLocks noGrp="1" noRot="1" noChangeAspect="1" noMove="1" noResize="1" noEditPoints="1" noAdjustHandles="1" noChangeArrowheads="1" noChangeShapeType="1" noTextEdit="1"/>
          </p:cNvSpPr>
          <p:nvPr/>
        </p:nvSpPr>
        <p:spPr>
          <a:xfrm flipH="1">
            <a:off x="3418308"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p:cNvSpPr>
            <a:spLocks noGrp="1" noRot="1" noChangeAspect="1" noMove="1" noResize="1" noEditPoints="1" noAdjustHandles="1" noChangeArrowheads="1" noChangeShapeType="1" noTextEdit="1"/>
          </p:cNvSpPr>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p:cNvSpPr>
            <a:spLocks noGrp="1" noRot="1" noChangeAspect="1" noMove="1" noResize="1" noEditPoints="1" noAdjustHandles="1" noChangeArrowheads="1" noChangeShapeType="1" noTextEdit="1"/>
          </p:cNvSpPr>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a:spLocks noGrp="1" noRot="1" noChangeAspect="1" noMove="1" noResize="1" noEditPoints="1" noAdjustHandles="1" noChangeArrowheads="1" noChangeShapeType="1" noTextEdit="1"/>
          </p:cNvSpPr>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ytuł 1"/>
          <p:cNvSpPr>
            <a:spLocks noGrp="1"/>
          </p:cNvSpPr>
          <p:nvPr>
            <p:ph type="title"/>
          </p:nvPr>
        </p:nvSpPr>
        <p:spPr>
          <a:xfrm>
            <a:off x="1389278" y="1233241"/>
            <a:ext cx="3240506" cy="4064628"/>
          </a:xfrm>
        </p:spPr>
        <p:txBody>
          <a:bodyPr>
            <a:normAutofit/>
          </a:bodyPr>
          <a:lstStyle/>
          <a:p>
            <a:r>
              <a:rPr lang="de-DE">
                <a:solidFill>
                  <a:srgbClr val="FFFFFF"/>
                </a:solidFill>
              </a:rPr>
              <a:t>Funktion des Deutsche Bundesbank</a:t>
            </a:r>
            <a:endParaRPr lang="de-DE">
              <a:solidFill>
                <a:srgbClr val="FFFFFF"/>
              </a:solidFill>
            </a:endParaRPr>
          </a:p>
        </p:txBody>
      </p:sp>
      <p:sp>
        <p:nvSpPr>
          <p:cNvPr id="12" name="Freeform: Shape 11"/>
          <p:cNvSpPr>
            <a:spLocks noGrp="1" noRot="1" noChangeAspect="1" noMove="1" noResize="1" noEditPoints="1" noAdjustHandles="1" noChangeArrowheads="1" noChangeShapeType="1" noTextEdit="1"/>
          </p:cNvSpPr>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p:cNvSpPr>
            <a:spLocks noGrp="1" noRot="1" noChangeAspect="1" noMove="1" noResize="1" noEditPoints="1" noAdjustHandles="1" noChangeArrowheads="1" noChangeShapeType="1" noTextEdit="1"/>
          </p:cNvSpPr>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16" name="Freeform: Shape 15"/>
          <p:cNvSpPr>
            <a:spLocks noGrp="1" noRot="1" noChangeAspect="1" noMove="1" noResize="1" noEditPoints="1" noAdjustHandles="1" noChangeArrowheads="1" noChangeShapeType="1" noTextEdit="1"/>
          </p:cNvSpPr>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Symbol zastępczy zawartości 2"/>
          <p:cNvSpPr>
            <a:spLocks noGrp="1"/>
          </p:cNvSpPr>
          <p:nvPr>
            <p:ph idx="1"/>
          </p:nvPr>
        </p:nvSpPr>
        <p:spPr>
          <a:xfrm>
            <a:off x="6096000" y="820880"/>
            <a:ext cx="5257799" cy="4889350"/>
          </a:xfrm>
        </p:spPr>
        <p:txBody>
          <a:bodyPr anchor="t">
            <a:normAutofit/>
          </a:bodyPr>
          <a:lstStyle/>
          <a:p>
            <a:pPr marL="0" indent="0" algn="just">
              <a:buNone/>
            </a:pPr>
            <a:r>
              <a:rPr lang="de-DE" sz="2400" kern="100" dirty="0">
                <a:effectLst/>
                <a:latin typeface="Aptos" panose="020B0004020202020204" pitchFamily="34" charset="0"/>
                <a:ea typeface="Aptos" panose="020B0004020202020204" pitchFamily="34" charset="0"/>
                <a:cs typeface="Times New Roman" panose="02020603050405020304" pitchFamily="18" charset="0"/>
              </a:rPr>
              <a:t>Zum deutschen Bankensystem gehört auch die Deutsche Bundesbank, die bis Ende 1998 als Bundesbank fungierte und somit für alle geldpolitischen Entscheidungen zuständig war. Sie konzentriert sich nun auf die Preisstabilität, d. h. den Wert des Euro, spielt eine wichtige Rolle im Eurosystem und ist Teil des Europäischen Systems der Zentralbanken. Die Deutsche Bundesbank spielt bei der nationalen Bankenaufsicht eine Schlüsselrolle.</a:t>
            </a:r>
            <a:endParaRPr lang="pl-PL" sz="2400" kern="100" dirty="0">
              <a:effectLst/>
              <a:latin typeface="Aptos" panose="020B0004020202020204" pitchFamily="34" charset="0"/>
              <a:ea typeface="Aptos" panose="020B0004020202020204" pitchFamily="34" charset="0"/>
              <a:cs typeface="Times New Roman" panose="02020603050405020304" pitchFamily="18" charset="0"/>
            </a:endParaRPr>
          </a:p>
          <a:p>
            <a:pPr algn="just"/>
            <a:endParaRPr lang="pl-PL" sz="2400" dirty="0"/>
          </a:p>
        </p:txBody>
      </p:sp>
      <p:sp>
        <p:nvSpPr>
          <p:cNvPr id="18" name="Freeform: Shape 17"/>
          <p:cNvSpPr>
            <a:spLocks noGrp="1" noRot="1" noChangeAspect="1" noMove="1" noResize="1" noEditPoints="1" noAdjustHandles="1" noChangeArrowheads="1" noChangeShapeType="1" noTextEdit="1"/>
          </p:cNvSpPr>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20" name="Freeform: Shape 19"/>
          <p:cNvSpPr>
            <a:spLocks noGrp="1" noRot="1" noChangeAspect="1" noMove="1" noResize="1" noEditPoints="1" noAdjustHandles="1" noChangeArrowheads="1" noChangeShapeType="1" noTextEdit="1"/>
          </p:cNvSpPr>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22" name="Freeform: Shape 21"/>
          <p:cNvSpPr>
            <a:spLocks noGrp="1" noRot="1" noChangeAspect="1" noMove="1" noResize="1" noEditPoints="1" noAdjustHandles="1" noChangeArrowheads="1" noChangeShapeType="1" noTextEdit="1"/>
          </p:cNvSpPr>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p:cNvSpPr>
            <a:spLocks noGrp="1" noRot="1" noChangeAspect="1" noMove="1" noResize="1" noEditPoints="1" noAdjustHandles="1" noChangeArrowheads="1" noChangeShapeType="1" noTextEdit="1"/>
          </p:cNvSpPr>
          <p:nvPr/>
        </p:nvSpPr>
        <p:spPr bwMode="white">
          <a:xfrm>
            <a:off x="0" y="4375"/>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ytuł 1"/>
          <p:cNvSpPr>
            <a:spLocks noGrp="1"/>
          </p:cNvSpPr>
          <p:nvPr>
            <p:ph type="title"/>
          </p:nvPr>
        </p:nvSpPr>
        <p:spPr>
          <a:xfrm>
            <a:off x="838200" y="365125"/>
            <a:ext cx="10515599" cy="1325563"/>
          </a:xfrm>
        </p:spPr>
        <p:txBody>
          <a:bodyPr>
            <a:normAutofit/>
          </a:bodyPr>
          <a:lstStyle/>
          <a:p>
            <a:r>
              <a:rPr lang="de-DE" dirty="0"/>
              <a:t>Wörterbuch</a:t>
            </a:r>
            <a:endParaRPr lang="de-DE" dirty="0"/>
          </a:p>
        </p:txBody>
      </p:sp>
      <p:pic>
        <p:nvPicPr>
          <p:cNvPr id="6" name="Picture 5"/>
          <p:cNvPicPr>
            <a:picLocks noChangeAspect="1"/>
          </p:cNvPicPr>
          <p:nvPr/>
        </p:nvPicPr>
        <p:blipFill rotWithShape="1">
          <a:blip r:embed="rId1"/>
          <a:srcRect l="21853" r="4897"/>
          <a:stretch>
            <a:fillRect/>
          </a:stretch>
        </p:blipFill>
        <p:spPr>
          <a:xfrm>
            <a:off x="6848918" y="1771078"/>
            <a:ext cx="4504881" cy="4504881"/>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12" name="!!Arc"/>
          <p:cNvSpPr>
            <a:spLocks noGrp="1" noRot="1" noChangeAspect="1" noMove="1" noResize="1" noEditPoints="1" noAdjustHandles="1" noChangeArrowheads="1" noChangeShapeType="1" noTextEdit="1"/>
          </p:cNvSpPr>
          <p:nvPr/>
        </p:nvSpPr>
        <p:spPr>
          <a:xfrm rot="21189197" flipV="1">
            <a:off x="6980527" y="1929807"/>
            <a:ext cx="4556632" cy="455663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4" name="!!Oval"/>
          <p:cNvSpPr>
            <a:spLocks noGrp="1" noRot="1" noChangeAspect="1" noMove="1" noResize="1" noEditPoints="1" noAdjustHandles="1" noChangeArrowheads="1" noChangeShapeType="1" noTextEdit="1"/>
          </p:cNvSpPr>
          <p:nvPr/>
        </p:nvSpPr>
        <p:spPr>
          <a:xfrm>
            <a:off x="10300988" y="1969050"/>
            <a:ext cx="666675" cy="64859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graphicFrame>
        <p:nvGraphicFramePr>
          <p:cNvPr id="5" name="Symbol zastępczy zawartości 2"/>
          <p:cNvGraphicFramePr>
            <a:graphicFrameLocks noGrp="1"/>
          </p:cNvGraphicFramePr>
          <p:nvPr>
            <p:ph idx="1"/>
          </p:nvPr>
        </p:nvGraphicFramePr>
        <p:xfrm>
          <a:off x="838200" y="1825625"/>
          <a:ext cx="5393361"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F032860FE59B94DB7E8C59EF37275DE" ma:contentTypeVersion="4" ma:contentTypeDescription="Utwórz nowy dokument." ma:contentTypeScope="" ma:versionID="30a33ceb647133b84e5dba8a309f7008">
  <xsd:schema xmlns:xsd="http://www.w3.org/2001/XMLSchema" xmlns:xs="http://www.w3.org/2001/XMLSchema" xmlns:p="http://schemas.microsoft.com/office/2006/metadata/properties" xmlns:ns2="6088189d-10d2-4b44-9742-ab2d115595fe" targetNamespace="http://schemas.microsoft.com/office/2006/metadata/properties" ma:root="true" ma:fieldsID="513c54406955a8cf909538105aa7cd4f" ns2:_="">
    <xsd:import namespace="6088189d-10d2-4b44-9742-ab2d115595f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8189d-10d2-4b44-9742-ab2d115595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zawartości"/>
        <xsd:element ref="dc:title" minOccurs="0" maxOccurs="1" ma:index="4" ma:displayName="Tytu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49750BB-F50A-4F0B-8D60-C4F122AD4172}"/>
</file>

<file path=customXml/itemProps2.xml><?xml version="1.0" encoding="utf-8"?>
<ds:datastoreItem xmlns:ds="http://schemas.openxmlformats.org/officeDocument/2006/customXml" ds:itemID="{DB591D50-C13E-4611-A431-4BECEAC516B0}"/>
</file>

<file path=customXml/itemProps3.xml><?xml version="1.0" encoding="utf-8"?>
<ds:datastoreItem xmlns:ds="http://schemas.openxmlformats.org/officeDocument/2006/customXml" ds:itemID="{97DC34B3-136E-418C-A325-500BB6148C33}"/>
</file>

<file path=docProps/app.xml><?xml version="1.0" encoding="utf-8"?>
<Properties xmlns="http://schemas.openxmlformats.org/officeDocument/2006/extended-properties" xmlns:vt="http://schemas.openxmlformats.org/officeDocument/2006/docPropsVTypes">
  <TotalTime>0</TotalTime>
  <Words>2374</Words>
  <Application>WPS Presentation</Application>
  <PresentationFormat>Panoramiczny</PresentationFormat>
  <Paragraphs>47</Paragraphs>
  <Slides>11</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11</vt:i4>
      </vt:variant>
    </vt:vector>
  </HeadingPairs>
  <TitlesOfParts>
    <vt:vector size="22" baseType="lpstr">
      <vt:lpstr>Arial</vt:lpstr>
      <vt:lpstr>SimSun</vt:lpstr>
      <vt:lpstr>Wingdings</vt:lpstr>
      <vt:lpstr>Calibri</vt:lpstr>
      <vt:lpstr>Aptos</vt:lpstr>
      <vt:lpstr>Segoe Print</vt:lpstr>
      <vt:lpstr>Times New Roman</vt:lpstr>
      <vt:lpstr>Aptos Display</vt:lpstr>
      <vt:lpstr>Microsoft YaHei</vt:lpstr>
      <vt:lpstr>Arial Unicode MS</vt:lpstr>
      <vt:lpstr>Motyw pakietu Office</vt:lpstr>
      <vt:lpstr>Das Bankensystem in Deutschland</vt:lpstr>
      <vt:lpstr>Agenda</vt:lpstr>
      <vt:lpstr>Bankensystem</vt:lpstr>
      <vt:lpstr>Private Banken</vt:lpstr>
      <vt:lpstr>Sparkassen</vt:lpstr>
      <vt:lpstr>Genossenschaftsbanken</vt:lpstr>
      <vt:lpstr>Spezialbanken</vt:lpstr>
      <vt:lpstr>Funktion des Deutsche Bundesbank</vt:lpstr>
      <vt:lpstr>Wörterbuch</vt:lpstr>
      <vt:lpstr>Quellen</vt:lpstr>
      <vt:lpstr>Vielen Dank für Ihre Aufmerksamkeit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Bankensystem in Deutschland</dc:title>
  <dc:creator>Dominik Michalik</dc:creator>
  <cp:lastModifiedBy>Oem</cp:lastModifiedBy>
  <cp:revision>4</cp:revision>
  <dcterms:created xsi:type="dcterms:W3CDTF">2024-04-13T17:09:00Z</dcterms:created>
  <dcterms:modified xsi:type="dcterms:W3CDTF">2024-04-14T13:14:26Z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D3F386DD33DF4E4AB5920AF4928D11B5_12</vt:lpwstr>
  </property>
  <property fmtid="{D5CDD505-2E9C-101B-9397-08002B2CF9AE}" pid="3" name="KSOProductBuildVer">
    <vt:lpwstr>1045-12.2.0.13489</vt:lpwstr>
  </property>
  <property fmtid="{D5CDD505-2E9C-101B-9397-08002B2CF9AE}" pid="4" name="ContentTypeId">
    <vt:lpwstr>0x0101000F032860FE59B94DB7E8C59EF37275DE</vt:lpwstr>
  </property>
</Properties>
</file>