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media/image16.svg" ContentType="image/svg+xml"/>
  <Override PartName="/ppt/media/image4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6" r:id="rId14"/>
    <p:sldId id="269" r:id="rId15"/>
    <p:sldId id="273" r:id="rId16"/>
    <p:sldId id="267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presProps" Target="presProps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9" Type="http://schemas.openxmlformats.org/officeDocument/2006/relationships/viewProps" Target="viewProp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5E02D-2D80-4528-B35B-0D11F9078A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FC74D9-940B-4ACD-B1F9-811435A12219}">
      <dgm:prSet/>
      <dgm:spPr/>
      <dgm:t>
        <a:bodyPr/>
        <a:lstStyle/>
        <a:p>
          <a:r>
            <a:rPr lang="de-DE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Potenzial, einen guten Gewinn zu erzielen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C2706-3B70-436B-B451-D02056C7CC61}" cxnId="{C5E1736C-CCC7-4389-B12E-505356F86F69}" type="parTrans">
      <dgm:prSet/>
      <dgm:spPr/>
      <dgm:t>
        <a:bodyPr/>
        <a:lstStyle/>
        <a:p>
          <a:endParaRPr lang="en-US"/>
        </a:p>
      </dgm:t>
    </dgm:pt>
    <dgm:pt modelId="{8D5DB6CB-DB5A-4F3D-A507-53D78E0DDE77}" cxnId="{C5E1736C-CCC7-4389-B12E-505356F86F69}" type="sibTrans">
      <dgm:prSet/>
      <dgm:spPr/>
      <dgm:t>
        <a:bodyPr/>
        <a:lstStyle/>
        <a:p>
          <a:endParaRPr lang="en-US"/>
        </a:p>
      </dgm:t>
    </dgm:pt>
    <dgm:pt modelId="{B1346728-D4BD-4F4E-B642-4E68F906CE4A}">
      <dgm:prSet/>
      <dgm:spPr/>
      <dgm:t>
        <a:bodyPr/>
        <a:lstStyle/>
        <a:p>
          <a:r>
            <a:rPr lang="pl-PL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Persönliche</a:t>
          </a:r>
          <a:r>
            <a:rPr lang="pl-PL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Entwicklung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8046F-D292-413E-91F2-6D6986B12544}" cxnId="{F071EDFE-1AFE-49C7-BE83-FB01250FF3EF}" type="parTrans">
      <dgm:prSet/>
      <dgm:spPr/>
      <dgm:t>
        <a:bodyPr/>
        <a:lstStyle/>
        <a:p>
          <a:endParaRPr lang="en-US"/>
        </a:p>
      </dgm:t>
    </dgm:pt>
    <dgm:pt modelId="{7BCE13A7-D694-4516-957E-8553EFAAAE01}" cxnId="{F071EDFE-1AFE-49C7-BE83-FB01250FF3EF}" type="sibTrans">
      <dgm:prSet/>
      <dgm:spPr/>
      <dgm:t>
        <a:bodyPr/>
        <a:lstStyle/>
        <a:p>
          <a:endParaRPr lang="en-US"/>
        </a:p>
      </dgm:t>
    </dgm:pt>
    <dgm:pt modelId="{F870BB93-B165-4DFF-B0F3-0F8F60D33475}">
      <dgm:prSet/>
      <dgm:spPr/>
      <dgm:t>
        <a:bodyPr/>
        <a:lstStyle/>
        <a:p>
          <a:r>
            <a:rPr lang="de-DE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Die Sanierung von Häusern lohnt sich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05D9D-3FF0-40EE-B92D-89A54661B4FD}" cxnId="{66C7D94C-E322-4A59-A397-0CB06AA3BD68}" type="parTrans">
      <dgm:prSet/>
      <dgm:spPr/>
      <dgm:t>
        <a:bodyPr/>
        <a:lstStyle/>
        <a:p>
          <a:endParaRPr lang="en-US"/>
        </a:p>
      </dgm:t>
    </dgm:pt>
    <dgm:pt modelId="{3A0B66F7-7ACB-44D9-B02D-23D5E15A2FF8}" cxnId="{66C7D94C-E322-4A59-A397-0CB06AA3BD68}" type="sibTrans">
      <dgm:prSet/>
      <dgm:spPr/>
      <dgm:t>
        <a:bodyPr/>
        <a:lstStyle/>
        <a:p>
          <a:endParaRPr lang="en-US"/>
        </a:p>
      </dgm:t>
    </dgm:pt>
    <dgm:pt modelId="{2B934ABF-22C2-4110-8A0D-0B25413FB283}" type="pres">
      <dgm:prSet presAssocID="{8045E02D-2D80-4528-B35B-0D11F9078A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02F797-3F7F-465F-B7E5-5E731D7FF14C}" type="pres">
      <dgm:prSet presAssocID="{F9FC74D9-940B-4ACD-B1F9-811435A12219}" presName="hierRoot1" presStyleCnt="0"/>
      <dgm:spPr/>
    </dgm:pt>
    <dgm:pt modelId="{D9A49B55-DB08-426C-9322-D86C13F9C17F}" type="pres">
      <dgm:prSet presAssocID="{F9FC74D9-940B-4ACD-B1F9-811435A12219}" presName="composite" presStyleCnt="0"/>
      <dgm:spPr/>
    </dgm:pt>
    <dgm:pt modelId="{D0E973F8-E683-4973-929B-CC0B873AD275}" type="pres">
      <dgm:prSet presAssocID="{F9FC74D9-940B-4ACD-B1F9-811435A12219}" presName="background" presStyleLbl="node0" presStyleIdx="0" presStyleCnt="3"/>
      <dgm:spPr/>
    </dgm:pt>
    <dgm:pt modelId="{9AAC3D2B-0C6B-45E1-942D-75C0CA4EBBA3}" type="pres">
      <dgm:prSet presAssocID="{F9FC74D9-940B-4ACD-B1F9-811435A12219}" presName="text" presStyleLbl="fgAcc0" presStyleIdx="0" presStyleCnt="3">
        <dgm:presLayoutVars>
          <dgm:chPref val="3"/>
        </dgm:presLayoutVars>
      </dgm:prSet>
      <dgm:spPr/>
    </dgm:pt>
    <dgm:pt modelId="{CB10E930-D0C8-4E24-BCAA-47FEFE14215C}" type="pres">
      <dgm:prSet presAssocID="{F9FC74D9-940B-4ACD-B1F9-811435A12219}" presName="hierChild2" presStyleCnt="0"/>
      <dgm:spPr/>
    </dgm:pt>
    <dgm:pt modelId="{FCAB405C-091B-44AE-82C2-9BAA30E20924}" type="pres">
      <dgm:prSet presAssocID="{B1346728-D4BD-4F4E-B642-4E68F906CE4A}" presName="hierRoot1" presStyleCnt="0"/>
      <dgm:spPr/>
    </dgm:pt>
    <dgm:pt modelId="{B027467E-B2CD-4908-A9B9-05025C590945}" type="pres">
      <dgm:prSet presAssocID="{B1346728-D4BD-4F4E-B642-4E68F906CE4A}" presName="composite" presStyleCnt="0"/>
      <dgm:spPr/>
    </dgm:pt>
    <dgm:pt modelId="{41E82BF5-A925-4AD8-BF7F-A0773469E5E4}" type="pres">
      <dgm:prSet presAssocID="{B1346728-D4BD-4F4E-B642-4E68F906CE4A}" presName="background" presStyleLbl="node0" presStyleIdx="1" presStyleCnt="3"/>
      <dgm:spPr/>
    </dgm:pt>
    <dgm:pt modelId="{6D5F7C5A-1384-404C-93A9-BB1C3925B695}" type="pres">
      <dgm:prSet presAssocID="{B1346728-D4BD-4F4E-B642-4E68F906CE4A}" presName="text" presStyleLbl="fgAcc0" presStyleIdx="1" presStyleCnt="3">
        <dgm:presLayoutVars>
          <dgm:chPref val="3"/>
        </dgm:presLayoutVars>
      </dgm:prSet>
      <dgm:spPr/>
    </dgm:pt>
    <dgm:pt modelId="{2504B670-FD33-408A-99C3-7714B459A43F}" type="pres">
      <dgm:prSet presAssocID="{B1346728-D4BD-4F4E-B642-4E68F906CE4A}" presName="hierChild2" presStyleCnt="0"/>
      <dgm:spPr/>
    </dgm:pt>
    <dgm:pt modelId="{4A29055D-2648-4813-A2FD-A0EFEF2B063A}" type="pres">
      <dgm:prSet presAssocID="{F870BB93-B165-4DFF-B0F3-0F8F60D33475}" presName="hierRoot1" presStyleCnt="0"/>
      <dgm:spPr/>
    </dgm:pt>
    <dgm:pt modelId="{4CCD38B6-FB79-4D08-8EA8-BAABF8073148}" type="pres">
      <dgm:prSet presAssocID="{F870BB93-B165-4DFF-B0F3-0F8F60D33475}" presName="composite" presStyleCnt="0"/>
      <dgm:spPr/>
    </dgm:pt>
    <dgm:pt modelId="{69CBD4D8-611F-4438-8B59-FEE5382BAB7E}" type="pres">
      <dgm:prSet presAssocID="{F870BB93-B165-4DFF-B0F3-0F8F60D33475}" presName="background" presStyleLbl="node0" presStyleIdx="2" presStyleCnt="3"/>
      <dgm:spPr/>
    </dgm:pt>
    <dgm:pt modelId="{1845B9E8-E807-4A7A-8A8B-47160B85FF45}" type="pres">
      <dgm:prSet presAssocID="{F870BB93-B165-4DFF-B0F3-0F8F60D33475}" presName="text" presStyleLbl="fgAcc0" presStyleIdx="2" presStyleCnt="3">
        <dgm:presLayoutVars>
          <dgm:chPref val="3"/>
        </dgm:presLayoutVars>
      </dgm:prSet>
      <dgm:spPr/>
    </dgm:pt>
    <dgm:pt modelId="{01E304F3-F540-4DE8-9CA9-5003C7B058B3}" type="pres">
      <dgm:prSet presAssocID="{F870BB93-B165-4DFF-B0F3-0F8F60D33475}" presName="hierChild2" presStyleCnt="0"/>
      <dgm:spPr/>
    </dgm:pt>
  </dgm:ptLst>
  <dgm:cxnLst>
    <dgm:cxn modelId="{C5E1736C-CCC7-4389-B12E-505356F86F69}" srcId="{8045E02D-2D80-4528-B35B-0D11F9078AE4}" destId="{F9FC74D9-940B-4ACD-B1F9-811435A12219}" srcOrd="0" destOrd="0" parTransId="{24DC2706-3B70-436B-B451-D02056C7CC61}" sibTransId="{8D5DB6CB-DB5A-4F3D-A507-53D78E0DDE77}"/>
    <dgm:cxn modelId="{66C7D94C-E322-4A59-A397-0CB06AA3BD68}" srcId="{8045E02D-2D80-4528-B35B-0D11F9078AE4}" destId="{F870BB93-B165-4DFF-B0F3-0F8F60D33475}" srcOrd="2" destOrd="0" parTransId="{18505D9D-3FF0-40EE-B92D-89A54661B4FD}" sibTransId="{3A0B66F7-7ACB-44D9-B02D-23D5E15A2FF8}"/>
    <dgm:cxn modelId="{5DCD147F-0F0B-40DE-B766-812C0246308F}" type="presOf" srcId="{F9FC74D9-940B-4ACD-B1F9-811435A12219}" destId="{9AAC3D2B-0C6B-45E1-942D-75C0CA4EBBA3}" srcOrd="0" destOrd="0" presId="urn:microsoft.com/office/officeart/2005/8/layout/hierarchy1"/>
    <dgm:cxn modelId="{5D14D4C8-4FE6-4D44-AC58-1D51436DFE94}" type="presOf" srcId="{8045E02D-2D80-4528-B35B-0D11F9078AE4}" destId="{2B934ABF-22C2-4110-8A0D-0B25413FB283}" srcOrd="0" destOrd="0" presId="urn:microsoft.com/office/officeart/2005/8/layout/hierarchy1"/>
    <dgm:cxn modelId="{F2A428D7-A93D-4F6B-A423-C34D0EBAF60D}" type="presOf" srcId="{F870BB93-B165-4DFF-B0F3-0F8F60D33475}" destId="{1845B9E8-E807-4A7A-8A8B-47160B85FF45}" srcOrd="0" destOrd="0" presId="urn:microsoft.com/office/officeart/2005/8/layout/hierarchy1"/>
    <dgm:cxn modelId="{88CCECD8-C6A4-4CC2-9FA0-B008704BBA36}" type="presOf" srcId="{B1346728-D4BD-4F4E-B642-4E68F906CE4A}" destId="{6D5F7C5A-1384-404C-93A9-BB1C3925B695}" srcOrd="0" destOrd="0" presId="urn:microsoft.com/office/officeart/2005/8/layout/hierarchy1"/>
    <dgm:cxn modelId="{F071EDFE-1AFE-49C7-BE83-FB01250FF3EF}" srcId="{8045E02D-2D80-4528-B35B-0D11F9078AE4}" destId="{B1346728-D4BD-4F4E-B642-4E68F906CE4A}" srcOrd="1" destOrd="0" parTransId="{A608046F-D292-413E-91F2-6D6986B12544}" sibTransId="{7BCE13A7-D694-4516-957E-8553EFAAAE01}"/>
    <dgm:cxn modelId="{AAF593FD-45E6-4CFC-A588-C4F2E8E61EE8}" type="presParOf" srcId="{2B934ABF-22C2-4110-8A0D-0B25413FB283}" destId="{1302F797-3F7F-465F-B7E5-5E731D7FF14C}" srcOrd="0" destOrd="0" presId="urn:microsoft.com/office/officeart/2005/8/layout/hierarchy1"/>
    <dgm:cxn modelId="{14A089A7-5593-4E90-A5A1-FD63647DFF02}" type="presParOf" srcId="{1302F797-3F7F-465F-B7E5-5E731D7FF14C}" destId="{D9A49B55-DB08-426C-9322-D86C13F9C17F}" srcOrd="0" destOrd="0" presId="urn:microsoft.com/office/officeart/2005/8/layout/hierarchy1"/>
    <dgm:cxn modelId="{A8CDEBA8-4DFE-473C-9973-25325AAC2881}" type="presParOf" srcId="{D9A49B55-DB08-426C-9322-D86C13F9C17F}" destId="{D0E973F8-E683-4973-929B-CC0B873AD275}" srcOrd="0" destOrd="0" presId="urn:microsoft.com/office/officeart/2005/8/layout/hierarchy1"/>
    <dgm:cxn modelId="{34747BAA-2A93-45DF-95ED-D1E2B2CE6B34}" type="presParOf" srcId="{D9A49B55-DB08-426C-9322-D86C13F9C17F}" destId="{9AAC3D2B-0C6B-45E1-942D-75C0CA4EBBA3}" srcOrd="1" destOrd="0" presId="urn:microsoft.com/office/officeart/2005/8/layout/hierarchy1"/>
    <dgm:cxn modelId="{29301A11-DD81-4365-BAD8-87E9FF9113E7}" type="presParOf" srcId="{1302F797-3F7F-465F-B7E5-5E731D7FF14C}" destId="{CB10E930-D0C8-4E24-BCAA-47FEFE14215C}" srcOrd="1" destOrd="0" presId="urn:microsoft.com/office/officeart/2005/8/layout/hierarchy1"/>
    <dgm:cxn modelId="{3A524393-D076-450C-8808-C44A183EFF8E}" type="presParOf" srcId="{2B934ABF-22C2-4110-8A0D-0B25413FB283}" destId="{FCAB405C-091B-44AE-82C2-9BAA30E20924}" srcOrd="1" destOrd="0" presId="urn:microsoft.com/office/officeart/2005/8/layout/hierarchy1"/>
    <dgm:cxn modelId="{E77A101F-D4D4-4F91-8635-C3FE9C58457E}" type="presParOf" srcId="{FCAB405C-091B-44AE-82C2-9BAA30E20924}" destId="{B027467E-B2CD-4908-A9B9-05025C590945}" srcOrd="0" destOrd="0" presId="urn:microsoft.com/office/officeart/2005/8/layout/hierarchy1"/>
    <dgm:cxn modelId="{093BBDAF-FCC3-472A-AA06-0006770A818A}" type="presParOf" srcId="{B027467E-B2CD-4908-A9B9-05025C590945}" destId="{41E82BF5-A925-4AD8-BF7F-A0773469E5E4}" srcOrd="0" destOrd="0" presId="urn:microsoft.com/office/officeart/2005/8/layout/hierarchy1"/>
    <dgm:cxn modelId="{A1FDF7B6-0348-4B70-B384-563CAF1B02D4}" type="presParOf" srcId="{B027467E-B2CD-4908-A9B9-05025C590945}" destId="{6D5F7C5A-1384-404C-93A9-BB1C3925B695}" srcOrd="1" destOrd="0" presId="urn:microsoft.com/office/officeart/2005/8/layout/hierarchy1"/>
    <dgm:cxn modelId="{A6EE1FD9-25C0-40CC-8A44-52029296AD3F}" type="presParOf" srcId="{FCAB405C-091B-44AE-82C2-9BAA30E20924}" destId="{2504B670-FD33-408A-99C3-7714B459A43F}" srcOrd="1" destOrd="0" presId="urn:microsoft.com/office/officeart/2005/8/layout/hierarchy1"/>
    <dgm:cxn modelId="{92317DAC-3D88-4BA5-9540-56EAA297D9FC}" type="presParOf" srcId="{2B934ABF-22C2-4110-8A0D-0B25413FB283}" destId="{4A29055D-2648-4813-A2FD-A0EFEF2B063A}" srcOrd="2" destOrd="0" presId="urn:microsoft.com/office/officeart/2005/8/layout/hierarchy1"/>
    <dgm:cxn modelId="{B36C9EE6-FBFA-4679-A560-E7F06404BEB9}" type="presParOf" srcId="{4A29055D-2648-4813-A2FD-A0EFEF2B063A}" destId="{4CCD38B6-FB79-4D08-8EA8-BAABF8073148}" srcOrd="0" destOrd="0" presId="urn:microsoft.com/office/officeart/2005/8/layout/hierarchy1"/>
    <dgm:cxn modelId="{AC4537AF-7CD9-42A6-B37D-36CE9A871A10}" type="presParOf" srcId="{4CCD38B6-FB79-4D08-8EA8-BAABF8073148}" destId="{69CBD4D8-611F-4438-8B59-FEE5382BAB7E}" srcOrd="0" destOrd="0" presId="urn:microsoft.com/office/officeart/2005/8/layout/hierarchy1"/>
    <dgm:cxn modelId="{7795A5DD-C879-4D4E-B69B-D762B103BF17}" type="presParOf" srcId="{4CCD38B6-FB79-4D08-8EA8-BAABF8073148}" destId="{1845B9E8-E807-4A7A-8A8B-47160B85FF45}" srcOrd="1" destOrd="0" presId="urn:microsoft.com/office/officeart/2005/8/layout/hierarchy1"/>
    <dgm:cxn modelId="{39146A6B-34E3-4FF8-99A2-D28B045B97E6}" type="presParOf" srcId="{4A29055D-2648-4813-A2FD-A0EFEF2B063A}" destId="{01E304F3-F540-4DE8-9CA9-5003C7B058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CF187-13C7-4E17-B908-807A7A5369D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C32FBB-7B7B-4850-995B-48C5F2E2442A}">
      <dgm:prSet/>
      <dgm:spPr/>
      <dgm:t>
        <a:bodyPr/>
        <a:lstStyle/>
        <a:p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Potenzial, viel Geld zu verlieren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9C0CA-D9FB-4FDF-8088-23C8FF9A46DD}" cxnId="{3843650E-98FE-455B-B4C8-AF4B9D702F21}" type="parTrans">
      <dgm:prSet/>
      <dgm:spPr/>
      <dgm:t>
        <a:bodyPr/>
        <a:lstStyle/>
        <a:p>
          <a:endParaRPr lang="en-US"/>
        </a:p>
      </dgm:t>
    </dgm:pt>
    <dgm:pt modelId="{438F4B1E-2B06-4E75-ADD8-DABA3DE915C2}" cxnId="{3843650E-98FE-455B-B4C8-AF4B9D702F21}" type="sibTrans">
      <dgm:prSet/>
      <dgm:spPr/>
      <dgm:t>
        <a:bodyPr/>
        <a:lstStyle/>
        <a:p>
          <a:endParaRPr lang="en-US"/>
        </a:p>
      </dgm:t>
    </dgm:pt>
    <dgm:pt modelId="{FAF45A62-633C-41D4-A7C4-31A814B73986}">
      <dgm:prSet/>
      <dgm:spPr/>
      <dgm:t>
        <a:bodyPr/>
        <a:lstStyle/>
        <a:p>
          <a:endParaRPr lang="en-US" dirty="0"/>
        </a:p>
      </dgm:t>
    </dgm:pt>
    <dgm:pt modelId="{FA8FB995-95FA-403D-9B61-D980B5EF08FB}" cxnId="{9BEF475B-3EE7-4DBC-B4BC-683244A6719E}" type="parTrans">
      <dgm:prSet/>
      <dgm:spPr/>
      <dgm:t>
        <a:bodyPr/>
        <a:lstStyle/>
        <a:p>
          <a:endParaRPr lang="en-US"/>
        </a:p>
      </dgm:t>
    </dgm:pt>
    <dgm:pt modelId="{EFBEBFCB-B17E-4107-90CE-A4EC77DEBC5F}" cxnId="{9BEF475B-3EE7-4DBC-B4BC-683244A6719E}" type="sibTrans">
      <dgm:prSet/>
      <dgm:spPr/>
      <dgm:t>
        <a:bodyPr/>
        <a:lstStyle/>
        <a:p>
          <a:endParaRPr lang="en-US"/>
        </a:p>
      </dgm:t>
    </dgm:pt>
    <dgm:pt modelId="{87B61725-384D-4265-B4D2-032697530021}" type="pres">
      <dgm:prSet presAssocID="{9ABCF187-13C7-4E17-B908-807A7A5369D2}" presName="root" presStyleCnt="0">
        <dgm:presLayoutVars>
          <dgm:dir/>
          <dgm:resizeHandles val="exact"/>
        </dgm:presLayoutVars>
      </dgm:prSet>
      <dgm:spPr/>
    </dgm:pt>
    <dgm:pt modelId="{2AE923A1-AC26-4E66-ADCF-2DD85079AB4E}" type="pres">
      <dgm:prSet presAssocID="{7FC32FBB-7B7B-4850-995B-48C5F2E2442A}" presName="compNode" presStyleCnt="0"/>
      <dgm:spPr/>
    </dgm:pt>
    <dgm:pt modelId="{C3C23AF4-5890-4141-B269-353BCB247DAE}" type="pres">
      <dgm:prSet presAssocID="{7FC32FBB-7B7B-4850-995B-48C5F2E2442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64EB0B2C-DCC9-4B26-848A-D7453F21A016}" type="pres">
      <dgm:prSet presAssocID="{7FC32FBB-7B7B-4850-995B-48C5F2E2442A}" presName="spaceRect" presStyleCnt="0"/>
      <dgm:spPr/>
    </dgm:pt>
    <dgm:pt modelId="{271FF6B6-C05B-4287-A06D-DA3198C735DC}" type="pres">
      <dgm:prSet presAssocID="{7FC32FBB-7B7B-4850-995B-48C5F2E2442A}" presName="textRect" presStyleLbl="revTx" presStyleIdx="0" presStyleCnt="2">
        <dgm:presLayoutVars>
          <dgm:chMax val="1"/>
          <dgm:chPref val="1"/>
        </dgm:presLayoutVars>
      </dgm:prSet>
      <dgm:spPr/>
    </dgm:pt>
    <dgm:pt modelId="{907983F9-0963-4BFF-B8D4-FDDA7F4B1CD0}" type="pres">
      <dgm:prSet presAssocID="{438F4B1E-2B06-4E75-ADD8-DABA3DE915C2}" presName="sibTrans" presStyleCnt="0"/>
      <dgm:spPr/>
    </dgm:pt>
    <dgm:pt modelId="{68DACF80-B28B-47BC-BBAB-DFED2A3467EE}" type="pres">
      <dgm:prSet presAssocID="{FAF45A62-633C-41D4-A7C4-31A814B73986}" presName="compNode" presStyleCnt="0"/>
      <dgm:spPr/>
    </dgm:pt>
    <dgm:pt modelId="{DDB97114-26E5-47D2-BBE8-D820881C1888}" type="pres">
      <dgm:prSet presAssocID="{FAF45A62-633C-41D4-A7C4-31A814B7398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A85484DF-2C6D-4780-A39C-AF890ADCB59C}" type="pres">
      <dgm:prSet presAssocID="{FAF45A62-633C-41D4-A7C4-31A814B73986}" presName="spaceRect" presStyleCnt="0"/>
      <dgm:spPr/>
    </dgm:pt>
    <dgm:pt modelId="{D4349BBE-4622-47B1-A7C4-B2AA4431A82A}" type="pres">
      <dgm:prSet presAssocID="{FAF45A62-633C-41D4-A7C4-31A814B7398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843650E-98FE-455B-B4C8-AF4B9D702F21}" srcId="{9ABCF187-13C7-4E17-B908-807A7A5369D2}" destId="{7FC32FBB-7B7B-4850-995B-48C5F2E2442A}" srcOrd="0" destOrd="0" parTransId="{4FD9C0CA-D9FB-4FDF-8088-23C8FF9A46DD}" sibTransId="{438F4B1E-2B06-4E75-ADD8-DABA3DE915C2}"/>
    <dgm:cxn modelId="{E9DC5321-0AD3-45AA-927E-31F83DD50ED2}" type="presOf" srcId="{FAF45A62-633C-41D4-A7C4-31A814B73986}" destId="{D4349BBE-4622-47B1-A7C4-B2AA4431A82A}" srcOrd="0" destOrd="0" presId="urn:microsoft.com/office/officeart/2018/2/layout/IconLabelList"/>
    <dgm:cxn modelId="{599D4834-9F2D-495F-A07D-493651958157}" type="presOf" srcId="{7FC32FBB-7B7B-4850-995B-48C5F2E2442A}" destId="{271FF6B6-C05B-4287-A06D-DA3198C735DC}" srcOrd="0" destOrd="0" presId="urn:microsoft.com/office/officeart/2018/2/layout/IconLabelList"/>
    <dgm:cxn modelId="{9BEF475B-3EE7-4DBC-B4BC-683244A6719E}" srcId="{9ABCF187-13C7-4E17-B908-807A7A5369D2}" destId="{FAF45A62-633C-41D4-A7C4-31A814B73986}" srcOrd="1" destOrd="0" parTransId="{FA8FB995-95FA-403D-9B61-D980B5EF08FB}" sibTransId="{EFBEBFCB-B17E-4107-90CE-A4EC77DEBC5F}"/>
    <dgm:cxn modelId="{238A6388-9863-42B0-809B-2104EA14516F}" type="presOf" srcId="{9ABCF187-13C7-4E17-B908-807A7A5369D2}" destId="{87B61725-384D-4265-B4D2-032697530021}" srcOrd="0" destOrd="0" presId="urn:microsoft.com/office/officeart/2018/2/layout/IconLabelList"/>
    <dgm:cxn modelId="{1424FF8A-D5D5-46C4-B140-1E8321B5C60F}" type="presParOf" srcId="{87B61725-384D-4265-B4D2-032697530021}" destId="{2AE923A1-AC26-4E66-ADCF-2DD85079AB4E}" srcOrd="0" destOrd="0" presId="urn:microsoft.com/office/officeart/2018/2/layout/IconLabelList"/>
    <dgm:cxn modelId="{8F4A9202-FB55-46F3-87D7-8C58339B5C08}" type="presParOf" srcId="{2AE923A1-AC26-4E66-ADCF-2DD85079AB4E}" destId="{C3C23AF4-5890-4141-B269-353BCB247DAE}" srcOrd="0" destOrd="0" presId="urn:microsoft.com/office/officeart/2018/2/layout/IconLabelList"/>
    <dgm:cxn modelId="{B6A420CD-7D74-4D2F-84B0-CD809E97156C}" type="presParOf" srcId="{2AE923A1-AC26-4E66-ADCF-2DD85079AB4E}" destId="{64EB0B2C-DCC9-4B26-848A-D7453F21A016}" srcOrd="1" destOrd="0" presId="urn:microsoft.com/office/officeart/2018/2/layout/IconLabelList"/>
    <dgm:cxn modelId="{3F32D3F7-B4B0-49B4-A8A1-D197F0DD6C2C}" type="presParOf" srcId="{2AE923A1-AC26-4E66-ADCF-2DD85079AB4E}" destId="{271FF6B6-C05B-4287-A06D-DA3198C735DC}" srcOrd="2" destOrd="0" presId="urn:microsoft.com/office/officeart/2018/2/layout/IconLabelList"/>
    <dgm:cxn modelId="{D09EE226-0CFD-463A-82D0-BAAA19F7DC00}" type="presParOf" srcId="{87B61725-384D-4265-B4D2-032697530021}" destId="{907983F9-0963-4BFF-B8D4-FDDA7F4B1CD0}" srcOrd="1" destOrd="0" presId="urn:microsoft.com/office/officeart/2018/2/layout/IconLabelList"/>
    <dgm:cxn modelId="{645FC2A8-EA0B-4A9D-8AFE-FFA7CAF6D8EF}" type="presParOf" srcId="{87B61725-384D-4265-B4D2-032697530021}" destId="{68DACF80-B28B-47BC-BBAB-DFED2A3467EE}" srcOrd="2" destOrd="0" presId="urn:microsoft.com/office/officeart/2018/2/layout/IconLabelList"/>
    <dgm:cxn modelId="{29F9DFDE-A6FD-40D5-A383-97782056558E}" type="presParOf" srcId="{68DACF80-B28B-47BC-BBAB-DFED2A3467EE}" destId="{DDB97114-26E5-47D2-BBE8-D820881C1888}" srcOrd="0" destOrd="0" presId="urn:microsoft.com/office/officeart/2018/2/layout/IconLabelList"/>
    <dgm:cxn modelId="{75234AFD-30F0-483E-A65A-750D594AC8B6}" type="presParOf" srcId="{68DACF80-B28B-47BC-BBAB-DFED2A3467EE}" destId="{A85484DF-2C6D-4780-A39C-AF890ADCB59C}" srcOrd="1" destOrd="0" presId="urn:microsoft.com/office/officeart/2018/2/layout/IconLabelList"/>
    <dgm:cxn modelId="{E621642F-0FA0-4785-983E-034F76E67442}" type="presParOf" srcId="{68DACF80-B28B-47BC-BBAB-DFED2A3467EE}" destId="{D4349BBE-4622-47B1-A7C4-B2AA4431A82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10249787" cy="3263964"/>
        <a:chOff x="0" y="0"/>
        <a:chExt cx="10249787" cy="3263964"/>
      </a:xfrm>
    </dsp:grpSpPr>
    <dsp:sp modelId="{D0E973F8-E683-4973-929B-CC0B873AD275}">
      <dsp:nvSpPr>
        <dsp:cNvPr id="3" name="Prostokąt zaokrąglony 2"/>
        <dsp:cNvSpPr/>
      </dsp:nvSpPr>
      <dsp:spPr bwMode="white">
        <a:xfrm>
          <a:off x="0" y="564563"/>
          <a:ext cx="2882753" cy="183054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564563"/>
        <a:ext cx="2882753" cy="1830548"/>
      </dsp:txXfrm>
    </dsp:sp>
    <dsp:sp modelId="{9AAC3D2B-0C6B-45E1-942D-75C0CA4EBBA3}">
      <dsp:nvSpPr>
        <dsp:cNvPr id="4" name="Prostokąt zaokrąglony 3"/>
        <dsp:cNvSpPr/>
      </dsp:nvSpPr>
      <dsp:spPr bwMode="white">
        <a:xfrm>
          <a:off x="320306" y="868853"/>
          <a:ext cx="2882753" cy="1830548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18109" tIns="118109" rIns="118109" bIns="118109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0" i="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Potenzial, einen guten Gewinn zu erzielen</a:t>
          </a:r>
          <a:endParaRPr lang="en-US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306" y="868853"/>
        <a:ext cx="2882753" cy="1830548"/>
      </dsp:txXfrm>
    </dsp:sp>
    <dsp:sp modelId="{41E82BF5-A925-4AD8-BF7F-A0773469E5E4}">
      <dsp:nvSpPr>
        <dsp:cNvPr id="5" name="Prostokąt zaokrąglony 4"/>
        <dsp:cNvSpPr/>
      </dsp:nvSpPr>
      <dsp:spPr bwMode="white">
        <a:xfrm>
          <a:off x="3523364" y="564563"/>
          <a:ext cx="2882753" cy="183054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523364" y="564563"/>
        <a:ext cx="2882753" cy="1830548"/>
      </dsp:txXfrm>
    </dsp:sp>
    <dsp:sp modelId="{6D5F7C5A-1384-404C-93A9-BB1C3925B695}">
      <dsp:nvSpPr>
        <dsp:cNvPr id="6" name="Prostokąt zaokrąglony 5"/>
        <dsp:cNvSpPr/>
      </dsp:nvSpPr>
      <dsp:spPr bwMode="white">
        <a:xfrm>
          <a:off x="3843670" y="868853"/>
          <a:ext cx="2882753" cy="1830548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18109" tIns="118109" rIns="118109" bIns="118109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b="0" i="0" dirty="0" err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Persönliche</a:t>
          </a:r>
          <a:r>
            <a:rPr lang="pl-PL" b="0" i="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b="0" i="0" dirty="0" err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Entwicklung</a:t>
          </a:r>
          <a:endParaRPr lang="en-US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3670" y="868853"/>
        <a:ext cx="2882753" cy="1830548"/>
      </dsp:txXfrm>
    </dsp:sp>
    <dsp:sp modelId="{69CBD4D8-611F-4438-8B59-FEE5382BAB7E}">
      <dsp:nvSpPr>
        <dsp:cNvPr id="7" name="Prostokąt zaokrąglony 6"/>
        <dsp:cNvSpPr/>
      </dsp:nvSpPr>
      <dsp:spPr bwMode="white">
        <a:xfrm>
          <a:off x="7046729" y="564563"/>
          <a:ext cx="2882753" cy="183054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046729" y="564563"/>
        <a:ext cx="2882753" cy="1830548"/>
      </dsp:txXfrm>
    </dsp:sp>
    <dsp:sp modelId="{1845B9E8-E807-4A7A-8A8B-47160B85FF45}">
      <dsp:nvSpPr>
        <dsp:cNvPr id="8" name="Prostokąt zaokrąglony 7"/>
        <dsp:cNvSpPr/>
      </dsp:nvSpPr>
      <dsp:spPr bwMode="white">
        <a:xfrm>
          <a:off x="7367034" y="868853"/>
          <a:ext cx="2882753" cy="1830548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18109" tIns="118109" rIns="118109" bIns="118109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0" i="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 Sanierung von Häusern lohnt sich</a:t>
          </a:r>
          <a:endParaRPr lang="en-US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67034" y="868853"/>
        <a:ext cx="2882753" cy="1830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10249787" cy="3263964"/>
        <a:chOff x="0" y="0"/>
        <a:chExt cx="10249787" cy="3263964"/>
      </a:xfrm>
    </dsp:grpSpPr>
    <dsp:sp modelId="{C3C23AF4-5890-4141-B269-353BCB247DAE}">
      <dsp:nvSpPr>
        <dsp:cNvPr id="3" name="Prostokąt 2"/>
        <dsp:cNvSpPr/>
      </dsp:nvSpPr>
      <dsp:spPr bwMode="white">
        <a:xfrm>
          <a:off x="1614893" y="202063"/>
          <a:ext cx="1944000" cy="1944000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614893" y="202063"/>
        <a:ext cx="1944000" cy="1944000"/>
      </dsp:txXfrm>
    </dsp:sp>
    <dsp:sp modelId="{271FF6B6-C05B-4287-A06D-DA3198C735DC}">
      <dsp:nvSpPr>
        <dsp:cNvPr id="4" name="Prostokąt 3"/>
        <dsp:cNvSpPr/>
      </dsp:nvSpPr>
      <dsp:spPr bwMode="white">
        <a:xfrm>
          <a:off x="426893" y="2341901"/>
          <a:ext cx="4320000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Potenzial, viel Geld zu verlieren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893" y="2341901"/>
        <a:ext cx="4320000" cy="720000"/>
      </dsp:txXfrm>
    </dsp:sp>
    <dsp:sp modelId="{DDB97114-26E5-47D2-BBE8-D820881C1888}">
      <dsp:nvSpPr>
        <dsp:cNvPr id="5" name="Prostokąt 4"/>
        <dsp:cNvSpPr/>
      </dsp:nvSpPr>
      <dsp:spPr bwMode="white">
        <a:xfrm>
          <a:off x="6690894" y="202063"/>
          <a:ext cx="1944000" cy="1944000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6690894" y="202063"/>
        <a:ext cx="1944000" cy="1944000"/>
      </dsp:txXfrm>
    </dsp:sp>
    <dsp:sp modelId="{D4349BBE-4622-47B1-A7C4-B2AA4431A82A}">
      <dsp:nvSpPr>
        <dsp:cNvPr id="6" name="Prostokąt 5"/>
        <dsp:cNvSpPr/>
      </dsp:nvSpPr>
      <dsp:spPr bwMode="white">
        <a:xfrm>
          <a:off x="5502894" y="2341901"/>
          <a:ext cx="4320000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5502894" y="234190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7BDFD-94D0-4A84-8B6E-D94E68169504}" type="datetimeFigureOut">
              <a:rPr lang="pl-PL" smtClean="0"/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501BB-4048-46C8-A885-D121292FC3BA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/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/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0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/>
            <p:cNvSpPr/>
            <p:nvPr/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41410" y="1418921"/>
            <a:ext cx="6479629" cy="1374059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05510" y="3859703"/>
            <a:ext cx="6883742" cy="2866404"/>
          </a:xfrm>
        </p:spPr>
        <p:txBody>
          <a:bodyPr>
            <a:normAutofit fontScale="92500" lnSpcReduction="10000"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Natalia Smykla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Masterstudentin</a:t>
            </a:r>
            <a:r>
              <a:rPr lang="pl-PL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 ersten </a:t>
            </a:r>
            <a:r>
              <a:rPr lang="pl-PL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Jahr</a:t>
            </a:r>
            <a:endParaRPr lang="pl-PL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der Fakultät für Wirtschaftswissenschaften</a:t>
            </a:r>
            <a:endParaRPr lang="de-DE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Rzeszower</a:t>
            </a:r>
            <a:r>
              <a:rPr lang="de-DE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Universität</a:t>
            </a:r>
            <a:endParaRPr lang="de-DE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Wirtschaftswissenschaften und Finanzwesen</a:t>
            </a:r>
            <a:endParaRPr lang="de-DE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22" name="Picture 3" descr="Abbildung von Häuser in verschiedenen Positionen und Größen"/>
          <p:cNvPicPr>
            <a:picLocks noChangeAspect="1"/>
          </p:cNvPicPr>
          <p:nvPr/>
        </p:nvPicPr>
        <p:blipFill rotWithShape="1">
          <a:blip r:embed="rId1"/>
          <a:srcRect l="24138" r="41632"/>
          <a:stretch>
            <a:fillRect/>
          </a:stretch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1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2" name="Freeform 32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34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47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48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Schlüssel zum erfolgreichen House-Flip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4243" y="2160016"/>
            <a:ext cx="6400999" cy="3601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Holen Sie sich ein tolles Angebot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Finden Sie eine gute Finanzierung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Wählen Sie Immobilien, bei denen Sie das Potenzial sehen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Nehmen Sie sich die Zeit, großartige Auftragnehmer und Subunternehmer zu finden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Besuchen Sie die Baustelle häufig, um den Zeitplan einzuhalten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Überbewerten Sie das Haus nicht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pl-PL" sz="2000" dirty="0"/>
          </a:p>
        </p:txBody>
      </p:sp>
      <p:pic>
        <p:nvPicPr>
          <p:cNvPr id="5" name="Obraz 4" descr="Obraz zawierający clipart, ilustracja, projekt graficzny, kreskówka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r="29503" b="-2"/>
          <a:stretch>
            <a:fillRect/>
          </a:stretch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26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34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36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38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50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73236" y="2917573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Zusammenfassung</a:t>
            </a:r>
            <a:endParaRPr lang="pl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ufnahme in Bauchhöhe einer Person, die ein Miniaturhaus hält"/>
          <p:cNvPicPr>
            <a:picLocks noChangeAspect="1"/>
          </p:cNvPicPr>
          <p:nvPr/>
        </p:nvPicPr>
        <p:blipFill rotWithShape="1">
          <a:blip r:embed="rId1"/>
          <a:srcRect l="19017" r="17347" b="-1"/>
          <a:stretch>
            <a:fillRect/>
          </a:stretch>
        </p:blipFill>
        <p:spPr>
          <a:xfrm>
            <a:off x="20" y="1"/>
            <a:ext cx="6927143" cy="6857999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DAS WÖRTERBUCH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150" y="2160016"/>
            <a:ext cx="4963453" cy="3601212"/>
          </a:xfrm>
        </p:spPr>
        <p:txBody>
          <a:bodyPr>
            <a:normAutofit fontScale="47500" lnSpcReduction="20000"/>
          </a:bodyPr>
          <a:lstStyle/>
          <a:p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Immobilien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Investitionsstrategie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rodzaj strategii inwestycyjnej w nieruchomości</a:t>
            </a:r>
            <a:endParaRPr lang="pl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Immobilie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własność</a:t>
            </a:r>
            <a:endParaRPr lang="pl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nutzen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używać/korzystać</a:t>
            </a:r>
            <a:endParaRPr lang="pl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Sanierungsteam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ekipa remontowa </a:t>
            </a:r>
            <a:endParaRPr lang="pl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vorläufig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wstępny </a:t>
            </a:r>
            <a:endParaRPr lang="pl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 Kostenvoranschlag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Investition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kosztorys inwestycji </a:t>
            </a:r>
            <a:endParaRPr lang="pl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entsprechend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ihrem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Originalzustand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saniert werden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odnowiony do stanu pierwotnego </a:t>
            </a:r>
            <a:endParaRPr lang="pl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pl-PL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Generalsanierung</a:t>
            </a:r>
            <a:r>
              <a:rPr lang="pl-PL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generalny remont </a:t>
            </a:r>
            <a:endParaRPr lang="pl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96000" y="2307102"/>
            <a:ext cx="590374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veröffentlichen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publikować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 einer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Immobilienagentur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zusammenarbeiten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nawiązać współprace z agencją nieruchomości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persönliche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ntwicklung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rozwój osobisty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udany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erfolgreich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Gewinn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Trade – zysk na transakcję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durchschnittlich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przeciętny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pl-PL" dirty="0" err="1">
                <a:latin typeface="Calibri" panose="020F0502020204030204" charset="0"/>
                <a:cs typeface="Times New Roman" panose="02020603050405020304" pitchFamily="18" charset="0"/>
              </a:rPr>
              <a:t>ü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berschätzen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przeceniać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interessante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Möglichkeit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ciekawa możliwość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l-PL" altLang="en-US"/>
              <a:t>Quellen:</a:t>
            </a:r>
            <a:endParaRPr lang="pl-PL" alt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pl-PL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rysowanie, szkic, tekst, ilustracja&#10;&#10;Opis wygenerowany automatyczni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68" y="241558"/>
            <a:ext cx="8763946" cy="5845552"/>
          </a:xfrm>
        </p:spPr>
      </p:pic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3" name="Freeform 85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7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9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97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32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34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7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8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Präsentationsplan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4243" y="2160016"/>
            <a:ext cx="6400999" cy="3601212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von House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House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Vorteile des House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House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viel kann man damit verdienen?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Schlüssel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erfolgreichen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House-Flip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Zusammenfassung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hlüssel zu einem Haus"/>
          <p:cNvPicPr>
            <a:picLocks noChangeAspect="1"/>
          </p:cNvPicPr>
          <p:nvPr/>
        </p:nvPicPr>
        <p:blipFill rotWithShape="1">
          <a:blip r:embed="rId1"/>
          <a:srcRect l="41130" r="13538" b="-2"/>
          <a:stretch>
            <a:fillRect/>
          </a:stretch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150" y="770890"/>
            <a:ext cx="5995137" cy="1268984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151" y="2160016"/>
            <a:ext cx="4173638" cy="36012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House Flipping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 ist eine Art Immobilieninvestitionsstrategie, bei der ein Investor eine Immobilie kauft, nicht um sie zu nutzen, sondern mit der Absicht, sie mit Gewinn zu verkaufen.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Suburban scen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53213" y="2160015"/>
            <a:ext cx="3601212" cy="3601212"/>
          </a:xfrm>
          <a:prstGeom prst="rect">
            <a:avLst/>
          </a:prstGeom>
        </p:spPr>
      </p:pic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3" name="Freeform 37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39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1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2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okno, dom, budynek, niebo&#10;&#10;Opis wygenerowany automatyczni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2" y="519430"/>
            <a:ext cx="6048375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/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8"/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3"/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4"/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70"/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71"/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75"/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6"/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7"/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8"/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9"/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0"/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1"/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>
            <a:grpSpLocks noGrp="1" noRot="1" noChangeAspect="1" noMove="1" noResize="1" noUngrp="1"/>
          </p:cNvGrpSpPr>
          <p:nvPr/>
        </p:nvGrpSpPr>
        <p:grpSpPr>
          <a:xfrm>
            <a:off x="3363151" y="0"/>
            <a:ext cx="1901686" cy="6858000"/>
            <a:chOff x="10290315" y="0"/>
            <a:chExt cx="1901686" cy="6858000"/>
          </a:xfrm>
        </p:grpSpPr>
        <p:sp>
          <p:nvSpPr>
            <p:cNvPr id="41" name="Oval 40"/>
            <p:cNvSpPr/>
            <p:nvPr/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19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20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21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22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23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24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8646" y="501209"/>
            <a:ext cx="3214000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Schritte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House-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291" y="2603819"/>
            <a:ext cx="3928725" cy="14751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Finden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osoba, Ludzka twarz, ubrania, kobieta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99"/>
          <a:stretch>
            <a:fillRect/>
          </a:stretch>
        </p:blipFill>
        <p:spPr>
          <a:xfrm>
            <a:off x="5528500" y="59953"/>
            <a:ext cx="6539705" cy="64744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4129" y="2694704"/>
            <a:ext cx="4669731" cy="3601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Reparieren</a:t>
            </a:r>
            <a:endParaRPr lang="pl-PL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osoba, w pomieszczeniu, stół, okno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6" b="-2"/>
          <a:stretch>
            <a:fillRect/>
          </a:stretch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5" name="Freeform 40"/>
            <p:cNvSpPr/>
            <p:nvPr/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1"/>
            <p:cNvSpPr/>
            <p:nvPr/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2"/>
            <p:cNvSpPr/>
            <p:nvPr/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3"/>
            <p:cNvSpPr/>
            <p:nvPr/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4"/>
            <p:cNvSpPr/>
            <p:nvPr/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5"/>
            <p:cNvSpPr/>
            <p:nvPr/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6"/>
            <p:cNvSpPr/>
            <p:nvPr/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5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Verkauf</a:t>
            </a:r>
            <a:endParaRPr lang="pl-PL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zegarek, rękawiczki, osoba, dłoń&#10;&#10;Opis wygenerowany automatyczni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19" y="899652"/>
            <a:ext cx="7612381" cy="53684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7002" y="1065054"/>
            <a:ext cx="7335835" cy="1268984"/>
          </a:xfrm>
        </p:spPr>
        <p:txBody>
          <a:bodyPr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Vorteile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House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967562" y="2497074"/>
          <a:ext cx="10249787" cy="326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4537" y="770889"/>
            <a:ext cx="7335835" cy="1268984"/>
          </a:xfrm>
        </p:spPr>
        <p:txBody>
          <a:bodyPr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House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967562" y="2497074"/>
          <a:ext cx="10249787" cy="326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850966" y="5036234"/>
            <a:ext cx="44735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Stressig</a:t>
            </a: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zeitaufwändig</a:t>
            </a: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32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34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7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8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viel kann man damit verdienen?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06987" y="3017521"/>
            <a:ext cx="6400999" cy="3601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Wenn das House-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erfolgreich ist, beträgt der Gewinn pro Trade durchschnittlich 10-15 %, aber in Wirklichkeit können die Gewinne viel größer sein.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asten einer antiken Registrierkasse"/>
          <p:cNvPicPr>
            <a:picLocks noChangeAspect="1"/>
          </p:cNvPicPr>
          <p:nvPr/>
        </p:nvPicPr>
        <p:blipFill rotWithShape="1">
          <a:blip r:embed="rId1"/>
          <a:srcRect l="25739" r="29101"/>
          <a:stretch>
            <a:fillRect/>
          </a:stretch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2425"/>
      </a:dk2>
      <a:lt2>
        <a:srgbClr val="E2E8E8"/>
      </a:lt2>
      <a:accent1>
        <a:srgbClr val="EE6E6F"/>
      </a:accent1>
      <a:accent2>
        <a:srgbClr val="EA8C4A"/>
      </a:accent2>
      <a:accent3>
        <a:srgbClr val="B8A33E"/>
      </a:accent3>
      <a:accent4>
        <a:srgbClr val="92AF3A"/>
      </a:accent4>
      <a:accent5>
        <a:srgbClr val="64B539"/>
      </a:accent5>
      <a:accent6>
        <a:srgbClr val="2DBB38"/>
      </a:accent6>
      <a:hlink>
        <a:srgbClr val="568D8D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8F8826-8ACA-4FBA-9E28-4F6F906B388E}"/>
</file>

<file path=customXml/itemProps2.xml><?xml version="1.0" encoding="utf-8"?>
<ds:datastoreItem xmlns:ds="http://schemas.openxmlformats.org/officeDocument/2006/customXml" ds:itemID="{A563C1BC-5642-4DA3-B430-13AB6CE77AD6}"/>
</file>

<file path=customXml/itemProps3.xml><?xml version="1.0" encoding="utf-8"?>
<ds:datastoreItem xmlns:ds="http://schemas.openxmlformats.org/officeDocument/2006/customXml" ds:itemID="{7B7C0FAB-1E38-4471-9E0C-64C6B285575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2004</Words>
  <Application>WPS Presentation</Application>
  <PresentationFormat>Panoramiczny</PresentationFormat>
  <Paragraphs>80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Neue Haas Grotesk Text Pro</vt:lpstr>
      <vt:lpstr>Segoe Print</vt:lpstr>
      <vt:lpstr>Microsoft YaHei</vt:lpstr>
      <vt:lpstr>Arial Unicode MS</vt:lpstr>
      <vt:lpstr>Aptos</vt:lpstr>
      <vt:lpstr>Calibri</vt:lpstr>
      <vt:lpstr>PunchcardVTI</vt:lpstr>
      <vt:lpstr>House flipping</vt:lpstr>
      <vt:lpstr>Präsentationsplan</vt:lpstr>
      <vt:lpstr>Was ist House Flipping?</vt:lpstr>
      <vt:lpstr>Schritte des House-Flippings</vt:lpstr>
      <vt:lpstr>PowerPoint 演示文稿</vt:lpstr>
      <vt:lpstr>PowerPoint 演示文稿</vt:lpstr>
      <vt:lpstr>Vorteile des House Flippings</vt:lpstr>
      <vt:lpstr>Risiken des House Flipping</vt:lpstr>
      <vt:lpstr>Wie viel kann man damit verdienen?</vt:lpstr>
      <vt:lpstr>Schlüssel zum erfolgreichen House-Flip</vt:lpstr>
      <vt:lpstr>Zusammenfassung</vt:lpstr>
      <vt:lpstr>DAS WÖRTERBUCH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flipping</dc:title>
  <dc:creator>Natalia Smykla</dc:creator>
  <cp:lastModifiedBy>Oem</cp:lastModifiedBy>
  <cp:revision>3</cp:revision>
  <cp:lastPrinted>2024-04-05T20:13:00Z</cp:lastPrinted>
  <dcterms:created xsi:type="dcterms:W3CDTF">2024-04-05T19:05:00Z</dcterms:created>
  <dcterms:modified xsi:type="dcterms:W3CDTF">2024-04-09T20:34:26Z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1FE7D6A8BE63417093EE3CC910E517A7_12</vt:lpwstr>
  </property>
  <property fmtid="{D5CDD505-2E9C-101B-9397-08002B2CF9AE}" pid="3" name="KSOProductBuildVer">
    <vt:lpwstr>1045-12.2.0.13489</vt:lpwstr>
  </property>
  <property fmtid="{D5CDD505-2E9C-101B-9397-08002B2CF9AE}" pid="4" name="ContentTypeId">
    <vt:lpwstr>0x0101000F032860FE59B94DB7E8C59EF37275DE</vt:lpwstr>
  </property>
</Properties>
</file>