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wdp" ContentType="image/vnd.ms-photo"/>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7"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customXml" Target="../customXml/item3.xml"/><Relationship Id="rId2" Type="http://schemas.openxmlformats.org/officeDocument/2006/relationships/theme" Target="theme/theme1.xml"/><Relationship Id="rId19" Type="http://schemas.openxmlformats.org/officeDocument/2006/relationships/customXml" Target="../customXml/item2.xml"/><Relationship Id="rId18" Type="http://schemas.openxmlformats.org/officeDocument/2006/relationships/customXml" Target="../customXml/item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Slajd tytułowy">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
        <p:nvSpPr>
          <p:cNvPr id="3" name="Subtitle 2"/>
          <p:cNvSpPr>
            <a:spLocks noGrp="1"/>
          </p:cNvSpPr>
          <p:nvPr>
            <p:ph type="subTitle" idx="1" hasCustomPrompt="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a:p>
        </p:txBody>
      </p:sp>
      <p:sp>
        <p:nvSpPr>
          <p:cNvPr id="2" name="Title 1"/>
          <p:cNvSpPr>
            <a:spLocks noGrp="1"/>
          </p:cNvSpPr>
          <p:nvPr>
            <p:ph type="ctrTitle" hasCustomPrompt="1"/>
          </p:nvPr>
        </p:nvSpPr>
        <p:spPr>
          <a:xfrm>
            <a:off x="685800" y="2007888"/>
            <a:ext cx="7772400" cy="1470025"/>
          </a:xfrm>
        </p:spPr>
        <p:txBody>
          <a:bodyPr/>
          <a:lstStyle>
            <a:lvl1pPr algn="ctr">
              <a:defRPr sz="3200"/>
            </a:lvl1pPr>
          </a:lstStyle>
          <a:p>
            <a:r>
              <a:rPr lang="pl-PL"/>
              <a:t>Kliknij, aby edytować styl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a:p>
        </p:txBody>
      </p:sp>
      <p:sp>
        <p:nvSpPr>
          <p:cNvPr id="3" name="Vertical Text Placeholder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pl-PL"/>
              <a:t>Kliknij, aby edytować styl</a:t>
            </a:r>
            <a:endParaRPr lang="en-US"/>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7924800" cy="1143000"/>
          </a:xfrm>
        </p:spPr>
        <p:txBody>
          <a:bodyPr/>
          <a:lstStyle/>
          <a:p>
            <a:r>
              <a:rPr lang="pl-PL"/>
              <a:t>Kliknij, aby edytować styl</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
        <p:nvSpPr>
          <p:cNvPr id="8" name="Content Placeholder 7"/>
          <p:cNvSpPr>
            <a:spLocks noGrp="1"/>
          </p:cNvSpPr>
          <p:nvPr>
            <p:ph sz="quarter" idx="13" hasCustomPrompt="1"/>
          </p:nvPr>
        </p:nvSpPr>
        <p:spPr>
          <a:xfrm>
            <a:off x="609600" y="1600200"/>
            <a:ext cx="7924800" cy="4114800"/>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962525"/>
            <a:ext cx="7885113" cy="1362075"/>
          </a:xfrm>
        </p:spPr>
        <p:txBody>
          <a:bodyPr anchor="t"/>
          <a:lstStyle>
            <a:lvl1pPr algn="l">
              <a:defRPr sz="3200" b="0" i="0" cap="all" baseline="0"/>
            </a:lvl1pPr>
          </a:lstStyle>
          <a:p>
            <a:r>
              <a:rPr lang="pl-PL"/>
              <a:t>Kliknij, aby edytować styl</a:t>
            </a:r>
            <a:endParaRPr lang="en-US"/>
          </a:p>
        </p:txBody>
      </p:sp>
      <p:sp>
        <p:nvSpPr>
          <p:cNvPr id="3" name="Text Placeholder 2"/>
          <p:cNvSpPr>
            <a:spLocks noGrp="1"/>
          </p:cNvSpPr>
          <p:nvPr>
            <p:ph type="body" idx="1" hasCustomPrompt="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endParaRPr lang="pl-PL"/>
          </a:p>
        </p:txBody>
      </p:sp>
      <p:sp>
        <p:nvSpPr>
          <p:cNvPr id="4" name="Date Placeholder 3"/>
          <p:cNvSpPr>
            <a:spLocks noGrp="1"/>
          </p:cNvSpPr>
          <p:nvPr>
            <p:ph type="dt" sz="half" idx="10"/>
          </p:nvPr>
        </p:nvSpPr>
        <p:spPr/>
        <p:txBody>
          <a:bodyPr/>
          <a:lstStyle/>
          <a:p>
            <a:fld id="{FD17FA3B-C404-4317-B0BC-95393111130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1" name="Content Placeholder 10"/>
          <p:cNvSpPr>
            <a:spLocks noGrp="1"/>
          </p:cNvSpPr>
          <p:nvPr>
            <p:ph sz="quarter" idx="13" hasCustomPrompt="1"/>
          </p:nvPr>
        </p:nvSpPr>
        <p:spPr>
          <a:xfrm>
            <a:off x="609600" y="1600200"/>
            <a:ext cx="3733800" cy="4114800"/>
          </a:xfrm>
        </p:spPr>
        <p:txBody>
          <a:bodyPr/>
          <a:lstStyle>
            <a:lvl5pPr>
              <a:defRPr/>
            </a:lvl5pPr>
            <a:lvl6pPr>
              <a:buClr>
                <a:schemeClr val="tx2"/>
              </a:buClr>
              <a:buFont typeface="Arial" panose="020B0604020202020204" pitchFamily="34" charset="0"/>
              <a:buChar char="•"/>
              <a:defRPr/>
            </a:lvl6pPr>
            <a:lvl7pPr>
              <a:buClr>
                <a:schemeClr val="tx2"/>
              </a:buClr>
              <a:buFont typeface="Arial" panose="020B0604020202020204" pitchFamily="34" charset="0"/>
              <a:buChar char="•"/>
              <a:defRPr/>
            </a:lvl7pPr>
            <a:lvl8pPr>
              <a:buClr>
                <a:schemeClr val="tx2"/>
              </a:buClr>
              <a:buFont typeface="Arial" panose="020B0604020202020204" pitchFamily="34" charset="0"/>
              <a:buChar char="•"/>
              <a:defRPr/>
            </a:lvl8pPr>
            <a:lvl9pPr>
              <a:buClr>
                <a:schemeClr val="tx2"/>
              </a:buClr>
              <a:buFont typeface="Arial" panose="020B0604020202020204" pitchFamily="34" charset="0"/>
              <a:buChar char="•"/>
              <a:defRPr/>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
        <p:nvSpPr>
          <p:cNvPr id="13" name="Content Placeholder 12"/>
          <p:cNvSpPr>
            <a:spLocks noGrp="1"/>
          </p:cNvSpPr>
          <p:nvPr>
            <p:ph sz="quarter" idx="14" hasCustomPrompt="1"/>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
        <p:nvSpPr>
          <p:cNvPr id="2" name="Title 1"/>
          <p:cNvSpPr>
            <a:spLocks noGrp="1"/>
          </p:cNvSpPr>
          <p:nvPr>
            <p:ph type="title" hasCustomPrompt="1"/>
          </p:nvPr>
        </p:nvSpPr>
        <p:spPr>
          <a:xfrm>
            <a:off x="609600" y="274638"/>
            <a:ext cx="7924800" cy="1143000"/>
          </a:xfrm>
        </p:spPr>
        <p:txBody>
          <a:bodyPr/>
          <a:lstStyle/>
          <a:p>
            <a:r>
              <a:rPr lang="pl-PL"/>
              <a:t>Kliknij, aby edytować styl</a:t>
            </a:r>
            <a:endParaRPr lang="en-US"/>
          </a:p>
        </p:txBody>
      </p:sp>
      <p:sp>
        <p:nvSpPr>
          <p:cNvPr id="5" name="Date Placeholder 4"/>
          <p:cNvSpPr>
            <a:spLocks noGrp="1"/>
          </p:cNvSpPr>
          <p:nvPr>
            <p:ph type="dt" sz="half" idx="10"/>
          </p:nvPr>
        </p:nvSpPr>
        <p:spPr/>
        <p:txBody>
          <a:bodyPr/>
          <a:lstStyle/>
          <a:p>
            <a:fld id="{FD17FA3B-C404-4317-B0BC-953931111309}"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3" name="Content Placeholder 12"/>
          <p:cNvSpPr>
            <a:spLocks noGrp="1"/>
          </p:cNvSpPr>
          <p:nvPr>
            <p:ph sz="quarter" idx="14" hasCustomPrompt="1"/>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
        <p:nvSpPr>
          <p:cNvPr id="11" name="Content Placeholder 10"/>
          <p:cNvSpPr>
            <a:spLocks noGrp="1"/>
          </p:cNvSpPr>
          <p:nvPr>
            <p:ph sz="quarter" idx="13" hasCustomPrompt="1"/>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
        <p:nvSpPr>
          <p:cNvPr id="2" name="Title 1"/>
          <p:cNvSpPr>
            <a:spLocks noGrp="1"/>
          </p:cNvSpPr>
          <p:nvPr>
            <p:ph type="title" hasCustomPrompt="1"/>
          </p:nvPr>
        </p:nvSpPr>
        <p:spPr>
          <a:xfrm>
            <a:off x="609600" y="274638"/>
            <a:ext cx="7924800" cy="1143000"/>
          </a:xfrm>
        </p:spPr>
        <p:txBody>
          <a:bodyPr/>
          <a:lstStyle>
            <a:lvl1pPr>
              <a:defRPr/>
            </a:lvl1pPr>
          </a:lstStyle>
          <a:p>
            <a:r>
              <a:rPr lang="pl-PL"/>
              <a:t>Kliknij, aby edytować styl</a:t>
            </a:r>
            <a:endParaRPr lang="en-US"/>
          </a:p>
        </p:txBody>
      </p:sp>
      <p:sp>
        <p:nvSpPr>
          <p:cNvPr id="3" name="Text Placeholder 2"/>
          <p:cNvSpPr>
            <a:spLocks noGrp="1"/>
          </p:cNvSpPr>
          <p:nvPr>
            <p:ph type="body" idx="1" hasCustomPrompt="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5" name="Text Placeholder 4"/>
          <p:cNvSpPr>
            <a:spLocks noGrp="1"/>
          </p:cNvSpPr>
          <p:nvPr>
            <p:ph type="body" sz="quarter" idx="3" hasCustomPrompt="1"/>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7" name="Date Placeholder 6"/>
          <p:cNvSpPr>
            <a:spLocks noGrp="1"/>
          </p:cNvSpPr>
          <p:nvPr>
            <p:ph type="dt" sz="half" idx="10"/>
          </p:nvPr>
        </p:nvSpPr>
        <p:spPr/>
        <p:txBody>
          <a:bodyPr/>
          <a:lstStyle/>
          <a:p>
            <a:fld id="{FD17FA3B-C404-4317-B0BC-953931111309}" type="datetimeFigureOut">
              <a:rPr lang="pl-PL" smtClean="0"/>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7924800" cy="1143000"/>
          </a:xfrm>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FD17FA3B-C404-4317-B0BC-953931111309}" type="datetimeFigureOut">
              <a:rPr lang="pl-PL" smtClean="0"/>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7FA3B-C404-4317-B0BC-953931111309}" type="datetimeFigureOut">
              <a:rPr lang="pl-PL" smtClean="0"/>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3962400" y="1447800"/>
            <a:ext cx="4648200" cy="4267200"/>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
        <p:nvSpPr>
          <p:cNvPr id="2" name="Title 1"/>
          <p:cNvSpPr>
            <a:spLocks noGrp="1"/>
          </p:cNvSpPr>
          <p:nvPr>
            <p:ph type="title" hasCustomPrompt="1"/>
          </p:nvPr>
        </p:nvSpPr>
        <p:spPr>
          <a:xfrm>
            <a:off x="612648" y="1447800"/>
            <a:ext cx="2971800" cy="1097280"/>
          </a:xfrm>
        </p:spPr>
        <p:txBody>
          <a:bodyPr anchor="b"/>
          <a:lstStyle>
            <a:lvl1pPr algn="l">
              <a:defRPr sz="1800" b="0" i="0" cap="none" baseline="0">
                <a:solidFill>
                  <a:schemeClr val="tx2"/>
                </a:solidFill>
              </a:defRPr>
            </a:lvl1pPr>
          </a:lstStyle>
          <a:p>
            <a:r>
              <a:rPr lang="pl-PL"/>
              <a:t>Kliknij, aby edytować styl</a:t>
            </a:r>
            <a:endParaRPr lang="en-US"/>
          </a:p>
        </p:txBody>
      </p:sp>
      <p:sp>
        <p:nvSpPr>
          <p:cNvPr id="4" name="Text Placeholder 3"/>
          <p:cNvSpPr>
            <a:spLocks noGrp="1"/>
          </p:cNvSpPr>
          <p:nvPr>
            <p:ph type="body" sz="half" idx="2" hasCustomPrompt="1"/>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FD17FA3B-C404-4317-B0BC-953931111309}"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Obraz z podpise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609600" y="1447800"/>
            <a:ext cx="2971800" cy="1097280"/>
          </a:xfrm>
        </p:spPr>
        <p:txBody>
          <a:bodyPr anchor="b"/>
          <a:lstStyle>
            <a:lvl1pPr algn="l">
              <a:defRPr sz="1800" b="0" i="0" cap="none" baseline="0">
                <a:solidFill>
                  <a:schemeClr val="tx2"/>
                </a:solidFill>
              </a:defRPr>
            </a:lvl1pPr>
          </a:lstStyle>
          <a:p>
            <a:r>
              <a:rPr lang="pl-PL"/>
              <a:t>Kliknij, aby edytować styl</a:t>
            </a:r>
            <a:endParaRPr lang="en-US"/>
          </a:p>
        </p:txBody>
      </p:sp>
      <p:sp>
        <p:nvSpPr>
          <p:cNvPr id="3" name="Picture Placeholder 2"/>
          <p:cNvSpPr>
            <a:spLocks noGrp="1"/>
          </p:cNvSpPr>
          <p:nvPr>
            <p:ph type="pic" idx="1" hasCustomPrompt="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1" fmla="*/ 0 w 3419856"/>
              <a:gd name="connsiteY0-2" fmla="*/ 74450 h 3429000"/>
              <a:gd name="connsiteX1-3" fmla="*/ 21806 w 3419856"/>
              <a:gd name="connsiteY1-4" fmla="*/ 21806 h 3429000"/>
              <a:gd name="connsiteX2-5" fmla="*/ 74450 w 3419856"/>
              <a:gd name="connsiteY2-6" fmla="*/ 0 h 3429000"/>
              <a:gd name="connsiteX3-7" fmla="*/ 3345406 w 3419856"/>
              <a:gd name="connsiteY3-8" fmla="*/ 0 h 3429000"/>
              <a:gd name="connsiteX4-9" fmla="*/ 3398050 w 3419856"/>
              <a:gd name="connsiteY4-10" fmla="*/ 21806 h 3429000"/>
              <a:gd name="connsiteX5-11" fmla="*/ 3419856 w 3419856"/>
              <a:gd name="connsiteY5-12" fmla="*/ 74450 h 3429000"/>
              <a:gd name="connsiteX6-13" fmla="*/ 3419856 w 3419856"/>
              <a:gd name="connsiteY6-14" fmla="*/ 3354550 h 3429000"/>
              <a:gd name="connsiteX7-15" fmla="*/ 3398050 w 3419856"/>
              <a:gd name="connsiteY7-16" fmla="*/ 3407194 h 3429000"/>
              <a:gd name="connsiteX8-17" fmla="*/ 3345406 w 3419856"/>
              <a:gd name="connsiteY8-18" fmla="*/ 3429000 h 3429000"/>
              <a:gd name="connsiteX9-19" fmla="*/ 21806 w 3419856"/>
              <a:gd name="connsiteY9-20" fmla="*/ 3407194 h 3429000"/>
              <a:gd name="connsiteX10-21" fmla="*/ 0 w 3419856"/>
              <a:gd name="connsiteY10-22" fmla="*/ 3354550 h 3429000"/>
              <a:gd name="connsiteX11-23" fmla="*/ 0 w 3419856"/>
              <a:gd name="connsiteY11-24" fmla="*/ 74450 h 3429000"/>
              <a:gd name="connsiteX0-25" fmla="*/ 0 w 3964392"/>
              <a:gd name="connsiteY0-26" fmla="*/ 74450 h 3415968"/>
              <a:gd name="connsiteX1-27" fmla="*/ 21806 w 3964392"/>
              <a:gd name="connsiteY1-28" fmla="*/ 21806 h 3415968"/>
              <a:gd name="connsiteX2-29" fmla="*/ 74450 w 3964392"/>
              <a:gd name="connsiteY2-30" fmla="*/ 0 h 3415968"/>
              <a:gd name="connsiteX3-31" fmla="*/ 3345406 w 3964392"/>
              <a:gd name="connsiteY3-32" fmla="*/ 0 h 3415968"/>
              <a:gd name="connsiteX4-33" fmla="*/ 3398050 w 3964392"/>
              <a:gd name="connsiteY4-34" fmla="*/ 21806 h 3415968"/>
              <a:gd name="connsiteX5-35" fmla="*/ 3419856 w 3964392"/>
              <a:gd name="connsiteY5-36" fmla="*/ 74450 h 3415968"/>
              <a:gd name="connsiteX6-37" fmla="*/ 3419856 w 3964392"/>
              <a:gd name="connsiteY6-38" fmla="*/ 3354550 h 3415968"/>
              <a:gd name="connsiteX7-39" fmla="*/ 3398050 w 3964392"/>
              <a:gd name="connsiteY7-40" fmla="*/ 3407194 h 3415968"/>
              <a:gd name="connsiteX8-41" fmla="*/ 21806 w 3964392"/>
              <a:gd name="connsiteY8-42" fmla="*/ 3407194 h 3415968"/>
              <a:gd name="connsiteX9-43" fmla="*/ 0 w 3964392"/>
              <a:gd name="connsiteY9-44" fmla="*/ 3354550 h 3415968"/>
              <a:gd name="connsiteX10-45" fmla="*/ 0 w 3964392"/>
              <a:gd name="connsiteY10-46" fmla="*/ 74450 h 3415968"/>
              <a:gd name="connsiteX0-47" fmla="*/ 0 w 3964392"/>
              <a:gd name="connsiteY0-48" fmla="*/ 74450 h 3415968"/>
              <a:gd name="connsiteX1-49" fmla="*/ 21806 w 3964392"/>
              <a:gd name="connsiteY1-50" fmla="*/ 21806 h 3415968"/>
              <a:gd name="connsiteX2-51" fmla="*/ 74450 w 3964392"/>
              <a:gd name="connsiteY2-52" fmla="*/ 0 h 3415968"/>
              <a:gd name="connsiteX3-53" fmla="*/ 3345406 w 3964392"/>
              <a:gd name="connsiteY3-54" fmla="*/ 0 h 3415968"/>
              <a:gd name="connsiteX4-55" fmla="*/ 3398050 w 3964392"/>
              <a:gd name="connsiteY4-56" fmla="*/ 21806 h 3415968"/>
              <a:gd name="connsiteX5-57" fmla="*/ 3419856 w 3964392"/>
              <a:gd name="connsiteY5-58" fmla="*/ 74450 h 3415968"/>
              <a:gd name="connsiteX6-59" fmla="*/ 3419856 w 3964392"/>
              <a:gd name="connsiteY6-60" fmla="*/ 3354550 h 3415968"/>
              <a:gd name="connsiteX7-61" fmla="*/ 3398050 w 3964392"/>
              <a:gd name="connsiteY7-62" fmla="*/ 3407194 h 3415968"/>
              <a:gd name="connsiteX8-63" fmla="*/ 21806 w 3964392"/>
              <a:gd name="connsiteY8-64" fmla="*/ 3407194 h 3415968"/>
              <a:gd name="connsiteX9-65" fmla="*/ 0 w 3964392"/>
              <a:gd name="connsiteY9-66" fmla="*/ 3354550 h 3415968"/>
              <a:gd name="connsiteX10-67" fmla="*/ 0 w 3964392"/>
              <a:gd name="connsiteY10-68" fmla="*/ 74450 h 3415968"/>
              <a:gd name="connsiteX0-69" fmla="*/ 0 w 3968026"/>
              <a:gd name="connsiteY0-70" fmla="*/ 74450 h 3910007"/>
              <a:gd name="connsiteX1-71" fmla="*/ 21806 w 3968026"/>
              <a:gd name="connsiteY1-72" fmla="*/ 21806 h 3910007"/>
              <a:gd name="connsiteX2-73" fmla="*/ 74450 w 3968026"/>
              <a:gd name="connsiteY2-74" fmla="*/ 0 h 3910007"/>
              <a:gd name="connsiteX3-75" fmla="*/ 3345406 w 3968026"/>
              <a:gd name="connsiteY3-76" fmla="*/ 0 h 3910007"/>
              <a:gd name="connsiteX4-77" fmla="*/ 3398050 w 3968026"/>
              <a:gd name="connsiteY4-78" fmla="*/ 21806 h 3910007"/>
              <a:gd name="connsiteX5-79" fmla="*/ 3419856 w 3968026"/>
              <a:gd name="connsiteY5-80" fmla="*/ 74450 h 3910007"/>
              <a:gd name="connsiteX6-81" fmla="*/ 3419856 w 3968026"/>
              <a:gd name="connsiteY6-82" fmla="*/ 3354550 h 3910007"/>
              <a:gd name="connsiteX7-83" fmla="*/ 3398050 w 3968026"/>
              <a:gd name="connsiteY7-84" fmla="*/ 3407194 h 3910007"/>
              <a:gd name="connsiteX8-85" fmla="*/ 0 w 3968026"/>
              <a:gd name="connsiteY8-86" fmla="*/ 3354550 h 3910007"/>
              <a:gd name="connsiteX9-87" fmla="*/ 0 w 3968026"/>
              <a:gd name="connsiteY9-88" fmla="*/ 74450 h 3910007"/>
              <a:gd name="connsiteX0-89" fmla="*/ 0 w 3419856"/>
              <a:gd name="connsiteY0-90" fmla="*/ 74450 h 3901233"/>
              <a:gd name="connsiteX1-91" fmla="*/ 21806 w 3419856"/>
              <a:gd name="connsiteY1-92" fmla="*/ 21806 h 3901233"/>
              <a:gd name="connsiteX2-93" fmla="*/ 74450 w 3419856"/>
              <a:gd name="connsiteY2-94" fmla="*/ 0 h 3901233"/>
              <a:gd name="connsiteX3-95" fmla="*/ 3345406 w 3419856"/>
              <a:gd name="connsiteY3-96" fmla="*/ 0 h 3901233"/>
              <a:gd name="connsiteX4-97" fmla="*/ 3398050 w 3419856"/>
              <a:gd name="connsiteY4-98" fmla="*/ 21806 h 3901233"/>
              <a:gd name="connsiteX5-99" fmla="*/ 3419856 w 3419856"/>
              <a:gd name="connsiteY5-100" fmla="*/ 74450 h 3901233"/>
              <a:gd name="connsiteX6-101" fmla="*/ 3419856 w 3419856"/>
              <a:gd name="connsiteY6-102" fmla="*/ 3354550 h 3901233"/>
              <a:gd name="connsiteX7-103" fmla="*/ 0 w 3419856"/>
              <a:gd name="connsiteY7-104" fmla="*/ 3354550 h 3901233"/>
              <a:gd name="connsiteX8-105" fmla="*/ 0 w 3419856"/>
              <a:gd name="connsiteY8-106" fmla="*/ 74450 h 3901233"/>
              <a:gd name="connsiteX0-107" fmla="*/ 0 w 3419856"/>
              <a:gd name="connsiteY0-108" fmla="*/ 74450 h 3354550"/>
              <a:gd name="connsiteX1-109" fmla="*/ 21806 w 3419856"/>
              <a:gd name="connsiteY1-110" fmla="*/ 21806 h 3354550"/>
              <a:gd name="connsiteX2-111" fmla="*/ 74450 w 3419856"/>
              <a:gd name="connsiteY2-112" fmla="*/ 0 h 3354550"/>
              <a:gd name="connsiteX3-113" fmla="*/ 3345406 w 3419856"/>
              <a:gd name="connsiteY3-114" fmla="*/ 0 h 3354550"/>
              <a:gd name="connsiteX4-115" fmla="*/ 3398050 w 3419856"/>
              <a:gd name="connsiteY4-116" fmla="*/ 21806 h 3354550"/>
              <a:gd name="connsiteX5-117" fmla="*/ 3419856 w 3419856"/>
              <a:gd name="connsiteY5-118" fmla="*/ 74450 h 3354550"/>
              <a:gd name="connsiteX6-119" fmla="*/ 3419856 w 3419856"/>
              <a:gd name="connsiteY6-120" fmla="*/ 3354550 h 3354550"/>
              <a:gd name="connsiteX7-121" fmla="*/ 0 w 3419856"/>
              <a:gd name="connsiteY7-122" fmla="*/ 3354550 h 3354550"/>
              <a:gd name="connsiteX8-123" fmla="*/ 0 w 3419856"/>
              <a:gd name="connsiteY8-124" fmla="*/ 74450 h 33545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hasCustomPrompt="1"/>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FD17FA3B-C404-4317-B0BC-953931111309}"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pl-PL"/>
              <a:t>Kliknij, aby edytować styl</a:t>
            </a:r>
            <a:endParaRPr lang="en-US"/>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D17FA3B-C404-4317-B0BC-953931111309}" type="datetimeFigureOut">
              <a:rPr lang="pl-PL" smtClean="0"/>
            </a:fld>
            <a:endParaRPr lang="pl-PL"/>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pl-PL"/>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931897F-8F23-433E-A660-EFF8D3EDA506}"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14.wdp"/><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16.wdp"/><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2.wdp"/><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Bankowość elektroniczna – co to jest? – Fundusze24.pl"/>
          <p:cNvPicPr>
            <a:picLocks noChangeAspect="1"/>
          </p:cNvPicPr>
          <p:nvPr/>
        </p:nvPicPr>
        <p:blipFill>
          <a:blip r:embed="rId1"/>
          <a:stretch>
            <a:fillRect/>
          </a:stretch>
        </p:blipFill>
        <p:spPr>
          <a:xfrm>
            <a:off x="-145409" y="-74802"/>
            <a:ext cx="9434817" cy="6992922"/>
          </a:xfrm>
          <a:prstGeom prst="rect">
            <a:avLst/>
          </a:prstGeom>
          <a:noFill/>
        </p:spPr>
      </p:pic>
      <p:sp>
        <p:nvSpPr>
          <p:cNvPr id="7" name="Pole tekstowe 6"/>
          <p:cNvSpPr txBox="1"/>
          <p:nvPr/>
        </p:nvSpPr>
        <p:spPr>
          <a:xfrm>
            <a:off x="3719665" y="3420462"/>
            <a:ext cx="557360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ctr"/>
            <a:r>
              <a:rPr lang="pl-PL" sz="4000" cap="all" err="1">
                <a:solidFill>
                  <a:schemeClr val="bg1"/>
                </a:solidFill>
                <a:latin typeface="Century Schoolbook" panose="02040604050505020304"/>
                <a:cs typeface="Calibri" panose="020F0502020204030204"/>
              </a:rPr>
              <a:t>Electronic</a:t>
            </a:r>
            <a:r>
              <a:rPr lang="pl-PL" sz="4000" cap="all">
                <a:solidFill>
                  <a:schemeClr val="bg1"/>
                </a:solidFill>
                <a:latin typeface="Century Schoolbook" panose="02040604050505020304"/>
                <a:cs typeface="Calibri" panose="020F0502020204030204"/>
              </a:rPr>
              <a:t> Banking: </a:t>
            </a:r>
            <a:r>
              <a:rPr lang="pl-PL" sz="4000" cap="all" err="1">
                <a:solidFill>
                  <a:schemeClr val="bg1"/>
                </a:solidFill>
                <a:latin typeface="Century Schoolbook" panose="02040604050505020304"/>
                <a:cs typeface="Calibri" panose="020F0502020204030204"/>
              </a:rPr>
              <a:t>Moderne</a:t>
            </a:r>
            <a:r>
              <a:rPr lang="pl-PL" sz="4000" cap="all">
                <a:solidFill>
                  <a:schemeClr val="bg1"/>
                </a:solidFill>
                <a:latin typeface="Century Schoolbook" panose="02040604050505020304"/>
                <a:cs typeface="Calibri" panose="020F0502020204030204"/>
              </a:rPr>
              <a:t> </a:t>
            </a:r>
            <a:r>
              <a:rPr lang="pl-PL" sz="4000" cap="all" err="1">
                <a:solidFill>
                  <a:schemeClr val="bg1"/>
                </a:solidFill>
                <a:latin typeface="Century Schoolbook" panose="02040604050505020304"/>
                <a:cs typeface="Calibri" panose="020F0502020204030204"/>
              </a:rPr>
              <a:t>Finanzlösungen</a:t>
            </a:r>
            <a:endParaRPr lang="pl-PL" sz="4000">
              <a:solidFill>
                <a:schemeClr val="bg1"/>
              </a:solidFill>
              <a:latin typeface="Century Schoolbook" panose="02040604050505020304"/>
              <a:cs typeface="Calibri" panose="020F0502020204030204"/>
            </a:endParaRPr>
          </a:p>
        </p:txBody>
      </p:sp>
      <p:sp>
        <p:nvSpPr>
          <p:cNvPr id="2" name="Pole tekstowe 1"/>
          <p:cNvSpPr txBox="1"/>
          <p:nvPr/>
        </p:nvSpPr>
        <p:spPr>
          <a:xfrm>
            <a:off x="0" y="214604"/>
            <a:ext cx="5225143" cy="1661993"/>
          </a:xfrm>
          <a:prstGeom prst="rect">
            <a:avLst/>
          </a:prstGeom>
          <a:noFill/>
        </p:spPr>
        <p:txBody>
          <a:bodyPr wrap="square" rtlCol="0">
            <a:spAutoFit/>
          </a:bodyPr>
          <a:lstStyle/>
          <a:p>
            <a:r>
              <a:rPr lang="pl-PL" sz="1400" dirty="0" smtClean="0">
                <a:solidFill>
                  <a:schemeClr val="bg1"/>
                </a:solidFill>
                <a:latin typeface="Century Schoolbook" panose="02040604050505020304" pitchFamily="18" charset="0"/>
              </a:rPr>
              <a:t>Dominika Szczerba </a:t>
            </a:r>
            <a:endParaRPr lang="pl-PL" sz="1400" dirty="0" smtClean="0">
              <a:solidFill>
                <a:schemeClr val="bg1"/>
              </a:solidFill>
              <a:latin typeface="Century Schoolbook" panose="02040604050505020304" pitchFamily="18" charset="0"/>
            </a:endParaRPr>
          </a:p>
          <a:p>
            <a:r>
              <a:rPr lang="pl-PL" sz="1400" dirty="0" smtClean="0">
                <a:solidFill>
                  <a:schemeClr val="bg1"/>
                </a:solidFill>
                <a:latin typeface="Century Schoolbook" panose="02040604050505020304" pitchFamily="18" charset="0"/>
              </a:rPr>
              <a:t>116618</a:t>
            </a:r>
            <a:endParaRPr lang="pl-PL" sz="1400" dirty="0" smtClean="0">
              <a:solidFill>
                <a:schemeClr val="bg1"/>
              </a:solidFill>
              <a:latin typeface="Century Schoolbook" panose="02040604050505020304" pitchFamily="18" charset="0"/>
            </a:endParaRPr>
          </a:p>
          <a:p>
            <a:r>
              <a:rPr lang="pl-PL" sz="1400" dirty="0" err="1">
                <a:solidFill>
                  <a:schemeClr val="bg1"/>
                </a:solidFill>
                <a:latin typeface="Century Schoolbook" panose="02040604050505020304" pitchFamily="18" charset="0"/>
                <a:cs typeface="Times New Roman" panose="02020603050405020304" pitchFamily="18" charset="0"/>
              </a:rPr>
              <a:t>Masterstudentin</a:t>
            </a:r>
            <a:r>
              <a:rPr lang="pl-PL" sz="1400" dirty="0">
                <a:solidFill>
                  <a:schemeClr val="bg1"/>
                </a:solidFill>
                <a:latin typeface="Century Schoolbook" panose="02040604050505020304" pitchFamily="18" charset="0"/>
                <a:cs typeface="Times New Roman" panose="02020603050405020304" pitchFamily="18" charset="0"/>
              </a:rPr>
              <a:t> im </a:t>
            </a:r>
            <a:r>
              <a:rPr lang="pl-PL" sz="1400" dirty="0" err="1">
                <a:solidFill>
                  <a:schemeClr val="bg1"/>
                </a:solidFill>
                <a:latin typeface="Century Schoolbook" panose="02040604050505020304" pitchFamily="18" charset="0"/>
                <a:cs typeface="Times New Roman" panose="02020603050405020304" pitchFamily="18" charset="0"/>
              </a:rPr>
              <a:t>ersten</a:t>
            </a:r>
            <a:r>
              <a:rPr lang="pl-PL" sz="1400" dirty="0">
                <a:solidFill>
                  <a:schemeClr val="bg1"/>
                </a:solidFill>
                <a:latin typeface="Century Schoolbook" panose="02040604050505020304" pitchFamily="18" charset="0"/>
                <a:cs typeface="Times New Roman" panose="02020603050405020304" pitchFamily="18" charset="0"/>
              </a:rPr>
              <a:t> </a:t>
            </a:r>
            <a:r>
              <a:rPr lang="pl-PL" sz="1400" dirty="0" err="1">
                <a:solidFill>
                  <a:schemeClr val="bg1"/>
                </a:solidFill>
                <a:latin typeface="Century Schoolbook" panose="02040604050505020304" pitchFamily="18" charset="0"/>
                <a:cs typeface="Times New Roman" panose="02020603050405020304" pitchFamily="18" charset="0"/>
              </a:rPr>
              <a:t>Jahr</a:t>
            </a:r>
            <a:endParaRPr lang="pl-PL" sz="1400" dirty="0">
              <a:solidFill>
                <a:schemeClr val="bg1"/>
              </a:solidFill>
              <a:latin typeface="Century Schoolbook" panose="02040604050505020304" pitchFamily="18" charset="0"/>
              <a:cs typeface="Times New Roman" panose="02020603050405020304" pitchFamily="18" charset="0"/>
            </a:endParaRPr>
          </a:p>
          <a:p>
            <a:r>
              <a:rPr lang="de-DE" sz="1400" dirty="0">
                <a:solidFill>
                  <a:schemeClr val="bg1"/>
                </a:solidFill>
                <a:latin typeface="Century Schoolbook" panose="02040604050505020304" pitchFamily="18" charset="0"/>
                <a:cs typeface="Times New Roman" panose="02020603050405020304" pitchFamily="18" charset="0"/>
              </a:rPr>
              <a:t>An der Fakultät für Wirtschaftswissenschaften</a:t>
            </a:r>
            <a:endParaRPr lang="de-DE" sz="1400" dirty="0">
              <a:solidFill>
                <a:schemeClr val="bg1"/>
              </a:solidFill>
              <a:latin typeface="Century Schoolbook" panose="02040604050505020304" pitchFamily="18" charset="0"/>
              <a:cs typeface="Times New Roman" panose="02020603050405020304" pitchFamily="18" charset="0"/>
            </a:endParaRPr>
          </a:p>
          <a:p>
            <a:r>
              <a:rPr lang="de-DE" sz="1400" dirty="0" err="1">
                <a:solidFill>
                  <a:schemeClr val="bg1"/>
                </a:solidFill>
                <a:latin typeface="Century Schoolbook" panose="02040604050505020304" pitchFamily="18" charset="0"/>
                <a:cs typeface="Times New Roman" panose="02020603050405020304" pitchFamily="18" charset="0"/>
              </a:rPr>
              <a:t>Rzeszower</a:t>
            </a:r>
            <a:r>
              <a:rPr lang="de-DE" sz="1400" dirty="0">
                <a:solidFill>
                  <a:schemeClr val="bg1"/>
                </a:solidFill>
                <a:latin typeface="Century Schoolbook" panose="02040604050505020304" pitchFamily="18" charset="0"/>
                <a:cs typeface="Times New Roman" panose="02020603050405020304" pitchFamily="18" charset="0"/>
              </a:rPr>
              <a:t>  Universität</a:t>
            </a:r>
            <a:endParaRPr lang="de-DE" sz="1400" dirty="0">
              <a:solidFill>
                <a:schemeClr val="bg1"/>
              </a:solidFill>
              <a:latin typeface="Century Schoolbook" panose="02040604050505020304" pitchFamily="18" charset="0"/>
              <a:cs typeface="Times New Roman" panose="02020603050405020304" pitchFamily="18" charset="0"/>
            </a:endParaRPr>
          </a:p>
          <a:p>
            <a:r>
              <a:rPr lang="de-DE" sz="1400" dirty="0">
                <a:solidFill>
                  <a:schemeClr val="bg1"/>
                </a:solidFill>
                <a:latin typeface="Century Schoolbook" panose="02040604050505020304" pitchFamily="18" charset="0"/>
                <a:cs typeface="Times New Roman" panose="02020603050405020304" pitchFamily="18" charset="0"/>
              </a:rPr>
              <a:t>Institut für Wirtschaftswissenschaften und Finanzwesen</a:t>
            </a:r>
            <a:endParaRPr lang="de-DE" sz="1400" dirty="0">
              <a:solidFill>
                <a:schemeClr val="bg1"/>
              </a:solidFill>
              <a:latin typeface="Century Schoolbook" panose="02040604050505020304" pitchFamily="18" charset="0"/>
              <a:cs typeface="Times New Roman" panose="02020603050405020304" pitchFamily="18" charset="0"/>
            </a:endParaRPr>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764704"/>
            <a:ext cx="8229600" cy="1600200"/>
          </a:xfrm>
        </p:spPr>
        <p:txBody>
          <a:bodyPr/>
          <a:lstStyle/>
          <a:p>
            <a:pPr algn="ctr"/>
            <a:r>
              <a:rPr lang="de-DE" sz="4000" b="1" dirty="0">
                <a:effectLst/>
                <a:latin typeface="Century Schoolbook" panose="02040604050505020304" pitchFamily="18" charset="0"/>
              </a:rPr>
              <a:t>Zusammenfassung</a:t>
            </a:r>
            <a:br>
              <a:rPr lang="pl-PL" dirty="0">
                <a:effectLst/>
              </a:rPr>
            </a:br>
            <a:endParaRPr lang="pl-PL" dirty="0"/>
          </a:p>
        </p:txBody>
      </p:sp>
      <p:sp>
        <p:nvSpPr>
          <p:cNvPr id="3" name="Symbol zastępczy zawartości 2"/>
          <p:cNvSpPr>
            <a:spLocks noGrp="1"/>
          </p:cNvSpPr>
          <p:nvPr>
            <p:ph sz="quarter" idx="13"/>
          </p:nvPr>
        </p:nvSpPr>
        <p:spPr>
          <a:xfrm>
            <a:off x="457200" y="2348880"/>
            <a:ext cx="8229600" cy="3777283"/>
          </a:xfrm>
        </p:spPr>
        <p:txBody>
          <a:bodyPr/>
          <a:lstStyle/>
          <a:p>
            <a:r>
              <a:rPr lang="de-DE" sz="2400" dirty="0">
                <a:latin typeface="Century Schoolbook" panose="02040604050505020304" pitchFamily="18" charset="0"/>
              </a:rPr>
              <a:t>E-Banking ist nicht nur ein Hilfsmittel, sondern auch eine Art, über Finanzen nachzudenken. Ich denke, dass Electronic Banking nicht nur die täglichen Finanzgeschäfte erleichtert, sondern Ihnen auch mehr Kontrolle über Ihre Finanzen gibt. </a:t>
            </a:r>
            <a:r>
              <a:rPr lang="pl-PL" sz="2400" dirty="0">
                <a:latin typeface="Century Schoolbook" panose="02040604050505020304" pitchFamily="18" charset="0"/>
              </a:rPr>
              <a:t>Ich </a:t>
            </a:r>
            <a:r>
              <a:rPr lang="pl-PL" sz="2400" dirty="0" err="1">
                <a:latin typeface="Century Schoolbook" panose="02040604050505020304" pitchFamily="18" charset="0"/>
              </a:rPr>
              <a:t>danke</a:t>
            </a:r>
            <a:r>
              <a:rPr lang="pl-PL" sz="2400" dirty="0">
                <a:latin typeface="Century Schoolbook" panose="02040604050505020304" pitchFamily="18" charset="0"/>
              </a:rPr>
              <a:t> </a:t>
            </a:r>
            <a:r>
              <a:rPr lang="pl-PL" sz="2400" dirty="0" err="1">
                <a:latin typeface="Century Schoolbook" panose="02040604050505020304" pitchFamily="18" charset="0"/>
              </a:rPr>
              <a:t>Ihnen</a:t>
            </a:r>
            <a:r>
              <a:rPr lang="pl-PL" sz="2400" dirty="0">
                <a:latin typeface="Century Schoolbook" panose="02040604050505020304" pitchFamily="18" charset="0"/>
              </a:rPr>
              <a:t> </a:t>
            </a:r>
            <a:r>
              <a:rPr lang="pl-PL" sz="2400" dirty="0" err="1">
                <a:latin typeface="Century Schoolbook" panose="02040604050505020304" pitchFamily="18" charset="0"/>
              </a:rPr>
              <a:t>für</a:t>
            </a:r>
            <a:r>
              <a:rPr lang="pl-PL" sz="2400" dirty="0">
                <a:latin typeface="Century Schoolbook" panose="02040604050505020304" pitchFamily="18" charset="0"/>
              </a:rPr>
              <a:t> </a:t>
            </a:r>
            <a:r>
              <a:rPr lang="pl-PL" sz="2400" dirty="0" err="1">
                <a:latin typeface="Century Schoolbook" panose="02040604050505020304" pitchFamily="18" charset="0"/>
              </a:rPr>
              <a:t>Ihre</a:t>
            </a:r>
            <a:r>
              <a:rPr lang="pl-PL" sz="2400" dirty="0">
                <a:latin typeface="Century Schoolbook" panose="02040604050505020304" pitchFamily="18" charset="0"/>
              </a:rPr>
              <a:t> </a:t>
            </a:r>
            <a:r>
              <a:rPr lang="pl-PL" sz="2400" dirty="0" err="1">
                <a:latin typeface="Century Schoolbook" panose="02040604050505020304" pitchFamily="18" charset="0"/>
              </a:rPr>
              <a:t>Aufmerksamkeit</a:t>
            </a:r>
            <a:r>
              <a:rPr lang="pl-PL" sz="2400" dirty="0">
                <a:latin typeface="Century Schoolbook" panose="02040604050505020304" pitchFamily="18" charset="0"/>
              </a:rPr>
              <a:t>. </a:t>
            </a:r>
            <a:endParaRPr lang="pl-PL" sz="2400" dirty="0">
              <a:latin typeface="Century Schoolbook" panose="02040604050505020304" pitchFamily="18" charset="0"/>
            </a:endParaRPr>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sz="quarter" idx="14"/>
          </p:nvPr>
        </p:nvSpPr>
        <p:spPr>
          <a:xfrm>
            <a:off x="4800602" y="2040987"/>
            <a:ext cx="4216791" cy="4219135"/>
          </a:xfrm>
        </p:spPr>
        <p:txBody>
          <a:bodyPr>
            <a:normAutofit fontScale="70000" lnSpcReduction="20000"/>
          </a:bodyPr>
          <a:lstStyle/>
          <a:p>
            <a:pPr lvl="0"/>
            <a:r>
              <a:rPr lang="pl-PL" sz="2200" b="1" dirty="0" err="1">
                <a:latin typeface="Century Schoolbook" panose="02040604050505020304" pitchFamily="18" charset="0"/>
              </a:rPr>
              <a:t>die</a:t>
            </a:r>
            <a:r>
              <a:rPr lang="pl-PL" sz="2200" b="1" dirty="0">
                <a:latin typeface="Century Schoolbook" panose="02040604050505020304" pitchFamily="18" charset="0"/>
              </a:rPr>
              <a:t> </a:t>
            </a:r>
            <a:r>
              <a:rPr lang="pl-PL" sz="2200" b="1" dirty="0" err="1">
                <a:latin typeface="Century Schoolbook" panose="02040604050505020304" pitchFamily="18" charset="0"/>
              </a:rPr>
              <a:t>Anwendung</a:t>
            </a:r>
            <a:r>
              <a:rPr lang="pl-PL" sz="2200" b="1" dirty="0">
                <a:latin typeface="Century Schoolbook" panose="02040604050505020304" pitchFamily="18" charset="0"/>
              </a:rPr>
              <a:t> - </a:t>
            </a:r>
            <a:r>
              <a:rPr lang="pl-PL" sz="2200" dirty="0">
                <a:latin typeface="Century Schoolbook" panose="02040604050505020304" pitchFamily="18" charset="0"/>
              </a:rPr>
              <a:t>użycie, stosowanie, zastosowanie</a:t>
            </a:r>
            <a:endParaRPr lang="pl-PL" sz="2200" dirty="0">
              <a:latin typeface="Century Schoolbook" panose="02040604050505020304" pitchFamily="18" charset="0"/>
            </a:endParaRPr>
          </a:p>
          <a:p>
            <a:pPr lvl="0"/>
            <a:r>
              <a:rPr lang="pl-PL" altLang="de-DE" sz="2200" b="1" dirty="0">
                <a:latin typeface="Century Schoolbook" panose="02040604050505020304" pitchFamily="18" charset="0"/>
              </a:rPr>
              <a:t>d</a:t>
            </a:r>
            <a:r>
              <a:rPr lang="de-DE" sz="2200" b="1" dirty="0">
                <a:latin typeface="Century Schoolbook" panose="02040604050505020304" pitchFamily="18" charset="0"/>
              </a:rPr>
              <a:t>ie Bequemlichkeit – </a:t>
            </a:r>
            <a:r>
              <a:rPr lang="de-DE" sz="2200" dirty="0" err="1">
                <a:latin typeface="Century Schoolbook" panose="02040604050505020304" pitchFamily="18" charset="0"/>
              </a:rPr>
              <a:t>wygoda</a:t>
            </a:r>
            <a:r>
              <a:rPr lang="de-DE" sz="2200" dirty="0">
                <a:latin typeface="Century Schoolbook" panose="02040604050505020304" pitchFamily="18" charset="0"/>
              </a:rPr>
              <a:t>, </a:t>
            </a:r>
            <a:r>
              <a:rPr lang="de-DE" sz="2200" dirty="0" err="1">
                <a:latin typeface="Century Schoolbook" panose="02040604050505020304" pitchFamily="18" charset="0"/>
              </a:rPr>
              <a:t>komfort</a:t>
            </a:r>
            <a:endParaRPr lang="pl-PL" sz="2200" dirty="0">
              <a:latin typeface="Century Schoolbook" panose="02040604050505020304" pitchFamily="18" charset="0"/>
            </a:endParaRPr>
          </a:p>
          <a:p>
            <a:pPr lvl="0"/>
            <a:r>
              <a:rPr lang="pl-PL" altLang="de-DE" sz="2200" b="1" dirty="0">
                <a:latin typeface="Century Schoolbook" panose="02040604050505020304" pitchFamily="18" charset="0"/>
              </a:rPr>
              <a:t>d</a:t>
            </a:r>
            <a:r>
              <a:rPr lang="de-DE" sz="2200" b="1" dirty="0">
                <a:latin typeface="Century Schoolbook" panose="02040604050505020304" pitchFamily="18" charset="0"/>
              </a:rPr>
              <a:t>ie Schnelligkeit – </a:t>
            </a:r>
            <a:r>
              <a:rPr lang="de-DE" sz="2200" dirty="0" err="1">
                <a:latin typeface="Century Schoolbook" panose="02040604050505020304" pitchFamily="18" charset="0"/>
              </a:rPr>
              <a:t>szybkość</a:t>
            </a:r>
            <a:r>
              <a:rPr lang="de-DE" sz="2200" dirty="0">
                <a:latin typeface="Century Schoolbook" panose="02040604050505020304" pitchFamily="18" charset="0"/>
              </a:rPr>
              <a:t>, </a:t>
            </a:r>
            <a:r>
              <a:rPr lang="de-DE" sz="2200" dirty="0" err="1">
                <a:latin typeface="Century Schoolbook" panose="02040604050505020304" pitchFamily="18" charset="0"/>
              </a:rPr>
              <a:t>prędkość</a:t>
            </a:r>
            <a:endParaRPr lang="pl-PL" sz="2200" dirty="0">
              <a:latin typeface="Century Schoolbook" panose="02040604050505020304" pitchFamily="18" charset="0"/>
            </a:endParaRPr>
          </a:p>
          <a:p>
            <a:pPr lvl="0"/>
            <a:r>
              <a:rPr lang="pl-PL" altLang="de-DE" sz="2200" b="1" dirty="0">
                <a:latin typeface="Century Schoolbook" panose="02040604050505020304" pitchFamily="18" charset="0"/>
              </a:rPr>
              <a:t>d</a:t>
            </a:r>
            <a:r>
              <a:rPr lang="de-DE" sz="2200" b="1" dirty="0">
                <a:latin typeface="Century Schoolbook" panose="02040604050505020304" pitchFamily="18" charset="0"/>
              </a:rPr>
              <a:t>ie Effizienz – </a:t>
            </a:r>
            <a:r>
              <a:rPr lang="de-DE" sz="2200" dirty="0" err="1">
                <a:latin typeface="Century Schoolbook" panose="02040604050505020304" pitchFamily="18" charset="0"/>
              </a:rPr>
              <a:t>wydajność</a:t>
            </a:r>
            <a:r>
              <a:rPr lang="de-DE" sz="2200" dirty="0">
                <a:latin typeface="Century Schoolbook" panose="02040604050505020304" pitchFamily="18" charset="0"/>
              </a:rPr>
              <a:t>, </a:t>
            </a:r>
            <a:r>
              <a:rPr lang="de-DE" sz="2200" dirty="0" err="1">
                <a:latin typeface="Century Schoolbook" panose="02040604050505020304" pitchFamily="18" charset="0"/>
              </a:rPr>
              <a:t>efektywność</a:t>
            </a:r>
            <a:endParaRPr lang="pl-PL" sz="2200" dirty="0">
              <a:latin typeface="Century Schoolbook" panose="02040604050505020304" pitchFamily="18" charset="0"/>
            </a:endParaRPr>
          </a:p>
          <a:p>
            <a:pPr lvl="0"/>
            <a:r>
              <a:rPr lang="pl-PL" sz="2200" b="1" dirty="0" err="1">
                <a:latin typeface="Century Schoolbook" panose="02040604050505020304" pitchFamily="18" charset="0"/>
              </a:rPr>
              <a:t>die</a:t>
            </a:r>
            <a:r>
              <a:rPr lang="pl-PL" sz="2200" b="1" dirty="0">
                <a:latin typeface="Century Schoolbook" panose="02040604050505020304" pitchFamily="18" charset="0"/>
              </a:rPr>
              <a:t> </a:t>
            </a:r>
            <a:r>
              <a:rPr lang="pl-PL" sz="2200" b="1" dirty="0" err="1">
                <a:latin typeface="Century Schoolbook" panose="02040604050505020304" pitchFamily="18" charset="0"/>
              </a:rPr>
              <a:t>Bearbeitung</a:t>
            </a:r>
            <a:r>
              <a:rPr lang="pl-PL" sz="2200" b="1" dirty="0">
                <a:latin typeface="Century Schoolbook" panose="02040604050505020304" pitchFamily="18" charset="0"/>
              </a:rPr>
              <a:t> - </a:t>
            </a:r>
            <a:r>
              <a:rPr lang="pl-PL" sz="2200" dirty="0">
                <a:latin typeface="Century Schoolbook" panose="02040604050505020304" pitchFamily="18" charset="0"/>
              </a:rPr>
              <a:t>opracowanie, uprawa, obróbka, rozpatrzenie,</a:t>
            </a:r>
            <a:endParaRPr lang="pl-PL" sz="2200" dirty="0">
              <a:latin typeface="Century Schoolbook" panose="02040604050505020304" pitchFamily="18" charset="0"/>
            </a:endParaRPr>
          </a:p>
          <a:p>
            <a:pPr lvl="0"/>
            <a:r>
              <a:rPr lang="pl-PL" altLang="de-DE" sz="2200" b="1" dirty="0">
                <a:latin typeface="Century Schoolbook" panose="02040604050505020304" pitchFamily="18" charset="0"/>
              </a:rPr>
              <a:t>d</a:t>
            </a:r>
            <a:r>
              <a:rPr lang="de-DE" sz="2200" b="1" dirty="0">
                <a:latin typeface="Century Schoolbook" panose="02040604050505020304" pitchFamily="18" charset="0"/>
              </a:rPr>
              <a:t>ie Möglichkeit - </a:t>
            </a:r>
            <a:r>
              <a:rPr lang="de-DE" sz="2200" dirty="0" err="1">
                <a:latin typeface="Century Schoolbook" panose="02040604050505020304" pitchFamily="18" charset="0"/>
              </a:rPr>
              <a:t>możliwość</a:t>
            </a:r>
            <a:endParaRPr lang="pl-PL" sz="2200" dirty="0">
              <a:latin typeface="Century Schoolbook" panose="02040604050505020304" pitchFamily="18" charset="0"/>
            </a:endParaRPr>
          </a:p>
          <a:p>
            <a:pPr lvl="0"/>
            <a:r>
              <a:rPr lang="pl-PL" altLang="de-DE" sz="2200" b="1" dirty="0">
                <a:latin typeface="Century Schoolbook" panose="02040604050505020304" pitchFamily="18" charset="0"/>
              </a:rPr>
              <a:t>d</a:t>
            </a:r>
            <a:r>
              <a:rPr lang="de-DE" sz="2200" b="1" dirty="0">
                <a:latin typeface="Century Schoolbook" panose="02040604050505020304" pitchFamily="18" charset="0"/>
              </a:rPr>
              <a:t>ie Herausforderung - </a:t>
            </a:r>
            <a:r>
              <a:rPr lang="de-DE" sz="2200" dirty="0" err="1">
                <a:latin typeface="Century Schoolbook" panose="02040604050505020304" pitchFamily="18" charset="0"/>
              </a:rPr>
              <a:t>wyzwanie</a:t>
            </a:r>
            <a:endParaRPr lang="pl-PL" sz="2200" dirty="0">
              <a:latin typeface="Century Schoolbook" panose="02040604050505020304" pitchFamily="18" charset="0"/>
            </a:endParaRPr>
          </a:p>
          <a:p>
            <a:pPr lvl="0"/>
            <a:r>
              <a:rPr lang="pl-PL" altLang="de-DE" sz="2200" b="1" dirty="0">
                <a:latin typeface="Century Schoolbook" panose="02040604050505020304" pitchFamily="18" charset="0"/>
              </a:rPr>
              <a:t>d</a:t>
            </a:r>
            <a:r>
              <a:rPr lang="de-DE" sz="2200" b="1" dirty="0">
                <a:latin typeface="Century Schoolbook" panose="02040604050505020304" pitchFamily="18" charset="0"/>
              </a:rPr>
              <a:t>ie Gewährleistung - </a:t>
            </a:r>
            <a:r>
              <a:rPr lang="de-DE" sz="2200" dirty="0" err="1">
                <a:latin typeface="Century Schoolbook" panose="02040604050505020304" pitchFamily="18" charset="0"/>
              </a:rPr>
              <a:t>gwarancja</a:t>
            </a:r>
            <a:endParaRPr lang="pl-PL" sz="2200" dirty="0">
              <a:latin typeface="Century Schoolbook" panose="02040604050505020304" pitchFamily="18" charset="0"/>
            </a:endParaRPr>
          </a:p>
          <a:p>
            <a:pPr lvl="0"/>
            <a:r>
              <a:rPr lang="pl-PL" altLang="de-DE" sz="2200" b="1" dirty="0">
                <a:latin typeface="Century Schoolbook" panose="02040604050505020304" pitchFamily="18" charset="0"/>
              </a:rPr>
              <a:t>d</a:t>
            </a:r>
            <a:r>
              <a:rPr lang="de-DE" sz="2200" b="1" dirty="0">
                <a:latin typeface="Century Schoolbook" panose="02040604050505020304" pitchFamily="18" charset="0"/>
              </a:rPr>
              <a:t>ie Notwendigkeit - </a:t>
            </a:r>
            <a:r>
              <a:rPr lang="de-DE" sz="2200" dirty="0" err="1">
                <a:latin typeface="Century Schoolbook" panose="02040604050505020304" pitchFamily="18" charset="0"/>
              </a:rPr>
              <a:t>konieczność</a:t>
            </a:r>
            <a:endParaRPr lang="pl-PL" sz="2200" dirty="0">
              <a:latin typeface="Century Schoolbook" panose="02040604050505020304" pitchFamily="18" charset="0"/>
            </a:endParaRPr>
          </a:p>
          <a:p>
            <a:pPr lvl="0"/>
            <a:r>
              <a:rPr lang="pl-PL" altLang="de-DE" sz="2200" b="1" dirty="0">
                <a:latin typeface="Century Schoolbook" panose="02040604050505020304" pitchFamily="18" charset="0"/>
              </a:rPr>
              <a:t>d</a:t>
            </a:r>
            <a:r>
              <a:rPr lang="de-DE" sz="2200" b="1" dirty="0">
                <a:latin typeface="Century Schoolbook" panose="02040604050505020304" pitchFamily="18" charset="0"/>
              </a:rPr>
              <a:t>ie Hilfsmitteln - </a:t>
            </a:r>
            <a:r>
              <a:rPr lang="de-DE" sz="2200" dirty="0" err="1">
                <a:latin typeface="Century Schoolbook" panose="02040604050505020304" pitchFamily="18" charset="0"/>
              </a:rPr>
              <a:t>narzędzia</a:t>
            </a:r>
            <a:endParaRPr lang="pl-PL" sz="2200" dirty="0">
              <a:latin typeface="Century Schoolbook" panose="02040604050505020304" pitchFamily="18" charset="0"/>
            </a:endParaRPr>
          </a:p>
          <a:p>
            <a:endParaRPr lang="pl-PL" dirty="0"/>
          </a:p>
        </p:txBody>
      </p:sp>
      <p:sp>
        <p:nvSpPr>
          <p:cNvPr id="3" name="Symbol zastępczy zawartości 2"/>
          <p:cNvSpPr>
            <a:spLocks noGrp="1"/>
          </p:cNvSpPr>
          <p:nvPr>
            <p:ph sz="quarter" idx="13"/>
          </p:nvPr>
        </p:nvSpPr>
        <p:spPr>
          <a:xfrm>
            <a:off x="609600" y="2040987"/>
            <a:ext cx="3733799" cy="4050322"/>
          </a:xfrm>
        </p:spPr>
        <p:txBody>
          <a:bodyPr>
            <a:normAutofit fontScale="77500" lnSpcReduction="20000"/>
          </a:bodyPr>
          <a:lstStyle/>
          <a:p>
            <a:pPr lvl="0"/>
            <a:r>
              <a:rPr lang="pl-PL" sz="1900" b="1" dirty="0" err="1">
                <a:latin typeface="Century Schoolbook" panose="02040604050505020304" pitchFamily="18" charset="0"/>
              </a:rPr>
              <a:t>moderne</a:t>
            </a:r>
            <a:r>
              <a:rPr lang="pl-PL" sz="1900" b="1" dirty="0">
                <a:latin typeface="Century Schoolbook" panose="02040604050505020304" pitchFamily="18" charset="0"/>
              </a:rPr>
              <a:t> </a:t>
            </a:r>
            <a:r>
              <a:rPr lang="pl-PL" sz="1900" b="1" dirty="0" err="1">
                <a:latin typeface="Century Schoolbook" panose="02040604050505020304" pitchFamily="18" charset="0"/>
              </a:rPr>
              <a:t>Finanzlösungen</a:t>
            </a:r>
            <a:r>
              <a:rPr lang="pl-PL" sz="1900" b="1" dirty="0">
                <a:latin typeface="Century Schoolbook" panose="02040604050505020304" pitchFamily="18" charset="0"/>
              </a:rPr>
              <a:t> – </a:t>
            </a:r>
            <a:r>
              <a:rPr lang="pl-PL" sz="1900" dirty="0">
                <a:latin typeface="Century Schoolbook" panose="02040604050505020304" pitchFamily="18" charset="0"/>
              </a:rPr>
              <a:t>Nowoczesne rozwiązania finansowe</a:t>
            </a:r>
            <a:endParaRPr lang="pl-PL" sz="1900" dirty="0">
              <a:latin typeface="Century Schoolbook" panose="02040604050505020304" pitchFamily="18" charset="0"/>
            </a:endParaRPr>
          </a:p>
          <a:p>
            <a:pPr lvl="0"/>
            <a:r>
              <a:rPr lang="pl-PL" altLang="de-DE" sz="1900" b="1" dirty="0">
                <a:latin typeface="Century Schoolbook" panose="02040604050505020304" pitchFamily="18" charset="0"/>
              </a:rPr>
              <a:t>i</a:t>
            </a:r>
            <a:r>
              <a:rPr lang="de-DE" sz="1900" b="1" dirty="0">
                <a:latin typeface="Century Schoolbook" panose="02040604050505020304" pitchFamily="18" charset="0"/>
              </a:rPr>
              <a:t>nnovativ– </a:t>
            </a:r>
            <a:r>
              <a:rPr lang="de-DE" sz="1900" dirty="0">
                <a:latin typeface="Century Schoolbook" panose="02040604050505020304" pitchFamily="18" charset="0"/>
              </a:rPr>
              <a:t> </a:t>
            </a:r>
            <a:r>
              <a:rPr lang="de-DE" sz="1900" dirty="0" err="1">
                <a:latin typeface="Century Schoolbook" panose="02040604050505020304" pitchFamily="18" charset="0"/>
              </a:rPr>
              <a:t>innowacyjny</a:t>
            </a:r>
            <a:endParaRPr lang="pl-PL" sz="1900" dirty="0">
              <a:latin typeface="Century Schoolbook" panose="02040604050505020304" pitchFamily="18" charset="0"/>
            </a:endParaRPr>
          </a:p>
          <a:p>
            <a:pPr lvl="0"/>
            <a:r>
              <a:rPr lang="pl-PL" altLang="de-DE" sz="1900" b="1" dirty="0">
                <a:latin typeface="Century Schoolbook" panose="02040604050505020304" pitchFamily="18" charset="0"/>
              </a:rPr>
              <a:t>d</a:t>
            </a:r>
            <a:r>
              <a:rPr lang="de-DE" sz="1900" b="1" dirty="0">
                <a:latin typeface="Century Schoolbook" panose="02040604050505020304" pitchFamily="18" charset="0"/>
              </a:rPr>
              <a:t>as Finanzmanagement - </a:t>
            </a:r>
            <a:r>
              <a:rPr lang="de-DE" sz="1900" dirty="0" err="1">
                <a:latin typeface="Century Schoolbook" panose="02040604050505020304" pitchFamily="18" charset="0"/>
              </a:rPr>
              <a:t>kierownicto</a:t>
            </a:r>
            <a:r>
              <a:rPr lang="de-DE" sz="1900" dirty="0">
                <a:latin typeface="Century Schoolbook" panose="02040604050505020304" pitchFamily="18" charset="0"/>
              </a:rPr>
              <a:t> </a:t>
            </a:r>
            <a:r>
              <a:rPr lang="de-DE" sz="1900" dirty="0" err="1">
                <a:latin typeface="Century Schoolbook" panose="02040604050505020304" pitchFamily="18" charset="0"/>
              </a:rPr>
              <a:t>finansowe</a:t>
            </a:r>
            <a:endParaRPr lang="pl-PL" sz="1900" dirty="0">
              <a:latin typeface="Century Schoolbook" panose="02040604050505020304" pitchFamily="18" charset="0"/>
            </a:endParaRPr>
          </a:p>
          <a:p>
            <a:pPr lvl="0"/>
            <a:r>
              <a:rPr lang="pl-PL" altLang="de-DE" sz="1900" b="1" dirty="0">
                <a:latin typeface="Century Schoolbook" panose="02040604050505020304" pitchFamily="18" charset="0"/>
              </a:rPr>
              <a:t>d</a:t>
            </a:r>
            <a:r>
              <a:rPr lang="de-DE" sz="1900" b="1" dirty="0">
                <a:latin typeface="Century Schoolbook" panose="02040604050505020304" pitchFamily="18" charset="0"/>
              </a:rPr>
              <a:t>as Bankgeschäft – </a:t>
            </a:r>
            <a:r>
              <a:rPr lang="de-DE" sz="1900" dirty="0" err="1">
                <a:latin typeface="Century Schoolbook" panose="02040604050505020304" pitchFamily="18" charset="0"/>
              </a:rPr>
              <a:t>operacja</a:t>
            </a:r>
            <a:r>
              <a:rPr lang="de-DE" sz="1900" dirty="0">
                <a:latin typeface="Century Schoolbook" panose="02040604050505020304" pitchFamily="18" charset="0"/>
              </a:rPr>
              <a:t> </a:t>
            </a:r>
            <a:r>
              <a:rPr lang="de-DE" sz="1900" dirty="0" err="1">
                <a:latin typeface="Century Schoolbook" panose="02040604050505020304" pitchFamily="18" charset="0"/>
              </a:rPr>
              <a:t>bankowa</a:t>
            </a:r>
            <a:endParaRPr lang="pl-PL" sz="1900" dirty="0">
              <a:latin typeface="Century Schoolbook" panose="02040604050505020304" pitchFamily="18" charset="0"/>
            </a:endParaRPr>
          </a:p>
          <a:p>
            <a:pPr lvl="0"/>
            <a:r>
              <a:rPr lang="pl-PL" altLang="de-DE" sz="1900" b="1" dirty="0">
                <a:latin typeface="Century Schoolbook" panose="02040604050505020304" pitchFamily="18" charset="0"/>
              </a:rPr>
              <a:t>d</a:t>
            </a:r>
            <a:r>
              <a:rPr lang="de-DE" sz="1900" b="1" dirty="0">
                <a:latin typeface="Century Schoolbook" panose="02040604050505020304" pitchFamily="18" charset="0"/>
              </a:rPr>
              <a:t>ie Kreditkarte – </a:t>
            </a:r>
            <a:r>
              <a:rPr lang="de-DE" sz="1900" dirty="0" err="1">
                <a:latin typeface="Century Schoolbook" panose="02040604050505020304" pitchFamily="18" charset="0"/>
              </a:rPr>
              <a:t>karta</a:t>
            </a:r>
            <a:r>
              <a:rPr lang="de-DE" sz="1900" dirty="0">
                <a:latin typeface="Century Schoolbook" panose="02040604050505020304" pitchFamily="18" charset="0"/>
              </a:rPr>
              <a:t> </a:t>
            </a:r>
            <a:r>
              <a:rPr lang="de-DE" sz="1900" dirty="0" err="1">
                <a:latin typeface="Century Schoolbook" panose="02040604050505020304" pitchFamily="18" charset="0"/>
              </a:rPr>
              <a:t>kredytowa</a:t>
            </a:r>
            <a:endParaRPr lang="pl-PL" sz="1900" dirty="0">
              <a:latin typeface="Century Schoolbook" panose="02040604050505020304" pitchFamily="18" charset="0"/>
            </a:endParaRPr>
          </a:p>
          <a:p>
            <a:pPr lvl="0"/>
            <a:r>
              <a:rPr lang="pl-PL" altLang="de-DE" sz="1900" b="1" dirty="0">
                <a:latin typeface="Century Schoolbook" panose="02040604050505020304" pitchFamily="18" charset="0"/>
              </a:rPr>
              <a:t>d</a:t>
            </a:r>
            <a:r>
              <a:rPr lang="de-DE" sz="1900" b="1" dirty="0">
                <a:latin typeface="Century Schoolbook" panose="02040604050505020304" pitchFamily="18" charset="0"/>
              </a:rPr>
              <a:t>er Geldautomat – </a:t>
            </a:r>
            <a:r>
              <a:rPr lang="de-DE" sz="1900" dirty="0" err="1">
                <a:latin typeface="Century Schoolbook" panose="02040604050505020304" pitchFamily="18" charset="0"/>
              </a:rPr>
              <a:t>bankomat</a:t>
            </a:r>
            <a:endParaRPr lang="pl-PL" sz="1900" dirty="0">
              <a:latin typeface="Century Schoolbook" panose="02040604050505020304" pitchFamily="18" charset="0"/>
            </a:endParaRPr>
          </a:p>
          <a:p>
            <a:pPr lvl="0"/>
            <a:r>
              <a:rPr lang="pl-PL" sz="1900" b="1" dirty="0">
                <a:latin typeface="Century Schoolbook" panose="02040604050505020304" pitchFamily="18" charset="0"/>
              </a:rPr>
              <a:t>das </a:t>
            </a:r>
            <a:r>
              <a:rPr lang="pl-PL" sz="1900" b="1" dirty="0" err="1">
                <a:latin typeface="Century Schoolbook" panose="02040604050505020304" pitchFamily="18" charset="0"/>
              </a:rPr>
              <a:t>Kontaktloses</a:t>
            </a:r>
            <a:r>
              <a:rPr lang="pl-PL" sz="1900" b="1" dirty="0">
                <a:latin typeface="Century Schoolbook" panose="02040604050505020304" pitchFamily="18" charset="0"/>
              </a:rPr>
              <a:t> Banking – </a:t>
            </a:r>
            <a:r>
              <a:rPr lang="pl-PL" sz="1900" dirty="0">
                <a:latin typeface="Century Schoolbook" panose="02040604050505020304" pitchFamily="18" charset="0"/>
              </a:rPr>
              <a:t>bankowość zbliżeniowa</a:t>
            </a:r>
            <a:endParaRPr lang="pl-PL" sz="1900" dirty="0">
              <a:latin typeface="Century Schoolbook" panose="02040604050505020304" pitchFamily="18" charset="0"/>
            </a:endParaRPr>
          </a:p>
          <a:p>
            <a:pPr lvl="0"/>
            <a:r>
              <a:rPr lang="pl-PL" altLang="de-DE" sz="1900" b="1" dirty="0">
                <a:latin typeface="Century Schoolbook" panose="02040604050505020304" pitchFamily="18" charset="0"/>
              </a:rPr>
              <a:t>d</a:t>
            </a:r>
            <a:r>
              <a:rPr lang="de-DE" sz="1900" b="1" dirty="0">
                <a:latin typeface="Century Schoolbook" panose="02040604050505020304" pitchFamily="18" charset="0"/>
              </a:rPr>
              <a:t>er Webbrowser – </a:t>
            </a:r>
            <a:r>
              <a:rPr lang="de-DE" sz="1900" dirty="0" err="1">
                <a:latin typeface="Century Schoolbook" panose="02040604050505020304" pitchFamily="18" charset="0"/>
              </a:rPr>
              <a:t>Przeglądarka</a:t>
            </a:r>
            <a:r>
              <a:rPr lang="de-DE" sz="1900" dirty="0">
                <a:latin typeface="Century Schoolbook" panose="02040604050505020304" pitchFamily="18" charset="0"/>
              </a:rPr>
              <a:t> </a:t>
            </a:r>
            <a:r>
              <a:rPr lang="de-DE" sz="1900" dirty="0" err="1">
                <a:latin typeface="Century Schoolbook" panose="02040604050505020304" pitchFamily="18" charset="0"/>
              </a:rPr>
              <a:t>internetowa</a:t>
            </a:r>
            <a:endParaRPr lang="pl-PL" sz="1900" dirty="0">
              <a:latin typeface="Century Schoolbook" panose="02040604050505020304" pitchFamily="18" charset="0"/>
            </a:endParaRPr>
          </a:p>
          <a:p>
            <a:endParaRPr lang="pl-PL" dirty="0"/>
          </a:p>
        </p:txBody>
      </p:sp>
      <p:sp>
        <p:nvSpPr>
          <p:cNvPr id="2" name="Tytuł 1"/>
          <p:cNvSpPr>
            <a:spLocks noGrp="1"/>
          </p:cNvSpPr>
          <p:nvPr>
            <p:ph type="title"/>
          </p:nvPr>
        </p:nvSpPr>
        <p:spPr>
          <a:xfrm>
            <a:off x="609600" y="230132"/>
            <a:ext cx="8229600" cy="1600200"/>
          </a:xfrm>
        </p:spPr>
        <p:txBody>
          <a:bodyPr/>
          <a:lstStyle/>
          <a:p>
            <a:r>
              <a:rPr lang="pl-PL" sz="3200" b="1" dirty="0">
                <a:effectLst/>
                <a:latin typeface="Century Schoolbook" panose="02040604050505020304" pitchFamily="18" charset="0"/>
              </a:rPr>
              <a:t>Das </a:t>
            </a:r>
            <a:r>
              <a:rPr lang="pl-PL" sz="3200" b="1" dirty="0" err="1">
                <a:effectLst/>
                <a:latin typeface="Century Schoolbook" panose="02040604050505020304" pitchFamily="18" charset="0"/>
              </a:rPr>
              <a:t>Wörterbuch</a:t>
            </a:r>
            <a:r>
              <a:rPr lang="pl-PL" sz="3200" b="1" dirty="0">
                <a:effectLst/>
                <a:latin typeface="Century Schoolbook" panose="02040604050505020304" pitchFamily="18" charset="0"/>
              </a:rPr>
              <a:t>:</a:t>
            </a:r>
            <a:br>
              <a:rPr lang="pl-PL" dirty="0">
                <a:effectLst/>
              </a:rPr>
            </a:br>
            <a:endParaRPr lang="pl-PL" dirty="0"/>
          </a:p>
        </p:txBody>
      </p:sp>
      <p:pic>
        <p:nvPicPr>
          <p:cNvPr id="5" name="Obraz 4" descr="Obraz zawierający clipart, szkic, kreskówka&#10;&#10;Opis wygenerowany automatycznie"/>
          <p:cNvPicPr>
            <a:picLocks noChangeAspect="1"/>
          </p:cNvPicPr>
          <p:nvPr/>
        </p:nvPicPr>
        <p:blipFill>
          <a:blip r:embed="rId1">
            <a:extLst>
              <a:ext uri="{BEBA8EAE-BF5A-486C-A8C5-ECC9F3942E4B}">
                <a14:imgProps xmlns:a14="http://schemas.microsoft.com/office/drawing/2010/main">
                  <a14:imgLayer r:embed="rId2">
                    <a14:imgEffect>
                      <a14:backgroundRemoval t="7468" b="89286" l="7468" r="89286">
                        <a14:foregroundMark x1="40260" y1="16883" x2="42857" y2="33117"/>
                        <a14:foregroundMark x1="42857" y1="33117" x2="50325" y2="22727"/>
                        <a14:foregroundMark x1="58766" y1="25325" x2="52273" y2="45455"/>
                        <a14:foregroundMark x1="52273" y1="45455" x2="54870" y2="39935"/>
                        <a14:foregroundMark x1="49675" y1="47403" x2="33442" y2="37013"/>
                        <a14:foregroundMark x1="33442" y1="37013" x2="35390" y2="18506"/>
                        <a14:foregroundMark x1="35390" y1="18506" x2="24675" y2="30844"/>
                        <a14:foregroundMark x1="24675" y1="30844" x2="24675" y2="30844"/>
                        <a14:foregroundMark x1="22727" y1="37013" x2="38636" y2="46753"/>
                        <a14:foregroundMark x1="23701" y1="40909" x2="23052" y2="40584"/>
                        <a14:foregroundMark x1="43182" y1="29545" x2="44805" y2="33442"/>
                        <a14:foregroundMark x1="56169" y1="26623" x2="55195" y2="24351"/>
                        <a14:foregroundMark x1="55195" y1="20779" x2="56494" y2="37338"/>
                        <a14:foregroundMark x1="56494" y1="37338" x2="71104" y2="27922"/>
                        <a14:foregroundMark x1="71104" y1="27922" x2="58117" y2="19481"/>
                        <a14:foregroundMark x1="45779" y1="8766" x2="31169" y2="10714"/>
                        <a14:foregroundMark x1="36688" y1="11688" x2="36688" y2="11688"/>
                        <a14:foregroundMark x1="74351" y1="77922" x2="88312" y2="58117"/>
                        <a14:foregroundMark x1="88312" y1="58117" x2="83442" y2="44805"/>
                        <a14:foregroundMark x1="83442" y1="44805" x2="76299" y2="72078"/>
                        <a14:foregroundMark x1="81169" y1="43831" x2="74351" y2="67532"/>
                        <a14:foregroundMark x1="74351" y1="67532" x2="74351" y2="67532"/>
                        <a14:foregroundMark x1="77922" y1="45455" x2="73052" y2="63961"/>
                        <a14:foregroundMark x1="87338" y1="50000" x2="88636" y2="70130"/>
                        <a14:foregroundMark x1="88636" y1="70130" x2="87338" y2="71104"/>
                        <a14:foregroundMark x1="43182" y1="29870" x2="45130" y2="37662"/>
                        <a14:foregroundMark x1="40260" y1="33442" x2="42208" y2="28571"/>
                        <a14:foregroundMark x1="77273" y1="31494" x2="68182" y2="54870"/>
                        <a14:foregroundMark x1="68182" y1="54870" x2="51299" y2="48701"/>
                        <a14:foregroundMark x1="51299" y1="48701" x2="56169" y2="32468"/>
                        <a14:foregroundMark x1="56169" y1="32468" x2="78896" y2="31494"/>
                        <a14:foregroundMark x1="78896" y1="31494" x2="79221" y2="31818"/>
                        <a14:foregroundMark x1="76948" y1="34416" x2="50000" y2="44156"/>
                        <a14:foregroundMark x1="50000" y1="44156" x2="70455" y2="33766"/>
                        <a14:foregroundMark x1="70455" y1="33766" x2="73052" y2="38961"/>
                        <a14:foregroundMark x1="75325" y1="33442" x2="89610" y2="50325"/>
                        <a14:foregroundMark x1="89610" y1="50325" x2="88961" y2="67208"/>
                        <a14:foregroundMark x1="88961" y1="67208" x2="86039" y2="68831"/>
                        <a14:foregroundMark x1="20779" y1="35390" x2="23701" y2="37662"/>
                        <a14:foregroundMark x1="16883" y1="43506" x2="19156" y2="40584"/>
                        <a14:foregroundMark x1="19805" y1="40584" x2="21753" y2="38636"/>
                        <a14:foregroundMark x1="18831" y1="38961" x2="19805" y2="34416"/>
                        <a14:foregroundMark x1="12662" y1="48701" x2="7468" y2="65584"/>
                        <a14:foregroundMark x1="7468" y1="65584" x2="25000" y2="69481"/>
                        <a14:foregroundMark x1="25000" y1="69481" x2="25974" y2="53896"/>
                        <a14:foregroundMark x1="14610" y1="52922" x2="22078" y2="52922"/>
                        <a14:foregroundMark x1="18506" y1="52922" x2="25649" y2="50974"/>
                        <a14:foregroundMark x1="12662" y1="56818" x2="30195" y2="56818"/>
                        <a14:foregroundMark x1="30195" y1="56818" x2="21753" y2="55519"/>
                        <a14:foregroundMark x1="13961" y1="60714" x2="22078" y2="56818"/>
                        <a14:foregroundMark x1="12662" y1="61039" x2="29221" y2="59740"/>
                        <a14:foregroundMark x1="29221" y1="59740" x2="15584" y2="64610"/>
                        <a14:foregroundMark x1="59091" y1="12338" x2="56169" y2="15260"/>
                        <a14:foregroundMark x1="37662" y1="7468" x2="32143" y2="8442"/>
                        <a14:foregroundMark x1="32143" y1="8442" x2="32143" y2="8442"/>
                        <a14:backgroundMark x1="82468" y1="16234" x2="82468" y2="16234"/>
                        <a14:backgroundMark x1="82468" y1="16234" x2="82468" y2="16234"/>
                        <a14:backgroundMark x1="60065" y1="57468" x2="60065" y2="57468"/>
                      </a14:backgroundRemoval>
                    </a14:imgEffect>
                  </a14:imgLayer>
                </a14:imgProps>
              </a:ext>
              <a:ext uri="{28A0092B-C50C-407E-A947-70E740481C1C}">
                <a14:useLocalDpi xmlns:a14="http://schemas.microsoft.com/office/drawing/2010/main" val="0"/>
              </a:ext>
            </a:extLst>
          </a:blip>
          <a:stretch>
            <a:fillRect/>
          </a:stretch>
        </p:blipFill>
        <p:spPr>
          <a:xfrm rot="1123247">
            <a:off x="6322822" y="55130"/>
            <a:ext cx="1950202" cy="195020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pic>
        <p:nvPicPr>
          <p:cNvPr id="8" name="Obraz 7" descr="Obraz zawierający szkic, tekst, rysowanie, clipart&#10;&#10;Opis wygenerowany automatycznie"/>
          <p:cNvPicPr>
            <a:picLocks noChangeAspect="1"/>
          </p:cNvPicPr>
          <p:nvPr/>
        </p:nvPicPr>
        <p:blipFill>
          <a:blip r:embed="rId1">
            <a:extLst>
              <a:ext uri="{BEBA8EAE-BF5A-486C-A8C5-ECC9F3942E4B}">
                <a14:imgProps xmlns:a14="http://schemas.microsoft.com/office/drawing/2010/main">
                  <a14:imgLayer r:embed="rId2">
                    <a14:imgEffect>
                      <a14:backgroundRemoval t="3502" b="97665" l="1714" r="98429">
                        <a14:foregroundMark x1="38000" y1="35019" x2="43143" y2="50195"/>
                        <a14:foregroundMark x1="43143" y1="50195" x2="61286" y2="64981"/>
                        <a14:foregroundMark x1="61286" y1="64981" x2="91857" y2="53696"/>
                        <a14:foregroundMark x1="91857" y1="53696" x2="98571" y2="25292"/>
                        <a14:foregroundMark x1="98571" y1="25292" x2="96429" y2="3502"/>
                        <a14:foregroundMark x1="96429" y1="3502" x2="41286" y2="12062"/>
                        <a14:foregroundMark x1="41286" y1="12062" x2="38429" y2="16732"/>
                        <a14:foregroundMark x1="43714" y1="19066" x2="51857" y2="28405"/>
                        <a14:foregroundMark x1="51857" y1="28405" x2="82286" y2="8949"/>
                        <a14:foregroundMark x1="82286" y1="8949" x2="90857" y2="27237"/>
                        <a14:foregroundMark x1="90857" y1="27237" x2="61429" y2="17121"/>
                        <a14:foregroundMark x1="61429" y1="17121" x2="54429" y2="27626"/>
                        <a14:foregroundMark x1="54429" y1="27626" x2="45571" y2="25681"/>
                        <a14:foregroundMark x1="45571" y1="25681" x2="44571" y2="26459"/>
                        <a14:foregroundMark x1="54857" y1="15175" x2="52143" y2="24903"/>
                        <a14:foregroundMark x1="45000" y1="20233" x2="46000" y2="24125"/>
                        <a14:foregroundMark x1="58429" y1="38132" x2="49000" y2="17121"/>
                        <a14:foregroundMark x1="49000" y1="17121" x2="44286" y2="35019"/>
                        <a14:foregroundMark x1="44286" y1="35019" x2="44714" y2="24903"/>
                        <a14:foregroundMark x1="57571" y1="29572" x2="79714" y2="12062"/>
                        <a14:foregroundMark x1="79714" y1="12062" x2="95286" y2="24125"/>
                        <a14:foregroundMark x1="95286" y1="24125" x2="82857" y2="32685"/>
                        <a14:foregroundMark x1="82857" y1="32685" x2="88143" y2="15175"/>
                        <a14:foregroundMark x1="88143" y1="15175" x2="87857" y2="35798"/>
                        <a14:foregroundMark x1="87857" y1="35798" x2="88143" y2="31128"/>
                        <a14:foregroundMark x1="94143" y1="17510" x2="98714" y2="12062"/>
                        <a14:foregroundMark x1="8000" y1="16732" x2="571" y2="28405"/>
                        <a14:foregroundMark x1="571" y1="28405" x2="11714" y2="54864"/>
                        <a14:foregroundMark x1="11714" y1="54864" x2="29143" y2="68093"/>
                        <a14:foregroundMark x1="29143" y1="68093" x2="25000" y2="33852"/>
                        <a14:foregroundMark x1="25000" y1="33852" x2="7571" y2="13230"/>
                        <a14:foregroundMark x1="7571" y1="13230" x2="4286" y2="15175"/>
                        <a14:foregroundMark x1="1714" y1="27237" x2="4429" y2="94553"/>
                        <a14:foregroundMark x1="4429" y1="94553" x2="18571" y2="91440"/>
                        <a14:foregroundMark x1="18571" y1="91440" x2="14286" y2="71206"/>
                        <a14:foregroundMark x1="14286" y1="71206" x2="14571" y2="36965"/>
                        <a14:foregroundMark x1="14571" y1="36965" x2="5143" y2="56031"/>
                        <a14:foregroundMark x1="5143" y1="56031" x2="1857" y2="38132"/>
                        <a14:foregroundMark x1="1857" y1="38132" x2="8000" y2="75097"/>
                        <a14:foregroundMark x1="8000" y1="75097" x2="19000" y2="70817"/>
                        <a14:foregroundMark x1="19000" y1="70817" x2="20000" y2="88716"/>
                        <a14:foregroundMark x1="21571" y1="92218" x2="9000" y2="97665"/>
                        <a14:foregroundMark x1="9000" y1="97665" x2="8286" y2="95720"/>
                        <a14:foregroundMark x1="69857" y1="38132" x2="78000" y2="38132"/>
                        <a14:foregroundMark x1="78000" y1="38132" x2="60857" y2="40467"/>
                        <a14:foregroundMark x1="60857" y1="40467" x2="82000" y2="16342"/>
                        <a14:foregroundMark x1="82000" y1="16342" x2="92429" y2="23346"/>
                        <a14:foregroundMark x1="92429" y1="23346" x2="92143" y2="16732"/>
                        <a14:foregroundMark x1="78429" y1="34630" x2="88286" y2="17899"/>
                        <a14:foregroundMark x1="88286" y1="17899" x2="91714" y2="38911"/>
                        <a14:foregroundMark x1="91714" y1="38911" x2="93000" y2="14397"/>
                        <a14:backgroundMark x1="78429" y1="92607" x2="94286" y2="94942"/>
                        <a14:backgroundMark x1="94286" y1="94942" x2="84286" y2="90661"/>
                        <a14:backgroundMark x1="84286" y1="90661" x2="77000" y2="98833"/>
                        <a14:backgroundMark x1="77000" y1="98833" x2="77000" y2="98833"/>
                        <a14:backgroundMark x1="78429" y1="84047" x2="94143" y2="98833"/>
                        <a14:backgroundMark x1="94143" y1="98833" x2="85000" y2="86770"/>
                        <a14:backgroundMark x1="85000" y1="86770" x2="77857" y2="87938"/>
                        <a14:backgroundMark x1="83714" y1="86381" x2="99571" y2="86381"/>
                      </a14:backgroundRemoval>
                    </a14:imgEffect>
                  </a14:imgLayer>
                </a14:imgProps>
              </a:ext>
              <a:ext uri="{28A0092B-C50C-407E-A947-70E740481C1C}">
                <a14:useLocalDpi xmlns:a14="http://schemas.microsoft.com/office/drawing/2010/main" val="0"/>
              </a:ext>
            </a:extLst>
          </a:blip>
          <a:stretch>
            <a:fillRect/>
          </a:stretch>
        </p:blipFill>
        <p:spPr>
          <a:xfrm>
            <a:off x="342698" y="2067951"/>
            <a:ext cx="8458604" cy="31055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ytuł 3"/>
          <p:cNvSpPr>
            <a:spLocks noGrp="1"/>
          </p:cNvSpPr>
          <p:nvPr>
            <p:ph type="title"/>
          </p:nvPr>
        </p:nvSpPr>
        <p:spPr/>
        <p:txBody>
          <a:bodyPr/>
          <a:p>
            <a:r>
              <a:rPr lang="pl-PL" altLang="en-US"/>
              <a:t>Agenda</a:t>
            </a:r>
            <a:endParaRPr lang="pl-PL" altLang="en-US"/>
          </a:p>
        </p:txBody>
      </p:sp>
      <p:sp>
        <p:nvSpPr>
          <p:cNvPr id="5" name="Symbol zastępczy zawartości 4"/>
          <p:cNvSpPr>
            <a:spLocks noGrp="1"/>
          </p:cNvSpPr>
          <p:nvPr>
            <p:ph sz="quarter" idx="13"/>
          </p:nvPr>
        </p:nvSpPr>
        <p:spPr/>
        <p:txBody>
          <a:bodyPr/>
          <a:p>
            <a:r>
              <a:rPr lang="de-DE" b="1">
                <a:effectLst/>
                <a:latin typeface="Century Schoolbook" panose="02040604050505020304"/>
                <a:sym typeface="+mn-ea"/>
              </a:rPr>
              <a:t>Einführung</a:t>
            </a:r>
            <a:endParaRPr lang="de-DE" b="1">
              <a:effectLst/>
              <a:latin typeface="Century Schoolbook" panose="02040604050505020304"/>
              <a:sym typeface="+mn-ea"/>
            </a:endParaRPr>
          </a:p>
          <a:p>
            <a:r>
              <a:rPr lang="de-DE" b="1">
                <a:effectLst/>
                <a:latin typeface="Century Schoolbook" panose="02040604050505020304"/>
                <a:sym typeface="+mn-ea"/>
              </a:rPr>
              <a:t>Geschichte des Electronic Banking</a:t>
            </a:r>
            <a:r>
              <a:rPr lang="de-DE" b="1">
                <a:effectLst/>
                <a:sym typeface="+mn-ea"/>
              </a:rPr>
              <a:t> </a:t>
            </a:r>
            <a:endParaRPr lang="de-DE" b="1">
              <a:effectLst/>
              <a:sym typeface="+mn-ea"/>
            </a:endParaRPr>
          </a:p>
          <a:p>
            <a:r>
              <a:rPr lang="de-DE" b="1" dirty="0">
                <a:effectLst/>
                <a:latin typeface="Century Schoolbook" panose="02040604050505020304"/>
                <a:sym typeface="+mn-ea"/>
              </a:rPr>
              <a:t>Arten von Electronic Banking</a:t>
            </a:r>
            <a:endParaRPr lang="de-DE" b="1" dirty="0">
              <a:effectLst/>
              <a:latin typeface="Century Schoolbook" panose="02040604050505020304"/>
              <a:sym typeface="+mn-ea"/>
            </a:endParaRPr>
          </a:p>
          <a:p>
            <a:r>
              <a:rPr lang="de-DE" b="1" dirty="0">
                <a:effectLst/>
                <a:latin typeface="Century Schoolbook" panose="02040604050505020304" pitchFamily="18" charset="0"/>
                <a:sym typeface="+mn-ea"/>
              </a:rPr>
              <a:t>Vorteile des Electronic Banking</a:t>
            </a:r>
            <a:endParaRPr lang="de-DE" b="1" dirty="0">
              <a:effectLst/>
              <a:latin typeface="Century Schoolbook" panose="02040604050505020304" pitchFamily="18" charset="0"/>
              <a:sym typeface="+mn-ea"/>
            </a:endParaRPr>
          </a:p>
          <a:p>
            <a:r>
              <a:rPr lang="de-DE" b="1" dirty="0">
                <a:effectLst/>
                <a:latin typeface="Century Schoolbook" panose="02040604050505020304" pitchFamily="18" charset="0"/>
                <a:sym typeface="+mn-ea"/>
              </a:rPr>
              <a:t>Herausforderungen und die Zukunft</a:t>
            </a:r>
            <a:endParaRPr lang="de-DE" b="1" dirty="0">
              <a:effectLst/>
              <a:latin typeface="Century Schoolbook" panose="02040604050505020304" pitchFamily="18" charset="0"/>
              <a:sym typeface="+mn-ea"/>
            </a:endParaRPr>
          </a:p>
          <a:p>
            <a:r>
              <a:rPr lang="de-DE" b="1" dirty="0">
                <a:effectLst/>
                <a:latin typeface="Century Schoolbook" panose="02040604050505020304" pitchFamily="18" charset="0"/>
                <a:sym typeface="+mn-ea"/>
              </a:rPr>
              <a:t>Zusammenfassung</a:t>
            </a:r>
            <a:endParaRPr lang="de-DE" b="1" dirty="0">
              <a:effectLst/>
              <a:latin typeface="Century Schoolbook" panose="02040604050505020304" pitchFamily="18" charset="0"/>
              <a:sym typeface="+mn-ea"/>
            </a:endParaRPr>
          </a:p>
          <a:p>
            <a:r>
              <a:rPr lang="pl-PL" b="1" dirty="0">
                <a:effectLst/>
                <a:latin typeface="Century Schoolbook" panose="02040604050505020304" pitchFamily="18" charset="0"/>
                <a:sym typeface="+mn-ea"/>
              </a:rPr>
              <a:t>Das </a:t>
            </a:r>
            <a:r>
              <a:rPr lang="pl-PL" b="1" dirty="0" err="1">
                <a:effectLst/>
                <a:latin typeface="Century Schoolbook" panose="02040604050505020304" pitchFamily="18" charset="0"/>
                <a:sym typeface="+mn-ea"/>
              </a:rPr>
              <a:t>Wörterbuch</a:t>
            </a:r>
            <a:endParaRPr lang="de-DE" b="1" dirty="0">
              <a:effectLst/>
              <a:latin typeface="Century Schoolbook" panose="02040604050505020304" pitchFamily="18" charset="0"/>
              <a:sym typeface="+mn-ea"/>
            </a:endParaRPr>
          </a:p>
          <a:p>
            <a:r>
              <a:rPr lang="pl-PL" altLang="de-DE" b="1" dirty="0">
                <a:effectLst/>
                <a:latin typeface="Century Schoolbook" panose="02040604050505020304" pitchFamily="18" charset="0"/>
                <a:sym typeface="+mn-ea"/>
              </a:rPr>
              <a:t>Quellen</a:t>
            </a:r>
            <a:endParaRPr lang="de-DE" b="1" dirty="0">
              <a:effectLst/>
              <a:latin typeface="Century Schoolbook" panose="02040604050505020304" pitchFamily="18" charset="0"/>
              <a:sym typeface="+mn-ea"/>
            </a:endParaRPr>
          </a:p>
          <a:p>
            <a:endParaRPr lang="de-DE" b="1" dirty="0">
              <a:effectLst/>
              <a:latin typeface="Century Schoolbook" panose="02040604050505020304" pitchFamily="18" charset="0"/>
              <a:sym typeface="+mn-ea"/>
            </a:endParaRPr>
          </a:p>
          <a:p>
            <a:endParaRPr lang="de-DE" altLang="en-US" b="1">
              <a:effectLst/>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713763"/>
            <a:ext cx="3642919" cy="1097280"/>
          </a:xfrm>
        </p:spPr>
        <p:txBody>
          <a:bodyPr anchor="b">
            <a:normAutofit/>
          </a:bodyPr>
          <a:lstStyle/>
          <a:p>
            <a:r>
              <a:rPr lang="de-DE" sz="4400" b="1">
                <a:effectLst/>
                <a:latin typeface="Century Schoolbook" panose="02040604050505020304"/>
              </a:rPr>
              <a:t>Einführung</a:t>
            </a:r>
            <a:br>
              <a:rPr lang="pl-PL">
                <a:effectLst/>
              </a:rPr>
            </a:br>
            <a:endParaRPr lang="pl-PL"/>
          </a:p>
        </p:txBody>
      </p:sp>
      <p:pic>
        <p:nvPicPr>
          <p:cNvPr id="4" name="Obraz 3" descr="Bankowość elektroniczna nadal w trendzie rosnącym"/>
          <p:cNvPicPr>
            <a:picLocks noChangeAspect="1"/>
          </p:cNvPicPr>
          <p:nvPr/>
        </p:nvPicPr>
        <p:blipFill rotWithShape="1">
          <a:blip r:embed="rId1"/>
          <a:srcRect l="26175" r="24615" b="2"/>
          <a:stretch>
            <a:fillRect/>
          </a:stretch>
        </p:blipFill>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1" fmla="*/ 0 w 3419856"/>
              <a:gd name="connsiteY0-2" fmla="*/ 74450 h 3429000"/>
              <a:gd name="connsiteX1-3" fmla="*/ 21806 w 3419856"/>
              <a:gd name="connsiteY1-4" fmla="*/ 21806 h 3429000"/>
              <a:gd name="connsiteX2-5" fmla="*/ 74450 w 3419856"/>
              <a:gd name="connsiteY2-6" fmla="*/ 0 h 3429000"/>
              <a:gd name="connsiteX3-7" fmla="*/ 3345406 w 3419856"/>
              <a:gd name="connsiteY3-8" fmla="*/ 0 h 3429000"/>
              <a:gd name="connsiteX4-9" fmla="*/ 3398050 w 3419856"/>
              <a:gd name="connsiteY4-10" fmla="*/ 21806 h 3429000"/>
              <a:gd name="connsiteX5-11" fmla="*/ 3419856 w 3419856"/>
              <a:gd name="connsiteY5-12" fmla="*/ 74450 h 3429000"/>
              <a:gd name="connsiteX6-13" fmla="*/ 3419856 w 3419856"/>
              <a:gd name="connsiteY6-14" fmla="*/ 3354550 h 3429000"/>
              <a:gd name="connsiteX7-15" fmla="*/ 3398050 w 3419856"/>
              <a:gd name="connsiteY7-16" fmla="*/ 3407194 h 3429000"/>
              <a:gd name="connsiteX8-17" fmla="*/ 3345406 w 3419856"/>
              <a:gd name="connsiteY8-18" fmla="*/ 3429000 h 3429000"/>
              <a:gd name="connsiteX9-19" fmla="*/ 21806 w 3419856"/>
              <a:gd name="connsiteY9-20" fmla="*/ 3407194 h 3429000"/>
              <a:gd name="connsiteX10-21" fmla="*/ 0 w 3419856"/>
              <a:gd name="connsiteY10-22" fmla="*/ 3354550 h 3429000"/>
              <a:gd name="connsiteX11-23" fmla="*/ 0 w 3419856"/>
              <a:gd name="connsiteY11-24" fmla="*/ 74450 h 3429000"/>
              <a:gd name="connsiteX0-25" fmla="*/ 0 w 3964392"/>
              <a:gd name="connsiteY0-26" fmla="*/ 74450 h 3415968"/>
              <a:gd name="connsiteX1-27" fmla="*/ 21806 w 3964392"/>
              <a:gd name="connsiteY1-28" fmla="*/ 21806 h 3415968"/>
              <a:gd name="connsiteX2-29" fmla="*/ 74450 w 3964392"/>
              <a:gd name="connsiteY2-30" fmla="*/ 0 h 3415968"/>
              <a:gd name="connsiteX3-31" fmla="*/ 3345406 w 3964392"/>
              <a:gd name="connsiteY3-32" fmla="*/ 0 h 3415968"/>
              <a:gd name="connsiteX4-33" fmla="*/ 3398050 w 3964392"/>
              <a:gd name="connsiteY4-34" fmla="*/ 21806 h 3415968"/>
              <a:gd name="connsiteX5-35" fmla="*/ 3419856 w 3964392"/>
              <a:gd name="connsiteY5-36" fmla="*/ 74450 h 3415968"/>
              <a:gd name="connsiteX6-37" fmla="*/ 3419856 w 3964392"/>
              <a:gd name="connsiteY6-38" fmla="*/ 3354550 h 3415968"/>
              <a:gd name="connsiteX7-39" fmla="*/ 3398050 w 3964392"/>
              <a:gd name="connsiteY7-40" fmla="*/ 3407194 h 3415968"/>
              <a:gd name="connsiteX8-41" fmla="*/ 21806 w 3964392"/>
              <a:gd name="connsiteY8-42" fmla="*/ 3407194 h 3415968"/>
              <a:gd name="connsiteX9-43" fmla="*/ 0 w 3964392"/>
              <a:gd name="connsiteY9-44" fmla="*/ 3354550 h 3415968"/>
              <a:gd name="connsiteX10-45" fmla="*/ 0 w 3964392"/>
              <a:gd name="connsiteY10-46" fmla="*/ 74450 h 3415968"/>
              <a:gd name="connsiteX0-47" fmla="*/ 0 w 3964392"/>
              <a:gd name="connsiteY0-48" fmla="*/ 74450 h 3415968"/>
              <a:gd name="connsiteX1-49" fmla="*/ 21806 w 3964392"/>
              <a:gd name="connsiteY1-50" fmla="*/ 21806 h 3415968"/>
              <a:gd name="connsiteX2-51" fmla="*/ 74450 w 3964392"/>
              <a:gd name="connsiteY2-52" fmla="*/ 0 h 3415968"/>
              <a:gd name="connsiteX3-53" fmla="*/ 3345406 w 3964392"/>
              <a:gd name="connsiteY3-54" fmla="*/ 0 h 3415968"/>
              <a:gd name="connsiteX4-55" fmla="*/ 3398050 w 3964392"/>
              <a:gd name="connsiteY4-56" fmla="*/ 21806 h 3415968"/>
              <a:gd name="connsiteX5-57" fmla="*/ 3419856 w 3964392"/>
              <a:gd name="connsiteY5-58" fmla="*/ 74450 h 3415968"/>
              <a:gd name="connsiteX6-59" fmla="*/ 3419856 w 3964392"/>
              <a:gd name="connsiteY6-60" fmla="*/ 3354550 h 3415968"/>
              <a:gd name="connsiteX7-61" fmla="*/ 3398050 w 3964392"/>
              <a:gd name="connsiteY7-62" fmla="*/ 3407194 h 3415968"/>
              <a:gd name="connsiteX8-63" fmla="*/ 21806 w 3964392"/>
              <a:gd name="connsiteY8-64" fmla="*/ 3407194 h 3415968"/>
              <a:gd name="connsiteX9-65" fmla="*/ 0 w 3964392"/>
              <a:gd name="connsiteY9-66" fmla="*/ 3354550 h 3415968"/>
              <a:gd name="connsiteX10-67" fmla="*/ 0 w 3964392"/>
              <a:gd name="connsiteY10-68" fmla="*/ 74450 h 3415968"/>
              <a:gd name="connsiteX0-69" fmla="*/ 0 w 3968026"/>
              <a:gd name="connsiteY0-70" fmla="*/ 74450 h 3910007"/>
              <a:gd name="connsiteX1-71" fmla="*/ 21806 w 3968026"/>
              <a:gd name="connsiteY1-72" fmla="*/ 21806 h 3910007"/>
              <a:gd name="connsiteX2-73" fmla="*/ 74450 w 3968026"/>
              <a:gd name="connsiteY2-74" fmla="*/ 0 h 3910007"/>
              <a:gd name="connsiteX3-75" fmla="*/ 3345406 w 3968026"/>
              <a:gd name="connsiteY3-76" fmla="*/ 0 h 3910007"/>
              <a:gd name="connsiteX4-77" fmla="*/ 3398050 w 3968026"/>
              <a:gd name="connsiteY4-78" fmla="*/ 21806 h 3910007"/>
              <a:gd name="connsiteX5-79" fmla="*/ 3419856 w 3968026"/>
              <a:gd name="connsiteY5-80" fmla="*/ 74450 h 3910007"/>
              <a:gd name="connsiteX6-81" fmla="*/ 3419856 w 3968026"/>
              <a:gd name="connsiteY6-82" fmla="*/ 3354550 h 3910007"/>
              <a:gd name="connsiteX7-83" fmla="*/ 3398050 w 3968026"/>
              <a:gd name="connsiteY7-84" fmla="*/ 3407194 h 3910007"/>
              <a:gd name="connsiteX8-85" fmla="*/ 0 w 3968026"/>
              <a:gd name="connsiteY8-86" fmla="*/ 3354550 h 3910007"/>
              <a:gd name="connsiteX9-87" fmla="*/ 0 w 3968026"/>
              <a:gd name="connsiteY9-88" fmla="*/ 74450 h 3910007"/>
              <a:gd name="connsiteX0-89" fmla="*/ 0 w 3419856"/>
              <a:gd name="connsiteY0-90" fmla="*/ 74450 h 3901233"/>
              <a:gd name="connsiteX1-91" fmla="*/ 21806 w 3419856"/>
              <a:gd name="connsiteY1-92" fmla="*/ 21806 h 3901233"/>
              <a:gd name="connsiteX2-93" fmla="*/ 74450 w 3419856"/>
              <a:gd name="connsiteY2-94" fmla="*/ 0 h 3901233"/>
              <a:gd name="connsiteX3-95" fmla="*/ 3345406 w 3419856"/>
              <a:gd name="connsiteY3-96" fmla="*/ 0 h 3901233"/>
              <a:gd name="connsiteX4-97" fmla="*/ 3398050 w 3419856"/>
              <a:gd name="connsiteY4-98" fmla="*/ 21806 h 3901233"/>
              <a:gd name="connsiteX5-99" fmla="*/ 3419856 w 3419856"/>
              <a:gd name="connsiteY5-100" fmla="*/ 74450 h 3901233"/>
              <a:gd name="connsiteX6-101" fmla="*/ 3419856 w 3419856"/>
              <a:gd name="connsiteY6-102" fmla="*/ 3354550 h 3901233"/>
              <a:gd name="connsiteX7-103" fmla="*/ 0 w 3419856"/>
              <a:gd name="connsiteY7-104" fmla="*/ 3354550 h 3901233"/>
              <a:gd name="connsiteX8-105" fmla="*/ 0 w 3419856"/>
              <a:gd name="connsiteY8-106" fmla="*/ 74450 h 3901233"/>
              <a:gd name="connsiteX0-107" fmla="*/ 0 w 3419856"/>
              <a:gd name="connsiteY0-108" fmla="*/ 74450 h 3354550"/>
              <a:gd name="connsiteX1-109" fmla="*/ 21806 w 3419856"/>
              <a:gd name="connsiteY1-110" fmla="*/ 21806 h 3354550"/>
              <a:gd name="connsiteX2-111" fmla="*/ 74450 w 3419856"/>
              <a:gd name="connsiteY2-112" fmla="*/ 0 h 3354550"/>
              <a:gd name="connsiteX3-113" fmla="*/ 3345406 w 3419856"/>
              <a:gd name="connsiteY3-114" fmla="*/ 0 h 3354550"/>
              <a:gd name="connsiteX4-115" fmla="*/ 3398050 w 3419856"/>
              <a:gd name="connsiteY4-116" fmla="*/ 21806 h 3354550"/>
              <a:gd name="connsiteX5-117" fmla="*/ 3419856 w 3419856"/>
              <a:gd name="connsiteY5-118" fmla="*/ 74450 h 3354550"/>
              <a:gd name="connsiteX6-119" fmla="*/ 3419856 w 3419856"/>
              <a:gd name="connsiteY6-120" fmla="*/ 3354550 h 3354550"/>
              <a:gd name="connsiteX7-121" fmla="*/ 0 w 3419856"/>
              <a:gd name="connsiteY7-122" fmla="*/ 3354550 h 3354550"/>
              <a:gd name="connsiteX8-123" fmla="*/ 0 w 3419856"/>
              <a:gd name="connsiteY8-124" fmla="*/ 74450 h 33545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a:noFill/>
        </p:spPr>
      </p:pic>
      <p:sp>
        <p:nvSpPr>
          <p:cNvPr id="3" name="Symbol zastępczy zawartości 2"/>
          <p:cNvSpPr>
            <a:spLocks noGrp="1"/>
          </p:cNvSpPr>
          <p:nvPr>
            <p:ph type="body" sz="half" idx="2"/>
          </p:nvPr>
        </p:nvSpPr>
        <p:spPr>
          <a:xfrm>
            <a:off x="609600" y="1992119"/>
            <a:ext cx="3642919" cy="2384137"/>
          </a:xfrm>
        </p:spPr>
        <p:txBody>
          <a:bodyPr vert="horz" lIns="91440" tIns="9144" rIns="91440" bIns="45720" rtlCol="0" anchor="t">
            <a:noAutofit/>
          </a:bodyPr>
          <a:lstStyle/>
          <a:p>
            <a:r>
              <a:rPr lang="de-DE" sz="2400">
                <a:latin typeface="Century Schoolbook" panose="02040604050505020304"/>
              </a:rPr>
              <a:t>Electronic Banking </a:t>
            </a:r>
            <a:endParaRPr lang="pl-PL" sz="2400">
              <a:latin typeface="Century Schoolbook" panose="02040604050505020304"/>
            </a:endParaRPr>
          </a:p>
          <a:p>
            <a:r>
              <a:rPr lang="de-DE" sz="2400">
                <a:latin typeface="Century Schoolbook" panose="02040604050505020304"/>
              </a:rPr>
              <a:t>Es ist ein innovativer Ansatz für das Finanzmanagement, der die Art und Weise, wie wir Bankgeschäfte tätigen, verändert.</a:t>
            </a:r>
            <a:endParaRPr lang="pl-PL" sz="2400">
              <a:latin typeface="Century Schoolbook" panose="02040604050505020304"/>
            </a:endParaRPr>
          </a:p>
          <a:p>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Jak bezpiecznie korzystać z bankowości elektronicznej? - Bezpieczny Internet"/>
          <p:cNvPicPr>
            <a:picLocks noChangeAspect="1"/>
          </p:cNvPicPr>
          <p:nvPr/>
        </p:nvPicPr>
        <p:blipFill>
          <a:blip r:embed="rId1"/>
          <a:stretch>
            <a:fillRect/>
          </a:stretch>
        </p:blipFill>
        <p:spPr>
          <a:xfrm>
            <a:off x="4559416" y="1993906"/>
            <a:ext cx="4583185" cy="3486079"/>
          </a:xfrm>
          <a:prstGeom prst="rect">
            <a:avLst/>
          </a:prstGeom>
          <a:noFill/>
        </p:spPr>
      </p:pic>
      <p:sp>
        <p:nvSpPr>
          <p:cNvPr id="3" name="Symbol zastępczy zawartości 2"/>
          <p:cNvSpPr>
            <a:spLocks noGrp="1"/>
          </p:cNvSpPr>
          <p:nvPr>
            <p:ph sz="quarter" idx="13"/>
          </p:nvPr>
        </p:nvSpPr>
        <p:spPr>
          <a:xfrm>
            <a:off x="190151" y="1989589"/>
            <a:ext cx="4383946" cy="3505200"/>
          </a:xfrm>
        </p:spPr>
        <p:txBody>
          <a:bodyPr vert="horz" lIns="91440" tIns="45720" rIns="91440" bIns="45720" rtlCol="0" anchor="t">
            <a:noAutofit/>
          </a:bodyPr>
          <a:lstStyle/>
          <a:p>
            <a:pPr algn="ctr"/>
            <a:r>
              <a:rPr lang="de-DE" sz="2400"/>
              <a:t>Electronic Banking geht auf die 1960er Jahre zurück, als die ersten Kreditkarten eingeführt wurden. Seitdem wurden elektronische Bankdienstleistungen angeboten, die sich allmählich entwickelten, um die Erwartungen der Kunden zu erfüllen.</a:t>
            </a:r>
            <a:r>
              <a:rPr lang="de-DE" sz="1800"/>
              <a:t> </a:t>
            </a:r>
            <a:endParaRPr lang="pl-PL" sz="1800"/>
          </a:p>
        </p:txBody>
      </p:sp>
      <p:sp>
        <p:nvSpPr>
          <p:cNvPr id="2" name="Tytuł 1"/>
          <p:cNvSpPr>
            <a:spLocks noGrp="1"/>
          </p:cNvSpPr>
          <p:nvPr>
            <p:ph type="title"/>
          </p:nvPr>
        </p:nvSpPr>
        <p:spPr>
          <a:xfrm>
            <a:off x="609600" y="851381"/>
            <a:ext cx="7924800" cy="1143000"/>
          </a:xfrm>
        </p:spPr>
        <p:txBody>
          <a:bodyPr anchor="b">
            <a:normAutofit fontScale="90000"/>
          </a:bodyPr>
          <a:lstStyle/>
          <a:p>
            <a:pPr algn="ctr"/>
            <a:r>
              <a:rPr lang="de-DE" sz="3100" b="1">
                <a:effectLst/>
                <a:latin typeface="Century Schoolbook" panose="02040604050505020304"/>
              </a:rPr>
              <a:t>Geschichte des Electronic Banking</a:t>
            </a:r>
            <a:r>
              <a:rPr lang="de-DE" sz="3100" b="1">
                <a:effectLst/>
              </a:rPr>
              <a:t> </a:t>
            </a:r>
            <a:br>
              <a:rPr lang="pl-PL">
                <a:effectLst/>
              </a:rPr>
            </a:br>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0000"/>
            <a:lum/>
          </a:blip>
          <a:srcRect/>
          <a:stretch>
            <a:fillRect l="-21000" r="-2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52369" y="1576248"/>
            <a:ext cx="8229600" cy="1600200"/>
          </a:xfrm>
        </p:spPr>
        <p:txBody>
          <a:bodyPr/>
          <a:lstStyle/>
          <a:p>
            <a:pPr algn="ctr"/>
            <a:r>
              <a:rPr lang="de-DE" sz="4000" b="1" dirty="0">
                <a:effectLst/>
                <a:latin typeface="Century Schoolbook" panose="02040604050505020304"/>
              </a:rPr>
              <a:t>Arten von Electronic Banking</a:t>
            </a:r>
            <a:br>
              <a:rPr lang="pl-PL" sz="3200" dirty="0">
                <a:effectLst/>
              </a:rPr>
            </a:br>
            <a:endParaRPr lang="pl-PL" sz="3200" dirty="0"/>
          </a:p>
        </p:txBody>
      </p:sp>
      <p:sp>
        <p:nvSpPr>
          <p:cNvPr id="3" name="Symbol zastępczy zawartości 2"/>
          <p:cNvSpPr>
            <a:spLocks noGrp="1"/>
          </p:cNvSpPr>
          <p:nvPr>
            <p:ph sz="quarter" idx="13"/>
          </p:nvPr>
        </p:nvSpPr>
        <p:spPr>
          <a:xfrm>
            <a:off x="914400" y="3429000"/>
            <a:ext cx="8229600" cy="3417243"/>
          </a:xfrm>
        </p:spPr>
        <p:txBody>
          <a:bodyPr vert="horz" lIns="91440" tIns="45720" rIns="91440" bIns="45720" rtlCol="0" anchor="t">
            <a:normAutofit/>
          </a:bodyPr>
          <a:lstStyle/>
          <a:p>
            <a:r>
              <a:rPr lang="de-DE" sz="3600" b="1" dirty="0">
                <a:latin typeface="Century Schoolbook" panose="02040604050505020304"/>
              </a:rPr>
              <a:t>Internet-Banking</a:t>
            </a:r>
            <a:endParaRPr lang="pl-PL" sz="3600" b="1" dirty="0">
              <a:latin typeface="Century Schoolbook" panose="02040604050505020304"/>
            </a:endParaRPr>
          </a:p>
          <a:p>
            <a:r>
              <a:rPr lang="de-DE" sz="3600" b="1" dirty="0">
                <a:latin typeface="Century Schoolbook" panose="02040604050505020304"/>
              </a:rPr>
              <a:t>Mobiles Banking</a:t>
            </a:r>
            <a:endParaRPr lang="pl-PL" sz="3600" b="1" dirty="0">
              <a:latin typeface="Century Schoolbook" panose="02040604050505020304"/>
            </a:endParaRPr>
          </a:p>
          <a:p>
            <a:pPr algn="ctr"/>
            <a:endParaRPr lang="pl-PL" dirty="0">
              <a:highlight>
                <a:srgbClr val="C0C0C0"/>
              </a:highlight>
            </a:endParaRPr>
          </a:p>
          <a:p>
            <a:endParaRPr lang="pl-PL" dirty="0">
              <a:highlight>
                <a:srgbClr val="C0C0C0"/>
              </a:high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descr="Obraz zawierający Telefon komórkowy&#10;&#10;Opis wygenerowany automatycznie"/>
          <p:cNvPicPr>
            <a:picLocks noChangeAspect="1"/>
          </p:cNvPicPr>
          <p:nvPr/>
        </p:nvPicPr>
        <p:blipFill rotWithShape="1">
          <a:blip r:embed="rId1">
            <a:alphaModFix amt="70000"/>
            <a:extLst>
              <a:ext uri="{28A0092B-C50C-407E-A947-70E740481C1C}">
                <a14:useLocalDpi xmlns:a14="http://schemas.microsoft.com/office/drawing/2010/main" val="0"/>
              </a:ext>
            </a:extLst>
          </a:blip>
          <a:srcRect l="11666" r="14516" b="-3"/>
          <a:stretch>
            <a:fillRect/>
          </a:stretch>
        </p:blipFill>
        <p:spPr>
          <a:xfrm>
            <a:off x="1" y="11473"/>
            <a:ext cx="9144000" cy="6846528"/>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1" fmla="*/ 0 w 3419856"/>
              <a:gd name="connsiteY0-2" fmla="*/ 74450 h 3429000"/>
              <a:gd name="connsiteX1-3" fmla="*/ 21806 w 3419856"/>
              <a:gd name="connsiteY1-4" fmla="*/ 21806 h 3429000"/>
              <a:gd name="connsiteX2-5" fmla="*/ 74450 w 3419856"/>
              <a:gd name="connsiteY2-6" fmla="*/ 0 h 3429000"/>
              <a:gd name="connsiteX3-7" fmla="*/ 3345406 w 3419856"/>
              <a:gd name="connsiteY3-8" fmla="*/ 0 h 3429000"/>
              <a:gd name="connsiteX4-9" fmla="*/ 3398050 w 3419856"/>
              <a:gd name="connsiteY4-10" fmla="*/ 21806 h 3429000"/>
              <a:gd name="connsiteX5-11" fmla="*/ 3419856 w 3419856"/>
              <a:gd name="connsiteY5-12" fmla="*/ 74450 h 3429000"/>
              <a:gd name="connsiteX6-13" fmla="*/ 3419856 w 3419856"/>
              <a:gd name="connsiteY6-14" fmla="*/ 3354550 h 3429000"/>
              <a:gd name="connsiteX7-15" fmla="*/ 3398050 w 3419856"/>
              <a:gd name="connsiteY7-16" fmla="*/ 3407194 h 3429000"/>
              <a:gd name="connsiteX8-17" fmla="*/ 3345406 w 3419856"/>
              <a:gd name="connsiteY8-18" fmla="*/ 3429000 h 3429000"/>
              <a:gd name="connsiteX9-19" fmla="*/ 21806 w 3419856"/>
              <a:gd name="connsiteY9-20" fmla="*/ 3407194 h 3429000"/>
              <a:gd name="connsiteX10-21" fmla="*/ 0 w 3419856"/>
              <a:gd name="connsiteY10-22" fmla="*/ 3354550 h 3429000"/>
              <a:gd name="connsiteX11-23" fmla="*/ 0 w 3419856"/>
              <a:gd name="connsiteY11-24" fmla="*/ 74450 h 3429000"/>
              <a:gd name="connsiteX0-25" fmla="*/ 0 w 3964392"/>
              <a:gd name="connsiteY0-26" fmla="*/ 74450 h 3415968"/>
              <a:gd name="connsiteX1-27" fmla="*/ 21806 w 3964392"/>
              <a:gd name="connsiteY1-28" fmla="*/ 21806 h 3415968"/>
              <a:gd name="connsiteX2-29" fmla="*/ 74450 w 3964392"/>
              <a:gd name="connsiteY2-30" fmla="*/ 0 h 3415968"/>
              <a:gd name="connsiteX3-31" fmla="*/ 3345406 w 3964392"/>
              <a:gd name="connsiteY3-32" fmla="*/ 0 h 3415968"/>
              <a:gd name="connsiteX4-33" fmla="*/ 3398050 w 3964392"/>
              <a:gd name="connsiteY4-34" fmla="*/ 21806 h 3415968"/>
              <a:gd name="connsiteX5-35" fmla="*/ 3419856 w 3964392"/>
              <a:gd name="connsiteY5-36" fmla="*/ 74450 h 3415968"/>
              <a:gd name="connsiteX6-37" fmla="*/ 3419856 w 3964392"/>
              <a:gd name="connsiteY6-38" fmla="*/ 3354550 h 3415968"/>
              <a:gd name="connsiteX7-39" fmla="*/ 3398050 w 3964392"/>
              <a:gd name="connsiteY7-40" fmla="*/ 3407194 h 3415968"/>
              <a:gd name="connsiteX8-41" fmla="*/ 21806 w 3964392"/>
              <a:gd name="connsiteY8-42" fmla="*/ 3407194 h 3415968"/>
              <a:gd name="connsiteX9-43" fmla="*/ 0 w 3964392"/>
              <a:gd name="connsiteY9-44" fmla="*/ 3354550 h 3415968"/>
              <a:gd name="connsiteX10-45" fmla="*/ 0 w 3964392"/>
              <a:gd name="connsiteY10-46" fmla="*/ 74450 h 3415968"/>
              <a:gd name="connsiteX0-47" fmla="*/ 0 w 3964392"/>
              <a:gd name="connsiteY0-48" fmla="*/ 74450 h 3415968"/>
              <a:gd name="connsiteX1-49" fmla="*/ 21806 w 3964392"/>
              <a:gd name="connsiteY1-50" fmla="*/ 21806 h 3415968"/>
              <a:gd name="connsiteX2-51" fmla="*/ 74450 w 3964392"/>
              <a:gd name="connsiteY2-52" fmla="*/ 0 h 3415968"/>
              <a:gd name="connsiteX3-53" fmla="*/ 3345406 w 3964392"/>
              <a:gd name="connsiteY3-54" fmla="*/ 0 h 3415968"/>
              <a:gd name="connsiteX4-55" fmla="*/ 3398050 w 3964392"/>
              <a:gd name="connsiteY4-56" fmla="*/ 21806 h 3415968"/>
              <a:gd name="connsiteX5-57" fmla="*/ 3419856 w 3964392"/>
              <a:gd name="connsiteY5-58" fmla="*/ 74450 h 3415968"/>
              <a:gd name="connsiteX6-59" fmla="*/ 3419856 w 3964392"/>
              <a:gd name="connsiteY6-60" fmla="*/ 3354550 h 3415968"/>
              <a:gd name="connsiteX7-61" fmla="*/ 3398050 w 3964392"/>
              <a:gd name="connsiteY7-62" fmla="*/ 3407194 h 3415968"/>
              <a:gd name="connsiteX8-63" fmla="*/ 21806 w 3964392"/>
              <a:gd name="connsiteY8-64" fmla="*/ 3407194 h 3415968"/>
              <a:gd name="connsiteX9-65" fmla="*/ 0 w 3964392"/>
              <a:gd name="connsiteY9-66" fmla="*/ 3354550 h 3415968"/>
              <a:gd name="connsiteX10-67" fmla="*/ 0 w 3964392"/>
              <a:gd name="connsiteY10-68" fmla="*/ 74450 h 3415968"/>
              <a:gd name="connsiteX0-69" fmla="*/ 0 w 3968026"/>
              <a:gd name="connsiteY0-70" fmla="*/ 74450 h 3910007"/>
              <a:gd name="connsiteX1-71" fmla="*/ 21806 w 3968026"/>
              <a:gd name="connsiteY1-72" fmla="*/ 21806 h 3910007"/>
              <a:gd name="connsiteX2-73" fmla="*/ 74450 w 3968026"/>
              <a:gd name="connsiteY2-74" fmla="*/ 0 h 3910007"/>
              <a:gd name="connsiteX3-75" fmla="*/ 3345406 w 3968026"/>
              <a:gd name="connsiteY3-76" fmla="*/ 0 h 3910007"/>
              <a:gd name="connsiteX4-77" fmla="*/ 3398050 w 3968026"/>
              <a:gd name="connsiteY4-78" fmla="*/ 21806 h 3910007"/>
              <a:gd name="connsiteX5-79" fmla="*/ 3419856 w 3968026"/>
              <a:gd name="connsiteY5-80" fmla="*/ 74450 h 3910007"/>
              <a:gd name="connsiteX6-81" fmla="*/ 3419856 w 3968026"/>
              <a:gd name="connsiteY6-82" fmla="*/ 3354550 h 3910007"/>
              <a:gd name="connsiteX7-83" fmla="*/ 3398050 w 3968026"/>
              <a:gd name="connsiteY7-84" fmla="*/ 3407194 h 3910007"/>
              <a:gd name="connsiteX8-85" fmla="*/ 0 w 3968026"/>
              <a:gd name="connsiteY8-86" fmla="*/ 3354550 h 3910007"/>
              <a:gd name="connsiteX9-87" fmla="*/ 0 w 3968026"/>
              <a:gd name="connsiteY9-88" fmla="*/ 74450 h 3910007"/>
              <a:gd name="connsiteX0-89" fmla="*/ 0 w 3419856"/>
              <a:gd name="connsiteY0-90" fmla="*/ 74450 h 3901233"/>
              <a:gd name="connsiteX1-91" fmla="*/ 21806 w 3419856"/>
              <a:gd name="connsiteY1-92" fmla="*/ 21806 h 3901233"/>
              <a:gd name="connsiteX2-93" fmla="*/ 74450 w 3419856"/>
              <a:gd name="connsiteY2-94" fmla="*/ 0 h 3901233"/>
              <a:gd name="connsiteX3-95" fmla="*/ 3345406 w 3419856"/>
              <a:gd name="connsiteY3-96" fmla="*/ 0 h 3901233"/>
              <a:gd name="connsiteX4-97" fmla="*/ 3398050 w 3419856"/>
              <a:gd name="connsiteY4-98" fmla="*/ 21806 h 3901233"/>
              <a:gd name="connsiteX5-99" fmla="*/ 3419856 w 3419856"/>
              <a:gd name="connsiteY5-100" fmla="*/ 74450 h 3901233"/>
              <a:gd name="connsiteX6-101" fmla="*/ 3419856 w 3419856"/>
              <a:gd name="connsiteY6-102" fmla="*/ 3354550 h 3901233"/>
              <a:gd name="connsiteX7-103" fmla="*/ 0 w 3419856"/>
              <a:gd name="connsiteY7-104" fmla="*/ 3354550 h 3901233"/>
              <a:gd name="connsiteX8-105" fmla="*/ 0 w 3419856"/>
              <a:gd name="connsiteY8-106" fmla="*/ 74450 h 3901233"/>
              <a:gd name="connsiteX0-107" fmla="*/ 0 w 3419856"/>
              <a:gd name="connsiteY0-108" fmla="*/ 74450 h 3354550"/>
              <a:gd name="connsiteX1-109" fmla="*/ 21806 w 3419856"/>
              <a:gd name="connsiteY1-110" fmla="*/ 21806 h 3354550"/>
              <a:gd name="connsiteX2-111" fmla="*/ 74450 w 3419856"/>
              <a:gd name="connsiteY2-112" fmla="*/ 0 h 3354550"/>
              <a:gd name="connsiteX3-113" fmla="*/ 3345406 w 3419856"/>
              <a:gd name="connsiteY3-114" fmla="*/ 0 h 3354550"/>
              <a:gd name="connsiteX4-115" fmla="*/ 3398050 w 3419856"/>
              <a:gd name="connsiteY4-116" fmla="*/ 21806 h 3354550"/>
              <a:gd name="connsiteX5-117" fmla="*/ 3419856 w 3419856"/>
              <a:gd name="connsiteY5-118" fmla="*/ 74450 h 3354550"/>
              <a:gd name="connsiteX6-119" fmla="*/ 3419856 w 3419856"/>
              <a:gd name="connsiteY6-120" fmla="*/ 3354550 h 3354550"/>
              <a:gd name="connsiteX7-121" fmla="*/ 0 w 3419856"/>
              <a:gd name="connsiteY7-122" fmla="*/ 3354550 h 3354550"/>
              <a:gd name="connsiteX8-123" fmla="*/ 0 w 3419856"/>
              <a:gd name="connsiteY8-124" fmla="*/ 74450 h 33545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a:noFill/>
        </p:spPr>
      </p:pic>
      <p:sp>
        <p:nvSpPr>
          <p:cNvPr id="9" name="Text Placeholder 3"/>
          <p:cNvSpPr>
            <a:spLocks noGrp="1"/>
          </p:cNvSpPr>
          <p:nvPr>
            <p:ph type="body" sz="half" idx="2"/>
          </p:nvPr>
        </p:nvSpPr>
        <p:spPr>
          <a:xfrm>
            <a:off x="1856935" y="2489982"/>
            <a:ext cx="6865035" cy="2732416"/>
          </a:xfrm>
        </p:spPr>
        <p:txBody>
          <a:bodyPr>
            <a:normAutofit/>
          </a:bodyPr>
          <a:lstStyle/>
          <a:p>
            <a:pPr marL="342900" indent="-342900">
              <a:buFont typeface="Arial" panose="020B0604020202020204" pitchFamily="34" charset="0"/>
              <a:buChar char="•"/>
            </a:pPr>
            <a:r>
              <a:rPr lang="de-DE" sz="3600" b="1" dirty="0">
                <a:latin typeface="Century Schoolbook" panose="02040604050505020304" pitchFamily="18" charset="0"/>
              </a:rPr>
              <a:t>Telefon-Banking</a:t>
            </a:r>
            <a:endParaRPr lang="pl-PL" sz="3600" b="1" dirty="0">
              <a:latin typeface="Century Schoolbook" panose="02040604050505020304" pitchFamily="18" charset="0"/>
            </a:endParaRPr>
          </a:p>
          <a:p>
            <a:pPr marL="342900" indent="-342900">
              <a:buFont typeface="Arial" panose="020B0604020202020204" pitchFamily="34" charset="0"/>
              <a:buChar char="•"/>
            </a:pPr>
            <a:r>
              <a:rPr lang="de-DE" sz="3600" b="1" dirty="0">
                <a:latin typeface="Century Schoolbook" panose="02040604050505020304" pitchFamily="18" charset="0"/>
              </a:rPr>
              <a:t>Kontaktloses Banking</a:t>
            </a:r>
            <a:endParaRPr lang="en-US" sz="3600" dirty="0">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Obraz zawierający zrzut ekranu, ubrania, kreskówka, design&#10;&#10;Opis wygenerowany automatycznie"/>
          <p:cNvPicPr>
            <a:picLocks noChangeAspect="1"/>
          </p:cNvPicPr>
          <p:nvPr/>
        </p:nvPicPr>
        <p:blipFill>
          <a:blip r:embed="rId1">
            <a:alphaModFix amt="70000"/>
            <a:extLst>
              <a:ext uri="{28A0092B-C50C-407E-A947-70E740481C1C}">
                <a14:useLocalDpi xmlns:a14="http://schemas.microsoft.com/office/drawing/2010/main" val="0"/>
              </a:ext>
            </a:extLst>
          </a:blip>
          <a:stretch>
            <a:fillRect/>
          </a:stretch>
        </p:blipFill>
        <p:spPr>
          <a:xfrm>
            <a:off x="27653" y="0"/>
            <a:ext cx="8985672" cy="6858000"/>
          </a:xfrm>
          <a:prstGeom prst="rect">
            <a:avLst/>
          </a:prstGeom>
        </p:spPr>
      </p:pic>
      <p:sp>
        <p:nvSpPr>
          <p:cNvPr id="2" name="Tytuł 1"/>
          <p:cNvSpPr>
            <a:spLocks noGrp="1"/>
          </p:cNvSpPr>
          <p:nvPr>
            <p:ph type="title"/>
          </p:nvPr>
        </p:nvSpPr>
        <p:spPr>
          <a:xfrm>
            <a:off x="457200" y="1108720"/>
            <a:ext cx="8229600" cy="1600200"/>
          </a:xfrm>
        </p:spPr>
        <p:txBody>
          <a:bodyPr/>
          <a:lstStyle/>
          <a:p>
            <a:pPr algn="ctr"/>
            <a:r>
              <a:rPr lang="de-DE" sz="4000" b="1" dirty="0">
                <a:effectLst/>
                <a:latin typeface="Century Schoolbook" panose="02040604050505020304" pitchFamily="18" charset="0"/>
              </a:rPr>
              <a:t>Vorteile des Electronic Banking</a:t>
            </a:r>
            <a:r>
              <a:rPr lang="de-DE" sz="4000" dirty="0">
                <a:effectLst/>
                <a:latin typeface="Century Schoolbook" panose="02040604050505020304" pitchFamily="18" charset="0"/>
              </a:rPr>
              <a:t> </a:t>
            </a:r>
            <a:br>
              <a:rPr lang="pl-PL" dirty="0">
                <a:effectLst/>
              </a:rPr>
            </a:br>
            <a:endParaRPr lang="pl-PL" dirty="0"/>
          </a:p>
        </p:txBody>
      </p:sp>
      <p:sp>
        <p:nvSpPr>
          <p:cNvPr id="3" name="Symbol zastępczy zawartości 2"/>
          <p:cNvSpPr>
            <a:spLocks noGrp="1"/>
          </p:cNvSpPr>
          <p:nvPr>
            <p:ph sz="quarter" idx="13"/>
          </p:nvPr>
        </p:nvSpPr>
        <p:spPr>
          <a:xfrm>
            <a:off x="1779564" y="3429000"/>
            <a:ext cx="8229600" cy="3417243"/>
          </a:xfrm>
        </p:spPr>
        <p:txBody>
          <a:bodyPr/>
          <a:lstStyle/>
          <a:p>
            <a:r>
              <a:rPr lang="de-DE" sz="2400" b="1" dirty="0">
                <a:latin typeface="Century Schoolbook" panose="02040604050505020304" pitchFamily="18" charset="0"/>
              </a:rPr>
              <a:t>Bequemlichkeit für die Kunden</a:t>
            </a:r>
            <a:endParaRPr lang="pl-PL" sz="2400" b="1" dirty="0">
              <a:latin typeface="Century Schoolbook" panose="02040604050505020304" pitchFamily="18" charset="0"/>
            </a:endParaRPr>
          </a:p>
          <a:p>
            <a:r>
              <a:rPr lang="de-DE" sz="2400" b="1" dirty="0">
                <a:latin typeface="Century Schoolbook" panose="02040604050505020304" pitchFamily="18" charset="0"/>
              </a:rPr>
              <a:t>Schnelligkeit und Effizienz</a:t>
            </a:r>
            <a:endParaRPr lang="pl-PL" sz="2400" b="1" dirty="0">
              <a:latin typeface="Century Schoolbook" panose="02040604050505020304" pitchFamily="18" charset="0"/>
            </a:endParaRPr>
          </a:p>
          <a:p>
            <a:pPr algn="ctr"/>
            <a:endParaRPr lang="pl-PL" dirty="0"/>
          </a:p>
          <a:p>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947225" y="1895621"/>
            <a:ext cx="7924800" cy="4114800"/>
          </a:xfrm>
        </p:spPr>
        <p:txBody>
          <a:bodyPr/>
          <a:lstStyle/>
          <a:p>
            <a:r>
              <a:rPr lang="de-DE" sz="4000" dirty="0">
                <a:latin typeface="Century Schoolbook" panose="02040604050505020304" pitchFamily="18" charset="0"/>
              </a:rPr>
              <a:t>Sparen Sie Zeit und Geld</a:t>
            </a:r>
            <a:endParaRPr lang="pl-PL" sz="4000" dirty="0">
              <a:latin typeface="Century Schoolbook" panose="02040604050505020304" pitchFamily="18" charset="0"/>
            </a:endParaRPr>
          </a:p>
          <a:p>
            <a:r>
              <a:rPr lang="de-DE" sz="4000" dirty="0">
                <a:latin typeface="Century Schoolbook" panose="02040604050505020304" pitchFamily="18" charset="0"/>
              </a:rPr>
              <a:t>Bessere Kontrolle über Ihre Finanzen</a:t>
            </a:r>
            <a:endParaRPr lang="pl-PL" sz="4000" dirty="0">
              <a:latin typeface="Century Schoolbook" panose="02040604050505020304" pitchFamily="18" charset="0"/>
            </a:endParaRPr>
          </a:p>
          <a:p>
            <a:pPr algn="ctr"/>
            <a:endParaRPr lang="pl-PL" dirty="0"/>
          </a:p>
          <a:p>
            <a:endParaRPr lang="pl-PL" dirty="0"/>
          </a:p>
        </p:txBody>
      </p:sp>
      <p:pic>
        <p:nvPicPr>
          <p:cNvPr id="4" name="Obraz 3" descr="Obraz zawierający kreskówka, bankomat, ilustracja&#10;&#10;Opis wygenerowany automatycznie"/>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27895" y="3220329"/>
            <a:ext cx="3962400" cy="3962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936144"/>
            <a:ext cx="8229600" cy="1600200"/>
          </a:xfrm>
        </p:spPr>
        <p:txBody>
          <a:bodyPr/>
          <a:lstStyle/>
          <a:p>
            <a:pPr algn="ctr"/>
            <a:r>
              <a:rPr lang="de-DE" sz="3600" b="1" dirty="0">
                <a:effectLst/>
                <a:latin typeface="Century Schoolbook" panose="02040604050505020304" pitchFamily="18" charset="0"/>
              </a:rPr>
              <a:t>Herausforderungen und die Zukunft</a:t>
            </a:r>
            <a:br>
              <a:rPr lang="pl-PL" dirty="0">
                <a:effectLst/>
              </a:rPr>
            </a:br>
            <a:endParaRPr lang="pl-PL" dirty="0"/>
          </a:p>
        </p:txBody>
      </p:sp>
      <p:sp>
        <p:nvSpPr>
          <p:cNvPr id="3" name="Symbol zastępczy zawartości 2"/>
          <p:cNvSpPr>
            <a:spLocks noGrp="1"/>
          </p:cNvSpPr>
          <p:nvPr>
            <p:ph sz="quarter" idx="13"/>
          </p:nvPr>
        </p:nvSpPr>
        <p:spPr>
          <a:xfrm>
            <a:off x="457200" y="2284744"/>
            <a:ext cx="8229600" cy="3201219"/>
          </a:xfrm>
        </p:spPr>
        <p:txBody>
          <a:bodyPr>
            <a:normAutofit/>
          </a:bodyPr>
          <a:lstStyle/>
          <a:p>
            <a:r>
              <a:rPr lang="de-DE" sz="2400" dirty="0">
                <a:latin typeface="Century Schoolbook" panose="02040604050505020304" pitchFamily="18" charset="0"/>
              </a:rPr>
              <a:t>Trotz seiner vielen Vorteile birgt das E-Banking auch Herausforderungen, wie z.B. die Gewährleistung der Sicherheit von Kundendaten und die Notwendigkeit einer kontinuierlichen Schulung im Umgang mit Online-Diensten. </a:t>
            </a:r>
            <a:endParaRPr lang="pl-PL" sz="2400" dirty="0">
              <a:latin typeface="Century Schoolbook" panose="02040604050505020304" pitchFamily="18" charset="0"/>
            </a:endParaRPr>
          </a:p>
        </p:txBody>
      </p:sp>
      <p:pic>
        <p:nvPicPr>
          <p:cNvPr id="5" name="Obraz 4" descr="Obraz zawierający ubrania, kreskówka, ilustracja, design&#10;&#10;Opis wygenerowany automatycznie"/>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97252" y="3742006"/>
            <a:ext cx="4349496" cy="347959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yzont">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Hory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y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1E34C0-2B09-4EF6-8731-27321B3B5291}"/>
</file>

<file path=customXml/itemProps2.xml><?xml version="1.0" encoding="utf-8"?>
<ds:datastoreItem xmlns:ds="http://schemas.openxmlformats.org/officeDocument/2006/customXml" ds:itemID="{9E18E9FC-4645-44D1-A1DB-471B01FD067B}">
  <ds:schemaRefs/>
</ds:datastoreItem>
</file>

<file path=customXml/itemProps3.xml><?xml version="1.0" encoding="utf-8"?>
<ds:datastoreItem xmlns:ds="http://schemas.openxmlformats.org/officeDocument/2006/customXml" ds:itemID="{93101F13-9F76-4DCF-95F7-40CB6CD83A7C}">
  <ds:schemaRefs/>
</ds:datastoreItem>
</file>

<file path=docProps/app.xml><?xml version="1.0" encoding="utf-8"?>
<Properties xmlns="http://schemas.openxmlformats.org/officeDocument/2006/extended-properties" xmlns:vt="http://schemas.openxmlformats.org/officeDocument/2006/docPropsVTypes">
  <Template>Horizon</Template>
  <TotalTime>0</TotalTime>
  <Words>2299</Words>
  <Application>WPS Presentation</Application>
  <PresentationFormat>Pokaz na ekranie (4:3)</PresentationFormat>
  <Paragraphs>88</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SimSun</vt:lpstr>
      <vt:lpstr>Wingdings</vt:lpstr>
      <vt:lpstr>Century Schoolbook</vt:lpstr>
      <vt:lpstr>Calibri</vt:lpstr>
      <vt:lpstr>Century Schoolbook</vt:lpstr>
      <vt:lpstr>Times New Roman</vt:lpstr>
      <vt:lpstr>Arial Narrow</vt:lpstr>
      <vt:lpstr>Microsoft YaHei</vt:lpstr>
      <vt:lpstr>Arial Unicode MS</vt:lpstr>
      <vt:lpstr>Horyzont</vt:lpstr>
      <vt:lpstr>PowerPoint 演示文稿</vt:lpstr>
      <vt:lpstr>PowerPoint 演示文稿</vt:lpstr>
      <vt:lpstr>Einführung </vt:lpstr>
      <vt:lpstr>Geschichte des Electronic Banking  </vt:lpstr>
      <vt:lpstr>Arten von Electronic Banking </vt:lpstr>
      <vt:lpstr>PowerPoint 演示文稿</vt:lpstr>
      <vt:lpstr>Vorteile des Electronic Banking  </vt:lpstr>
      <vt:lpstr>PowerPoint 演示文稿</vt:lpstr>
      <vt:lpstr>Herausforderungen und die Zukunft </vt:lpstr>
      <vt:lpstr>Zusammenfassung </vt:lpstr>
      <vt:lpstr>Das Wörterbuch: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Banking: Moderne Finanzlösungen</dc:title>
  <dc:creator>Hp</dc:creator>
  <cp:lastModifiedBy>Oem</cp:lastModifiedBy>
  <cp:revision>6</cp:revision>
  <dcterms:created xsi:type="dcterms:W3CDTF">2024-04-09T16:33:00Z</dcterms:created>
  <dcterms:modified xsi:type="dcterms:W3CDTF">2024-04-10T15:32:20Z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0x0101000F032860FE59B94DB7E8C59EF37275DE</vt:lpwstr>
  </property>
  <property fmtid="{D5CDD505-2E9C-101B-9397-08002B2CF9AE}" pid="3" name="ICV">
    <vt:lpwstr>DE127F9273A145A18C9831279B71C908_12</vt:lpwstr>
  </property>
  <property fmtid="{D5CDD505-2E9C-101B-9397-08002B2CF9AE}" pid="4" name="KSOProductBuildVer">
    <vt:lpwstr>1045-12.2.0.13489</vt:lpwstr>
  </property>
</Properties>
</file>