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3" r:id="rId6"/>
    <p:sldId id="259" r:id="rId7"/>
    <p:sldId id="260" r:id="rId8"/>
    <p:sldId id="261" r:id="rId9"/>
    <p:sldId id="268" r:id="rId10"/>
    <p:sldId id="269" r:id="rId11"/>
    <p:sldId id="270" r:id="rId12"/>
    <p:sldId id="271" r:id="rId13"/>
    <p:sldId id="272" r:id="rId14"/>
    <p:sldId id="277" r:id="rId15"/>
    <p:sldId id="262" r:id="rId16"/>
    <p:sldId id="264" r:id="rId17"/>
    <p:sldId id="265" r:id="rId18"/>
    <p:sldId id="267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6" autoAdjust="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slide" Target="slides/slide1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7" Type="http://schemas.openxmlformats.org/officeDocument/2006/relationships/slide" Target="slides/slide15.xml"/><Relationship Id="rId12" Type="http://schemas.openxmlformats.org/officeDocument/2006/relationships/slide" Target="slides/slide10.xml"/><Relationship Id="rId25" Type="http://schemas.openxmlformats.org/officeDocument/2006/relationships/customXml" Target="../customXml/item3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6" Type="http://schemas.openxmlformats.org/officeDocument/2006/relationships/slide" Target="slides/slide14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9" Type="http://schemas.openxmlformats.org/officeDocument/2006/relationships/slide" Target="slides/slide17.xml"/><Relationship Id="rId10" Type="http://schemas.openxmlformats.org/officeDocument/2006/relationships/slide" Target="slides/slide8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22" Type="http://schemas.openxmlformats.org/officeDocument/2006/relationships/tableStyles" Target="tableStyles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s://www.destatis.de/DE/Themen/Wirtschaft/Konjunkturindikatoren/Lange-Reihen/Arbeitsmarkt/lrarb003ga.html" TargetMode="External"/><Relationship Id="rId4" Type="http://schemas.openxmlformats.org/officeDocument/2006/relationships/hyperlink" Target="https://pl.pons.com/t%C5%82umaczenie-tekstu" TargetMode="External"/><Relationship Id="rId3" Type="http://schemas.openxmlformats.org/officeDocument/2006/relationships/hyperlink" Target="https://www.bpb.de/themen/arbeit/arbeitsmarktpolitik/305618/arten-der-arbeitslosigkeit/" TargetMode="External"/><Relationship Id="rId2" Type="http://schemas.openxmlformats.org/officeDocument/2006/relationships/hyperlink" Target="https://tirolatlas.uibk.ac.at/maps/thema/query.py/text?lang=de;id=1419" TargetMode="External"/><Relationship Id="rId1" Type="http://schemas.openxmlformats.org/officeDocument/2006/relationships/hyperlink" Target="https://de.wikipedia.org/wiki/Arbeitslosigkei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15042"/>
            <a:ext cx="9144000" cy="1223035"/>
          </a:xfrm>
        </p:spPr>
        <p:txBody>
          <a:bodyPr/>
          <a:lstStyle/>
          <a:p>
            <a:r>
              <a:rPr lang="pl-PL" err="1"/>
              <a:t>Arbeitslosigkeit</a:t>
            </a:r>
            <a:endParaRPr lang="pl-PL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6075" y="4881622"/>
            <a:ext cx="5520906" cy="17851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pl-PL" err="1"/>
              <a:t>Bearbeitet</a:t>
            </a:r>
            <a:r>
              <a:rPr lang="pl-PL"/>
              <a:t> von:</a:t>
            </a:r>
            <a:endParaRPr lang="pl-PL"/>
          </a:p>
          <a:p>
            <a:pPr algn="r"/>
            <a:r>
              <a:rPr lang="pl-PL"/>
              <a:t>Wojciech Orzechowski</a:t>
            </a:r>
            <a:endParaRPr lang="pl-PL"/>
          </a:p>
          <a:p>
            <a:pPr algn="r"/>
            <a:r>
              <a:rPr lang="pl-PL"/>
              <a:t>Student des 2. </a:t>
            </a:r>
            <a:r>
              <a:rPr lang="pl-PL" err="1"/>
              <a:t>Studienjahres</a:t>
            </a:r>
            <a:r>
              <a:rPr lang="pl-PL"/>
              <a:t> (2023/2024)</a:t>
            </a:r>
            <a:endParaRPr lang="pl-PL"/>
          </a:p>
          <a:p>
            <a:pPr algn="r"/>
            <a:r>
              <a:rPr lang="pl-PL" err="1"/>
              <a:t>Studienfach</a:t>
            </a:r>
            <a:r>
              <a:rPr lang="pl-PL"/>
              <a:t>: </a:t>
            </a:r>
            <a:r>
              <a:rPr lang="pl-PL" err="1"/>
              <a:t>Finanz</a:t>
            </a:r>
            <a:r>
              <a:rPr lang="pl-PL"/>
              <a:t> </a:t>
            </a:r>
            <a:r>
              <a:rPr lang="pl-PL" err="1"/>
              <a:t>und</a:t>
            </a:r>
            <a:r>
              <a:rPr lang="pl-PL"/>
              <a:t> </a:t>
            </a:r>
            <a:r>
              <a:rPr lang="pl-PL" err="1"/>
              <a:t>Rechnungswesen</a:t>
            </a:r>
            <a:endParaRPr lang="pl-PL"/>
          </a:p>
          <a:p>
            <a:pPr algn="r"/>
            <a:r>
              <a:rPr lang="pl-PL" err="1"/>
              <a:t>Fachrichtung</a:t>
            </a:r>
            <a:r>
              <a:rPr lang="pl-PL"/>
              <a:t>: </a:t>
            </a:r>
            <a:r>
              <a:rPr lang="pl-PL" err="1"/>
              <a:t>Rechnungswesen</a:t>
            </a:r>
            <a:r>
              <a:rPr lang="pl-PL"/>
              <a:t> von </a:t>
            </a:r>
            <a:r>
              <a:rPr lang="pl-PL" err="1"/>
              <a:t>Unternehmen</a:t>
            </a:r>
            <a:endParaRPr lang="pl-PL"/>
          </a:p>
        </p:txBody>
      </p:sp>
      <p:sp>
        <p:nvSpPr>
          <p:cNvPr id="4" name="TextBox 3"/>
          <p:cNvSpPr txBox="1"/>
          <p:nvPr/>
        </p:nvSpPr>
        <p:spPr>
          <a:xfrm>
            <a:off x="3478695" y="828260"/>
            <a:ext cx="528430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en-US" err="1"/>
              <a:t>Universit</a:t>
            </a:r>
            <a:r>
              <a:rPr lang="en-US" err="1">
                <a:latin typeface="Calibri" panose="020F0502020204030204"/>
                <a:ea typeface="Calibri" panose="020F0502020204030204"/>
                <a:cs typeface="Calibri" panose="020F0502020204030204"/>
              </a:rPr>
              <a:t>ät</a:t>
            </a:r>
            <a:r>
              <a:rPr lang="en-US">
                <a:latin typeface="Calibri" panose="020F0502020204030204"/>
                <a:ea typeface="Calibri" panose="020F0502020204030204"/>
                <a:cs typeface="Calibri" panose="020F0502020204030204"/>
              </a:rPr>
              <a:t> Rzeszów</a:t>
            </a:r>
            <a:endParaRPr lang="en-US"/>
          </a:p>
          <a:p>
            <a:pPr algn="ctr"/>
            <a:r>
              <a:rPr lang="en-US">
                <a:latin typeface="Calibri" panose="020F0502020204030204"/>
                <a:ea typeface="Calibri" panose="020F0502020204030204"/>
                <a:cs typeface="Calibri" panose="020F0502020204030204"/>
              </a:rPr>
              <a:t>Institut für Wirtschaft und Finanzen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5" name="Picture 4" descr="Logo Uniwersytetu Rzeszowskiego - Uniwersytet Rzeszowski"/>
          <p:cNvPicPr>
            <a:picLocks noChangeAspect="1"/>
          </p:cNvPicPr>
          <p:nvPr/>
        </p:nvPicPr>
        <p:blipFill rotWithShape="1">
          <a:blip r:embed="rId1"/>
          <a:srcRect l="26667" t="21939" r="24762" b="22959"/>
          <a:stretch>
            <a:fillRect/>
          </a:stretch>
        </p:blipFill>
        <p:spPr>
          <a:xfrm>
            <a:off x="10185281" y="314864"/>
            <a:ext cx="1467255" cy="15645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Konjunkturelle Arbeitslosigkeit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01213" y="2084832"/>
            <a:ext cx="4903598" cy="32631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0" name="Pole tekstowe 99"/>
          <p:cNvSpPr txBox="1"/>
          <p:nvPr/>
        </p:nvSpPr>
        <p:spPr>
          <a:xfrm>
            <a:off x="1010920" y="2783840"/>
            <a:ext cx="5085080" cy="184404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en-US" sz="2800" b="0">
                <a:latin typeface="Times New Roman" panose="02020603050405020304" pitchFamily="18" charset="0"/>
                <a:ea typeface="SimSun" panose="02010600030101010101" pitchFamily="2" charset="-122"/>
              </a:rPr>
              <a:t> Arbeitsmangel, der durch die wirtschaftliche Lage im Land oder in der Region verursacht wird</a:t>
            </a:r>
            <a:endParaRPr lang="en-US" altLang="en-US" sz="28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Strukturelle Arbeitslosigkeit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69039" y="2084832"/>
            <a:ext cx="5099215" cy="3393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0" name="Pole tekstowe 99"/>
          <p:cNvSpPr txBox="1"/>
          <p:nvPr/>
        </p:nvSpPr>
        <p:spPr>
          <a:xfrm>
            <a:off x="1139825" y="2506980"/>
            <a:ext cx="5160645" cy="267208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en-US" sz="2800" b="0">
                <a:latin typeface="Times New Roman" panose="02020603050405020304" pitchFamily="18" charset="0"/>
                <a:ea typeface="SimSun" panose="02010600030101010101" pitchFamily="2" charset="-122"/>
              </a:rPr>
              <a:t>Diese Art der Arbeitslosigkeit ergibt sich aus dem Verhältnis zwischen Nachfrage und Angebot an Arbeitskräften</a:t>
            </a:r>
            <a:endParaRPr lang="en-US" altLang="en-US" sz="28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Sockelarbeitslosigkeit (Bodensatzarbeitslosigkeit)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116" y="2084832"/>
            <a:ext cx="5718696" cy="3202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0" name="Pole tekstowe 99"/>
          <p:cNvSpPr txBox="1"/>
          <p:nvPr/>
        </p:nvSpPr>
        <p:spPr>
          <a:xfrm>
            <a:off x="330200" y="2480310"/>
            <a:ext cx="5549900" cy="31781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pl-PL" altLang="en-US" sz="2800">
                <a:latin typeface="Calibri" panose="020F0502020204030204" charset="0"/>
                <a:ea typeface="SimSun" panose="02010600030101010101" pitchFamily="2" charset="-122"/>
              </a:rPr>
              <a:t>So </a:t>
            </a:r>
            <a:r>
              <a:rPr lang="en-US" sz="2800">
                <a:latin typeface="Calibri" panose="020F0502020204030204" charset="0"/>
                <a:ea typeface="SimSun" panose="02010600030101010101" pitchFamily="2" charset="-122"/>
              </a:rPr>
              <a:t>wird der Anteil </a:t>
            </a:r>
            <a:endParaRPr lang="en-US" sz="2800">
              <a:latin typeface="Calibri" panose="020F0502020204030204" charset="0"/>
              <a:ea typeface="SimSun" panose="02010600030101010101" pitchFamily="2" charset="-122"/>
            </a:endParaRPr>
          </a:p>
          <a:p>
            <a:pPr indent="0"/>
            <a:r>
              <a:rPr lang="en-US" sz="2800">
                <a:latin typeface="Calibri" panose="020F0502020204030204" charset="0"/>
                <a:ea typeface="SimSun" panose="02010600030101010101" pitchFamily="2" charset="-122"/>
              </a:rPr>
              <a:t>der Arbeitslosigkeit bezeichnet, </a:t>
            </a:r>
            <a:endParaRPr lang="en-US" sz="2800">
              <a:latin typeface="Calibri" panose="020F0502020204030204" charset="0"/>
              <a:ea typeface="SimSun" panose="02010600030101010101" pitchFamily="2" charset="-122"/>
            </a:endParaRPr>
          </a:p>
          <a:p>
            <a:pPr indent="0"/>
            <a:r>
              <a:rPr lang="en-US" sz="2800">
                <a:latin typeface="Calibri" panose="020F0502020204030204" charset="0"/>
                <a:ea typeface="SimSun" panose="02010600030101010101" pitchFamily="2" charset="-122"/>
              </a:rPr>
              <a:t>der selbst unter günstigsten konjunkturellen Bedingungen </a:t>
            </a:r>
            <a:endParaRPr lang="en-US" sz="2800">
              <a:latin typeface="Calibri" panose="020F0502020204030204" charset="0"/>
              <a:ea typeface="SimSun" panose="02010600030101010101" pitchFamily="2" charset="-122"/>
            </a:endParaRPr>
          </a:p>
          <a:p>
            <a:pPr indent="0"/>
            <a:r>
              <a:rPr lang="en-US" sz="2800">
                <a:latin typeface="Calibri" panose="020F0502020204030204" charset="0"/>
                <a:ea typeface="SimSun" panose="02010600030101010101" pitchFamily="2" charset="-122"/>
              </a:rPr>
              <a:t>nicht abgebaut werden kann. </a:t>
            </a:r>
            <a:endParaRPr lang="en-US" sz="2800">
              <a:latin typeface="Calibri" panose="020F0502020204030204" charset="0"/>
              <a:ea typeface="SimSun" panose="02010600030101010101" pitchFamily="2" charset="-122"/>
            </a:endParaRPr>
          </a:p>
          <a:p>
            <a:pPr indent="0"/>
            <a:r>
              <a:rPr lang="en-US" sz="2800">
                <a:latin typeface="Calibri" panose="020F0502020204030204" charset="0"/>
                <a:ea typeface="SimSun" panose="02010600030101010101" pitchFamily="2" charset="-122"/>
              </a:rPr>
              <a:t>Dieser besteht aus </a:t>
            </a:r>
            <a:r>
              <a:rPr lang="en-US" sz="2800" b="1">
                <a:latin typeface="Calibri" panose="020F0502020204030204" charset="0"/>
                <a:ea typeface="SimSun" panose="02010600030101010101" pitchFamily="2" charset="-122"/>
              </a:rPr>
              <a:t>friktioneller</a:t>
            </a:r>
            <a:r>
              <a:rPr lang="en-US" sz="2800">
                <a:latin typeface="Calibri" panose="020F0502020204030204" charset="0"/>
                <a:ea typeface="SimSun" panose="02010600030101010101" pitchFamily="2" charset="-122"/>
              </a:rPr>
              <a:t> und </a:t>
            </a:r>
            <a:r>
              <a:rPr lang="en-US" sz="2800" b="1">
                <a:latin typeface="Calibri" panose="020F0502020204030204" charset="0"/>
                <a:ea typeface="SimSun" panose="02010600030101010101" pitchFamily="2" charset="-122"/>
              </a:rPr>
              <a:t>struktureller Arbeitslosigkeit</a:t>
            </a:r>
            <a:endParaRPr lang="en-US" altLang="en-US" sz="2800" b="1">
              <a:latin typeface="Calibri" panose="020F050202020403020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pl-PL" altLang="en-US"/>
              <a:t>FAZIT</a:t>
            </a:r>
            <a:endParaRPr lang="pl-PL" alt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l-PL" altLang="en-US" sz="3200"/>
              <a:t>Die Arbeitslosigkeit </a:t>
            </a:r>
            <a:endParaRPr lang="pl-PL" altLang="en-US" sz="3200"/>
          </a:p>
          <a:p>
            <a:r>
              <a:rPr lang="pl-PL" altLang="en-US" sz="3200"/>
              <a:t>- betrifft den Produktionsfaktor Arbeit, dessen Preis als Lohn bezeichnet wird und </a:t>
            </a:r>
            <a:endParaRPr lang="pl-PL" altLang="en-US" sz="3200"/>
          </a:p>
          <a:p>
            <a:r>
              <a:rPr lang="pl-PL" altLang="en-US" sz="3200"/>
              <a:t>- sich auf dem Arbeitsmarkt in der Marktwirtschaft immer durch Arbeitsangebot und Arbeitsnachfrage bildet. </a:t>
            </a:r>
            <a:endParaRPr lang="pl-PL" altLang="en-US" sz="320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/>
              <a:t>Quiz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en-US" sz="2000" dirty="0">
                <a:latin typeface="Times New Roman" panose="02020603050405020304"/>
                <a:cs typeface="Times New Roman" panose="02020603050405020304"/>
              </a:rPr>
              <a:t>Was war die niedrigste Arbeitslosenquote?</a:t>
            </a:r>
            <a:endParaRPr lang="en-US" sz="2000" dirty="0"/>
          </a:p>
          <a:p>
            <a:r>
              <a:rPr lang="en-US" sz="2000" dirty="0">
                <a:latin typeface="Times New Roman" panose="02020603050405020304"/>
                <a:cs typeface="Times New Roman" panose="02020603050405020304"/>
              </a:rPr>
              <a:t>a. 4,5%</a:t>
            </a:r>
            <a:endParaRPr lang="en-US" sz="2000" dirty="0"/>
          </a:p>
          <a:p>
            <a:r>
              <a:rPr lang="en-US" sz="2000" dirty="0">
                <a:latin typeface="Times New Roman" panose="02020603050405020304"/>
                <a:cs typeface="Times New Roman" panose="02020603050405020304"/>
              </a:rPr>
              <a:t>b. 7,5%</a:t>
            </a:r>
            <a:endParaRPr lang="en-US" sz="2000" dirty="0"/>
          </a:p>
          <a:p>
            <a:r>
              <a:rPr lang="en-US" sz="2000" dirty="0">
                <a:latin typeface="Times New Roman" panose="02020603050405020304"/>
                <a:cs typeface="Times New Roman" panose="02020603050405020304"/>
              </a:rPr>
              <a:t>c. 5,5%</a:t>
            </a:r>
            <a:endParaRPr lang="en-US" sz="2000" dirty="0"/>
          </a:p>
          <a:p>
            <a:pPr lvl="0"/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Welche Art von Arbeitslosigkeit wird durch die Situation in einem Land oder in einer Region verursacht?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/>
                <a:cs typeface="Times New Roman" panose="02020603050405020304"/>
              </a:rPr>
              <a:t>a</a:t>
            </a:r>
            <a:r>
              <a:rPr lang="en-US" sz="2000" dirty="0">
                <a:latin typeface="Times New Roman" panose="02020603050405020304"/>
                <a:cs typeface="Times New Roman" panose="02020603050405020304"/>
              </a:rPr>
              <a:t>. Strukturelle Arbeitslosigkeit</a:t>
            </a:r>
            <a:endParaRPr lang="en-US" sz="2000" dirty="0"/>
          </a:p>
          <a:p>
            <a:r>
              <a:rPr lang="en-US" sz="2000" dirty="0">
                <a:latin typeface="Times New Roman" panose="02020603050405020304"/>
                <a:cs typeface="Times New Roman" panose="02020603050405020304"/>
              </a:rPr>
              <a:t>b. Konjunkturelle Arbeitlosigkeit</a:t>
            </a:r>
            <a:endParaRPr lang="en-US" sz="2000" dirty="0"/>
          </a:p>
          <a:p>
            <a:r>
              <a:rPr lang="en-US" sz="2000" dirty="0">
                <a:latin typeface="Times New Roman" panose="02020603050405020304"/>
                <a:cs typeface="Times New Roman" panose="02020603050405020304"/>
              </a:rPr>
              <a:t>c. Saisonale Arbeitslosigkeit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rgbClr val="FFFFFF"/>
                </a:solidFill>
                <a:ea typeface="+mj-lt"/>
                <a:cs typeface="+mj-lt"/>
              </a:rPr>
              <a:t>Lexikon:</a:t>
            </a:r>
            <a:endParaRPr lang="en-US">
              <a:solidFill>
                <a:srgbClr val="FFFFFF"/>
              </a:solidFill>
              <a:ea typeface="+mj-lt"/>
              <a:cs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090" y="531164"/>
            <a:ext cx="6880413" cy="5939446"/>
          </a:xfrm>
        </p:spPr>
        <p:txBody>
          <a:bodyPr vert="horz" lIns="45720" tIns="45720" rIns="45720" bIns="45720" rtlCol="0" anchor="ctr">
            <a:normAutofit/>
          </a:bodyPr>
          <a:lstStyle/>
          <a:p>
            <a:endParaRPr lang="en-US" sz="600">
              <a:latin typeface="Times New Roman" panose="02020603050405020304"/>
              <a:cs typeface="Times New Roman" panose="02020603050405020304"/>
            </a:endParaRPr>
          </a:p>
          <a:p>
            <a:br>
              <a:rPr lang="en-US" sz="600"/>
            </a:br>
            <a:endParaRPr lang="en-US" sz="600"/>
          </a:p>
        </p:txBody>
      </p:sp>
      <p:sp>
        <p:nvSpPr>
          <p:cNvPr id="4" name="Prostokąt 3"/>
          <p:cNvSpPr/>
          <p:nvPr/>
        </p:nvSpPr>
        <p:spPr>
          <a:xfrm>
            <a:off x="4654296" y="299152"/>
            <a:ext cx="6741585" cy="5754515"/>
          </a:xfrm>
          <a:prstGeom prst="rect">
            <a:avLst/>
          </a:prstGeom>
        </p:spPr>
        <p:txBody>
          <a:bodyPr wrap="square" numCol="3" spcCol="360000">
            <a:spAutoFit/>
          </a:bodyPr>
          <a:lstStyle/>
          <a:p>
            <a:pPr lvl="0" fontAlgn="base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friktionelle Arbeitslosigkeit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riktionalne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bezrobocie  </a:t>
            </a:r>
            <a:endParaRPr lang="pl-PL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saisonale Arbeitslosigkeit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ezonowe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konjunkturelle Arbeitslosigkeit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oniunkturalne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strukturelle Arbeitslosigkeit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trukturalne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3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</a:t>
            </a:r>
            <a:r>
              <a:rPr lang="pl-PL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3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merkmalsstrukturelle</a:t>
            </a:r>
            <a:r>
              <a:rPr lang="pl-PL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3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Arbeitslosigkeit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bezrobocie strukturalne związane z cechami bezrobocia strukturalnego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sektorale Arbeitslosigkeit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ektorowe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technologische Arbeitslosigkeit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echnologiczne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institutionelle Arbeitslosigkeit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nstytucjonalne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bezrobocie  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regionale Arbeitslosigkeit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egionalne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bezrobocie 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pl-PL" sz="13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Sockelarbeitslosigkeit</a:t>
            </a:r>
            <a:r>
              <a:rPr lang="en-US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ezrobocie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podstawowe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versteckte Arbeitslosigkeit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kryte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Klimabedingungen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arunki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klimatyczne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Nachfrageschwankungen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ahania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popytu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Konjunkturschwankungen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Wahania koniunkturalne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Strukturkrisen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ryzysy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strukturalne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pl-PL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Ungleichgewicht 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ierównowag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Qualifikationsanforderungen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Wymagania kwalifikacyjne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Automatisierung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utomatyzacja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Rationalisierung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acjonalizacja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Investitionen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nwestycje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3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</a:t>
            </a:r>
            <a:r>
              <a:rPr lang="pl-PL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3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Hochlohnpolitik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polityka wysokich płac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Abfindungen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dprawy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3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</a:t>
            </a:r>
            <a:r>
              <a:rPr lang="pl-PL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3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Tarifverträge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układy zbiorowe pracy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räumliche Mobilität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obilność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przestrzenna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Studien- oder Ausbildungsplätze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Miejsca studiów lub szkoleń 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Schwellenländer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raje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rozwijające się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stille Reserve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kryte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rezerwy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3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</a:t>
            </a:r>
            <a:r>
              <a:rPr lang="pl-PL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3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Arbeitsbeschaffungsmaßnahmen</a:t>
            </a:r>
            <a:r>
              <a:rPr lang="pl-PL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działania na rzecz zatrudnienia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Bullshit Jobs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race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bezsensowne   </a:t>
            </a:r>
            <a:endParaRPr lang="pl-PL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3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Arbeitslosenstatistik</a:t>
            </a:r>
            <a:r>
              <a:rPr lang="de-DE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de-DE" sz="13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tatystyka</a:t>
            </a: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bezrobocia</a:t>
            </a:r>
            <a:r>
              <a:rPr lang="pl-PL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endParaRPr lang="pl-PL" sz="1400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en-US" b="1" dirty="0">
                <a:ea typeface="+mj-lt"/>
                <a:cs typeface="+mj-lt"/>
              </a:rPr>
              <a:t>Quelle:</a:t>
            </a:r>
            <a:endParaRPr lang="en-US"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1"/>
              </a:rPr>
              <a:t>https://de.wikipedia.org/wiki/A</a:t>
            </a:r>
            <a:r>
              <a:rPr lang="en-US" dirty="0">
                <a:ea typeface="+mn-lt"/>
                <a:cs typeface="+mn-lt"/>
                <a:hlinkClick r:id="rId1"/>
              </a:rPr>
              <a:t>rbeitslosigkeit</a:t>
            </a:r>
            <a:r>
              <a:rPr lang="en-US" dirty="0">
                <a:ea typeface="+mn-lt"/>
                <a:cs typeface="+mn-lt"/>
              </a:rPr>
              <a:t> 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2"/>
              </a:rPr>
              <a:t>https://tirolatlas.uibk.ac.at/maps/thema/query.py/text?lang=de;id=1419</a:t>
            </a:r>
            <a:r>
              <a:rPr lang="en-US" dirty="0">
                <a:ea typeface="+mn-lt"/>
                <a:cs typeface="+mn-lt"/>
              </a:rPr>
              <a:t> 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3"/>
              </a:rPr>
              <a:t>https://www.bpb.de/themen/arbeit/arbeitsmarktpolitik/305618/arten-der-arbeitslosigkeit/</a:t>
            </a:r>
            <a:r>
              <a:rPr lang="en-US" dirty="0">
                <a:ea typeface="+mn-lt"/>
                <a:cs typeface="+mn-lt"/>
              </a:rPr>
              <a:t> 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4"/>
              </a:rPr>
              <a:t>https://pl.pons.com/t%C5%82umaczenie-tekstu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https://www.destatis.de/DE/Themen/Wirtschaft/Konjunkturindikatoren/Lange-Reihen/Arbeitsmarkt/lrarb003ga.html</a:t>
            </a:r>
            <a:endParaRPr lang="en-US">
              <a:ea typeface="+mn-lt"/>
              <a:cs typeface="+mn-lt"/>
            </a:endParaRPr>
          </a:p>
          <a:p>
            <a:endParaRPr lang="en-US" dirty="0"/>
          </a:p>
        </p:txBody>
      </p:sp>
      <p:pic>
        <p:nvPicPr>
          <p:cNvPr id="5" name="Picture 4" descr="Rote Reißnägel auf einer Karte"/>
          <p:cNvPicPr>
            <a:picLocks noChangeAspect="1"/>
          </p:cNvPicPr>
          <p:nvPr/>
        </p:nvPicPr>
        <p:blipFill rotWithShape="1">
          <a:blip r:embed="rId6"/>
          <a:srcRect l="21917" r="27412" b="8"/>
          <a:stretch>
            <a:fillRect/>
          </a:stretch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2258" y="620720"/>
            <a:ext cx="7315732" cy="5593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946" y="1105351"/>
            <a:ext cx="642070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spc="200">
                <a:solidFill>
                  <a:srgbClr val="FFFFFF"/>
                </a:solidFill>
              </a:rPr>
              <a:t>Vielen Dank für Ihre Aufmerksamkeit!</a:t>
            </a:r>
            <a:endParaRPr lang="en-US" sz="4800" spc="200">
              <a:solidFill>
                <a:srgbClr val="FFFFFF"/>
              </a:solidFill>
            </a:endParaRPr>
          </a:p>
          <a:p>
            <a:endParaRPr lang="en-US" sz="4800" b="1" spc="20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079946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126334" y="620720"/>
            <a:ext cx="3425490" cy="55931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Agenda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2" y="177421"/>
            <a:ext cx="6531658" cy="64144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z="2400" dirty="0"/>
              <a:t>Definition der Arbeitslosigkeit,</a:t>
            </a:r>
            <a:endParaRPr lang="pl-PL" sz="2400" dirty="0"/>
          </a:p>
          <a:p>
            <a:pPr lvl="0"/>
            <a:r>
              <a:rPr lang="de-DE" sz="2400" dirty="0" err="1"/>
              <a:t>Allgemeins</a:t>
            </a:r>
            <a:r>
              <a:rPr lang="de-DE" sz="2400" dirty="0"/>
              <a:t>, </a:t>
            </a:r>
            <a:endParaRPr lang="pl-PL" sz="2400" dirty="0"/>
          </a:p>
          <a:p>
            <a:pPr lvl="0"/>
            <a:r>
              <a:rPr lang="de-DE" sz="2400" dirty="0"/>
              <a:t>Begriffsgeschichte, </a:t>
            </a:r>
            <a:endParaRPr lang="pl-PL" sz="2400" dirty="0"/>
          </a:p>
          <a:p>
            <a:pPr lvl="0"/>
            <a:r>
              <a:rPr lang="de-DE" sz="2400" dirty="0"/>
              <a:t>Arbeitslosentabelle in Deutschland, </a:t>
            </a:r>
            <a:endParaRPr lang="pl-PL" sz="2400" dirty="0"/>
          </a:p>
          <a:p>
            <a:pPr lvl="0"/>
            <a:r>
              <a:rPr lang="de-DE" sz="2400" dirty="0"/>
              <a:t>Arten der Arbeitslosigkeit: </a:t>
            </a:r>
            <a:endParaRPr lang="pl-PL" sz="2400" dirty="0"/>
          </a:p>
          <a:p>
            <a:pPr lvl="1"/>
            <a:r>
              <a:rPr lang="de-DE" dirty="0"/>
              <a:t>Friktionelle Arbeitslosigkeit</a:t>
            </a:r>
            <a:endParaRPr lang="pl-PL" dirty="0"/>
          </a:p>
          <a:p>
            <a:pPr lvl="1"/>
            <a:r>
              <a:rPr lang="de-DE" dirty="0"/>
              <a:t>Saisonale Arbeitslosigkeit</a:t>
            </a:r>
            <a:endParaRPr lang="pl-PL" dirty="0"/>
          </a:p>
          <a:p>
            <a:pPr lvl="1"/>
            <a:r>
              <a:rPr lang="de-DE" dirty="0"/>
              <a:t>Konjunkturelle Arbeitslosigkeit</a:t>
            </a:r>
            <a:endParaRPr lang="pl-PL" dirty="0"/>
          </a:p>
          <a:p>
            <a:pPr lvl="1"/>
            <a:r>
              <a:rPr lang="de-DE" dirty="0"/>
              <a:t>Strukturelle Arbeitslosigkeit:</a:t>
            </a:r>
            <a:endParaRPr lang="pl-PL" dirty="0"/>
          </a:p>
          <a:p>
            <a:pPr lvl="1"/>
            <a:r>
              <a:rPr lang="de-DE" dirty="0" smtClean="0"/>
              <a:t>Sockelarbeitslosigkeit</a:t>
            </a:r>
            <a:endParaRPr lang="pl-PL" dirty="0"/>
          </a:p>
          <a:p>
            <a:pPr lvl="0"/>
            <a:r>
              <a:rPr lang="de-DE" sz="2400" dirty="0"/>
              <a:t>Quiz, </a:t>
            </a:r>
            <a:endParaRPr lang="pl-PL" sz="2400" dirty="0"/>
          </a:p>
          <a:p>
            <a:pPr lvl="0"/>
            <a:r>
              <a:rPr lang="de-DE" sz="2400" dirty="0"/>
              <a:t>Lexikon</a:t>
            </a:r>
            <a:endParaRPr lang="pl-PL" sz="24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endParaRPr lang="en-US" sz="4600" b="1"/>
          </a:p>
          <a:p>
            <a:r>
              <a:rPr lang="en-US" sz="4600" b="1">
                <a:ea typeface="+mj-lt"/>
                <a:cs typeface="+mj-lt"/>
              </a:rPr>
              <a:t>Definition der Arbeitslosigkeit</a:t>
            </a:r>
            <a:endParaRPr lang="en-US" sz="4600">
              <a:ea typeface="+mj-lt"/>
              <a:cs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ea typeface="+mn-lt"/>
                <a:cs typeface="+mn-lt"/>
              </a:rPr>
              <a:t>Unter Arbeitslosigkeit versteht man in der Volkswirtschaftslehre das Fehlen von erwerbsorientierten Beschäftigungsmöglichkeiten für einen Teil der arbeitsfähigen und beim bestehenden Lohnniveau arbeitsbereiten Personen. Statistisches Pendant sind die offenen Stellen. 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Allgemeins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>
                <a:ea typeface="+mn-lt"/>
                <a:cs typeface="+mn-lt"/>
              </a:rPr>
              <a:t>Die Arbeitslosigkeit betrifft den Produktionsfaktor Arbeit, dessen Preis als Lohn bezeichnet wird und sich auf dem Arbeitsmarkt durch Arbeitsangebot und Arbeitsnachfrage bildet.</a:t>
            </a:r>
            <a:endParaRPr lang="en-US">
              <a:ea typeface="+mn-lt"/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276" y="640080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700" b="1" spc="200">
                <a:solidFill>
                  <a:srgbClr val="FFFFFF"/>
                </a:solidFill>
              </a:rPr>
              <a:t>Begriffsgeschichte</a:t>
            </a:r>
            <a:endParaRPr lang="en-US" sz="3700" spc="2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21" y="3777653"/>
            <a:ext cx="4505936" cy="21006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err="1">
                <a:solidFill>
                  <a:srgbClr val="FFFFFF"/>
                </a:solidFill>
              </a:rPr>
              <a:t>Im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 err="1">
                <a:solidFill>
                  <a:srgbClr val="FFFFFF"/>
                </a:solidFill>
              </a:rPr>
              <a:t>Deutschen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 err="1">
                <a:solidFill>
                  <a:srgbClr val="FFFFFF"/>
                </a:solidFill>
              </a:rPr>
              <a:t>kam</a:t>
            </a:r>
            <a:r>
              <a:rPr lang="en-US" sz="1600">
                <a:solidFill>
                  <a:srgbClr val="FFFFFF"/>
                </a:solidFill>
              </a:rPr>
              <a:t> der </a:t>
            </a:r>
            <a:r>
              <a:rPr lang="en-US" sz="1600" err="1">
                <a:solidFill>
                  <a:srgbClr val="FFFFFF"/>
                </a:solidFill>
              </a:rPr>
              <a:t>Begriff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 err="1">
                <a:solidFill>
                  <a:srgbClr val="FFFFFF"/>
                </a:solidFill>
              </a:rPr>
              <a:t>Arbeitslosigkeit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 err="1">
                <a:solidFill>
                  <a:srgbClr val="FFFFFF"/>
                </a:solidFill>
              </a:rPr>
              <a:t>mit</a:t>
            </a:r>
            <a:r>
              <a:rPr lang="en-US" sz="1600">
                <a:solidFill>
                  <a:srgbClr val="FFFFFF"/>
                </a:solidFill>
              </a:rPr>
              <a:t> der </a:t>
            </a:r>
            <a:r>
              <a:rPr lang="en-US" sz="1600" err="1">
                <a:solidFill>
                  <a:srgbClr val="FFFFFF"/>
                </a:solidFill>
              </a:rPr>
              <a:t>Großen</a:t>
            </a:r>
            <a:r>
              <a:rPr lang="en-US" sz="1600">
                <a:solidFill>
                  <a:srgbClr val="FFFFFF"/>
                </a:solidFill>
              </a:rPr>
              <a:t> Depression in den 1890er Jahren auf..</a:t>
            </a:r>
            <a:endParaRPr lang="en-US" sz="1600">
              <a:solidFill>
                <a:srgbClr val="FFFFFF"/>
              </a:solidFill>
            </a:endParaRPr>
          </a:p>
        </p:txBody>
      </p:sp>
      <p:cxnSp>
        <p:nvCxnSpPr>
          <p:cNvPr id="18" name="Straight Connector 1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Glühbirne vor gelbem Hintergrund mit skizzierten Lichtstrahlen und Kabel"/>
          <p:cNvPicPr>
            <a:picLocks noChangeAspect="1"/>
          </p:cNvPicPr>
          <p:nvPr/>
        </p:nvPicPr>
        <p:blipFill rotWithShape="1">
          <a:blip r:embed="rId1"/>
          <a:srcRect t="2253" r="2" b="2"/>
          <a:stretch>
            <a:fillRect/>
          </a:stretch>
        </p:blipFill>
        <p:spPr>
          <a:xfrm>
            <a:off x="6096000" y="1788524"/>
            <a:ext cx="5459470" cy="32819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1"/>
          <a:srcRect b="6575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7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5" name="Straight Connector 174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spc="200">
                <a:solidFill>
                  <a:srgbClr val="FFFFFF"/>
                </a:solidFill>
              </a:rPr>
              <a:t>Arten der Arbeitslosigkeit</a:t>
            </a:r>
            <a:endParaRPr lang="en-US" spc="200">
              <a:solidFill>
                <a:srgbClr val="FFFFFF"/>
              </a:solidFill>
            </a:endParaRPr>
          </a:p>
        </p:txBody>
      </p:sp>
      <p:pic>
        <p:nvPicPr>
          <p:cNvPr id="172" name="Content Placeholder 17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7272" y="266269"/>
            <a:ext cx="8984822" cy="4183475"/>
          </a:xfrm>
          <a:prstGeom prst="rect">
            <a:avLst/>
          </a:prstGeom>
        </p:spPr>
      </p:pic>
      <p:cxnSp>
        <p:nvCxnSpPr>
          <p:cNvPr id="182" name="Straight Connector 18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8406507" y="5220212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Friktionelle Arbeitslosigkeit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33447" y="2084832"/>
            <a:ext cx="5469767" cy="32818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0" name="Pole tekstowe 99"/>
          <p:cNvSpPr txBox="1"/>
          <p:nvPr/>
        </p:nvSpPr>
        <p:spPr>
          <a:xfrm>
            <a:off x="751205" y="2547620"/>
            <a:ext cx="5176520" cy="10166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en-US" sz="2800" b="0">
                <a:latin typeface="Times New Roman" panose="02020603050405020304" pitchFamily="18" charset="0"/>
                <a:ea typeface="SimSun" panose="02010600030101010101" pitchFamily="2" charset="-122"/>
              </a:rPr>
              <a:t>Menschen, die für kurze Zeit arbeitlos sind</a:t>
            </a:r>
            <a:endParaRPr lang="en-US" altLang="en-US" sz="28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Saisonale Arbeitslosigkeit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35171" y="2084832"/>
            <a:ext cx="4705584" cy="3120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0" name="Pole tekstowe 99"/>
          <p:cNvSpPr txBox="1"/>
          <p:nvPr/>
        </p:nvSpPr>
        <p:spPr>
          <a:xfrm>
            <a:off x="1023620" y="2273300"/>
            <a:ext cx="5212715" cy="135826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en-US" sz="2800" b="0">
                <a:latin typeface="Times New Roman" panose="02020603050405020304" pitchFamily="18" charset="0"/>
                <a:ea typeface="SimSun" panose="02010600030101010101" pitchFamily="2" charset="-122"/>
              </a:rPr>
              <a:t>Menschen bleiben für eine gewisse Zeit arbeitslos z. B. in der Landwirtschaft nach der Ernte</a:t>
            </a:r>
            <a:endParaRPr lang="en-US" altLang="en-US" sz="28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032860FE59B94DB7E8C59EF37275DE" ma:contentTypeVersion="4" ma:contentTypeDescription="Utwórz nowy dokument." ma:contentTypeScope="" ma:versionID="30a33ceb647133b84e5dba8a309f7008">
  <xsd:schema xmlns:xsd="http://www.w3.org/2001/XMLSchema" xmlns:xs="http://www.w3.org/2001/XMLSchema" xmlns:p="http://schemas.microsoft.com/office/2006/metadata/properties" xmlns:ns2="6088189d-10d2-4b44-9742-ab2d115595fe" targetNamespace="http://schemas.microsoft.com/office/2006/metadata/properties" ma:root="true" ma:fieldsID="513c54406955a8cf909538105aa7cd4f" ns2:_="">
    <xsd:import namespace="6088189d-10d2-4b44-9742-ab2d115595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189d-10d2-4b44-9742-ab2d115595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91306D-555B-4741-8DEA-D878D44EE177}"/>
</file>

<file path=customXml/itemProps2.xml><?xml version="1.0" encoding="utf-8"?>
<ds:datastoreItem xmlns:ds="http://schemas.openxmlformats.org/officeDocument/2006/customXml" ds:itemID="{B82AA4F5-5B2F-46F1-B689-D67EF925EDEE}"/>
</file>

<file path=customXml/itemProps3.xml><?xml version="1.0" encoding="utf-8"?>
<ds:datastoreItem xmlns:ds="http://schemas.openxmlformats.org/officeDocument/2006/customXml" ds:itemID="{C0C8B032-DB7B-49EF-8186-EA46032D9A0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4327</Words>
  <Application>WPS Presentation</Application>
  <PresentationFormat>Panoramiczny</PresentationFormat>
  <Paragraphs>133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SimSun</vt:lpstr>
      <vt:lpstr>Wingdings</vt:lpstr>
      <vt:lpstr>Tw Cen MT</vt:lpstr>
      <vt:lpstr>Wingdings 3</vt:lpstr>
      <vt:lpstr>Calibri</vt:lpstr>
      <vt:lpstr>Times New Roman</vt:lpstr>
      <vt:lpstr>Calibri</vt:lpstr>
      <vt:lpstr>Times New Roman</vt:lpstr>
      <vt:lpstr>Tw Cen MT Condensed</vt:lpstr>
      <vt:lpstr>Microsoft YaHei</vt:lpstr>
      <vt:lpstr>Arial Unicode MS</vt:lpstr>
      <vt:lpstr>Integral</vt:lpstr>
      <vt:lpstr>Arbeitslosigkeit</vt:lpstr>
      <vt:lpstr>Agenda</vt:lpstr>
      <vt:lpstr>Definition der Arbeitslosigkeit</vt:lpstr>
      <vt:lpstr>Allgemeins</vt:lpstr>
      <vt:lpstr>Begriffsgeschichte</vt:lpstr>
      <vt:lpstr>PowerPoint 演示文稿</vt:lpstr>
      <vt:lpstr>Arten der Arbeitslosigkeit</vt:lpstr>
      <vt:lpstr>Friktionelle Arbeitslosigkeit</vt:lpstr>
      <vt:lpstr>Saisonale Arbeitslosigkeit</vt:lpstr>
      <vt:lpstr>Konjunkturelle Arbeitslosigkeit</vt:lpstr>
      <vt:lpstr>Strukturelle Arbeitslosigkeit</vt:lpstr>
      <vt:lpstr>Sockelarbeitslosigkeit (Bodensatzarbeitslosigkeit) </vt:lpstr>
      <vt:lpstr>PowerPoint 演示文稿</vt:lpstr>
      <vt:lpstr>Quiz</vt:lpstr>
      <vt:lpstr>Lexikon:</vt:lpstr>
      <vt:lpstr>Quelle: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Wojciech Orzechowski</dc:creator>
  <cp:lastModifiedBy>Barbara Skoczyńska -Prokopowi</cp:lastModifiedBy>
  <cp:revision>30</cp:revision>
  <dcterms:created xsi:type="dcterms:W3CDTF">2024-04-12T08:15:00Z</dcterms:created>
  <dcterms:modified xsi:type="dcterms:W3CDTF">2024-04-13T23:11:57Z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FEA8548C91774B36B02E163ED0C95B72_12</vt:lpwstr>
  </property>
  <property fmtid="{D5CDD505-2E9C-101B-9397-08002B2CF9AE}" pid="3" name="KSOProductBuildVer">
    <vt:lpwstr>1045-12.2.0.13489</vt:lpwstr>
  </property>
  <property fmtid="{D5CDD505-2E9C-101B-9397-08002B2CF9AE}" pid="4" name="ContentTypeId">
    <vt:lpwstr>0x0101000F032860FE59B94DB7E8C59EF37275DE</vt:lpwstr>
  </property>
</Properties>
</file>