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7.svg" ContentType="image/svg+xml"/>
  <Override PartName="/ppt/media/image19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7" Type="http://schemas.openxmlformats.org/officeDocument/2006/relationships/viewProps" Target="viewProp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presProps" Target="presProps.xml"/><Relationship Id="rId20" Type="http://schemas.openxmlformats.org/officeDocument/2006/relationships/customXml" Target="../customXml/item2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4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4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24935-31F4-4C10-81A7-49496961F0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CD52C-F9EA-4F77-A905-BC222EB5BE8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zusammenarbeit</a:t>
          </a:r>
          <a:r>
            <a:rPr lang="pl-PL">
              <a:latin typeface="Calibri" panose="020F0502020204030204"/>
              <a:ea typeface="Calibri" panose="020F0502020204030204"/>
              <a:cs typeface="Calibri" panose="020F0502020204030204"/>
            </a:rPr>
            <a:t> mit der </a:t>
          </a: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BaFin</a:t>
          </a:r>
          <a:endParaRPr lang="en-US">
            <a:latin typeface="Calibri" panose="020F0502020204030204"/>
            <a:ea typeface="Calibri" panose="020F0502020204030204"/>
            <a:cs typeface="Calibri" panose="020F0502020204030204"/>
          </a:endParaRPr>
        </a:p>
      </dgm:t>
    </dgm:pt>
    <dgm:pt modelId="{5C788CCC-BA08-41CC-AD32-B7BFCEFF9B15}" cxnId="{6240A8B1-099B-42FB-B8AD-1DB48686151B}" type="parTrans">
      <dgm:prSet/>
      <dgm:spPr/>
      <dgm:t>
        <a:bodyPr/>
        <a:lstStyle/>
        <a:p>
          <a:endParaRPr lang="en-US"/>
        </a:p>
      </dgm:t>
    </dgm:pt>
    <dgm:pt modelId="{DD84C7D1-9B21-4DB7-A239-C8F1A6F33D88}" cxnId="{6240A8B1-099B-42FB-B8AD-1DB48686151B}" type="sibTrans">
      <dgm:prSet/>
      <dgm:spPr/>
      <dgm:t>
        <a:bodyPr/>
        <a:lstStyle/>
        <a:p>
          <a:endParaRPr lang="en-US"/>
        </a:p>
      </dgm:t>
    </dgm:pt>
    <dgm:pt modelId="{84769B80-C2F1-4D2A-99B7-6D57F239827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übernimmt</a:t>
          </a:r>
          <a:r>
            <a:rPr lang="pl-PL"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dabei</a:t>
          </a:r>
          <a:r>
            <a:rPr lang="pl-PL"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die</a:t>
          </a:r>
          <a:r>
            <a:rPr lang="pl-PL"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laufende</a:t>
          </a:r>
          <a:r>
            <a:rPr lang="pl-PL"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Überwachung</a:t>
          </a:r>
          <a:r>
            <a:rPr lang="pl-PL">
              <a:latin typeface="Calibri" panose="020F0502020204030204"/>
              <a:ea typeface="Calibri" panose="020F0502020204030204"/>
              <a:cs typeface="Calibri" panose="020F0502020204030204"/>
            </a:rPr>
            <a:t> der </a:t>
          </a: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Banken</a:t>
          </a:r>
          <a:endParaRPr lang="en-US">
            <a:latin typeface="Calibri" panose="020F0502020204030204"/>
            <a:ea typeface="Calibri" panose="020F0502020204030204"/>
            <a:cs typeface="Calibri" panose="020F0502020204030204"/>
          </a:endParaRPr>
        </a:p>
      </dgm:t>
    </dgm:pt>
    <dgm:pt modelId="{E9E22BD5-028D-4B45-8BAB-D7E05012897D}" cxnId="{6CB5237F-116D-4053-8F2C-AF833457D230}" type="parTrans">
      <dgm:prSet/>
      <dgm:spPr/>
      <dgm:t>
        <a:bodyPr/>
        <a:lstStyle/>
        <a:p>
          <a:endParaRPr lang="en-US"/>
        </a:p>
      </dgm:t>
    </dgm:pt>
    <dgm:pt modelId="{0A586C52-C566-4CE9-A8A8-E14A9AB7ECBA}" cxnId="{6CB5237F-116D-4053-8F2C-AF833457D230}" type="sibTrans">
      <dgm:prSet/>
      <dgm:spPr/>
      <dgm:t>
        <a:bodyPr/>
        <a:lstStyle/>
        <a:p>
          <a:endParaRPr lang="en-US"/>
        </a:p>
      </dgm:t>
    </dgm:pt>
    <dgm:pt modelId="{21FDE910-6604-41F9-BDBC-E2DA8BC112C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statistische</a:t>
          </a:r>
          <a:r>
            <a:rPr lang="pl-PL"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latin typeface="Calibri" panose="020F0502020204030204"/>
              <a:ea typeface="Calibri" panose="020F0502020204030204"/>
              <a:cs typeface="Calibri" panose="020F0502020204030204"/>
            </a:rPr>
            <a:t>Daten</a:t>
          </a:r>
          <a:endParaRPr lang="en-US" err="1">
            <a:latin typeface="Calibri" panose="020F0502020204030204"/>
            <a:ea typeface="Calibri" panose="020F0502020204030204"/>
            <a:cs typeface="Calibri" panose="020F0502020204030204"/>
          </a:endParaRPr>
        </a:p>
      </dgm:t>
    </dgm:pt>
    <dgm:pt modelId="{7B17172C-7A4A-4286-AA69-6A830AFBEA9D}" cxnId="{369977E4-329E-4A8C-97F5-C7983EF3E205}" type="parTrans">
      <dgm:prSet/>
      <dgm:spPr/>
      <dgm:t>
        <a:bodyPr/>
        <a:lstStyle/>
        <a:p>
          <a:endParaRPr lang="en-US"/>
        </a:p>
      </dgm:t>
    </dgm:pt>
    <dgm:pt modelId="{A5B245CF-7EA9-4001-A9F1-F6AABC24535C}" cxnId="{369977E4-329E-4A8C-97F5-C7983EF3E205}" type="sibTrans">
      <dgm:prSet/>
      <dgm:spPr/>
      <dgm:t>
        <a:bodyPr/>
        <a:lstStyle/>
        <a:p>
          <a:endParaRPr lang="en-US"/>
        </a:p>
      </dgm:t>
    </dgm:pt>
    <dgm:pt modelId="{B5609CBF-659C-4EE5-B3AC-6928195EDE8A}" type="pres">
      <dgm:prSet presAssocID="{60624935-31F4-4C10-81A7-49496961F082}" presName="root" presStyleCnt="0">
        <dgm:presLayoutVars>
          <dgm:dir/>
          <dgm:resizeHandles val="exact"/>
        </dgm:presLayoutVars>
      </dgm:prSet>
      <dgm:spPr/>
    </dgm:pt>
    <dgm:pt modelId="{C8AD7077-C8FF-4E5F-9B2F-1E25813B4D28}" type="pres">
      <dgm:prSet presAssocID="{6BECD52C-F9EA-4F77-A905-BC222EB5BE82}" presName="compNode" presStyleCnt="0"/>
      <dgm:spPr/>
    </dgm:pt>
    <dgm:pt modelId="{165D2F49-9E12-47DD-9F86-4CE5C4A341C0}" type="pres">
      <dgm:prSet presAssocID="{6BECD52C-F9EA-4F77-A905-BC222EB5BE82}" presName="bgRect" presStyleLbl="bgShp" presStyleIdx="0" presStyleCnt="3"/>
      <dgm:spPr/>
    </dgm:pt>
    <dgm:pt modelId="{CCB4FD9A-F9C6-4734-A4F7-980A991709A7}" type="pres">
      <dgm:prSet presAssocID="{6BECD52C-F9EA-4F77-A905-BC222EB5BE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F586F0ED-ADF5-4A59-B7C0-E782C7EBB836}" type="pres">
      <dgm:prSet presAssocID="{6BECD52C-F9EA-4F77-A905-BC222EB5BE82}" presName="spaceRect" presStyleCnt="0"/>
      <dgm:spPr/>
    </dgm:pt>
    <dgm:pt modelId="{B80CBC91-4F78-49C8-81FF-9E3A0BA1D78F}" type="pres">
      <dgm:prSet presAssocID="{6BECD52C-F9EA-4F77-A905-BC222EB5BE82}" presName="parTx" presStyleLbl="revTx" presStyleIdx="0" presStyleCnt="3">
        <dgm:presLayoutVars>
          <dgm:chMax val="0"/>
          <dgm:chPref val="0"/>
        </dgm:presLayoutVars>
      </dgm:prSet>
      <dgm:spPr/>
    </dgm:pt>
    <dgm:pt modelId="{EBA59127-4235-4E7C-B7F9-907094D65752}" type="pres">
      <dgm:prSet presAssocID="{DD84C7D1-9B21-4DB7-A239-C8F1A6F33D88}" presName="sibTrans" presStyleCnt="0"/>
      <dgm:spPr/>
    </dgm:pt>
    <dgm:pt modelId="{BA79E111-5063-4107-B291-08E87B5ADBA0}" type="pres">
      <dgm:prSet presAssocID="{84769B80-C2F1-4D2A-99B7-6D57F2398273}" presName="compNode" presStyleCnt="0"/>
      <dgm:spPr/>
    </dgm:pt>
    <dgm:pt modelId="{894ED263-1313-4528-8A27-7DB197779F00}" type="pres">
      <dgm:prSet presAssocID="{84769B80-C2F1-4D2A-99B7-6D57F2398273}" presName="bgRect" presStyleLbl="bgShp" presStyleIdx="1" presStyleCnt="3"/>
      <dgm:spPr/>
    </dgm:pt>
    <dgm:pt modelId="{E053E2AE-4DD5-4810-8618-15F9A3629D53}" type="pres">
      <dgm:prSet presAssocID="{84769B80-C2F1-4D2A-99B7-6D57F23982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759183D5-4515-4039-9E7F-7DC9843D99A3}" type="pres">
      <dgm:prSet presAssocID="{84769B80-C2F1-4D2A-99B7-6D57F2398273}" presName="spaceRect" presStyleCnt="0"/>
      <dgm:spPr/>
    </dgm:pt>
    <dgm:pt modelId="{23D8C18D-C13C-4463-9E5D-9580599FD8F4}" type="pres">
      <dgm:prSet presAssocID="{84769B80-C2F1-4D2A-99B7-6D57F2398273}" presName="parTx" presStyleLbl="revTx" presStyleIdx="1" presStyleCnt="3">
        <dgm:presLayoutVars>
          <dgm:chMax val="0"/>
          <dgm:chPref val="0"/>
        </dgm:presLayoutVars>
      </dgm:prSet>
      <dgm:spPr/>
    </dgm:pt>
    <dgm:pt modelId="{9270C2CB-5279-4184-B179-6BBDE917F694}" type="pres">
      <dgm:prSet presAssocID="{0A586C52-C566-4CE9-A8A8-E14A9AB7ECBA}" presName="sibTrans" presStyleCnt="0"/>
      <dgm:spPr/>
    </dgm:pt>
    <dgm:pt modelId="{50ECAC7E-899E-41DE-AA41-6F50678A600E}" type="pres">
      <dgm:prSet presAssocID="{21FDE910-6604-41F9-BDBC-E2DA8BC112C0}" presName="compNode" presStyleCnt="0"/>
      <dgm:spPr/>
    </dgm:pt>
    <dgm:pt modelId="{701D299E-B21D-4427-81A5-CD859357698E}" type="pres">
      <dgm:prSet presAssocID="{21FDE910-6604-41F9-BDBC-E2DA8BC112C0}" presName="bgRect" presStyleLbl="bgShp" presStyleIdx="2" presStyleCnt="3"/>
      <dgm:spPr/>
    </dgm:pt>
    <dgm:pt modelId="{D5E349B9-75CD-43BB-9817-F015244170E2}" type="pres">
      <dgm:prSet presAssocID="{21FDE910-6604-41F9-BDBC-E2DA8BC112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08B9FBA0-161B-449E-B4B8-823CACE101B2}" type="pres">
      <dgm:prSet presAssocID="{21FDE910-6604-41F9-BDBC-E2DA8BC112C0}" presName="spaceRect" presStyleCnt="0"/>
      <dgm:spPr/>
    </dgm:pt>
    <dgm:pt modelId="{06C7003D-6F17-4A84-8C82-CC27D190FE00}" type="pres">
      <dgm:prSet presAssocID="{21FDE910-6604-41F9-BDBC-E2DA8BC112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0F1137-ABF5-4085-BF35-068A51A8D4B7}" type="presOf" srcId="{6BECD52C-F9EA-4F77-A905-BC222EB5BE82}" destId="{B80CBC91-4F78-49C8-81FF-9E3A0BA1D78F}" srcOrd="0" destOrd="0" presId="urn:microsoft.com/office/officeart/2018/2/layout/IconVerticalSolidList"/>
    <dgm:cxn modelId="{F9C84348-FB20-4E21-A1BC-FD10F800D40C}" type="presOf" srcId="{84769B80-C2F1-4D2A-99B7-6D57F2398273}" destId="{23D8C18D-C13C-4463-9E5D-9580599FD8F4}" srcOrd="0" destOrd="0" presId="urn:microsoft.com/office/officeart/2018/2/layout/IconVerticalSolidList"/>
    <dgm:cxn modelId="{6CB5237F-116D-4053-8F2C-AF833457D230}" srcId="{60624935-31F4-4C10-81A7-49496961F082}" destId="{84769B80-C2F1-4D2A-99B7-6D57F2398273}" srcOrd="1" destOrd="0" parTransId="{E9E22BD5-028D-4B45-8BAB-D7E05012897D}" sibTransId="{0A586C52-C566-4CE9-A8A8-E14A9AB7ECBA}"/>
    <dgm:cxn modelId="{6240A8B1-099B-42FB-B8AD-1DB48686151B}" srcId="{60624935-31F4-4C10-81A7-49496961F082}" destId="{6BECD52C-F9EA-4F77-A905-BC222EB5BE82}" srcOrd="0" destOrd="0" parTransId="{5C788CCC-BA08-41CC-AD32-B7BFCEFF9B15}" sibTransId="{DD84C7D1-9B21-4DB7-A239-C8F1A6F33D88}"/>
    <dgm:cxn modelId="{552AF7C9-3BEA-45E7-998E-DAB208BBCD17}" type="presOf" srcId="{60624935-31F4-4C10-81A7-49496961F082}" destId="{B5609CBF-659C-4EE5-B3AC-6928195EDE8A}" srcOrd="0" destOrd="0" presId="urn:microsoft.com/office/officeart/2018/2/layout/IconVerticalSolidList"/>
    <dgm:cxn modelId="{61879BDB-3604-4E50-BBEE-7A7D8BF2B57F}" type="presOf" srcId="{21FDE910-6604-41F9-BDBC-E2DA8BC112C0}" destId="{06C7003D-6F17-4A84-8C82-CC27D190FE00}" srcOrd="0" destOrd="0" presId="urn:microsoft.com/office/officeart/2018/2/layout/IconVerticalSolidList"/>
    <dgm:cxn modelId="{369977E4-329E-4A8C-97F5-C7983EF3E205}" srcId="{60624935-31F4-4C10-81A7-49496961F082}" destId="{21FDE910-6604-41F9-BDBC-E2DA8BC112C0}" srcOrd="2" destOrd="0" parTransId="{7B17172C-7A4A-4286-AA69-6A830AFBEA9D}" sibTransId="{A5B245CF-7EA9-4001-A9F1-F6AABC24535C}"/>
    <dgm:cxn modelId="{5D90AB3F-00C1-4D21-B04D-C0BAF88FC639}" type="presParOf" srcId="{B5609CBF-659C-4EE5-B3AC-6928195EDE8A}" destId="{C8AD7077-C8FF-4E5F-9B2F-1E25813B4D28}" srcOrd="0" destOrd="0" presId="urn:microsoft.com/office/officeart/2018/2/layout/IconVerticalSolidList"/>
    <dgm:cxn modelId="{A55D1CB7-7BB8-47E8-A6BA-35BD3476040A}" type="presParOf" srcId="{C8AD7077-C8FF-4E5F-9B2F-1E25813B4D28}" destId="{165D2F49-9E12-47DD-9F86-4CE5C4A341C0}" srcOrd="0" destOrd="0" presId="urn:microsoft.com/office/officeart/2018/2/layout/IconVerticalSolidList"/>
    <dgm:cxn modelId="{09ACCCE1-123C-4F21-84CE-A5EE85C3C0BE}" type="presParOf" srcId="{C8AD7077-C8FF-4E5F-9B2F-1E25813B4D28}" destId="{CCB4FD9A-F9C6-4734-A4F7-980A991709A7}" srcOrd="1" destOrd="0" presId="urn:microsoft.com/office/officeart/2018/2/layout/IconVerticalSolidList"/>
    <dgm:cxn modelId="{43B98C7B-BC23-4C4F-80F9-9A82BC4EB5CD}" type="presParOf" srcId="{C8AD7077-C8FF-4E5F-9B2F-1E25813B4D28}" destId="{F586F0ED-ADF5-4A59-B7C0-E782C7EBB836}" srcOrd="2" destOrd="0" presId="urn:microsoft.com/office/officeart/2018/2/layout/IconVerticalSolidList"/>
    <dgm:cxn modelId="{DF32B462-5799-44C3-B2B3-4A510EDA5E04}" type="presParOf" srcId="{C8AD7077-C8FF-4E5F-9B2F-1E25813B4D28}" destId="{B80CBC91-4F78-49C8-81FF-9E3A0BA1D78F}" srcOrd="3" destOrd="0" presId="urn:microsoft.com/office/officeart/2018/2/layout/IconVerticalSolidList"/>
    <dgm:cxn modelId="{BCF485D1-75A1-49E8-8915-5CA88B7AE7EB}" type="presParOf" srcId="{B5609CBF-659C-4EE5-B3AC-6928195EDE8A}" destId="{EBA59127-4235-4E7C-B7F9-907094D65752}" srcOrd="1" destOrd="0" presId="urn:microsoft.com/office/officeart/2018/2/layout/IconVerticalSolidList"/>
    <dgm:cxn modelId="{61A7F008-5F5E-4959-8864-087340B67D87}" type="presParOf" srcId="{B5609CBF-659C-4EE5-B3AC-6928195EDE8A}" destId="{BA79E111-5063-4107-B291-08E87B5ADBA0}" srcOrd="2" destOrd="0" presId="urn:microsoft.com/office/officeart/2018/2/layout/IconVerticalSolidList"/>
    <dgm:cxn modelId="{074DEFA5-089E-45E1-99EC-A011CE8DB9DE}" type="presParOf" srcId="{BA79E111-5063-4107-B291-08E87B5ADBA0}" destId="{894ED263-1313-4528-8A27-7DB197779F00}" srcOrd="0" destOrd="0" presId="urn:microsoft.com/office/officeart/2018/2/layout/IconVerticalSolidList"/>
    <dgm:cxn modelId="{ABB8446E-17D9-4B7A-83E4-B3121AC05746}" type="presParOf" srcId="{BA79E111-5063-4107-B291-08E87B5ADBA0}" destId="{E053E2AE-4DD5-4810-8618-15F9A3629D53}" srcOrd="1" destOrd="0" presId="urn:microsoft.com/office/officeart/2018/2/layout/IconVerticalSolidList"/>
    <dgm:cxn modelId="{ECDAE3B4-8D1E-4147-9FC6-EA3A9CD35509}" type="presParOf" srcId="{BA79E111-5063-4107-B291-08E87B5ADBA0}" destId="{759183D5-4515-4039-9E7F-7DC9843D99A3}" srcOrd="2" destOrd="0" presId="urn:microsoft.com/office/officeart/2018/2/layout/IconVerticalSolidList"/>
    <dgm:cxn modelId="{1CC6165E-7659-4ED7-8B5C-6D3CA39536EB}" type="presParOf" srcId="{BA79E111-5063-4107-B291-08E87B5ADBA0}" destId="{23D8C18D-C13C-4463-9E5D-9580599FD8F4}" srcOrd="3" destOrd="0" presId="urn:microsoft.com/office/officeart/2018/2/layout/IconVerticalSolidList"/>
    <dgm:cxn modelId="{0E094FB6-2548-416B-B230-E14AFEE0AD4C}" type="presParOf" srcId="{B5609CBF-659C-4EE5-B3AC-6928195EDE8A}" destId="{9270C2CB-5279-4184-B179-6BBDE917F694}" srcOrd="3" destOrd="0" presId="urn:microsoft.com/office/officeart/2018/2/layout/IconVerticalSolidList"/>
    <dgm:cxn modelId="{848BC6DD-5AA8-4B26-B8D3-FA002D88B265}" type="presParOf" srcId="{B5609CBF-659C-4EE5-B3AC-6928195EDE8A}" destId="{50ECAC7E-899E-41DE-AA41-6F50678A600E}" srcOrd="4" destOrd="0" presId="urn:microsoft.com/office/officeart/2018/2/layout/IconVerticalSolidList"/>
    <dgm:cxn modelId="{24A34642-612D-42DE-8BBD-1FE0B1BA2299}" type="presParOf" srcId="{50ECAC7E-899E-41DE-AA41-6F50678A600E}" destId="{701D299E-B21D-4427-81A5-CD859357698E}" srcOrd="0" destOrd="0" presId="urn:microsoft.com/office/officeart/2018/2/layout/IconVerticalSolidList"/>
    <dgm:cxn modelId="{8904AFE2-B3FF-4BCE-A588-D267FB020699}" type="presParOf" srcId="{50ECAC7E-899E-41DE-AA41-6F50678A600E}" destId="{D5E349B9-75CD-43BB-9817-F015244170E2}" srcOrd="1" destOrd="0" presId="urn:microsoft.com/office/officeart/2018/2/layout/IconVerticalSolidList"/>
    <dgm:cxn modelId="{698B7906-CD3F-458C-BAF2-8ABA5BABF6BC}" type="presParOf" srcId="{50ECAC7E-899E-41DE-AA41-6F50678A600E}" destId="{08B9FBA0-161B-449E-B4B8-823CACE101B2}" srcOrd="2" destOrd="0" presId="urn:microsoft.com/office/officeart/2018/2/layout/IconVerticalSolidList"/>
    <dgm:cxn modelId="{E40606E0-EBC4-47F0-BBAE-C9F29C125480}" type="presParOf" srcId="{50ECAC7E-899E-41DE-AA41-6F50678A600E}" destId="{06C7003D-6F17-4A84-8C82-CC27D190FE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4440589" cy="5024931"/>
        <a:chOff x="0" y="0"/>
        <a:chExt cx="4440589" cy="5024931"/>
      </a:xfrm>
    </dsp:grpSpPr>
    <dsp:sp modelId="{165D2F49-9E12-47DD-9F86-4CE5C4A341C0}">
      <dsp:nvSpPr>
        <dsp:cNvPr id="3" name="Prostokąt zaokrąglony 2"/>
        <dsp:cNvSpPr/>
      </dsp:nvSpPr>
      <dsp:spPr bwMode="white">
        <a:xfrm>
          <a:off x="0" y="0"/>
          <a:ext cx="4440589" cy="143569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0"/>
        <a:ext cx="4440589" cy="1435695"/>
      </dsp:txXfrm>
    </dsp:sp>
    <dsp:sp modelId="{CCB4FD9A-F9C6-4734-A4F7-980A991709A7}">
      <dsp:nvSpPr>
        <dsp:cNvPr id="4" name="Prostokąt 3"/>
        <dsp:cNvSpPr/>
      </dsp:nvSpPr>
      <dsp:spPr bwMode="white">
        <a:xfrm>
          <a:off x="434298" y="323031"/>
          <a:ext cx="789632" cy="789632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34298" y="323031"/>
        <a:ext cx="789632" cy="789632"/>
      </dsp:txXfrm>
    </dsp:sp>
    <dsp:sp modelId="{B80CBC91-4F78-49C8-81FF-9E3A0BA1D78F}">
      <dsp:nvSpPr>
        <dsp:cNvPr id="5" name="Prostokąt 4"/>
        <dsp:cNvSpPr/>
      </dsp:nvSpPr>
      <dsp:spPr bwMode="white">
        <a:xfrm>
          <a:off x="1658227" y="0"/>
          <a:ext cx="2782362" cy="14356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51944" tIns="151944" rIns="151944" bIns="151944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zusammenarbeit</a:t>
          </a:r>
          <a:r>
            <a:rPr lang="pl-PL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 mit der </a:t>
          </a: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BaFin</a:t>
          </a:r>
          <a:endParaRPr lang="en-US">
            <a:solidFill>
              <a:schemeClr val="tx1"/>
            </a:solidFill>
            <a:latin typeface="Calibri" panose="020F0502020204030204"/>
            <a:ea typeface="Calibri" panose="020F0502020204030204"/>
            <a:cs typeface="Calibri" panose="020F0502020204030204"/>
          </a:endParaRPr>
        </a:p>
      </dsp:txBody>
      <dsp:txXfrm>
        <a:off x="1658227" y="0"/>
        <a:ext cx="2782362" cy="1435695"/>
      </dsp:txXfrm>
    </dsp:sp>
    <dsp:sp modelId="{894ED263-1313-4528-8A27-7DB197779F00}">
      <dsp:nvSpPr>
        <dsp:cNvPr id="6" name="Prostokąt zaokrąglony 5"/>
        <dsp:cNvSpPr/>
      </dsp:nvSpPr>
      <dsp:spPr bwMode="white">
        <a:xfrm>
          <a:off x="0" y="1794618"/>
          <a:ext cx="4440589" cy="143569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1794618"/>
        <a:ext cx="4440589" cy="1435695"/>
      </dsp:txXfrm>
    </dsp:sp>
    <dsp:sp modelId="{E053E2AE-4DD5-4810-8618-15F9A3629D53}">
      <dsp:nvSpPr>
        <dsp:cNvPr id="7" name="Prostokąt 6"/>
        <dsp:cNvSpPr/>
      </dsp:nvSpPr>
      <dsp:spPr bwMode="white">
        <a:xfrm>
          <a:off x="434298" y="2117649"/>
          <a:ext cx="789632" cy="789632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34298" y="2117649"/>
        <a:ext cx="789632" cy="789632"/>
      </dsp:txXfrm>
    </dsp:sp>
    <dsp:sp modelId="{23D8C18D-C13C-4463-9E5D-9580599FD8F4}">
      <dsp:nvSpPr>
        <dsp:cNvPr id="8" name="Prostokąt 7"/>
        <dsp:cNvSpPr/>
      </dsp:nvSpPr>
      <dsp:spPr bwMode="white">
        <a:xfrm>
          <a:off x="1658227" y="1794618"/>
          <a:ext cx="2782362" cy="14356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51944" tIns="151944" rIns="151944" bIns="151944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übernimmt</a:t>
          </a:r>
          <a:r>
            <a:rPr lang="pl-PL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dabei</a:t>
          </a:r>
          <a:r>
            <a:rPr lang="pl-PL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die</a:t>
          </a:r>
          <a:r>
            <a:rPr lang="pl-PL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laufende</a:t>
          </a:r>
          <a:r>
            <a:rPr lang="pl-PL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Überwachung</a:t>
          </a:r>
          <a:r>
            <a:rPr lang="pl-PL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 der </a:t>
          </a: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Banken</a:t>
          </a:r>
          <a:endParaRPr lang="en-US">
            <a:solidFill>
              <a:schemeClr val="tx1"/>
            </a:solidFill>
            <a:latin typeface="Calibri" panose="020F0502020204030204"/>
            <a:ea typeface="Calibri" panose="020F0502020204030204"/>
            <a:cs typeface="Calibri" panose="020F0502020204030204"/>
          </a:endParaRPr>
        </a:p>
      </dsp:txBody>
      <dsp:txXfrm>
        <a:off x="1658227" y="1794618"/>
        <a:ext cx="2782362" cy="1435695"/>
      </dsp:txXfrm>
    </dsp:sp>
    <dsp:sp modelId="{701D299E-B21D-4427-81A5-CD859357698E}">
      <dsp:nvSpPr>
        <dsp:cNvPr id="9" name="Prostokąt zaokrąglony 8"/>
        <dsp:cNvSpPr/>
      </dsp:nvSpPr>
      <dsp:spPr bwMode="white">
        <a:xfrm>
          <a:off x="0" y="3589236"/>
          <a:ext cx="4440589" cy="1435695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3589236"/>
        <a:ext cx="4440589" cy="1435695"/>
      </dsp:txXfrm>
    </dsp:sp>
    <dsp:sp modelId="{D5E349B9-75CD-43BB-9817-F015244170E2}">
      <dsp:nvSpPr>
        <dsp:cNvPr id="10" name="Prostokąt 9"/>
        <dsp:cNvSpPr/>
      </dsp:nvSpPr>
      <dsp:spPr bwMode="white">
        <a:xfrm>
          <a:off x="434298" y="3912268"/>
          <a:ext cx="789632" cy="789632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34298" y="3912268"/>
        <a:ext cx="789632" cy="789632"/>
      </dsp:txXfrm>
    </dsp:sp>
    <dsp:sp modelId="{06C7003D-6F17-4A84-8C82-CC27D190FE00}">
      <dsp:nvSpPr>
        <dsp:cNvPr id="11" name="Prostokąt 10"/>
        <dsp:cNvSpPr/>
      </dsp:nvSpPr>
      <dsp:spPr bwMode="white">
        <a:xfrm>
          <a:off x="1658227" y="3589236"/>
          <a:ext cx="2782362" cy="14356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51944" tIns="151944" rIns="151944" bIns="151944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statistische</a:t>
          </a:r>
          <a:r>
            <a:rPr lang="pl-PL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 </a:t>
          </a:r>
          <a:r>
            <a:rPr lang="pl-PL" err="1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rPr>
            <a:t>Daten</a:t>
          </a:r>
          <a:endParaRPr lang="en-US" err="1">
            <a:solidFill>
              <a:schemeClr val="tx1"/>
            </a:solidFill>
            <a:latin typeface="Calibri" panose="020F0502020204030204"/>
            <a:ea typeface="Calibri" panose="020F0502020204030204"/>
            <a:cs typeface="Calibri" panose="020F0502020204030204"/>
          </a:endParaRPr>
        </a:p>
      </dsp:txBody>
      <dsp:txXfrm>
        <a:off x="1658227" y="3589236"/>
        <a:ext cx="2782362" cy="143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www.bundesbank.de/en/tasks/central-bank-of-the-federal-republic-of-germany-626946" TargetMode="External"/><Relationship Id="rId4" Type="http://schemas.openxmlformats.org/officeDocument/2006/relationships/hyperlink" Target="https://www.bafin.de/EN/DieBaFin/AufgabenGeschichte/Bankenaufsicht/ZusammenarbeitBundesbank/zusammenarbeitbundesbank_node_en.html" TargetMode="External"/><Relationship Id="rId3" Type="http://schemas.openxmlformats.org/officeDocument/2006/relationships/hyperlink" Target="https://de.wikipedia.org/wiki/Deutsche_Mark" TargetMode="External"/><Relationship Id="rId2" Type="http://schemas.openxmlformats.org/officeDocument/2006/relationships/hyperlink" Target="https://pl.wikipedia.org/wiki/Frankfurt_nad_Menem" TargetMode="External"/><Relationship Id="rId1" Type="http://schemas.openxmlformats.org/officeDocument/2006/relationships/hyperlink" Target="https://de.wikipedia.org/wiki/Deutsche_Bundesba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bundesbank.de/en/tasks/central-bank-of-the-federal-republic-of-germany-626946" TargetMode="Externa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de.wikipedia.org/wiki/Deutsche_Bundesbank" TargetMode="Externa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e.wikipedia.org/wiki/Deutsche_Bundesbank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www.bafin.de/EN/DieBaFin/AufgabenGeschichte/Bankenaufsicht/ZusammenarbeitBundesbank/zusammenarbeitbundesbank_node_en.html" TargetMode="External"/><Relationship Id="rId6" Type="http://schemas.openxmlformats.org/officeDocument/2006/relationships/hyperlink" Target="https://de.wikipedia.org/wiki/Deutsche_Bundesbank" TargetMode="Externa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de.wikipedia.org/wiki/Deutsche_Bundesbank" TargetMode="External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de.wikipedia.org/wiki/Deutsche_Bundesbank" TargetMode="Externa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pl.wikipedia.org/wiki/Frankfurt_nad_Menem" TargetMode="Externa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0047" y="1464766"/>
            <a:ext cx="11004543" cy="25186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</a:br>
            <a:b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</a:br>
            <a:r>
              <a:rPr lang="pl-PL" sz="2200" b="1" err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Universität</a:t>
            </a:r>
            <a: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Rzeszów</a:t>
            </a:r>
            <a:b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</a:br>
            <a:r>
              <a:rPr lang="pl-PL" sz="2200" b="1" err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Institut</a:t>
            </a:r>
            <a: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pl-PL" sz="2200" b="1" err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für</a:t>
            </a:r>
            <a: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pl-PL" sz="2200" b="1" err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Wirtschaft</a:t>
            </a:r>
            <a: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pl-PL" sz="2200" b="1" err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und</a:t>
            </a:r>
            <a:r>
              <a:rPr lang="pl-PL" sz="2200" b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pl-PL" sz="2200" b="1" err="1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Finanzen</a:t>
            </a:r>
            <a:r>
              <a:rPr lang="pl-PL" sz="5400"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 </a:t>
            </a:r>
            <a:br>
              <a:rPr lang="pl-PL" sz="5400">
                <a:latin typeface="Calibri Light" panose="020F0302020204030204"/>
                <a:cs typeface="Calibri Light" panose="020F0302020204030204"/>
              </a:rPr>
            </a:br>
            <a:br>
              <a:rPr lang="pl-PL"/>
            </a:br>
            <a:r>
              <a:rPr lang="pl-PL" sz="7200" b="1">
                <a:latin typeface="Calibri" panose="020F0502020204030204"/>
                <a:ea typeface="Calibri" panose="020F0502020204030204"/>
                <a:cs typeface="Calibri" panose="020F0502020204030204"/>
              </a:rPr>
              <a:t>Deutsche Bundesbank</a:t>
            </a:r>
            <a:endParaRPr lang="pl-PL" sz="7200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7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07" y="3918853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60471" y="4252867"/>
            <a:ext cx="6412025" cy="1949813"/>
          </a:xfrm>
        </p:spPr>
        <p:txBody>
          <a:bodyPr anchor="t">
            <a:normAutofit/>
          </a:bodyPr>
          <a:lstStyle/>
          <a:p>
            <a:pPr algn="r"/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Bearbeitet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von: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Gabriela Potocka</a:t>
            </a:r>
            <a:br>
              <a:rPr lang="pl-PL">
                <a:latin typeface="Calibri" panose="020F0502020204030204"/>
              </a:rPr>
            </a:b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Studentin</a:t>
            </a:r>
            <a: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  <a:t> des 2. </a:t>
            </a: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Studienjahres</a:t>
            </a:r>
            <a: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  <a:t> (2023/2024)</a:t>
            </a:r>
            <a:b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</a:b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Studienfach</a:t>
            </a:r>
            <a: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  <a:t>: </a:t>
            </a: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Finanz</a:t>
            </a:r>
            <a: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und</a:t>
            </a:r>
            <a: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Rechnungswesen</a:t>
            </a:r>
            <a:b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</a:b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Fachrichtung</a:t>
            </a:r>
            <a: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  <a:t>: </a:t>
            </a: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Rechnungswesen</a:t>
            </a:r>
            <a:r>
              <a:rPr lang="pl-PL">
                <a:latin typeface="Calibri" panose="020F0502020204030204"/>
                <a:ea typeface="Calibri Light" panose="020F0302020204030204"/>
                <a:cs typeface="Calibri Light" panose="020F0302020204030204"/>
              </a:rPr>
              <a:t> von </a:t>
            </a:r>
            <a:r>
              <a:rPr lang="pl-PL" err="1">
                <a:latin typeface="Calibri" panose="020F0502020204030204"/>
                <a:ea typeface="Calibri Light" panose="020F0302020204030204"/>
                <a:cs typeface="Calibri Light" panose="020F0302020204030204"/>
              </a:rPr>
              <a:t>Unternehmen</a:t>
            </a:r>
            <a:endParaRPr lang="pl-PL">
              <a:latin typeface="Calibri" panose="020F0502020204030204"/>
              <a:ea typeface="Calibri Light" panose="020F0302020204030204"/>
              <a:cs typeface="Calibri Light" panose="020F0302020204030204"/>
            </a:endParaRPr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391545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az 4" descr="Obraz zawierający Grafika, logo, symbol, Jaskrawoniebieski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4506" y="324076"/>
            <a:ext cx="2172607" cy="21700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5523" y="976160"/>
            <a:ext cx="5224147" cy="2237925"/>
          </a:xfrm>
        </p:spPr>
        <p:txBody>
          <a:bodyPr>
            <a:normAutofit/>
          </a:bodyPr>
          <a:lstStyle/>
          <a:p>
            <a:r>
              <a:rPr lang="pl-PL" sz="6000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Fragen</a:t>
            </a:r>
            <a:r>
              <a:rPr lang="pl-PL" sz="6000" b="1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sz="6000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zum</a:t>
            </a:r>
            <a:r>
              <a:rPr lang="pl-PL" sz="6000" b="1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sz="6000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Text</a:t>
            </a:r>
            <a:endParaRPr lang="pl-PL" sz="6000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Viele Fragezeichen vor schwarzem Hintergrund"/>
          <p:cNvPicPr>
            <a:picLocks noChangeAspect="1"/>
          </p:cNvPicPr>
          <p:nvPr/>
        </p:nvPicPr>
        <p:blipFill rotWithShape="1">
          <a:blip r:embed="rId1"/>
          <a:srcRect t="7595" r="6" b="6"/>
          <a:stretch>
            <a:fillRect/>
          </a:stretch>
        </p:blipFill>
        <p:spPr>
          <a:xfrm>
            <a:off x="-4597399" y="490986"/>
            <a:ext cx="10472958" cy="588792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4573" y="3420349"/>
            <a:ext cx="5345098" cy="2457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Welche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Aufgaben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hat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 Deutsche Bundesbank?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Mit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welcher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Institution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kooperiert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Deutsche Bundesbank im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Bereich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der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Bankenaufsicht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?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632" y="518789"/>
            <a:ext cx="4287393" cy="805640"/>
          </a:xfrm>
        </p:spPr>
        <p:txBody>
          <a:bodyPr/>
          <a:lstStyle/>
          <a:p>
            <a:r>
              <a:rPr lang="pl-PL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Wortschatz</a:t>
            </a:r>
            <a:endParaRPr lang="pl-PL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235" y="1386567"/>
            <a:ext cx="5478865" cy="500667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pl-PL" err="1">
                <a:latin typeface="Calibri" panose="020F0502020204030204"/>
                <a:cs typeface="Calibri" panose="020F0502020204030204"/>
              </a:rPr>
              <a:t>bundesunmittelbare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juristische</a:t>
            </a:r>
            <a:r>
              <a:rPr lang="pl-PL">
                <a:latin typeface="Calibri" panose="020F0502020204030204"/>
                <a:cs typeface="Calibri" panose="020F0502020204030204"/>
              </a:rPr>
              <a:t> Person - federalna bezpośrednia osoba prawna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öffentlich</a:t>
            </a:r>
            <a:r>
              <a:rPr lang="pl-PL">
                <a:latin typeface="Calibri" panose="020F0502020204030204"/>
                <a:cs typeface="Calibri" panose="020F0502020204030204"/>
              </a:rPr>
              <a:t> – publiczny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mittelbar</a:t>
            </a:r>
            <a:r>
              <a:rPr lang="pl-PL">
                <a:latin typeface="Calibri" panose="020F0502020204030204"/>
                <a:cs typeface="Calibri" panose="020F0502020204030204"/>
              </a:rPr>
              <a:t> – pośrednio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Verwaltung</a:t>
            </a:r>
            <a:r>
              <a:rPr lang="pl-PL">
                <a:latin typeface="Calibri" panose="020F0502020204030204"/>
                <a:cs typeface="Calibri" panose="020F0502020204030204"/>
              </a:rPr>
              <a:t> – administracja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Oberste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Bundesbehörde</a:t>
            </a:r>
            <a:r>
              <a:rPr lang="pl-PL">
                <a:latin typeface="Calibri" panose="020F0502020204030204"/>
                <a:cs typeface="Calibri" panose="020F0502020204030204"/>
              </a:rPr>
              <a:t> – Najwyższy Urząd Federalny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Notenbank</a:t>
            </a:r>
            <a:r>
              <a:rPr lang="pl-PL">
                <a:latin typeface="Calibri" panose="020F0502020204030204"/>
                <a:cs typeface="Calibri" panose="020F0502020204030204"/>
              </a:rPr>
              <a:t> – bank emisyjny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versorgen</a:t>
            </a:r>
            <a:r>
              <a:rPr lang="pl-PL">
                <a:latin typeface="Calibri" panose="020F0502020204030204"/>
                <a:cs typeface="Calibri" panose="020F0502020204030204"/>
              </a:rPr>
              <a:t> – zapewniać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das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Bargeld</a:t>
            </a:r>
            <a:r>
              <a:rPr lang="pl-PL">
                <a:latin typeface="Calibri" panose="020F0502020204030204"/>
                <a:cs typeface="Calibri" panose="020F0502020204030204"/>
              </a:rPr>
              <a:t> – gotówka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Umlauffähigkeit</a:t>
            </a:r>
            <a:r>
              <a:rPr lang="pl-PL">
                <a:latin typeface="Calibri" panose="020F0502020204030204"/>
                <a:cs typeface="Calibri" panose="020F0502020204030204"/>
              </a:rPr>
              <a:t> – zdatność do bycia w obrocie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Banknotenbearbeitung</a:t>
            </a:r>
            <a:r>
              <a:rPr lang="pl-PL">
                <a:latin typeface="Calibri" panose="020F0502020204030204"/>
                <a:cs typeface="Calibri" panose="020F0502020204030204"/>
              </a:rPr>
              <a:t> – przetwarzanie pieniędzy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das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Bargeldsicherheitsmerkmale</a:t>
            </a:r>
            <a:r>
              <a:rPr lang="pl-PL">
                <a:latin typeface="Calibri" panose="020F0502020204030204"/>
                <a:cs typeface="Calibri" panose="020F0502020204030204"/>
              </a:rPr>
              <a:t> – zabezpieczenie gotówki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Refinanzierungsquelle</a:t>
            </a:r>
            <a:r>
              <a:rPr lang="pl-PL">
                <a:latin typeface="Calibri" panose="020F0502020204030204"/>
                <a:cs typeface="Calibri" panose="020F0502020204030204"/>
              </a:rPr>
              <a:t> – źródło refinansowania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vorrangig</a:t>
            </a:r>
            <a:r>
              <a:rPr lang="pl-PL">
                <a:latin typeface="Calibri" panose="020F0502020204030204"/>
                <a:cs typeface="Calibri" panose="020F0502020204030204"/>
              </a:rPr>
              <a:t> – priorytetowy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Preisniveaustabilität</a:t>
            </a:r>
            <a:r>
              <a:rPr lang="pl-PL">
                <a:latin typeface="Calibri" panose="020F0502020204030204"/>
                <a:cs typeface="Calibri" panose="020F0502020204030204"/>
              </a:rPr>
              <a:t> – stabilność poziomu cen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Clearingstelle</a:t>
            </a:r>
            <a:r>
              <a:rPr lang="pl-PL">
                <a:latin typeface="Calibri" panose="020F0502020204030204"/>
                <a:cs typeface="Calibri" panose="020F0502020204030204"/>
              </a:rPr>
              <a:t> – izba rozliczeniowa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netzübergreifend</a:t>
            </a:r>
            <a:r>
              <a:rPr lang="pl-PL">
                <a:latin typeface="Calibri" panose="020F0502020204030204"/>
                <a:cs typeface="Calibri" panose="020F0502020204030204"/>
              </a:rPr>
              <a:t> – międzysieciowy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der </a:t>
            </a:r>
            <a:r>
              <a:rPr lang="pl-PL" err="1">
                <a:latin typeface="Calibri" panose="020F0502020204030204"/>
                <a:cs typeface="Calibri" panose="020F0502020204030204"/>
              </a:rPr>
              <a:t>Zahlungsverkehr</a:t>
            </a:r>
            <a:r>
              <a:rPr lang="pl-PL">
                <a:latin typeface="Calibri" panose="020F0502020204030204"/>
                <a:cs typeface="Calibri" panose="020F0502020204030204"/>
              </a:rPr>
              <a:t> – obrót płatniczy</a:t>
            </a:r>
            <a:br>
              <a:rPr lang="pl-PL">
                <a:latin typeface="Calibri" panose="020F0502020204030204"/>
              </a:rPr>
            </a:b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cs typeface="Calibri" panose="020F0502020204030204"/>
              </a:rPr>
              <a:t>Bankenaufsicht</a:t>
            </a:r>
            <a:r>
              <a:rPr lang="pl-PL">
                <a:latin typeface="Calibri" panose="020F0502020204030204"/>
                <a:cs typeface="Calibri" panose="020F0502020204030204"/>
              </a:rPr>
              <a:t> – nadzór bankowy</a:t>
            </a:r>
            <a:endParaRPr lang="pl-PL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635" y="518795"/>
            <a:ext cx="5617210" cy="5873750"/>
          </a:xfrm>
        </p:spPr>
        <p:txBody>
          <a:bodyPr vert="horz" lIns="91440" tIns="45720" rIns="91440" bIns="45720" rtlCol="0" anchor="t">
            <a:normAutofit fontScale="80000" lnSpcReduction="20000"/>
          </a:bodyPr>
          <a:lstStyle/>
          <a:p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Überwachung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nadzór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der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Jahresabschlussbericht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sprawozdanie roczne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liefern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dostarczać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Lage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położenie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erlassen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wydaje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Verfügung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zarządzenie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Prüfungsanordnung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nakaz audytu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das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Rundschreiben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okólnik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Abstimmung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porozumienie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das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Bankgeschäft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operacja bankowa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Bundesbehörde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władza federalna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Landebehörde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władza stanowcza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Kommunalbehörde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władza lokalna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der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Sozialversicherungsträger</a:t>
            </a:r>
            <a:r>
              <a:rPr lang="pl-PL" i="0">
                <a:latin typeface="Calibri" panose="020F0502020204030204"/>
                <a:cs typeface="Calibri" panose="020F0502020204030204"/>
              </a:rPr>
              <a:t> - instytucja zabezpieczenia społecznego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Bankdienstleistung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usługa bankowa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das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Girokonto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rachunek oszczędnościowo-rozliczeniowy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Währungsreserve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rezerwa walutowa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das</a:t>
            </a:r>
            <a:r>
              <a:rPr lang="pl-PL" i="0">
                <a:latin typeface="Calibri" panose="020F0502020204030204"/>
                <a:cs typeface="Calibri" panose="020F0502020204030204"/>
              </a:rPr>
              <a:t>/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die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Vermögen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aktywa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das</a:t>
            </a:r>
            <a:r>
              <a:rPr lang="pl-PL" i="0">
                <a:latin typeface="Calibri" panose="020F0502020204030204"/>
                <a:cs typeface="Calibri" panose="020F0502020204030204"/>
              </a:rPr>
              <a:t>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Guthaben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saldo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der </a:t>
            </a:r>
            <a:r>
              <a:rPr lang="pl-PL" i="0" err="1">
                <a:latin typeface="Calibri" panose="020F0502020204030204"/>
                <a:cs typeface="Calibri" panose="020F0502020204030204"/>
              </a:rPr>
              <a:t>Gegenwert</a:t>
            </a:r>
            <a:r>
              <a:rPr lang="pl-PL" i="0">
                <a:latin typeface="Calibri" panose="020F0502020204030204"/>
                <a:cs typeface="Calibri" panose="020F0502020204030204"/>
              </a:rPr>
              <a:t> – równowartość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die Schwankung – wahanie</a:t>
            </a:r>
            <a:br>
              <a:rPr lang="pl-PL" i="0">
                <a:latin typeface="Calibri" panose="020F0502020204030204"/>
              </a:rPr>
            </a:br>
            <a:r>
              <a:rPr lang="pl-PL" i="0">
                <a:latin typeface="Calibri" panose="020F0502020204030204"/>
                <a:cs typeface="Calibri" panose="020F0502020204030204"/>
              </a:rPr>
              <a:t> der Wechselkurs – kurs waluty</a:t>
            </a:r>
            <a:endParaRPr lang="pl-PL" i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3409" y="489853"/>
            <a:ext cx="6186871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1" y="976152"/>
            <a:ext cx="5613399" cy="5024920"/>
          </a:xfrm>
        </p:spPr>
        <p:txBody>
          <a:bodyPr anchor="ctr">
            <a:normAutofit/>
          </a:bodyPr>
          <a:lstStyle/>
          <a:p>
            <a:pPr algn="ctr"/>
            <a:r>
              <a:rPr lang="pl-PL" b="1" err="1">
                <a:latin typeface="Calibri" panose="020F0502020204030204"/>
                <a:ea typeface="Calibri" panose="020F0502020204030204"/>
                <a:cs typeface="Aldhabi"/>
              </a:rPr>
              <a:t>Quellen</a:t>
            </a:r>
            <a:r>
              <a:rPr lang="pl-PL" b="1">
                <a:latin typeface="Calibri" panose="020F0502020204030204"/>
                <a:ea typeface="Calibri" panose="020F0502020204030204"/>
                <a:cs typeface="Aldhabi"/>
              </a:rPr>
              <a:t>:</a:t>
            </a:r>
            <a:endParaRPr lang="pl-PL" b="1">
              <a:latin typeface="Calibri" panose="020F0502020204030204"/>
              <a:ea typeface="Calibri" panose="020F0502020204030204"/>
              <a:cs typeface="Aldhabi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97624" y="976158"/>
            <a:ext cx="4440589" cy="5024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buChar char="•"/>
            </a:pPr>
            <a:r>
              <a:rPr lang="pl-PL" sz="2000">
                <a:latin typeface="Calibri" panose="020F0502020204030204"/>
                <a:ea typeface="Calibri" panose="020F0502020204030204"/>
                <a:cs typeface="Calibri" panose="020F0502020204030204"/>
                <a:hlinkClick r:id="rId1"/>
              </a:rPr>
              <a:t>https://de.wikipedia.org/wiki/Deutsche_Bundesbank</a:t>
            </a:r>
            <a:r>
              <a:rPr lang="pl-PL" sz="2000"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endParaRPr lang="pl-PL" sz="20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buChar char="•"/>
            </a:pPr>
            <a:r>
              <a:rPr lang="pl-PL" sz="2000">
                <a:latin typeface="Calibri" panose="020F0502020204030204"/>
                <a:ea typeface="+mn-lt"/>
                <a:cs typeface="+mn-lt"/>
                <a:hlinkClick r:id="rId2"/>
              </a:rPr>
              <a:t>https://pl.wikipedia.org/wiki/Frankfurt_nad_Menem</a:t>
            </a:r>
            <a:r>
              <a:rPr lang="pl-PL" sz="2000">
                <a:latin typeface="Calibri" panose="020F0502020204030204"/>
                <a:ea typeface="+mn-lt"/>
                <a:cs typeface="+mn-lt"/>
              </a:rPr>
              <a:t> </a:t>
            </a:r>
            <a:endParaRPr lang="pl-PL" sz="2000">
              <a:latin typeface="Calibri" panose="020F0502020204030204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buChar char="•"/>
            </a:pPr>
            <a:r>
              <a:rPr lang="pl-PL" sz="2000">
                <a:latin typeface="Calibri" panose="020F0502020204030204"/>
                <a:ea typeface="+mn-lt"/>
                <a:cs typeface="+mn-lt"/>
                <a:hlinkClick r:id="rId3"/>
              </a:rPr>
              <a:t>https://de.wikipedia.org/wiki/Deutsche_Mark</a:t>
            </a:r>
            <a:endParaRPr lang="pl-PL" sz="2000">
              <a:latin typeface="Calibri" panose="020F0502020204030204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buChar char="•"/>
            </a:pPr>
            <a:r>
              <a:rPr lang="pl-PL" sz="2000">
                <a:latin typeface="Calibri" panose="020F0502020204030204"/>
                <a:ea typeface="+mn-lt"/>
                <a:cs typeface="+mn-lt"/>
                <a:hlinkClick r:id="rId4"/>
              </a:rPr>
              <a:t>https://www.bafin.de/EN/DieBaFin/AufgabenGeschichte/Bankenaufsicht/ZusammenarbeitBundesbank/zusammenarbeitbundesbank_node_en.html</a:t>
            </a:r>
            <a:endParaRPr lang="pl-PL" sz="2000">
              <a:latin typeface="Calibri" panose="020F0502020204030204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buChar char="•"/>
            </a:pPr>
            <a:r>
              <a:rPr lang="pl-PL" sz="2000">
                <a:latin typeface="Calibri" panose="020F0502020204030204"/>
                <a:ea typeface="+mn-lt"/>
                <a:cs typeface="+mn-lt"/>
                <a:hlinkClick r:id="rId5"/>
              </a:rPr>
              <a:t>https://www.bundesbank.de/en/tasks/central-bank-of-the-federal-republic-of-germany-626946</a:t>
            </a:r>
            <a:br>
              <a:rPr lang="pl-PL" sz="2000">
                <a:ea typeface="+mn-lt"/>
                <a:cs typeface="+mn-lt"/>
              </a:rPr>
            </a:br>
            <a:endParaRPr lang="pl-PL" sz="2000">
              <a:ea typeface="+mn-lt"/>
              <a:cs typeface="+mn-lt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1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65" r="-1" b="3843"/>
          <a:stretch>
            <a:fillRect/>
          </a:stretch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32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3361" y="1090990"/>
            <a:ext cx="8083890" cy="269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8000" b="1" err="1">
                <a:latin typeface="Calibri" panose="020F0502020204030204"/>
                <a:ea typeface="Calibri" panose="020F0502020204030204"/>
                <a:cs typeface="Aldhabi"/>
              </a:rPr>
              <a:t>Vielen</a:t>
            </a:r>
            <a:r>
              <a:rPr lang="pl-PL" sz="8000" b="1">
                <a:latin typeface="Calibri" panose="020F0502020204030204"/>
                <a:ea typeface="Calibri" panose="020F0502020204030204"/>
                <a:cs typeface="Aldhabi"/>
              </a:rPr>
              <a:t> </a:t>
            </a:r>
            <a:r>
              <a:rPr lang="pl-PL" sz="8000" b="1" err="1">
                <a:latin typeface="Calibri" panose="020F0502020204030204"/>
                <a:ea typeface="Calibri" panose="020F0502020204030204"/>
                <a:cs typeface="Aldhabi"/>
              </a:rPr>
              <a:t>Dank</a:t>
            </a:r>
            <a:r>
              <a:rPr lang="pl-PL" sz="8000" b="1">
                <a:latin typeface="Calibri" panose="020F0502020204030204"/>
                <a:ea typeface="Calibri" panose="020F0502020204030204"/>
                <a:cs typeface="Aldhabi"/>
              </a:rPr>
              <a:t> </a:t>
            </a:r>
            <a:r>
              <a:rPr lang="pl-PL" sz="8000" b="1" err="1">
                <a:latin typeface="Calibri" panose="020F0502020204030204"/>
                <a:ea typeface="Calibri" panose="020F0502020204030204"/>
                <a:cs typeface="Aldhabi"/>
              </a:rPr>
              <a:t>für</a:t>
            </a:r>
            <a:r>
              <a:rPr lang="pl-PL" sz="8000" b="1">
                <a:latin typeface="Calibri" panose="020F0502020204030204"/>
                <a:ea typeface="Calibri" panose="020F0502020204030204"/>
                <a:cs typeface="Aldhabi"/>
              </a:rPr>
              <a:t> </a:t>
            </a:r>
            <a:r>
              <a:rPr lang="pl-PL" sz="8000" b="1" err="1">
                <a:latin typeface="Calibri" panose="020F0502020204030204"/>
                <a:ea typeface="Calibri" panose="020F0502020204030204"/>
                <a:cs typeface="Aldhabi"/>
              </a:rPr>
              <a:t>Ihre</a:t>
            </a:r>
            <a:r>
              <a:rPr lang="pl-PL" sz="8000" b="1">
                <a:latin typeface="Calibri" panose="020F0502020204030204"/>
                <a:ea typeface="Calibri" panose="020F0502020204030204"/>
                <a:cs typeface="Aldhabi"/>
              </a:rPr>
              <a:t> </a:t>
            </a:r>
            <a:r>
              <a:rPr lang="pl-PL" sz="8000" b="1" err="1">
                <a:latin typeface="Calibri" panose="020F0502020204030204"/>
                <a:ea typeface="Calibri" panose="020F0502020204030204"/>
                <a:cs typeface="Aldhabi"/>
              </a:rPr>
              <a:t>Aufmerksamkeit</a:t>
            </a:r>
            <a:r>
              <a:rPr lang="pl-PL" sz="8000" b="1">
                <a:latin typeface="Calibri" panose="020F0502020204030204"/>
                <a:ea typeface="Calibri" panose="020F0502020204030204"/>
                <a:cs typeface="Aldhabi"/>
              </a:rPr>
              <a:t>!</a:t>
            </a:r>
            <a:endParaRPr lang="pl-PL" sz="8000" b="1">
              <a:latin typeface="Calibri" panose="020F0502020204030204"/>
              <a:ea typeface="Calibri" panose="020F0502020204030204"/>
              <a:cs typeface="Aldhabi"/>
            </a:endParaRPr>
          </a:p>
        </p:txBody>
      </p: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392253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3409" y="489853"/>
            <a:ext cx="6186871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8981" y="976152"/>
            <a:ext cx="5032829" cy="5024920"/>
          </a:xfrm>
        </p:spPr>
        <p:txBody>
          <a:bodyPr anchor="ctr">
            <a:normAutofit/>
          </a:bodyPr>
          <a:lstStyle/>
          <a:p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Allgemeine Informationen zur Deutschen Bundesbank</a:t>
            </a:r>
            <a:endParaRPr lang="pl-PL" sz="32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Notenbank</a:t>
            </a:r>
            <a:b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Zentralbank</a:t>
            </a:r>
            <a:b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Bankenaufsicht </a:t>
            </a:r>
            <a:b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Bankgeschäft </a:t>
            </a:r>
            <a:b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Währungsreserven </a:t>
            </a:r>
            <a:b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r>
              <a:rPr lang="pl-PL" alt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Interessante Infos</a:t>
            </a:r>
            <a:b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Fragen zum Text</a:t>
            </a:r>
            <a:b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</a:br>
            <a:r>
              <a:rPr lang="en-US" sz="3200">
                <a:latin typeface="Calibri" panose="020F0502020204030204"/>
                <a:ea typeface="Calibri" panose="020F0502020204030204"/>
                <a:cs typeface="Calibri" panose="020F0502020204030204"/>
              </a:rPr>
              <a:t>Wortschatz</a:t>
            </a:r>
            <a:endParaRPr lang="en-US" sz="32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54862" y="976158"/>
            <a:ext cx="4440589" cy="5024931"/>
          </a:xfrm>
        </p:spPr>
        <p:txBody>
          <a:bodyPr anchor="ctr">
            <a:normAutofit/>
          </a:bodyPr>
          <a:lstStyle/>
          <a:p>
            <a:pPr algn="ctr"/>
            <a:r>
              <a:rPr lang="pl-PL" sz="9600" b="1">
                <a:latin typeface="Calibri" panose="020F0502020204030204"/>
                <a:ea typeface="Calibri" panose="020F0502020204030204"/>
                <a:cs typeface="Aldhabi"/>
              </a:rPr>
              <a:t>Agenda</a:t>
            </a:r>
            <a:endParaRPr lang="pl-PL" b="1">
              <a:latin typeface="Calibri" panose="020F0502020204030204"/>
              <a:ea typeface="Calibri" panose="020F0502020204030204"/>
              <a:cs typeface="Aldhabi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>
                <a:latin typeface="Calibri" panose="020F0502020204030204"/>
                <a:ea typeface="Calibri" panose="020F0502020204030204"/>
                <a:cs typeface="Calibri" panose="020F0502020204030204"/>
              </a:rPr>
              <a:t>Allgemeine Informationen zur Deutschen Bundesbank</a:t>
            </a:r>
            <a:endParaRPr lang="pl-PL" sz="3600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5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10"/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Haupsitz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in Frankfurt am Main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en-US">
                <a:latin typeface="Calibri" panose="020F0502020204030204"/>
                <a:ea typeface="Calibri" panose="020F0502020204030204"/>
                <a:cs typeface="Times New Roman" panose="02020603050405020304"/>
              </a:rPr>
              <a:t>Teil des Europäischen Systems der Zentralbanken</a:t>
            </a:r>
            <a:endParaRPr lang="en-US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342900" indent="-342900">
              <a:buChar char="•"/>
            </a:pPr>
            <a:r>
              <a:rPr lang="en-US">
                <a:latin typeface="Calibri" panose="020F0502020204030204"/>
                <a:ea typeface="+mn-lt"/>
                <a:cs typeface="Times New Roman" panose="02020603050405020304"/>
              </a:rPr>
              <a:t>Stellung </a:t>
            </a:r>
            <a:r>
              <a:rPr lang="en-US">
                <a:latin typeface="Calibri" panose="020F0502020204030204"/>
                <a:ea typeface="+mn-lt"/>
                <a:cs typeface="+mn-lt"/>
              </a:rPr>
              <a:t>der obersten Bundesbehörde</a:t>
            </a:r>
            <a:endParaRPr lang="en-US">
              <a:latin typeface="Calibri" panose="020F0502020204030204"/>
              <a:ea typeface="+mn-lt"/>
              <a:cs typeface="+mn-lt"/>
            </a:endParaRPr>
          </a:p>
        </p:txBody>
      </p:sp>
      <p:pic>
        <p:nvPicPr>
          <p:cNvPr id="7" name="Symbol zastępczy zawartości 6" descr="Obserwator Finansowy: ekonomia, debata, Polska, świ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0694" y="842828"/>
            <a:ext cx="6588977" cy="5172346"/>
          </a:xfrm>
          <a:prstGeom prst="rect">
            <a:avLst/>
          </a:prstGeom>
        </p:spPr>
      </p:pic>
      <p:cxnSp>
        <p:nvCxnSpPr>
          <p:cNvPr id="27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514048" y="6395356"/>
            <a:ext cx="1106714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pl-PL" sz="1000">
                <a:latin typeface="Calibri" panose="020F0502020204030204"/>
                <a:ea typeface="Calibri" panose="020F0502020204030204"/>
                <a:cs typeface="Arial" panose="020B0604020202020204"/>
                <a:hlinkClick r:id="rId2"/>
              </a:rPr>
              <a:t>https://www.bundesbank.de/en/tasks/central-bank-of-the-federal-republic-of-germany-626946</a:t>
            </a:r>
            <a:br>
              <a:rPr lang="pl-PL" sz="2000">
                <a:latin typeface="Arial" panose="020B0604020202020204"/>
                <a:cs typeface="Arial" panose="020B0604020202020204"/>
              </a:rPr>
            </a:br>
            <a:endParaRPr lang="pl-PL" sz="200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07" y="489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971976"/>
          </a:xfrm>
        </p:spPr>
        <p:txBody>
          <a:bodyPr>
            <a:normAutofit/>
          </a:bodyPr>
          <a:lstStyle/>
          <a:p>
            <a:pPr algn="ctr"/>
            <a:r>
              <a:rPr lang="pl-PL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Notenbank</a:t>
            </a:r>
            <a:endParaRPr lang="pl-PL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2939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2601" y="3282330"/>
            <a:ext cx="5189963" cy="2800893"/>
          </a:xfrm>
        </p:spPr>
        <p:txBody>
          <a:bodyPr anchor="ctr">
            <a:normAutofit/>
          </a:bodyPr>
          <a:lstStyle/>
          <a:p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Die Deutsche Bundesbank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versorgt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die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Wirtschaft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mit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Bargeld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und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sorgt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für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deren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Umlauf. </a:t>
            </a:r>
            <a:r>
              <a:rPr lang="pl-PL" altLang="en-US">
                <a:latin typeface="Calibri" panose="020F0502020204030204"/>
                <a:ea typeface="Calibri" panose="020F0502020204030204"/>
                <a:cs typeface="Calibri" panose="020F0502020204030204"/>
              </a:rPr>
              <a:t>Sie p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rüft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das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Bargeld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und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gibt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das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Falschgeld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an die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Polizei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weiter</a:t>
            </a:r>
            <a:endParaRPr lang="pl-PL" err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Symbol zastępczy zawartości 4" descr="Plik:Deutsche Bundesbank logo.svg – Wikipedia, wolna encyklopedi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3561019"/>
            <a:ext cx="5533671" cy="2118953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74524" y="6380237"/>
            <a:ext cx="1094619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pl-PL" sz="1000">
                <a:latin typeface="Calibri" panose="020F0502020204030204"/>
                <a:ea typeface="Calibri" panose="020F0502020204030204"/>
                <a:cs typeface="Arial" panose="020B0604020202020204"/>
                <a:hlinkClick r:id="rId2"/>
              </a:rPr>
              <a:t>https://de.wikipedia.org/wiki/Deutsche_Bundesbank</a:t>
            </a:r>
            <a:r>
              <a:rPr lang="pl-PL" sz="1000">
                <a:latin typeface="Calibri" panose="020F0502020204030204"/>
                <a:ea typeface="+mn-lt"/>
                <a:cs typeface="+mn-lt"/>
              </a:rPr>
              <a:t> </a:t>
            </a:r>
            <a:endParaRPr lang="pl-PL" sz="100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03143" y="976160"/>
            <a:ext cx="5526527" cy="2237925"/>
          </a:xfrm>
        </p:spPr>
        <p:txBody>
          <a:bodyPr>
            <a:normAutofit/>
          </a:bodyPr>
          <a:lstStyle/>
          <a:p>
            <a:r>
              <a:rPr lang="pl-PL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Zentralbank</a:t>
            </a:r>
            <a:endParaRPr lang="pl-PL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phic 6" descr="Bank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2600" y="877564"/>
            <a:ext cx="5102674" cy="510267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03145" y="3408254"/>
            <a:ext cx="5526526" cy="2470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Zwei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Hauptfunktionen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     -   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Refinanzierungsquelle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     -   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Clearingstelle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für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Kreditinstitute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1.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Januar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1999</a:t>
            </a:r>
            <a:r>
              <a:rPr lang="pl-PL"/>
              <a:t> </a:t>
            </a:r>
            <a:endParaRPr lang="pl-PL"/>
          </a:p>
          <a:p>
            <a:r>
              <a:rPr lang="pl-PL" sz="2000"/>
              <a:t>   </a:t>
            </a:r>
            <a:endParaRPr lang="pl-PL" sz="2000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74523" y="6365119"/>
            <a:ext cx="943428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pl-PL" sz="1000">
                <a:latin typeface="Calibri" panose="020F0502020204030204"/>
                <a:ea typeface="Calibri" panose="020F0502020204030204"/>
                <a:cs typeface="Arial" panose="020B0604020202020204"/>
                <a:hlinkClick r:id="rId3"/>
              </a:rPr>
              <a:t>https://de.wikipedia.org/wiki/Deutsche_Bundesbank</a:t>
            </a:r>
            <a:r>
              <a:rPr lang="pl-PL" sz="1000">
                <a:latin typeface="Calibri" panose="020F0502020204030204"/>
                <a:ea typeface="+mn-lt"/>
                <a:cs typeface="+mn-lt"/>
              </a:rPr>
              <a:t> </a:t>
            </a:r>
            <a:endParaRPr lang="pl-PL" sz="100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3409" y="489853"/>
            <a:ext cx="6186871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1" y="976152"/>
            <a:ext cx="5613399" cy="5024920"/>
          </a:xfrm>
        </p:spPr>
        <p:txBody>
          <a:bodyPr anchor="ctr">
            <a:normAutofit/>
          </a:bodyPr>
          <a:lstStyle/>
          <a:p>
            <a:pPr algn="ctr"/>
            <a:r>
              <a:rPr lang="pl-PL" sz="6100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Bankenaufsicht</a:t>
            </a:r>
            <a:r>
              <a:rPr lang="pl-PL" sz="6100" b="1">
                <a:latin typeface="Calibri" panose="020F0502020204030204"/>
                <a:ea typeface="Calibri" panose="020F0502020204030204"/>
                <a:cs typeface="Aldhabi"/>
              </a:rPr>
              <a:t> </a:t>
            </a:r>
            <a:endParaRPr lang="pl-PL" sz="6100">
              <a:latin typeface="Calibri" panose="020F0502020204030204"/>
              <a:ea typeface="Calibri" panose="020F0502020204030204"/>
              <a:cs typeface="Aldhabi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7082291" y="915682"/>
          <a:ext cx="4440589" cy="502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559405" y="6244166"/>
            <a:ext cx="874485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pl-PL" sz="1000">
                <a:latin typeface="Calibri" panose="020F0502020204030204"/>
                <a:ea typeface="Calibri" panose="020F0502020204030204"/>
                <a:cs typeface="Arial" panose="020B0604020202020204"/>
                <a:hlinkClick r:id="rId6"/>
              </a:rPr>
              <a:t>https://de.wikipedia.org/wiki/Deutsche_Bundesbank</a:t>
            </a:r>
            <a:r>
              <a:rPr lang="pl-PL" sz="2000">
                <a:latin typeface="Calibri" panose="020F0502020204030204"/>
                <a:ea typeface="+mn-lt"/>
                <a:cs typeface="+mn-lt"/>
              </a:rPr>
              <a:t> </a:t>
            </a:r>
            <a:endParaRPr lang="pl-PL" sz="2000">
              <a:latin typeface="Calibri" panose="020F0502020204030204"/>
              <a:ea typeface="+mn-lt"/>
              <a:cs typeface="+mn-lt"/>
            </a:endParaRPr>
          </a:p>
          <a:p>
            <a:r>
              <a:rPr lang="pl-PL" sz="1000">
                <a:latin typeface="Calibri" panose="020F0502020204030204"/>
                <a:ea typeface="Calibri" panose="020F0502020204030204"/>
                <a:cs typeface="Arial" panose="020B0604020202020204"/>
                <a:hlinkClick r:id="rId7"/>
              </a:rPr>
              <a:t>https://www.bafin.de/EN/DieBaFin/AufgabenGeschichte/Bankenaufsicht/ZusammenarbeitBundesbank/zusammenarbeitbundesbank_node_en.html</a:t>
            </a:r>
            <a:endParaRPr lang="pl-PL" sz="1000"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07" y="489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6220" y="721946"/>
            <a:ext cx="10099631" cy="1971976"/>
          </a:xfrm>
        </p:spPr>
        <p:txBody>
          <a:bodyPr>
            <a:normAutofit/>
          </a:bodyPr>
          <a:lstStyle/>
          <a:p>
            <a:r>
              <a:rPr lang="pl-PL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Bankgeschäft</a:t>
            </a:r>
            <a:r>
              <a:rPr lang="pl-PL" b="1"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endParaRPr lang="pl-PL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0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2939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71458" y="3427473"/>
            <a:ext cx="4375141" cy="280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Char char="•"/>
            </a:pP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Fiskalagent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für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die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Behörden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karitative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Einrichtungen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und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ihre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eigenen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Mitarbeiter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Grafika 3" descr="Euro z wypełnieniem pełnym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-360000">
            <a:off x="8477651" y="733555"/>
            <a:ext cx="2003437" cy="2003437"/>
          </a:xfrm>
          <a:prstGeom prst="rect">
            <a:avLst/>
          </a:prstGeom>
        </p:spPr>
      </p:pic>
      <p:pic>
        <p:nvPicPr>
          <p:cNvPr id="5" name="Grafika 4" descr="Liczydło kontur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979458" y="3022968"/>
            <a:ext cx="2934770" cy="2934770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04761" y="6365119"/>
            <a:ext cx="8829523" cy="408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pl-PL" sz="1000">
                <a:latin typeface="Calibri" panose="020F0502020204030204"/>
                <a:ea typeface="Calibri" panose="020F0502020204030204"/>
                <a:cs typeface="Arial" panose="020B0604020202020204"/>
                <a:hlinkClick r:id="rId5"/>
              </a:rPr>
              <a:t>https://de.wikipedia.org/wiki/Deutsche_Bundesbank</a:t>
            </a:r>
            <a:r>
              <a:rPr lang="pl-PL" sz="2000">
                <a:ea typeface="+mn-lt"/>
                <a:cs typeface="+mn-lt"/>
              </a:rPr>
              <a:t> </a:t>
            </a:r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3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4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42"/>
          <p:cNvCxnSpPr>
            <a:cxnSpLocks noGrp="1" noRot="1" noChangeAspect="1" noMove="1" noResize="1" noEditPoints="1" noAdjustHandles="1" noChangeArrowheads="1" noChangeShapeType="1"/>
          </p:cNvCxnSpPr>
          <p:nvPr userDrawn="1"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4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5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4678" y="702870"/>
            <a:ext cx="5614993" cy="2464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Währungsreserven</a:t>
            </a:r>
            <a:r>
              <a:rPr lang="en-US" sz="4800" b="1"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endParaRPr lang="pl-PL" sz="48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14677" y="4067746"/>
            <a:ext cx="5614993" cy="216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Was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sind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Währungsreserven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 und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wofür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werden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sie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verwendet</a:t>
            </a:r>
            <a:r>
              <a:rPr lang="en-US">
                <a:latin typeface="Calibri" panose="020F0502020204030204"/>
                <a:ea typeface="Calibri" panose="020F0502020204030204"/>
                <a:cs typeface="Calibri" panose="020F0502020204030204"/>
              </a:rPr>
              <a:t>?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1" name="Picture 4" descr="Wykres niebieskiego świeczki"/>
          <p:cNvPicPr>
            <a:picLocks noChangeAspect="1"/>
          </p:cNvPicPr>
          <p:nvPr/>
        </p:nvPicPr>
        <p:blipFill rotWithShape="1">
          <a:blip r:embed="rId1">
            <a:alphaModFix amt="88000"/>
          </a:blip>
          <a:srcRect l="19666" r="19666"/>
          <a:stretch>
            <a:fillRect/>
          </a:stretch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58" name="Straight Connector 4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635000" y="6395357"/>
            <a:ext cx="808869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pl-PL" sz="1000">
                <a:latin typeface="Calibri" panose="020F0502020204030204"/>
                <a:ea typeface="Calibri" panose="020F0502020204030204"/>
                <a:cs typeface="Arial" panose="020B0604020202020204"/>
                <a:hlinkClick r:id="rId2"/>
              </a:rPr>
              <a:t>https://de.wikipedia.org/wiki/Deutsche_Bundesbank</a:t>
            </a:r>
            <a:r>
              <a:rPr lang="pl-PL" sz="1000">
                <a:latin typeface="Calibri" panose="020F0502020204030204"/>
                <a:ea typeface="+mn-lt"/>
                <a:cs typeface="+mn-lt"/>
              </a:rPr>
              <a:t> </a:t>
            </a:r>
            <a:endParaRPr lang="pl-PL" sz="100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976160"/>
            <a:ext cx="5572917" cy="2237925"/>
          </a:xfrm>
        </p:spPr>
        <p:txBody>
          <a:bodyPr>
            <a:normAutofit/>
          </a:bodyPr>
          <a:lstStyle/>
          <a:p>
            <a:pPr algn="ctr"/>
            <a:r>
              <a:rPr lang="pl-PL" sz="6100" b="1" err="1">
                <a:latin typeface="Calibri" panose="020F0502020204030204"/>
                <a:ea typeface="Calibri" panose="020F0502020204030204"/>
                <a:cs typeface="Calibri" panose="020F0502020204030204"/>
              </a:rPr>
              <a:t>Kleinigkeiten</a:t>
            </a:r>
            <a:endParaRPr lang="pl-PL" sz="6100" b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7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2410" y="3311492"/>
            <a:ext cx="5331011" cy="24700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Hauptsitze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anderer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Finanzinstitute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in Frankfurt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am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Main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: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Europäische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Zentralbank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(EZB)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Bundesanstalt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für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Finanzdienstleistungsaufsicht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﻿ (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BaFin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)</a:t>
            </a:r>
            <a:endParaRPr lang="pl-PL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IFC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Deutschland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,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Teil</a:t>
            </a: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</a:rPr>
              <a:t> der </a:t>
            </a:r>
            <a:r>
              <a:rPr lang="pl-PL" err="1">
                <a:latin typeface="Calibri" panose="020F0502020204030204"/>
                <a:ea typeface="Calibri" panose="020F0502020204030204"/>
                <a:cs typeface="Calibri" panose="020F0502020204030204"/>
              </a:rPr>
              <a:t>Weltbank</a:t>
            </a:r>
            <a:endParaRPr lang="pl-PL" err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Obraz 3" descr="Obraz zawierający na wolnym powietrzu, niebo, budynek, wieża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6972" y="659381"/>
            <a:ext cx="3348231" cy="5539240"/>
          </a:xfrm>
          <a:prstGeom prst="rect">
            <a:avLst/>
          </a:prstGeom>
        </p:spPr>
      </p:pic>
      <p:cxnSp>
        <p:nvCxnSpPr>
          <p:cNvPr id="8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35000" y="6350000"/>
            <a:ext cx="1028095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pl-PL" sz="1000">
                <a:latin typeface="Calibri" panose="020F0502020204030204"/>
                <a:ea typeface="+mn-lt"/>
                <a:cs typeface="+mn-lt"/>
                <a:hlinkClick r:id="rId2"/>
              </a:rPr>
              <a:t>https://pl.wikipedia.org/wiki/Frankfurt_nad_Menem</a:t>
            </a:r>
            <a:r>
              <a:rPr lang="pl-PL" sz="1000">
                <a:latin typeface="Calibri" panose="020F0502020204030204"/>
                <a:ea typeface="+mn-lt"/>
                <a:cs typeface="+mn-lt"/>
              </a:rPr>
              <a:t> </a:t>
            </a:r>
            <a:endParaRPr lang="pl-PL" sz="1000"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D1490A-008C-4449-B1A5-967DE28092C0}"/>
</file>

<file path=customXml/itemProps2.xml><?xml version="1.0" encoding="utf-8"?>
<ds:datastoreItem xmlns:ds="http://schemas.openxmlformats.org/officeDocument/2006/customXml" ds:itemID="{D8E15483-2F6C-4019-A931-362C5620B66A}"/>
</file>

<file path=customXml/itemProps3.xml><?xml version="1.0" encoding="utf-8"?>
<ds:datastoreItem xmlns:ds="http://schemas.openxmlformats.org/officeDocument/2006/customXml" ds:itemID="{FE5B140C-93DC-4CBA-9661-8525CA41865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3791</Words>
  <Application>WPS Presentation</Application>
  <PresentationFormat>Panoramiczny</PresentationFormat>
  <Paragraphs>81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Aldhabi</vt:lpstr>
      <vt:lpstr>Times New Roman</vt:lpstr>
      <vt:lpstr>Arial</vt:lpstr>
      <vt:lpstr>Seaford</vt:lpstr>
      <vt:lpstr>Segoe Print</vt:lpstr>
      <vt:lpstr>Microsoft YaHei</vt:lpstr>
      <vt:lpstr>Arial Unicode MS</vt:lpstr>
      <vt:lpstr>LevelVTI</vt:lpstr>
      <vt:lpstr>  Universität Rzeszów Institut für Wirtschaft und Finanzen   Deutsche Bundesbank</vt:lpstr>
      <vt:lpstr>Notenbank Zentralbank Bankenaufsicht  Bankgeschäft  Währungsreserven  Kleinigkeiten Fragen zum Text Wortschatz</vt:lpstr>
      <vt:lpstr>Allgemeine Informationen zur Deutschen Bundesbank</vt:lpstr>
      <vt:lpstr>Notenbank</vt:lpstr>
      <vt:lpstr>Zentralbank</vt:lpstr>
      <vt:lpstr>Bankenaufsicht </vt:lpstr>
      <vt:lpstr>Bankgeschäft </vt:lpstr>
      <vt:lpstr>Währungsreserven </vt:lpstr>
      <vt:lpstr>Kleinigkeiten</vt:lpstr>
      <vt:lpstr>Fragen zum Text</vt:lpstr>
      <vt:lpstr>Wortschatz</vt:lpstr>
      <vt:lpstr>Quellen:</vt:lpstr>
      <vt:lpstr>Vielen Dank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Oem</cp:lastModifiedBy>
  <cp:revision>6</cp:revision>
  <dcterms:created xsi:type="dcterms:W3CDTF">2024-03-04T20:17:00Z</dcterms:created>
  <dcterms:modified xsi:type="dcterms:W3CDTF">2024-03-10T16:58:28Z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907B8B93D7B0435082A7A46E3768644E_12</vt:lpwstr>
  </property>
  <property fmtid="{D5CDD505-2E9C-101B-9397-08002B2CF9AE}" pid="3" name="KSOProductBuildVer">
    <vt:lpwstr>1045-12.2.0.13489</vt:lpwstr>
  </property>
  <property fmtid="{D5CDD505-2E9C-101B-9397-08002B2CF9AE}" pid="4" name="ContentTypeId">
    <vt:lpwstr>0x0101000F032860FE59B94DB7E8C59EF37275DE</vt:lpwstr>
  </property>
</Properties>
</file>