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5.svg" ContentType="image/svg+xml"/>
  <Override PartName="/ppt/media/image17.svg" ContentType="image/svg+xml"/>
  <Override PartName="/ppt/media/image9.svg" ContentType="image/svg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4" r:id="rId8"/>
    <p:sldId id="263" r:id="rId9"/>
    <p:sldId id="265" r:id="rId10"/>
    <p:sldId id="267" r:id="rId11"/>
    <p:sldId id="274" r:id="rId12"/>
    <p:sldId id="262" r:id="rId13"/>
    <p:sldId id="266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7" Type="http://schemas.openxmlformats.org/officeDocument/2006/relationships/tableStyles" Target="tableStyles.xml"/><Relationship Id="rId12" Type="http://schemas.openxmlformats.org/officeDocument/2006/relationships/slide" Target="slides/slide10.xml"/><Relationship Id="rId2" Type="http://schemas.openxmlformats.org/officeDocument/2006/relationships/theme" Target="theme/theme1.xml"/><Relationship Id="rId16" Type="http://schemas.openxmlformats.org/officeDocument/2006/relationships/viewProps" Target="viewProps.xml"/><Relationship Id="rId20" Type="http://schemas.openxmlformats.org/officeDocument/2006/relationships/customXml" Target="../customXml/item3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9" Type="http://schemas.openxmlformats.org/officeDocument/2006/relationships/slide" Target="slides/slide7.xml"/><Relationship Id="rId4" Type="http://schemas.openxmlformats.org/officeDocument/2006/relationships/slide" Target="slides/slide2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BAE36-5142-4B62-8FD9-A187CAE549E7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05EAD55-34F8-42CB-9B88-CB720C947E4B}">
      <dgm:prSet/>
      <dgm:spPr/>
      <dgm:t>
        <a:bodyPr/>
        <a:lstStyle/>
        <a:p>
          <a:r>
            <a:rPr lang="de-DE" u="none" dirty="0">
              <a:solidFill>
                <a:schemeClr val="tx1"/>
              </a:solidFill>
            </a:rPr>
            <a:t>friktionelle Arbeitslosigkeit</a:t>
          </a:r>
          <a:endParaRPr lang="en-US" u="none" dirty="0">
            <a:solidFill>
              <a:schemeClr val="tx1"/>
            </a:solidFill>
          </a:endParaRPr>
        </a:p>
      </dgm:t>
    </dgm:pt>
    <dgm:pt modelId="{0C1C3714-9B56-450F-8C34-81C8B21DF0B8}" cxnId="{ABD1C149-99AA-4648-AFFC-ECAA8D934B70}" type="parTrans">
      <dgm:prSet/>
      <dgm:spPr/>
      <dgm:t>
        <a:bodyPr/>
        <a:lstStyle/>
        <a:p>
          <a:endParaRPr lang="en-US"/>
        </a:p>
      </dgm:t>
    </dgm:pt>
    <dgm:pt modelId="{EF9AC05B-8A7F-424D-ADE3-7899E11930EB}" cxnId="{ABD1C149-99AA-4648-AFFC-ECAA8D934B70}" type="sibTrans">
      <dgm:prSet/>
      <dgm:spPr/>
      <dgm:t>
        <a:bodyPr/>
        <a:lstStyle/>
        <a:p>
          <a:endParaRPr lang="en-US"/>
        </a:p>
      </dgm:t>
    </dgm:pt>
    <dgm:pt modelId="{CB475315-BFCE-4502-A957-3DFA5558E62A}">
      <dgm:prSet/>
      <dgm:spPr/>
      <dgm:t>
        <a:bodyPr/>
        <a:lstStyle/>
        <a:p>
          <a:r>
            <a:rPr lang="de-DE" u="none" dirty="0">
              <a:solidFill>
                <a:schemeClr val="tx1"/>
              </a:solidFill>
            </a:rPr>
            <a:t>saisonale Arbeitslosigkeit</a:t>
          </a:r>
          <a:endParaRPr lang="en-US" u="none" dirty="0">
            <a:solidFill>
              <a:schemeClr val="tx1"/>
            </a:solidFill>
          </a:endParaRPr>
        </a:p>
      </dgm:t>
    </dgm:pt>
    <dgm:pt modelId="{4A57111C-4A3A-47D2-BDC3-2D721CC74228}" cxnId="{4C409983-AD47-47C4-938E-AE9E2C4B2C09}" type="parTrans">
      <dgm:prSet/>
      <dgm:spPr/>
      <dgm:t>
        <a:bodyPr/>
        <a:lstStyle/>
        <a:p>
          <a:endParaRPr lang="en-US"/>
        </a:p>
      </dgm:t>
    </dgm:pt>
    <dgm:pt modelId="{BF21DE11-9D94-446F-B2F1-CE7E1404241E}" cxnId="{4C409983-AD47-47C4-938E-AE9E2C4B2C09}" type="sibTrans">
      <dgm:prSet/>
      <dgm:spPr/>
      <dgm:t>
        <a:bodyPr/>
        <a:lstStyle/>
        <a:p>
          <a:endParaRPr lang="en-US"/>
        </a:p>
      </dgm:t>
    </dgm:pt>
    <dgm:pt modelId="{D94FDAB1-079B-452F-B876-83721B0D8B25}">
      <dgm:prSet/>
      <dgm:spPr/>
      <dgm:t>
        <a:bodyPr/>
        <a:lstStyle/>
        <a:p>
          <a:r>
            <a:rPr lang="de-DE" u="none" dirty="0">
              <a:solidFill>
                <a:schemeClr val="tx1"/>
              </a:solidFill>
            </a:rPr>
            <a:t>konjunkturelle Arbeitslosigkeit</a:t>
          </a:r>
          <a:endParaRPr lang="en-US" u="none" dirty="0">
            <a:solidFill>
              <a:schemeClr val="tx1"/>
            </a:solidFill>
          </a:endParaRPr>
        </a:p>
      </dgm:t>
    </dgm:pt>
    <dgm:pt modelId="{A6CDE43A-DB10-475C-8BBA-5D202F370B82}" cxnId="{436FA0B1-D894-4BA3-A9C3-FBAEDC8A556C}" type="parTrans">
      <dgm:prSet/>
      <dgm:spPr/>
      <dgm:t>
        <a:bodyPr/>
        <a:lstStyle/>
        <a:p>
          <a:endParaRPr lang="en-US"/>
        </a:p>
      </dgm:t>
    </dgm:pt>
    <dgm:pt modelId="{45661D61-D397-4BF8-8ED6-DB0A0EDCE1E0}" cxnId="{436FA0B1-D894-4BA3-A9C3-FBAEDC8A556C}" type="sibTrans">
      <dgm:prSet/>
      <dgm:spPr/>
      <dgm:t>
        <a:bodyPr/>
        <a:lstStyle/>
        <a:p>
          <a:endParaRPr lang="en-US"/>
        </a:p>
      </dgm:t>
    </dgm:pt>
    <dgm:pt modelId="{23DCFFD1-3763-4D1A-B65E-C476CE1B5AF9}">
      <dgm:prSet/>
      <dgm:spPr/>
      <dgm:t>
        <a:bodyPr/>
        <a:lstStyle/>
        <a:p>
          <a:r>
            <a:rPr lang="de-DE" u="none" dirty="0">
              <a:solidFill>
                <a:schemeClr val="tx1"/>
              </a:solidFill>
            </a:rPr>
            <a:t>strukturelle Arbeitslosigkeit</a:t>
          </a:r>
          <a:endParaRPr lang="en-US" u="none" dirty="0">
            <a:solidFill>
              <a:schemeClr val="tx1"/>
            </a:solidFill>
          </a:endParaRPr>
        </a:p>
      </dgm:t>
    </dgm:pt>
    <dgm:pt modelId="{9A0A1988-CB5F-4289-8094-ECECBA52BF5F}" cxnId="{71414AA0-8819-40F3-A7D6-C8E0F4E460C8}" type="parTrans">
      <dgm:prSet/>
      <dgm:spPr/>
      <dgm:t>
        <a:bodyPr/>
        <a:lstStyle/>
        <a:p>
          <a:endParaRPr lang="en-US"/>
        </a:p>
      </dgm:t>
    </dgm:pt>
    <dgm:pt modelId="{C2918985-7827-4AA5-B67C-436CE370FB4C}" cxnId="{71414AA0-8819-40F3-A7D6-C8E0F4E460C8}" type="sibTrans">
      <dgm:prSet/>
      <dgm:spPr/>
      <dgm:t>
        <a:bodyPr/>
        <a:lstStyle/>
        <a:p>
          <a:endParaRPr lang="en-US"/>
        </a:p>
      </dgm:t>
    </dgm:pt>
    <dgm:pt modelId="{A3E4CE0F-6320-4ECB-ABC4-3468FB0D5E80}" type="pres">
      <dgm:prSet presAssocID="{B07BAE36-5142-4B62-8FD9-A187CAE549E7}" presName="vert0" presStyleCnt="0">
        <dgm:presLayoutVars>
          <dgm:dir/>
          <dgm:animOne val="branch"/>
          <dgm:animLvl val="lvl"/>
        </dgm:presLayoutVars>
      </dgm:prSet>
      <dgm:spPr/>
    </dgm:pt>
    <dgm:pt modelId="{EF28E9F3-E35F-4D57-B420-13417ACC06E5}" type="pres">
      <dgm:prSet presAssocID="{405EAD55-34F8-42CB-9B88-CB720C947E4B}" presName="thickLine" presStyleLbl="alignNode1" presStyleIdx="0" presStyleCnt="4"/>
      <dgm:spPr/>
    </dgm:pt>
    <dgm:pt modelId="{31B0694C-1B42-4C39-91F4-551EBAE2A0F6}" type="pres">
      <dgm:prSet presAssocID="{405EAD55-34F8-42CB-9B88-CB720C947E4B}" presName="horz1" presStyleCnt="0"/>
      <dgm:spPr/>
    </dgm:pt>
    <dgm:pt modelId="{0653CDBF-071D-48DE-97F0-13BA1B7DCDFB}" type="pres">
      <dgm:prSet presAssocID="{405EAD55-34F8-42CB-9B88-CB720C947E4B}" presName="tx1" presStyleLbl="revTx" presStyleIdx="0" presStyleCnt="4"/>
      <dgm:spPr/>
    </dgm:pt>
    <dgm:pt modelId="{45E4AB1C-5364-4120-BFA7-6BB5481FB16F}" type="pres">
      <dgm:prSet presAssocID="{405EAD55-34F8-42CB-9B88-CB720C947E4B}" presName="vert1" presStyleCnt="0"/>
      <dgm:spPr/>
    </dgm:pt>
    <dgm:pt modelId="{13DB88CD-594E-4400-AD20-BD0BAD569B3F}" type="pres">
      <dgm:prSet presAssocID="{CB475315-BFCE-4502-A957-3DFA5558E62A}" presName="thickLine" presStyleLbl="alignNode1" presStyleIdx="1" presStyleCnt="4"/>
      <dgm:spPr/>
    </dgm:pt>
    <dgm:pt modelId="{620BBC0D-4725-487E-9ACE-EBA446ADFAAD}" type="pres">
      <dgm:prSet presAssocID="{CB475315-BFCE-4502-A957-3DFA5558E62A}" presName="horz1" presStyleCnt="0"/>
      <dgm:spPr/>
    </dgm:pt>
    <dgm:pt modelId="{BB859747-4859-4033-89E4-4501B01CD8B2}" type="pres">
      <dgm:prSet presAssocID="{CB475315-BFCE-4502-A957-3DFA5558E62A}" presName="tx1" presStyleLbl="revTx" presStyleIdx="1" presStyleCnt="4"/>
      <dgm:spPr/>
    </dgm:pt>
    <dgm:pt modelId="{9D82E1DF-DC3A-4317-8613-86DEA8CCF301}" type="pres">
      <dgm:prSet presAssocID="{CB475315-BFCE-4502-A957-3DFA5558E62A}" presName="vert1" presStyleCnt="0"/>
      <dgm:spPr/>
    </dgm:pt>
    <dgm:pt modelId="{F37DAA78-B7A6-4D92-9FE0-242EFECDD2CF}" type="pres">
      <dgm:prSet presAssocID="{D94FDAB1-079B-452F-B876-83721B0D8B25}" presName="thickLine" presStyleLbl="alignNode1" presStyleIdx="2" presStyleCnt="4"/>
      <dgm:spPr/>
    </dgm:pt>
    <dgm:pt modelId="{37C66B20-2487-48EF-A6CE-B4BEB07D0D85}" type="pres">
      <dgm:prSet presAssocID="{D94FDAB1-079B-452F-B876-83721B0D8B25}" presName="horz1" presStyleCnt="0"/>
      <dgm:spPr/>
    </dgm:pt>
    <dgm:pt modelId="{5AFAE1B0-C5F9-467A-8EE6-2566F121EB20}" type="pres">
      <dgm:prSet presAssocID="{D94FDAB1-079B-452F-B876-83721B0D8B25}" presName="tx1" presStyleLbl="revTx" presStyleIdx="2" presStyleCnt="4"/>
      <dgm:spPr/>
    </dgm:pt>
    <dgm:pt modelId="{CF5DD5BE-9AA3-4644-BA42-06FAFF081D46}" type="pres">
      <dgm:prSet presAssocID="{D94FDAB1-079B-452F-B876-83721B0D8B25}" presName="vert1" presStyleCnt="0"/>
      <dgm:spPr/>
    </dgm:pt>
    <dgm:pt modelId="{12B9E7BA-759C-4663-AED7-52B8025A4B3A}" type="pres">
      <dgm:prSet presAssocID="{23DCFFD1-3763-4D1A-B65E-C476CE1B5AF9}" presName="thickLine" presStyleLbl="alignNode1" presStyleIdx="3" presStyleCnt="4"/>
      <dgm:spPr/>
    </dgm:pt>
    <dgm:pt modelId="{A4526D83-E683-4A04-9654-6057255B623B}" type="pres">
      <dgm:prSet presAssocID="{23DCFFD1-3763-4D1A-B65E-C476CE1B5AF9}" presName="horz1" presStyleCnt="0"/>
      <dgm:spPr/>
    </dgm:pt>
    <dgm:pt modelId="{34A1C7BC-0003-40E9-9187-68C61F4F5181}" type="pres">
      <dgm:prSet presAssocID="{23DCFFD1-3763-4D1A-B65E-C476CE1B5AF9}" presName="tx1" presStyleLbl="revTx" presStyleIdx="3" presStyleCnt="4"/>
      <dgm:spPr/>
    </dgm:pt>
    <dgm:pt modelId="{B1552A36-627B-45A7-B28D-17AEB092A717}" type="pres">
      <dgm:prSet presAssocID="{23DCFFD1-3763-4D1A-B65E-C476CE1B5AF9}" presName="vert1" presStyleCnt="0"/>
      <dgm:spPr/>
    </dgm:pt>
  </dgm:ptLst>
  <dgm:cxnLst>
    <dgm:cxn modelId="{D7F98D1C-50FA-42DC-8597-CCC1E2AE889E}" type="presOf" srcId="{23DCFFD1-3763-4D1A-B65E-C476CE1B5AF9}" destId="{34A1C7BC-0003-40E9-9187-68C61F4F5181}" srcOrd="0" destOrd="0" presId="urn:microsoft.com/office/officeart/2008/layout/LinedList"/>
    <dgm:cxn modelId="{ABD1C149-99AA-4648-AFFC-ECAA8D934B70}" srcId="{B07BAE36-5142-4B62-8FD9-A187CAE549E7}" destId="{405EAD55-34F8-42CB-9B88-CB720C947E4B}" srcOrd="0" destOrd="0" parTransId="{0C1C3714-9B56-450F-8C34-81C8B21DF0B8}" sibTransId="{EF9AC05B-8A7F-424D-ADE3-7899E11930EB}"/>
    <dgm:cxn modelId="{4C409983-AD47-47C4-938E-AE9E2C4B2C09}" srcId="{B07BAE36-5142-4B62-8FD9-A187CAE549E7}" destId="{CB475315-BFCE-4502-A957-3DFA5558E62A}" srcOrd="1" destOrd="0" parTransId="{4A57111C-4A3A-47D2-BDC3-2D721CC74228}" sibTransId="{BF21DE11-9D94-446F-B2F1-CE7E1404241E}"/>
    <dgm:cxn modelId="{71414AA0-8819-40F3-A7D6-C8E0F4E460C8}" srcId="{B07BAE36-5142-4B62-8FD9-A187CAE549E7}" destId="{23DCFFD1-3763-4D1A-B65E-C476CE1B5AF9}" srcOrd="3" destOrd="0" parTransId="{9A0A1988-CB5F-4289-8094-ECECBA52BF5F}" sibTransId="{C2918985-7827-4AA5-B67C-436CE370FB4C}"/>
    <dgm:cxn modelId="{9F6A51A6-103B-4B05-90AD-30ADA118AB07}" type="presOf" srcId="{B07BAE36-5142-4B62-8FD9-A187CAE549E7}" destId="{A3E4CE0F-6320-4ECB-ABC4-3468FB0D5E80}" srcOrd="0" destOrd="0" presId="urn:microsoft.com/office/officeart/2008/layout/LinedList"/>
    <dgm:cxn modelId="{436FA0B1-D894-4BA3-A9C3-FBAEDC8A556C}" srcId="{B07BAE36-5142-4B62-8FD9-A187CAE549E7}" destId="{D94FDAB1-079B-452F-B876-83721B0D8B25}" srcOrd="2" destOrd="0" parTransId="{A6CDE43A-DB10-475C-8BBA-5D202F370B82}" sibTransId="{45661D61-D397-4BF8-8ED6-DB0A0EDCE1E0}"/>
    <dgm:cxn modelId="{72A031CA-95AA-4D45-84FF-F9079D8B7E07}" type="presOf" srcId="{CB475315-BFCE-4502-A957-3DFA5558E62A}" destId="{BB859747-4859-4033-89E4-4501B01CD8B2}" srcOrd="0" destOrd="0" presId="urn:microsoft.com/office/officeart/2008/layout/LinedList"/>
    <dgm:cxn modelId="{2746B8E3-8706-4B88-A7B8-5BA11CBBEC54}" type="presOf" srcId="{D94FDAB1-079B-452F-B876-83721B0D8B25}" destId="{5AFAE1B0-C5F9-467A-8EE6-2566F121EB20}" srcOrd="0" destOrd="0" presId="urn:microsoft.com/office/officeart/2008/layout/LinedList"/>
    <dgm:cxn modelId="{C97B75FA-6B31-483B-A5DB-A972E936B88B}" type="presOf" srcId="{405EAD55-34F8-42CB-9B88-CB720C947E4B}" destId="{0653CDBF-071D-48DE-97F0-13BA1B7DCDFB}" srcOrd="0" destOrd="0" presId="urn:microsoft.com/office/officeart/2008/layout/LinedList"/>
    <dgm:cxn modelId="{CCE86234-9FF8-4E24-BC38-D9E13EC2366C}" type="presParOf" srcId="{A3E4CE0F-6320-4ECB-ABC4-3468FB0D5E80}" destId="{EF28E9F3-E35F-4D57-B420-13417ACC06E5}" srcOrd="0" destOrd="0" presId="urn:microsoft.com/office/officeart/2008/layout/LinedList"/>
    <dgm:cxn modelId="{59769E84-AA0D-4453-AF09-DD30AB3DBB44}" type="presParOf" srcId="{A3E4CE0F-6320-4ECB-ABC4-3468FB0D5E80}" destId="{31B0694C-1B42-4C39-91F4-551EBAE2A0F6}" srcOrd="1" destOrd="0" presId="urn:microsoft.com/office/officeart/2008/layout/LinedList"/>
    <dgm:cxn modelId="{A361BE53-9AD6-4559-950E-4E9672F76C7C}" type="presParOf" srcId="{31B0694C-1B42-4C39-91F4-551EBAE2A0F6}" destId="{0653CDBF-071D-48DE-97F0-13BA1B7DCDFB}" srcOrd="0" destOrd="0" presId="urn:microsoft.com/office/officeart/2008/layout/LinedList"/>
    <dgm:cxn modelId="{FB87DCF1-2601-48C9-8AD7-41D6B1606BC4}" type="presParOf" srcId="{31B0694C-1B42-4C39-91F4-551EBAE2A0F6}" destId="{45E4AB1C-5364-4120-BFA7-6BB5481FB16F}" srcOrd="1" destOrd="0" presId="urn:microsoft.com/office/officeart/2008/layout/LinedList"/>
    <dgm:cxn modelId="{FBA12198-9007-4B85-8FB3-02E48FAFDC4F}" type="presParOf" srcId="{A3E4CE0F-6320-4ECB-ABC4-3468FB0D5E80}" destId="{13DB88CD-594E-4400-AD20-BD0BAD569B3F}" srcOrd="2" destOrd="0" presId="urn:microsoft.com/office/officeart/2008/layout/LinedList"/>
    <dgm:cxn modelId="{BD816CA7-A63F-44A9-840D-13D59CC07B5A}" type="presParOf" srcId="{A3E4CE0F-6320-4ECB-ABC4-3468FB0D5E80}" destId="{620BBC0D-4725-487E-9ACE-EBA446ADFAAD}" srcOrd="3" destOrd="0" presId="urn:microsoft.com/office/officeart/2008/layout/LinedList"/>
    <dgm:cxn modelId="{10CCB3AD-C4F4-40CA-BF91-0CBB306B0450}" type="presParOf" srcId="{620BBC0D-4725-487E-9ACE-EBA446ADFAAD}" destId="{BB859747-4859-4033-89E4-4501B01CD8B2}" srcOrd="0" destOrd="0" presId="urn:microsoft.com/office/officeart/2008/layout/LinedList"/>
    <dgm:cxn modelId="{A8419472-470C-4593-BC9D-9E160879EC71}" type="presParOf" srcId="{620BBC0D-4725-487E-9ACE-EBA446ADFAAD}" destId="{9D82E1DF-DC3A-4317-8613-86DEA8CCF301}" srcOrd="1" destOrd="0" presId="urn:microsoft.com/office/officeart/2008/layout/LinedList"/>
    <dgm:cxn modelId="{6F8DEB7E-B3A7-4A57-A1E6-296D21675524}" type="presParOf" srcId="{A3E4CE0F-6320-4ECB-ABC4-3468FB0D5E80}" destId="{F37DAA78-B7A6-4D92-9FE0-242EFECDD2CF}" srcOrd="4" destOrd="0" presId="urn:microsoft.com/office/officeart/2008/layout/LinedList"/>
    <dgm:cxn modelId="{20A4E0A0-8FDE-46CA-A3A4-419E337BC3A3}" type="presParOf" srcId="{A3E4CE0F-6320-4ECB-ABC4-3468FB0D5E80}" destId="{37C66B20-2487-48EF-A6CE-B4BEB07D0D85}" srcOrd="5" destOrd="0" presId="urn:microsoft.com/office/officeart/2008/layout/LinedList"/>
    <dgm:cxn modelId="{4D554DD9-7709-44E4-B421-86B6C74E5949}" type="presParOf" srcId="{37C66B20-2487-48EF-A6CE-B4BEB07D0D85}" destId="{5AFAE1B0-C5F9-467A-8EE6-2566F121EB20}" srcOrd="0" destOrd="0" presId="urn:microsoft.com/office/officeart/2008/layout/LinedList"/>
    <dgm:cxn modelId="{F2E706D9-1BA2-4993-9B5B-E40855B302F1}" type="presParOf" srcId="{37C66B20-2487-48EF-A6CE-B4BEB07D0D85}" destId="{CF5DD5BE-9AA3-4644-BA42-06FAFF081D46}" srcOrd="1" destOrd="0" presId="urn:microsoft.com/office/officeart/2008/layout/LinedList"/>
    <dgm:cxn modelId="{E4EDD2B1-683C-4E8E-B1BC-1702D76A6B45}" type="presParOf" srcId="{A3E4CE0F-6320-4ECB-ABC4-3468FB0D5E80}" destId="{12B9E7BA-759C-4663-AED7-52B8025A4B3A}" srcOrd="6" destOrd="0" presId="urn:microsoft.com/office/officeart/2008/layout/LinedList"/>
    <dgm:cxn modelId="{E2BA7518-8259-4E4D-9DD6-BD509C12052B}" type="presParOf" srcId="{A3E4CE0F-6320-4ECB-ABC4-3468FB0D5E80}" destId="{A4526D83-E683-4A04-9654-6057255B623B}" srcOrd="7" destOrd="0" presId="urn:microsoft.com/office/officeart/2008/layout/LinedList"/>
    <dgm:cxn modelId="{9509D9A7-B94D-4907-A33B-210AB5F91231}" type="presParOf" srcId="{A4526D83-E683-4A04-9654-6057255B623B}" destId="{34A1C7BC-0003-40E9-9187-68C61F4F5181}" srcOrd="0" destOrd="0" presId="urn:microsoft.com/office/officeart/2008/layout/LinedList"/>
    <dgm:cxn modelId="{D6710326-D6FF-4551-AA31-87D6EBB3BA19}" type="presParOf" srcId="{A4526D83-E683-4A04-9654-6057255B623B}" destId="{B1552A36-627B-45A7-B28D-17AEB092A7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9B6568-18DB-41FB-8D2B-D97D88047E8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6B859A4-4C75-40FB-A853-FAF66CBD4C3D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Aktive Arbeitsmarktpolitik </a:t>
          </a:r>
          <a:endParaRPr lang="en-US"/>
        </a:p>
      </dgm:t>
    </dgm:pt>
    <dgm:pt modelId="{7E10EC68-DBB3-429F-A8B4-0418E6CE1221}" cxnId="{0287DF51-F55F-4918-9998-D2CEC49C43B0}" type="parTrans">
      <dgm:prSet/>
      <dgm:spPr/>
      <dgm:t>
        <a:bodyPr/>
        <a:lstStyle/>
        <a:p>
          <a:endParaRPr lang="en-US"/>
        </a:p>
      </dgm:t>
    </dgm:pt>
    <dgm:pt modelId="{4E0048AF-2A33-4EFB-A7D9-0E5724D0EF2A}" cxnId="{0287DF51-F55F-4918-9998-D2CEC49C43B0}" type="sibTrans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FA2797C-D2AE-40A0-A87D-38A8AFD86A10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Passive Arbeitsmarktpolitik</a:t>
          </a:r>
          <a:endParaRPr lang="en-US"/>
        </a:p>
      </dgm:t>
    </dgm:pt>
    <dgm:pt modelId="{BF1F52C6-7C7D-4F6A-B745-F14B7233C3D6}" cxnId="{0F3EF1BA-0939-4233-9CF4-CAFB071E4995}" type="parTrans">
      <dgm:prSet/>
      <dgm:spPr/>
      <dgm:t>
        <a:bodyPr/>
        <a:lstStyle/>
        <a:p>
          <a:endParaRPr lang="en-US"/>
        </a:p>
      </dgm:t>
    </dgm:pt>
    <dgm:pt modelId="{D53A3EFA-D4FE-4876-A2C0-B8F4E5F0375E}" cxnId="{0F3EF1BA-0939-4233-9CF4-CAFB071E4995}" type="sibTrans">
      <dgm:prSet/>
      <dgm:spPr/>
      <dgm:t>
        <a:bodyPr/>
        <a:lstStyle/>
        <a:p>
          <a:endParaRPr lang="en-US"/>
        </a:p>
      </dgm:t>
    </dgm:pt>
    <dgm:pt modelId="{B3C37A1A-E1BC-473D-BAD6-0311C0406886}" type="pres">
      <dgm:prSet presAssocID="{F39B6568-18DB-41FB-8D2B-D97D88047E84}" presName="root" presStyleCnt="0">
        <dgm:presLayoutVars>
          <dgm:dir/>
          <dgm:resizeHandles val="exact"/>
        </dgm:presLayoutVars>
      </dgm:prSet>
      <dgm:spPr/>
    </dgm:pt>
    <dgm:pt modelId="{BC0388B7-BA6E-4379-9461-3511797211C5}" type="pres">
      <dgm:prSet presAssocID="{F39B6568-18DB-41FB-8D2B-D97D88047E84}" presName="container" presStyleCnt="0">
        <dgm:presLayoutVars>
          <dgm:dir/>
          <dgm:resizeHandles val="exact"/>
        </dgm:presLayoutVars>
      </dgm:prSet>
      <dgm:spPr/>
    </dgm:pt>
    <dgm:pt modelId="{5E3D9786-AC6F-43EC-A639-E91D53F159A7}" type="pres">
      <dgm:prSet presAssocID="{46B859A4-4C75-40FB-A853-FAF66CBD4C3D}" presName="compNode" presStyleCnt="0"/>
      <dgm:spPr/>
    </dgm:pt>
    <dgm:pt modelId="{933E2545-01E3-4C48-A705-88689F12BE6D}" type="pres">
      <dgm:prSet presAssocID="{46B859A4-4C75-40FB-A853-FAF66CBD4C3D}" presName="iconBgRect" presStyleLbl="bgShp" presStyleIdx="0" presStyleCnt="2"/>
      <dgm:spPr/>
    </dgm:pt>
    <dgm:pt modelId="{E5FB02FA-0FEC-43F2-9E1B-B624D81D395D}" type="pres">
      <dgm:prSet presAssocID="{46B859A4-4C75-40FB-A853-FAF66CBD4C3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CFB665FE-D309-4AC4-92B4-37FA754D7055}" type="pres">
      <dgm:prSet presAssocID="{46B859A4-4C75-40FB-A853-FAF66CBD4C3D}" presName="spaceRect" presStyleCnt="0"/>
      <dgm:spPr/>
    </dgm:pt>
    <dgm:pt modelId="{D6D70D77-0C66-4911-8E24-4CA240FDB817}" type="pres">
      <dgm:prSet presAssocID="{46B859A4-4C75-40FB-A853-FAF66CBD4C3D}" presName="textRect" presStyleLbl="revTx" presStyleIdx="0" presStyleCnt="2">
        <dgm:presLayoutVars>
          <dgm:chMax val="1"/>
          <dgm:chPref val="1"/>
        </dgm:presLayoutVars>
      </dgm:prSet>
      <dgm:spPr/>
    </dgm:pt>
    <dgm:pt modelId="{5464D85D-4FE6-4E64-9915-97D5BC1DB19B}" type="pres">
      <dgm:prSet presAssocID="{4E0048AF-2A33-4EFB-A7D9-0E5724D0EF2A}" presName="sibTrans" presStyleLbl="sibTrans2D1" presStyleIdx="0" presStyleCnt="0"/>
      <dgm:spPr/>
    </dgm:pt>
    <dgm:pt modelId="{213F343C-CF17-4817-801E-2E7C81910A63}" type="pres">
      <dgm:prSet presAssocID="{EFA2797C-D2AE-40A0-A87D-38A8AFD86A10}" presName="compNode" presStyleCnt="0"/>
      <dgm:spPr/>
    </dgm:pt>
    <dgm:pt modelId="{F0AA7EC3-2A91-49DA-8A17-A91105DF86E7}" type="pres">
      <dgm:prSet presAssocID="{EFA2797C-D2AE-40A0-A87D-38A8AFD86A10}" presName="iconBgRect" presStyleLbl="bgShp" presStyleIdx="1" presStyleCnt="2"/>
      <dgm:spPr/>
    </dgm:pt>
    <dgm:pt modelId="{1D1F5DE4-BF75-4013-8013-A31C26C97A76}" type="pres">
      <dgm:prSet presAssocID="{EFA2797C-D2AE-40A0-A87D-38A8AFD86A1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7F2021D9-556D-4896-A06F-9DA79B76095A}" type="pres">
      <dgm:prSet presAssocID="{EFA2797C-D2AE-40A0-A87D-38A8AFD86A10}" presName="spaceRect" presStyleCnt="0"/>
      <dgm:spPr/>
    </dgm:pt>
    <dgm:pt modelId="{8F222305-B043-4167-85C4-5086507C3B7B}" type="pres">
      <dgm:prSet presAssocID="{EFA2797C-D2AE-40A0-A87D-38A8AFD86A1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4A4CB5C-29EF-4DDB-B1A4-22B83633E5D2}" type="presOf" srcId="{F39B6568-18DB-41FB-8D2B-D97D88047E84}" destId="{B3C37A1A-E1BC-473D-BAD6-0311C0406886}" srcOrd="0" destOrd="0" presId="urn:microsoft.com/office/officeart/2018/2/layout/IconCircleList"/>
    <dgm:cxn modelId="{0287DF51-F55F-4918-9998-D2CEC49C43B0}" srcId="{F39B6568-18DB-41FB-8D2B-D97D88047E84}" destId="{46B859A4-4C75-40FB-A853-FAF66CBD4C3D}" srcOrd="0" destOrd="0" parTransId="{7E10EC68-DBB3-429F-A8B4-0418E6CE1221}" sibTransId="{4E0048AF-2A33-4EFB-A7D9-0E5724D0EF2A}"/>
    <dgm:cxn modelId="{8C8E1272-F6D8-45FA-9311-3249AA0BCDE3}" type="presOf" srcId="{4E0048AF-2A33-4EFB-A7D9-0E5724D0EF2A}" destId="{5464D85D-4FE6-4E64-9915-97D5BC1DB19B}" srcOrd="0" destOrd="0" presId="urn:microsoft.com/office/officeart/2018/2/layout/IconCircleList"/>
    <dgm:cxn modelId="{EB4DC084-F9AF-4B24-986C-B71E2E317457}" type="presOf" srcId="{46B859A4-4C75-40FB-A853-FAF66CBD4C3D}" destId="{D6D70D77-0C66-4911-8E24-4CA240FDB817}" srcOrd="0" destOrd="0" presId="urn:microsoft.com/office/officeart/2018/2/layout/IconCircleList"/>
    <dgm:cxn modelId="{0F3EF1BA-0939-4233-9CF4-CAFB071E4995}" srcId="{F39B6568-18DB-41FB-8D2B-D97D88047E84}" destId="{EFA2797C-D2AE-40A0-A87D-38A8AFD86A10}" srcOrd="1" destOrd="0" parTransId="{BF1F52C6-7C7D-4F6A-B745-F14B7233C3D6}" sibTransId="{D53A3EFA-D4FE-4876-A2C0-B8F4E5F0375E}"/>
    <dgm:cxn modelId="{ED9938CA-F8D9-4E0D-B046-2AA18E90F9CC}" type="presOf" srcId="{EFA2797C-D2AE-40A0-A87D-38A8AFD86A10}" destId="{8F222305-B043-4167-85C4-5086507C3B7B}" srcOrd="0" destOrd="0" presId="urn:microsoft.com/office/officeart/2018/2/layout/IconCircleList"/>
    <dgm:cxn modelId="{A80BB32E-2CBD-4213-A991-F0A730001615}" type="presParOf" srcId="{B3C37A1A-E1BC-473D-BAD6-0311C0406886}" destId="{BC0388B7-BA6E-4379-9461-3511797211C5}" srcOrd="0" destOrd="0" presId="urn:microsoft.com/office/officeart/2018/2/layout/IconCircleList"/>
    <dgm:cxn modelId="{F68C7FCD-1D32-4ECD-9FC7-313DFC8536C1}" type="presParOf" srcId="{BC0388B7-BA6E-4379-9461-3511797211C5}" destId="{5E3D9786-AC6F-43EC-A639-E91D53F159A7}" srcOrd="0" destOrd="0" presId="urn:microsoft.com/office/officeart/2018/2/layout/IconCircleList"/>
    <dgm:cxn modelId="{84E81488-EF47-4E0E-AD19-7D7E04BC23D8}" type="presParOf" srcId="{5E3D9786-AC6F-43EC-A639-E91D53F159A7}" destId="{933E2545-01E3-4C48-A705-88689F12BE6D}" srcOrd="0" destOrd="0" presId="urn:microsoft.com/office/officeart/2018/2/layout/IconCircleList"/>
    <dgm:cxn modelId="{46C440B3-B82A-43D2-B724-C807E13B25B4}" type="presParOf" srcId="{5E3D9786-AC6F-43EC-A639-E91D53F159A7}" destId="{E5FB02FA-0FEC-43F2-9E1B-B624D81D395D}" srcOrd="1" destOrd="0" presId="urn:microsoft.com/office/officeart/2018/2/layout/IconCircleList"/>
    <dgm:cxn modelId="{4CF462C0-B7F6-4EDB-8A28-D3AFBDBE8B22}" type="presParOf" srcId="{5E3D9786-AC6F-43EC-A639-E91D53F159A7}" destId="{CFB665FE-D309-4AC4-92B4-37FA754D7055}" srcOrd="2" destOrd="0" presId="urn:microsoft.com/office/officeart/2018/2/layout/IconCircleList"/>
    <dgm:cxn modelId="{2A0EC29B-328E-4947-AEA5-96EF15F56D2D}" type="presParOf" srcId="{5E3D9786-AC6F-43EC-A639-E91D53F159A7}" destId="{D6D70D77-0C66-4911-8E24-4CA240FDB817}" srcOrd="3" destOrd="0" presId="urn:microsoft.com/office/officeart/2018/2/layout/IconCircleList"/>
    <dgm:cxn modelId="{4E761A2F-00B6-4B0D-A776-B38FCA8403B8}" type="presParOf" srcId="{BC0388B7-BA6E-4379-9461-3511797211C5}" destId="{5464D85D-4FE6-4E64-9915-97D5BC1DB19B}" srcOrd="1" destOrd="0" presId="urn:microsoft.com/office/officeart/2018/2/layout/IconCircleList"/>
    <dgm:cxn modelId="{A5D9C6D8-3CEB-4173-8070-27F2CC652DAA}" type="presParOf" srcId="{BC0388B7-BA6E-4379-9461-3511797211C5}" destId="{213F343C-CF17-4817-801E-2E7C81910A63}" srcOrd="2" destOrd="0" presId="urn:microsoft.com/office/officeart/2018/2/layout/IconCircleList"/>
    <dgm:cxn modelId="{9B3BA89E-E719-42C5-BC29-27E158CE87CB}" type="presParOf" srcId="{213F343C-CF17-4817-801E-2E7C81910A63}" destId="{F0AA7EC3-2A91-49DA-8A17-A91105DF86E7}" srcOrd="0" destOrd="0" presId="urn:microsoft.com/office/officeart/2018/2/layout/IconCircleList"/>
    <dgm:cxn modelId="{FF2CDD32-0935-4689-9E26-68DC343C13B5}" type="presParOf" srcId="{213F343C-CF17-4817-801E-2E7C81910A63}" destId="{1D1F5DE4-BF75-4013-8013-A31C26C97A76}" srcOrd="1" destOrd="0" presId="urn:microsoft.com/office/officeart/2018/2/layout/IconCircleList"/>
    <dgm:cxn modelId="{7EF30BDA-02A7-4484-BCE4-D9FFF29454C7}" type="presParOf" srcId="{213F343C-CF17-4817-801E-2E7C81910A63}" destId="{7F2021D9-556D-4896-A06F-9DA79B76095A}" srcOrd="2" destOrd="0" presId="urn:microsoft.com/office/officeart/2018/2/layout/IconCircleList"/>
    <dgm:cxn modelId="{F1AD8E0D-2943-46C6-B3EF-6CC62273E101}" type="presParOf" srcId="{213F343C-CF17-4817-801E-2E7C81910A63}" destId="{8F222305-B043-4167-85C4-5086507C3B7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B2B420-DE3B-47CE-80B7-B06D47473180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29BB159A-9443-4CCA-8D38-E46AD078A4F3}">
      <dgm:prSet/>
      <dgm:spPr/>
      <dgm:t>
        <a:bodyPr/>
        <a:lstStyle/>
        <a:p>
          <a:r>
            <a:rPr lang="pl-PL" dirty="0" err="1"/>
            <a:t>Langeweile</a:t>
          </a:r>
        </a:p>
      </dgm:t>
    </dgm:pt>
    <dgm:pt modelId="{3D667ED6-9E6B-4DC6-B9BB-0A9C50B50137}" cxnId="{23AE13A0-53D2-4447-8D53-3742CAF24AC2}" type="parTrans">
      <dgm:prSet/>
      <dgm:spPr/>
      <dgm:t>
        <a:bodyPr/>
        <a:lstStyle/>
        <a:p>
          <a:endParaRPr lang="en-US"/>
        </a:p>
      </dgm:t>
    </dgm:pt>
    <dgm:pt modelId="{467CBB55-29D7-42D4-B9E3-0F8CB64EB03B}" cxnId="{23AE13A0-53D2-4447-8D53-3742CAF24AC2}" type="sibTrans">
      <dgm:prSet/>
      <dgm:spPr/>
      <dgm:t>
        <a:bodyPr/>
        <a:lstStyle/>
        <a:p>
          <a:endParaRPr lang="en-US"/>
        </a:p>
      </dgm:t>
    </dgm:pt>
    <dgm:pt modelId="{0E8ED1BD-CB9B-4643-B174-E6BFEA14E57A}">
      <dgm:prSet/>
      <dgm:spPr/>
      <dgm:t>
        <a:bodyPr/>
        <a:lstStyle/>
        <a:p>
          <a:r>
            <a:rPr lang="pl-PL" dirty="0" err="1"/>
            <a:t>depressive</a:t>
          </a:r>
          <a:r>
            <a:rPr lang="pl-PL" dirty="0"/>
            <a:t> </a:t>
          </a:r>
          <a:r>
            <a:rPr lang="pl-PL" dirty="0" err="1"/>
            <a:t>Gefühle</a:t>
          </a:r>
        </a:p>
      </dgm:t>
    </dgm:pt>
    <dgm:pt modelId="{FF678C24-69AC-477C-B81C-27F5B02CAECC}" cxnId="{EC1E527D-5508-4D0D-8472-103B3D35EE48}" type="parTrans">
      <dgm:prSet/>
      <dgm:spPr/>
      <dgm:t>
        <a:bodyPr/>
        <a:lstStyle/>
        <a:p>
          <a:endParaRPr lang="en-US"/>
        </a:p>
      </dgm:t>
    </dgm:pt>
    <dgm:pt modelId="{76492C34-4BFB-4AAF-8AC7-0B9A33DD4847}" cxnId="{EC1E527D-5508-4D0D-8472-103B3D35EE48}" type="sibTrans">
      <dgm:prSet/>
      <dgm:spPr/>
      <dgm:t>
        <a:bodyPr/>
        <a:lstStyle/>
        <a:p>
          <a:endParaRPr lang="en-US"/>
        </a:p>
      </dgm:t>
    </dgm:pt>
    <dgm:pt modelId="{40C3C104-1D41-4705-81FE-E89134A03AF4}">
      <dgm:prSet/>
      <dgm:spPr/>
      <dgm:t>
        <a:bodyPr/>
        <a:lstStyle/>
        <a:p>
          <a:r>
            <a:rPr lang="pl-PL" dirty="0" err="1"/>
            <a:t>Ängste</a:t>
          </a:r>
        </a:p>
      </dgm:t>
    </dgm:pt>
    <dgm:pt modelId="{A352B69E-A2DB-489C-9B7B-170BF7900240}" cxnId="{4D60562B-BC8E-47F6-9B86-93D11A5CB4CC}" type="parTrans">
      <dgm:prSet/>
      <dgm:spPr/>
      <dgm:t>
        <a:bodyPr/>
        <a:lstStyle/>
        <a:p>
          <a:endParaRPr lang="en-US"/>
        </a:p>
      </dgm:t>
    </dgm:pt>
    <dgm:pt modelId="{67ACC6DF-E7F4-4B57-AC2C-7A03E3D59888}" cxnId="{4D60562B-BC8E-47F6-9B86-93D11A5CB4CC}" type="sibTrans">
      <dgm:prSet/>
      <dgm:spPr/>
      <dgm:t>
        <a:bodyPr/>
        <a:lstStyle/>
        <a:p>
          <a:endParaRPr lang="en-US"/>
        </a:p>
      </dgm:t>
    </dgm:pt>
    <dgm:pt modelId="{2AB5AE6C-3B8B-4C4B-A8C8-1B2FA9A6015D}">
      <dgm:prSet/>
      <dgm:spPr/>
      <dgm:t>
        <a:bodyPr/>
        <a:lstStyle/>
        <a:p>
          <a:r>
            <a:rPr lang="pl-PL" dirty="0" err="1"/>
            <a:t>Frustration</a:t>
          </a:r>
        </a:p>
      </dgm:t>
    </dgm:pt>
    <dgm:pt modelId="{FA5FC2B7-B681-409F-93FF-B0AA43153B41}" cxnId="{555F0341-9DB7-4E6E-A8EF-92BCBF8541C4}" type="parTrans">
      <dgm:prSet/>
      <dgm:spPr/>
      <dgm:t>
        <a:bodyPr/>
        <a:lstStyle/>
        <a:p>
          <a:endParaRPr lang="en-US"/>
        </a:p>
      </dgm:t>
    </dgm:pt>
    <dgm:pt modelId="{C9F749F9-6ACA-4FF8-BAA4-D5BFA46C5772}" cxnId="{555F0341-9DB7-4E6E-A8EF-92BCBF8541C4}" type="sibTrans">
      <dgm:prSet/>
      <dgm:spPr/>
      <dgm:t>
        <a:bodyPr/>
        <a:lstStyle/>
        <a:p>
          <a:endParaRPr lang="en-US"/>
        </a:p>
      </dgm:t>
    </dgm:pt>
    <dgm:pt modelId="{C4DCBD37-2EC0-449F-A237-F5038E8BAA1F}">
      <dgm:prSet/>
      <dgm:spPr/>
      <dgm:t>
        <a:bodyPr/>
        <a:lstStyle/>
        <a:p>
          <a:r>
            <a:rPr lang="pl-PL" dirty="0" err="1"/>
            <a:t>Somatisierung</a:t>
          </a:r>
          <a:r>
            <a:rPr lang="pl-PL" dirty="0"/>
            <a:t> (</a:t>
          </a:r>
          <a:r>
            <a:rPr lang="pl-PL" dirty="0" err="1"/>
            <a:t>verschiedene</a:t>
          </a:r>
          <a:r>
            <a:rPr lang="pl-PL" dirty="0"/>
            <a:t> </a:t>
          </a:r>
          <a:r>
            <a:rPr lang="pl-PL" dirty="0" err="1"/>
            <a:t>Krankheiten</a:t>
          </a:r>
          <a:r>
            <a:rPr lang="pl-PL" dirty="0"/>
            <a:t> </a:t>
          </a:r>
          <a:r>
            <a:rPr lang="pl-PL" dirty="0" err="1"/>
            <a:t>oder</a:t>
          </a:r>
          <a:r>
            <a:rPr lang="pl-PL" dirty="0"/>
            <a:t> </a:t>
          </a:r>
          <a:r>
            <a:rPr lang="pl-PL" dirty="0" err="1"/>
            <a:t>Beschwerden</a:t>
          </a:r>
          <a:r>
            <a:rPr lang="pl-PL" dirty="0">
              <a:latin typeface="Posterama"/>
            </a:rPr>
            <a:t>)</a:t>
          </a:r>
          <a:endParaRPr lang="en-US" dirty="0"/>
        </a:p>
      </dgm:t>
    </dgm:pt>
    <dgm:pt modelId="{41CD3B9F-8409-4970-9D99-90DEAA7A247D}" cxnId="{22C51246-A7C2-48B8-91DB-414E2AD7C62A}" type="parTrans">
      <dgm:prSet/>
      <dgm:spPr/>
      <dgm:t>
        <a:bodyPr/>
        <a:lstStyle/>
        <a:p>
          <a:endParaRPr lang="en-US"/>
        </a:p>
      </dgm:t>
    </dgm:pt>
    <dgm:pt modelId="{09EEA75A-04DA-46F8-A879-FDE724ACD12A}" cxnId="{22C51246-A7C2-48B8-91DB-414E2AD7C62A}" type="sibTrans">
      <dgm:prSet/>
      <dgm:spPr/>
      <dgm:t>
        <a:bodyPr/>
        <a:lstStyle/>
        <a:p>
          <a:endParaRPr lang="en-US"/>
        </a:p>
      </dgm:t>
    </dgm:pt>
    <dgm:pt modelId="{C69B81E6-2C51-4712-92B9-118A08A80E26}">
      <dgm:prSet/>
      <dgm:spPr/>
      <dgm:t>
        <a:bodyPr/>
        <a:lstStyle/>
        <a:p>
          <a:r>
            <a:rPr lang="pl-PL" dirty="0" err="1"/>
            <a:t>Abnahme</a:t>
          </a:r>
          <a:r>
            <a:rPr lang="pl-PL" dirty="0"/>
            <a:t> des </a:t>
          </a:r>
          <a:r>
            <a:rPr lang="pl-PL" dirty="0" err="1"/>
            <a:t>Selbstwertgefühls</a:t>
          </a:r>
        </a:p>
      </dgm:t>
    </dgm:pt>
    <dgm:pt modelId="{6E6D8D12-A477-4C87-916C-6B41646F0434}" cxnId="{A7EDC53C-51A5-4BC1-942B-E510EBBECE45}" type="parTrans">
      <dgm:prSet/>
      <dgm:spPr/>
      <dgm:t>
        <a:bodyPr/>
        <a:lstStyle/>
        <a:p>
          <a:endParaRPr lang="en-US"/>
        </a:p>
      </dgm:t>
    </dgm:pt>
    <dgm:pt modelId="{6CB67B84-0BD0-4519-B23C-3C9F00804E3A}" cxnId="{A7EDC53C-51A5-4BC1-942B-E510EBBECE45}" type="sibTrans">
      <dgm:prSet/>
      <dgm:spPr/>
      <dgm:t>
        <a:bodyPr/>
        <a:lstStyle/>
        <a:p>
          <a:endParaRPr lang="en-US"/>
        </a:p>
      </dgm:t>
    </dgm:pt>
    <dgm:pt modelId="{401F5DB5-3634-46BE-AFA3-6AA39F3F8AAE}">
      <dgm:prSet/>
      <dgm:spPr/>
      <dgm:t>
        <a:bodyPr/>
        <a:lstStyle/>
        <a:p>
          <a:r>
            <a:rPr lang="pl-PL" dirty="0" err="1"/>
            <a:t>Gefühle</a:t>
          </a:r>
          <a:r>
            <a:rPr lang="pl-PL" dirty="0"/>
            <a:t> des </a:t>
          </a:r>
          <a:r>
            <a:rPr lang="pl-PL" dirty="0" err="1"/>
            <a:t>Versagens</a:t>
          </a:r>
          <a:r>
            <a:rPr lang="pl-PL" dirty="0"/>
            <a:t> </a:t>
          </a:r>
          <a:r>
            <a:rPr lang="pl-PL" dirty="0" err="1"/>
            <a:t>oder</a:t>
          </a:r>
          <a:r>
            <a:rPr lang="pl-PL" dirty="0"/>
            <a:t> der </a:t>
          </a:r>
          <a:r>
            <a:rPr lang="pl-PL" dirty="0" err="1"/>
            <a:t>Wertlosigkeit</a:t>
          </a:r>
        </a:p>
      </dgm:t>
    </dgm:pt>
    <dgm:pt modelId="{188A6DE2-0948-46D5-BFF4-A48E92EC2468}" cxnId="{9F53E9E3-6572-48E6-B75E-AEFD206DA65F}" type="parTrans">
      <dgm:prSet/>
      <dgm:spPr/>
      <dgm:t>
        <a:bodyPr/>
        <a:lstStyle/>
        <a:p>
          <a:endParaRPr lang="en-US"/>
        </a:p>
      </dgm:t>
    </dgm:pt>
    <dgm:pt modelId="{F4537BB1-2426-4B65-84F3-F38376990D32}" cxnId="{9F53E9E3-6572-48E6-B75E-AEFD206DA65F}" type="sibTrans">
      <dgm:prSet/>
      <dgm:spPr/>
      <dgm:t>
        <a:bodyPr/>
        <a:lstStyle/>
        <a:p>
          <a:endParaRPr lang="en-US"/>
        </a:p>
      </dgm:t>
    </dgm:pt>
    <dgm:pt modelId="{F34E7E9E-ED67-49C3-8F1B-3DE98D476D3C}">
      <dgm:prSet/>
      <dgm:spPr/>
      <dgm:t>
        <a:bodyPr/>
        <a:lstStyle/>
        <a:p>
          <a:r>
            <a:rPr lang="pl-PL" dirty="0" err="1"/>
            <a:t>soziale</a:t>
          </a:r>
          <a:r>
            <a:rPr lang="pl-PL" dirty="0"/>
            <a:t> </a:t>
          </a:r>
          <a:r>
            <a:rPr lang="pl-PL" dirty="0" err="1"/>
            <a:t>Isolation</a:t>
          </a:r>
        </a:p>
      </dgm:t>
    </dgm:pt>
    <dgm:pt modelId="{006DA067-A491-4A29-9A78-28B723888182}" cxnId="{1EADFDCD-CE62-40B2-BFE7-AD8594A7227B}" type="parTrans">
      <dgm:prSet/>
      <dgm:spPr/>
      <dgm:t>
        <a:bodyPr/>
        <a:lstStyle/>
        <a:p>
          <a:endParaRPr lang="en-US"/>
        </a:p>
      </dgm:t>
    </dgm:pt>
    <dgm:pt modelId="{392E93E7-D43C-416E-9301-DDBF42CD3675}" cxnId="{1EADFDCD-CE62-40B2-BFE7-AD8594A7227B}" type="sibTrans">
      <dgm:prSet/>
      <dgm:spPr/>
      <dgm:t>
        <a:bodyPr/>
        <a:lstStyle/>
        <a:p>
          <a:endParaRPr lang="en-US"/>
        </a:p>
      </dgm:t>
    </dgm:pt>
    <dgm:pt modelId="{01BD7B5F-99DF-487F-930A-7623D628E343}" type="pres">
      <dgm:prSet presAssocID="{FEB2B420-DE3B-47CE-80B7-B06D47473180}" presName="Name0" presStyleCnt="0">
        <dgm:presLayoutVars>
          <dgm:dir/>
          <dgm:resizeHandles val="exact"/>
        </dgm:presLayoutVars>
      </dgm:prSet>
      <dgm:spPr/>
    </dgm:pt>
    <dgm:pt modelId="{4FC53F00-49FC-4CB9-961C-24867E231719}" type="pres">
      <dgm:prSet presAssocID="{29BB159A-9443-4CCA-8D38-E46AD078A4F3}" presName="node" presStyleLbl="node1" presStyleIdx="0" presStyleCnt="8">
        <dgm:presLayoutVars>
          <dgm:bulletEnabled val="1"/>
        </dgm:presLayoutVars>
      </dgm:prSet>
      <dgm:spPr/>
    </dgm:pt>
    <dgm:pt modelId="{F0804A83-1A87-4750-824A-81BF8C1BF528}" type="pres">
      <dgm:prSet presAssocID="{467CBB55-29D7-42D4-B9E3-0F8CB64EB03B}" presName="sibTrans" presStyleLbl="sibTrans1D1" presStyleIdx="0" presStyleCnt="7"/>
      <dgm:spPr/>
    </dgm:pt>
    <dgm:pt modelId="{2BBB34C3-A821-4C3F-BD65-B1D4C256CE60}" type="pres">
      <dgm:prSet presAssocID="{467CBB55-29D7-42D4-B9E3-0F8CB64EB03B}" presName="connectorText" presStyleLbl="sibTrans1D1" presStyleIdx="0" presStyleCnt="7"/>
      <dgm:spPr/>
    </dgm:pt>
    <dgm:pt modelId="{FA11710E-409E-4675-86DD-684FA359C686}" type="pres">
      <dgm:prSet presAssocID="{0E8ED1BD-CB9B-4643-B174-E6BFEA14E57A}" presName="node" presStyleLbl="node1" presStyleIdx="1" presStyleCnt="8">
        <dgm:presLayoutVars>
          <dgm:bulletEnabled val="1"/>
        </dgm:presLayoutVars>
      </dgm:prSet>
      <dgm:spPr/>
    </dgm:pt>
    <dgm:pt modelId="{43169EC7-EB33-4680-865B-A64BC51F673F}" type="pres">
      <dgm:prSet presAssocID="{76492C34-4BFB-4AAF-8AC7-0B9A33DD4847}" presName="sibTrans" presStyleLbl="sibTrans1D1" presStyleIdx="1" presStyleCnt="7"/>
      <dgm:spPr/>
    </dgm:pt>
    <dgm:pt modelId="{C8B963FC-7733-4F28-A523-C32C430EC652}" type="pres">
      <dgm:prSet presAssocID="{76492C34-4BFB-4AAF-8AC7-0B9A33DD4847}" presName="connectorText" presStyleLbl="sibTrans1D1" presStyleIdx="1" presStyleCnt="7"/>
      <dgm:spPr/>
    </dgm:pt>
    <dgm:pt modelId="{0B377F37-B1D6-437A-B991-687F07ED670A}" type="pres">
      <dgm:prSet presAssocID="{40C3C104-1D41-4705-81FE-E89134A03AF4}" presName="node" presStyleLbl="node1" presStyleIdx="2" presStyleCnt="8">
        <dgm:presLayoutVars>
          <dgm:bulletEnabled val="1"/>
        </dgm:presLayoutVars>
      </dgm:prSet>
      <dgm:spPr/>
    </dgm:pt>
    <dgm:pt modelId="{AFC04066-E1C1-49BB-9645-D73AFA8E7332}" type="pres">
      <dgm:prSet presAssocID="{67ACC6DF-E7F4-4B57-AC2C-7A03E3D59888}" presName="sibTrans" presStyleLbl="sibTrans1D1" presStyleIdx="2" presStyleCnt="7"/>
      <dgm:spPr/>
    </dgm:pt>
    <dgm:pt modelId="{61BDBD35-D1E2-4286-9D17-905520305AC3}" type="pres">
      <dgm:prSet presAssocID="{67ACC6DF-E7F4-4B57-AC2C-7A03E3D59888}" presName="connectorText" presStyleLbl="sibTrans1D1" presStyleIdx="2" presStyleCnt="7"/>
      <dgm:spPr/>
    </dgm:pt>
    <dgm:pt modelId="{91C8F32D-B407-4E94-812B-9555FD2BC87C}" type="pres">
      <dgm:prSet presAssocID="{2AB5AE6C-3B8B-4C4B-A8C8-1B2FA9A6015D}" presName="node" presStyleLbl="node1" presStyleIdx="3" presStyleCnt="8">
        <dgm:presLayoutVars>
          <dgm:bulletEnabled val="1"/>
        </dgm:presLayoutVars>
      </dgm:prSet>
      <dgm:spPr/>
    </dgm:pt>
    <dgm:pt modelId="{A5F77953-FA44-4C02-B292-A7C56FBC5128}" type="pres">
      <dgm:prSet presAssocID="{C9F749F9-6ACA-4FF8-BAA4-D5BFA46C5772}" presName="sibTrans" presStyleLbl="sibTrans1D1" presStyleIdx="3" presStyleCnt="7"/>
      <dgm:spPr/>
    </dgm:pt>
    <dgm:pt modelId="{2754D213-8BFC-4E7A-882A-6C1DDC45DD7B}" type="pres">
      <dgm:prSet presAssocID="{C9F749F9-6ACA-4FF8-BAA4-D5BFA46C5772}" presName="connectorText" presStyleLbl="sibTrans1D1" presStyleIdx="3" presStyleCnt="7"/>
      <dgm:spPr/>
    </dgm:pt>
    <dgm:pt modelId="{3414D822-9F16-4706-92AE-6E471ACF3341}" type="pres">
      <dgm:prSet presAssocID="{C4DCBD37-2EC0-449F-A237-F5038E8BAA1F}" presName="node" presStyleLbl="node1" presStyleIdx="4" presStyleCnt="8">
        <dgm:presLayoutVars>
          <dgm:bulletEnabled val="1"/>
        </dgm:presLayoutVars>
      </dgm:prSet>
      <dgm:spPr/>
    </dgm:pt>
    <dgm:pt modelId="{06324C86-8CC6-4C2D-A7A3-D869B9C31A15}" type="pres">
      <dgm:prSet presAssocID="{09EEA75A-04DA-46F8-A879-FDE724ACD12A}" presName="sibTrans" presStyleLbl="sibTrans1D1" presStyleIdx="4" presStyleCnt="7"/>
      <dgm:spPr/>
    </dgm:pt>
    <dgm:pt modelId="{437A8A22-46B6-4AAC-9A59-A333414585CE}" type="pres">
      <dgm:prSet presAssocID="{09EEA75A-04DA-46F8-A879-FDE724ACD12A}" presName="connectorText" presStyleLbl="sibTrans1D1" presStyleIdx="4" presStyleCnt="7"/>
      <dgm:spPr/>
    </dgm:pt>
    <dgm:pt modelId="{819E0763-5F7B-4CBE-BC51-F60410BD5FC9}" type="pres">
      <dgm:prSet presAssocID="{C69B81E6-2C51-4712-92B9-118A08A80E26}" presName="node" presStyleLbl="node1" presStyleIdx="5" presStyleCnt="8">
        <dgm:presLayoutVars>
          <dgm:bulletEnabled val="1"/>
        </dgm:presLayoutVars>
      </dgm:prSet>
      <dgm:spPr/>
    </dgm:pt>
    <dgm:pt modelId="{C99A2AB3-853A-4335-ABBD-6857FD32D75A}" type="pres">
      <dgm:prSet presAssocID="{6CB67B84-0BD0-4519-B23C-3C9F00804E3A}" presName="sibTrans" presStyleLbl="sibTrans1D1" presStyleIdx="5" presStyleCnt="7"/>
      <dgm:spPr/>
    </dgm:pt>
    <dgm:pt modelId="{E0C2B91F-4439-41D1-9747-7AF7087D9BF4}" type="pres">
      <dgm:prSet presAssocID="{6CB67B84-0BD0-4519-B23C-3C9F00804E3A}" presName="connectorText" presStyleLbl="sibTrans1D1" presStyleIdx="5" presStyleCnt="7"/>
      <dgm:spPr/>
    </dgm:pt>
    <dgm:pt modelId="{04A39912-AE81-40CC-9C01-73D51455B427}" type="pres">
      <dgm:prSet presAssocID="{401F5DB5-3634-46BE-AFA3-6AA39F3F8AAE}" presName="node" presStyleLbl="node1" presStyleIdx="6" presStyleCnt="8">
        <dgm:presLayoutVars>
          <dgm:bulletEnabled val="1"/>
        </dgm:presLayoutVars>
      </dgm:prSet>
      <dgm:spPr/>
    </dgm:pt>
    <dgm:pt modelId="{248E8EA5-296B-4D22-BA60-D3D0FBC38156}" type="pres">
      <dgm:prSet presAssocID="{F4537BB1-2426-4B65-84F3-F38376990D32}" presName="sibTrans" presStyleLbl="sibTrans1D1" presStyleIdx="6" presStyleCnt="7"/>
      <dgm:spPr/>
    </dgm:pt>
    <dgm:pt modelId="{C63686A1-028C-4C0A-93A3-CCBC60199E1F}" type="pres">
      <dgm:prSet presAssocID="{F4537BB1-2426-4B65-84F3-F38376990D32}" presName="connectorText" presStyleLbl="sibTrans1D1" presStyleIdx="6" presStyleCnt="7"/>
      <dgm:spPr/>
    </dgm:pt>
    <dgm:pt modelId="{0114253F-6653-48A5-B9DB-ACB73C16FE28}" type="pres">
      <dgm:prSet presAssocID="{F34E7E9E-ED67-49C3-8F1B-3DE98D476D3C}" presName="node" presStyleLbl="node1" presStyleIdx="7" presStyleCnt="8">
        <dgm:presLayoutVars>
          <dgm:bulletEnabled val="1"/>
        </dgm:presLayoutVars>
      </dgm:prSet>
      <dgm:spPr/>
    </dgm:pt>
  </dgm:ptLst>
  <dgm:cxnLst>
    <dgm:cxn modelId="{E8AD0D03-38BD-420B-B034-02C203529D48}" type="presOf" srcId="{76492C34-4BFB-4AAF-8AC7-0B9A33DD4847}" destId="{C8B963FC-7733-4F28-A523-C32C430EC652}" srcOrd="1" destOrd="0" presId="urn:microsoft.com/office/officeart/2016/7/layout/RepeatingBendingProcessNew"/>
    <dgm:cxn modelId="{1B1E400D-4008-400A-B02B-13E923DDC6DE}" type="presOf" srcId="{F34E7E9E-ED67-49C3-8F1B-3DE98D476D3C}" destId="{0114253F-6653-48A5-B9DB-ACB73C16FE28}" srcOrd="0" destOrd="0" presId="urn:microsoft.com/office/officeart/2016/7/layout/RepeatingBendingProcessNew"/>
    <dgm:cxn modelId="{B7B4E616-4A34-4498-9D75-21C1F62F6DA6}" type="presOf" srcId="{C9F749F9-6ACA-4FF8-BAA4-D5BFA46C5772}" destId="{A5F77953-FA44-4C02-B292-A7C56FBC5128}" srcOrd="0" destOrd="0" presId="urn:microsoft.com/office/officeart/2016/7/layout/RepeatingBendingProcessNew"/>
    <dgm:cxn modelId="{EFECDC18-624B-4E6D-B752-B3B1BD2F76FA}" type="presOf" srcId="{6CB67B84-0BD0-4519-B23C-3C9F00804E3A}" destId="{E0C2B91F-4439-41D1-9747-7AF7087D9BF4}" srcOrd="1" destOrd="0" presId="urn:microsoft.com/office/officeart/2016/7/layout/RepeatingBendingProcessNew"/>
    <dgm:cxn modelId="{B582581D-E1D4-44E9-8804-AD72E730A2D9}" type="presOf" srcId="{F4537BB1-2426-4B65-84F3-F38376990D32}" destId="{C63686A1-028C-4C0A-93A3-CCBC60199E1F}" srcOrd="1" destOrd="0" presId="urn:microsoft.com/office/officeart/2016/7/layout/RepeatingBendingProcessNew"/>
    <dgm:cxn modelId="{4D60562B-BC8E-47F6-9B86-93D11A5CB4CC}" srcId="{FEB2B420-DE3B-47CE-80B7-B06D47473180}" destId="{40C3C104-1D41-4705-81FE-E89134A03AF4}" srcOrd="2" destOrd="0" parTransId="{A352B69E-A2DB-489C-9B7B-170BF7900240}" sibTransId="{67ACC6DF-E7F4-4B57-AC2C-7A03E3D59888}"/>
    <dgm:cxn modelId="{A7EDC53C-51A5-4BC1-942B-E510EBBECE45}" srcId="{FEB2B420-DE3B-47CE-80B7-B06D47473180}" destId="{C69B81E6-2C51-4712-92B9-118A08A80E26}" srcOrd="5" destOrd="0" parTransId="{6E6D8D12-A477-4C87-916C-6B41646F0434}" sibTransId="{6CB67B84-0BD0-4519-B23C-3C9F00804E3A}"/>
    <dgm:cxn modelId="{AFA2103D-B4DE-4115-BB48-36490D3ADF07}" type="presOf" srcId="{67ACC6DF-E7F4-4B57-AC2C-7A03E3D59888}" destId="{61BDBD35-D1E2-4286-9D17-905520305AC3}" srcOrd="1" destOrd="0" presId="urn:microsoft.com/office/officeart/2016/7/layout/RepeatingBendingProcessNew"/>
    <dgm:cxn modelId="{F3142540-CC07-4850-AD4B-16F7EE7B9901}" type="presOf" srcId="{C4DCBD37-2EC0-449F-A237-F5038E8BAA1F}" destId="{3414D822-9F16-4706-92AE-6E471ACF3341}" srcOrd="0" destOrd="0" presId="urn:microsoft.com/office/officeart/2016/7/layout/RepeatingBendingProcessNew"/>
    <dgm:cxn modelId="{555F0341-9DB7-4E6E-A8EF-92BCBF8541C4}" srcId="{FEB2B420-DE3B-47CE-80B7-B06D47473180}" destId="{2AB5AE6C-3B8B-4C4B-A8C8-1B2FA9A6015D}" srcOrd="3" destOrd="0" parTransId="{FA5FC2B7-B681-409F-93FF-B0AA43153B41}" sibTransId="{C9F749F9-6ACA-4FF8-BAA4-D5BFA46C5772}"/>
    <dgm:cxn modelId="{EC634D61-4D8F-4B83-8ED9-E4CBA278D41E}" type="presOf" srcId="{401F5DB5-3634-46BE-AFA3-6AA39F3F8AAE}" destId="{04A39912-AE81-40CC-9C01-73D51455B427}" srcOrd="0" destOrd="0" presId="urn:microsoft.com/office/officeart/2016/7/layout/RepeatingBendingProcessNew"/>
    <dgm:cxn modelId="{21B50344-37C7-4816-B5AE-B1C06B648119}" type="presOf" srcId="{FEB2B420-DE3B-47CE-80B7-B06D47473180}" destId="{01BD7B5F-99DF-487F-930A-7623D628E343}" srcOrd="0" destOrd="0" presId="urn:microsoft.com/office/officeart/2016/7/layout/RepeatingBendingProcessNew"/>
    <dgm:cxn modelId="{22C51246-A7C2-48B8-91DB-414E2AD7C62A}" srcId="{FEB2B420-DE3B-47CE-80B7-B06D47473180}" destId="{C4DCBD37-2EC0-449F-A237-F5038E8BAA1F}" srcOrd="4" destOrd="0" parTransId="{41CD3B9F-8409-4970-9D99-90DEAA7A247D}" sibTransId="{09EEA75A-04DA-46F8-A879-FDE724ACD12A}"/>
    <dgm:cxn modelId="{C4AE0B6C-6C21-4ACE-A449-7D2E9AB328CF}" type="presOf" srcId="{2AB5AE6C-3B8B-4C4B-A8C8-1B2FA9A6015D}" destId="{91C8F32D-B407-4E94-812B-9555FD2BC87C}" srcOrd="0" destOrd="0" presId="urn:microsoft.com/office/officeart/2016/7/layout/RepeatingBendingProcessNew"/>
    <dgm:cxn modelId="{2C2B574D-E06D-4E3D-BA61-499D3ED07104}" type="presOf" srcId="{0E8ED1BD-CB9B-4643-B174-E6BFEA14E57A}" destId="{FA11710E-409E-4675-86DD-684FA359C686}" srcOrd="0" destOrd="0" presId="urn:microsoft.com/office/officeart/2016/7/layout/RepeatingBendingProcessNew"/>
    <dgm:cxn modelId="{F9A50A70-ECB4-45DE-AAD4-BB9C9A4B56C1}" type="presOf" srcId="{09EEA75A-04DA-46F8-A879-FDE724ACD12A}" destId="{06324C86-8CC6-4C2D-A7A3-D869B9C31A15}" srcOrd="0" destOrd="0" presId="urn:microsoft.com/office/officeart/2016/7/layout/RepeatingBendingProcessNew"/>
    <dgm:cxn modelId="{565CC153-162B-48EB-AC29-F4C7F0767C55}" type="presOf" srcId="{76492C34-4BFB-4AAF-8AC7-0B9A33DD4847}" destId="{43169EC7-EB33-4680-865B-A64BC51F673F}" srcOrd="0" destOrd="0" presId="urn:microsoft.com/office/officeart/2016/7/layout/RepeatingBendingProcessNew"/>
    <dgm:cxn modelId="{EC1E527D-5508-4D0D-8472-103B3D35EE48}" srcId="{FEB2B420-DE3B-47CE-80B7-B06D47473180}" destId="{0E8ED1BD-CB9B-4643-B174-E6BFEA14E57A}" srcOrd="1" destOrd="0" parTransId="{FF678C24-69AC-477C-B81C-27F5B02CAECC}" sibTransId="{76492C34-4BFB-4AAF-8AC7-0B9A33DD4847}"/>
    <dgm:cxn modelId="{EE641287-7F37-4529-A2C6-BFEA0DF887BF}" type="presOf" srcId="{F4537BB1-2426-4B65-84F3-F38376990D32}" destId="{248E8EA5-296B-4D22-BA60-D3D0FBC38156}" srcOrd="0" destOrd="0" presId="urn:microsoft.com/office/officeart/2016/7/layout/RepeatingBendingProcessNew"/>
    <dgm:cxn modelId="{2E966C95-DBF0-40E8-8F63-A4B11855A6EF}" type="presOf" srcId="{467CBB55-29D7-42D4-B9E3-0F8CB64EB03B}" destId="{2BBB34C3-A821-4C3F-BD65-B1D4C256CE60}" srcOrd="1" destOrd="0" presId="urn:microsoft.com/office/officeart/2016/7/layout/RepeatingBendingProcessNew"/>
    <dgm:cxn modelId="{23AE13A0-53D2-4447-8D53-3742CAF24AC2}" srcId="{FEB2B420-DE3B-47CE-80B7-B06D47473180}" destId="{29BB159A-9443-4CCA-8D38-E46AD078A4F3}" srcOrd="0" destOrd="0" parTransId="{3D667ED6-9E6B-4DC6-B9BB-0A9C50B50137}" sibTransId="{467CBB55-29D7-42D4-B9E3-0F8CB64EB03B}"/>
    <dgm:cxn modelId="{7C5AC0A4-491C-4B1F-A60D-0865EFB7A8F0}" type="presOf" srcId="{C69B81E6-2C51-4712-92B9-118A08A80E26}" destId="{819E0763-5F7B-4CBE-BC51-F60410BD5FC9}" srcOrd="0" destOrd="0" presId="urn:microsoft.com/office/officeart/2016/7/layout/RepeatingBendingProcessNew"/>
    <dgm:cxn modelId="{09FEDAA4-E866-4D17-BFBE-AE8871BAD68D}" type="presOf" srcId="{67ACC6DF-E7F4-4B57-AC2C-7A03E3D59888}" destId="{AFC04066-E1C1-49BB-9645-D73AFA8E7332}" srcOrd="0" destOrd="0" presId="urn:microsoft.com/office/officeart/2016/7/layout/RepeatingBendingProcessNew"/>
    <dgm:cxn modelId="{3617CFB4-1B29-46C2-8234-841252C10769}" type="presOf" srcId="{40C3C104-1D41-4705-81FE-E89134A03AF4}" destId="{0B377F37-B1D6-437A-B991-687F07ED670A}" srcOrd="0" destOrd="0" presId="urn:microsoft.com/office/officeart/2016/7/layout/RepeatingBendingProcessNew"/>
    <dgm:cxn modelId="{ED45E6C8-A12D-4B17-8BD0-F6B678D80AF5}" type="presOf" srcId="{6CB67B84-0BD0-4519-B23C-3C9F00804E3A}" destId="{C99A2AB3-853A-4335-ABBD-6857FD32D75A}" srcOrd="0" destOrd="0" presId="urn:microsoft.com/office/officeart/2016/7/layout/RepeatingBendingProcessNew"/>
    <dgm:cxn modelId="{1EADFDCD-CE62-40B2-BFE7-AD8594A7227B}" srcId="{FEB2B420-DE3B-47CE-80B7-B06D47473180}" destId="{F34E7E9E-ED67-49C3-8F1B-3DE98D476D3C}" srcOrd="7" destOrd="0" parTransId="{006DA067-A491-4A29-9A78-28B723888182}" sibTransId="{392E93E7-D43C-416E-9301-DDBF42CD3675}"/>
    <dgm:cxn modelId="{340A72D3-1E92-45A5-90EC-1AFDA65238CC}" type="presOf" srcId="{467CBB55-29D7-42D4-B9E3-0F8CB64EB03B}" destId="{F0804A83-1A87-4750-824A-81BF8C1BF528}" srcOrd="0" destOrd="0" presId="urn:microsoft.com/office/officeart/2016/7/layout/RepeatingBendingProcessNew"/>
    <dgm:cxn modelId="{9F53E9E3-6572-48E6-B75E-AEFD206DA65F}" srcId="{FEB2B420-DE3B-47CE-80B7-B06D47473180}" destId="{401F5DB5-3634-46BE-AFA3-6AA39F3F8AAE}" srcOrd="6" destOrd="0" parTransId="{188A6DE2-0948-46D5-BFF4-A48E92EC2468}" sibTransId="{F4537BB1-2426-4B65-84F3-F38376990D32}"/>
    <dgm:cxn modelId="{1F2DB1E9-DDA7-4E6A-8CBC-8824B564663C}" type="presOf" srcId="{29BB159A-9443-4CCA-8D38-E46AD078A4F3}" destId="{4FC53F00-49FC-4CB9-961C-24867E231719}" srcOrd="0" destOrd="0" presId="urn:microsoft.com/office/officeart/2016/7/layout/RepeatingBendingProcessNew"/>
    <dgm:cxn modelId="{AC90C6EB-E749-4ECE-9BA2-994E9C4CD98C}" type="presOf" srcId="{C9F749F9-6ACA-4FF8-BAA4-D5BFA46C5772}" destId="{2754D213-8BFC-4E7A-882A-6C1DDC45DD7B}" srcOrd="1" destOrd="0" presId="urn:microsoft.com/office/officeart/2016/7/layout/RepeatingBendingProcessNew"/>
    <dgm:cxn modelId="{789AB2F5-0257-4978-B0DE-ADB43CFC076A}" type="presOf" srcId="{09EEA75A-04DA-46F8-A879-FDE724ACD12A}" destId="{437A8A22-46B6-4AAC-9A59-A333414585CE}" srcOrd="1" destOrd="0" presId="urn:microsoft.com/office/officeart/2016/7/layout/RepeatingBendingProcessNew"/>
    <dgm:cxn modelId="{0AD3AFA5-C61C-4108-8FCE-E2733FB1C549}" type="presParOf" srcId="{01BD7B5F-99DF-487F-930A-7623D628E343}" destId="{4FC53F00-49FC-4CB9-961C-24867E231719}" srcOrd="0" destOrd="0" presId="urn:microsoft.com/office/officeart/2016/7/layout/RepeatingBendingProcessNew"/>
    <dgm:cxn modelId="{E393AEA7-7AF3-4AB0-9ED6-C68D3E3655D7}" type="presParOf" srcId="{01BD7B5F-99DF-487F-930A-7623D628E343}" destId="{F0804A83-1A87-4750-824A-81BF8C1BF528}" srcOrd="1" destOrd="0" presId="urn:microsoft.com/office/officeart/2016/7/layout/RepeatingBendingProcessNew"/>
    <dgm:cxn modelId="{88C6FBEA-443F-4E51-8EB1-D8030750E08B}" type="presParOf" srcId="{F0804A83-1A87-4750-824A-81BF8C1BF528}" destId="{2BBB34C3-A821-4C3F-BD65-B1D4C256CE60}" srcOrd="0" destOrd="0" presId="urn:microsoft.com/office/officeart/2016/7/layout/RepeatingBendingProcessNew"/>
    <dgm:cxn modelId="{9F7D645B-6EA9-4A65-B333-795CBC6270A7}" type="presParOf" srcId="{01BD7B5F-99DF-487F-930A-7623D628E343}" destId="{FA11710E-409E-4675-86DD-684FA359C686}" srcOrd="2" destOrd="0" presId="urn:microsoft.com/office/officeart/2016/7/layout/RepeatingBendingProcessNew"/>
    <dgm:cxn modelId="{EF0FA8EB-B0AF-439D-99DE-E5DB07EC46C1}" type="presParOf" srcId="{01BD7B5F-99DF-487F-930A-7623D628E343}" destId="{43169EC7-EB33-4680-865B-A64BC51F673F}" srcOrd="3" destOrd="0" presId="urn:microsoft.com/office/officeart/2016/7/layout/RepeatingBendingProcessNew"/>
    <dgm:cxn modelId="{45F54B3B-93FB-448E-BBFB-EEC5EC3CDB4C}" type="presParOf" srcId="{43169EC7-EB33-4680-865B-A64BC51F673F}" destId="{C8B963FC-7733-4F28-A523-C32C430EC652}" srcOrd="0" destOrd="0" presId="urn:microsoft.com/office/officeart/2016/7/layout/RepeatingBendingProcessNew"/>
    <dgm:cxn modelId="{0686356A-B9BA-4E5F-9DB4-9483C9740984}" type="presParOf" srcId="{01BD7B5F-99DF-487F-930A-7623D628E343}" destId="{0B377F37-B1D6-437A-B991-687F07ED670A}" srcOrd="4" destOrd="0" presId="urn:microsoft.com/office/officeart/2016/7/layout/RepeatingBendingProcessNew"/>
    <dgm:cxn modelId="{6245127B-8988-41BA-8139-BE5385F0F472}" type="presParOf" srcId="{01BD7B5F-99DF-487F-930A-7623D628E343}" destId="{AFC04066-E1C1-49BB-9645-D73AFA8E7332}" srcOrd="5" destOrd="0" presId="urn:microsoft.com/office/officeart/2016/7/layout/RepeatingBendingProcessNew"/>
    <dgm:cxn modelId="{6D75B688-5D15-4EC5-B140-E4982700805C}" type="presParOf" srcId="{AFC04066-E1C1-49BB-9645-D73AFA8E7332}" destId="{61BDBD35-D1E2-4286-9D17-905520305AC3}" srcOrd="0" destOrd="0" presId="urn:microsoft.com/office/officeart/2016/7/layout/RepeatingBendingProcessNew"/>
    <dgm:cxn modelId="{24A0145C-A936-4526-9B32-F974D4688F51}" type="presParOf" srcId="{01BD7B5F-99DF-487F-930A-7623D628E343}" destId="{91C8F32D-B407-4E94-812B-9555FD2BC87C}" srcOrd="6" destOrd="0" presId="urn:microsoft.com/office/officeart/2016/7/layout/RepeatingBendingProcessNew"/>
    <dgm:cxn modelId="{74177478-8F08-424E-9BA9-59D925E0C467}" type="presParOf" srcId="{01BD7B5F-99DF-487F-930A-7623D628E343}" destId="{A5F77953-FA44-4C02-B292-A7C56FBC5128}" srcOrd="7" destOrd="0" presId="urn:microsoft.com/office/officeart/2016/7/layout/RepeatingBendingProcessNew"/>
    <dgm:cxn modelId="{88F9056A-4CA9-4EF2-80A9-5BF6964E5C27}" type="presParOf" srcId="{A5F77953-FA44-4C02-B292-A7C56FBC5128}" destId="{2754D213-8BFC-4E7A-882A-6C1DDC45DD7B}" srcOrd="0" destOrd="0" presId="urn:microsoft.com/office/officeart/2016/7/layout/RepeatingBendingProcessNew"/>
    <dgm:cxn modelId="{CC9A902F-EE5E-4658-840C-0CF00A09717D}" type="presParOf" srcId="{01BD7B5F-99DF-487F-930A-7623D628E343}" destId="{3414D822-9F16-4706-92AE-6E471ACF3341}" srcOrd="8" destOrd="0" presId="urn:microsoft.com/office/officeart/2016/7/layout/RepeatingBendingProcessNew"/>
    <dgm:cxn modelId="{454A7BA4-D17C-4BC0-8977-9B48C5E0D276}" type="presParOf" srcId="{01BD7B5F-99DF-487F-930A-7623D628E343}" destId="{06324C86-8CC6-4C2D-A7A3-D869B9C31A15}" srcOrd="9" destOrd="0" presId="urn:microsoft.com/office/officeart/2016/7/layout/RepeatingBendingProcessNew"/>
    <dgm:cxn modelId="{2BF36DC4-46E5-4A3A-9B66-376A02103ACE}" type="presParOf" srcId="{06324C86-8CC6-4C2D-A7A3-D869B9C31A15}" destId="{437A8A22-46B6-4AAC-9A59-A333414585CE}" srcOrd="0" destOrd="0" presId="urn:microsoft.com/office/officeart/2016/7/layout/RepeatingBendingProcessNew"/>
    <dgm:cxn modelId="{34606862-82AA-4D9F-ADB8-46A44F6BA953}" type="presParOf" srcId="{01BD7B5F-99DF-487F-930A-7623D628E343}" destId="{819E0763-5F7B-4CBE-BC51-F60410BD5FC9}" srcOrd="10" destOrd="0" presId="urn:microsoft.com/office/officeart/2016/7/layout/RepeatingBendingProcessNew"/>
    <dgm:cxn modelId="{04C6EA6E-B971-41E5-BECA-CB89FCCB1FBB}" type="presParOf" srcId="{01BD7B5F-99DF-487F-930A-7623D628E343}" destId="{C99A2AB3-853A-4335-ABBD-6857FD32D75A}" srcOrd="11" destOrd="0" presId="urn:microsoft.com/office/officeart/2016/7/layout/RepeatingBendingProcessNew"/>
    <dgm:cxn modelId="{FE7DF855-7F89-4361-8E5C-2CCFC6BF0CBF}" type="presParOf" srcId="{C99A2AB3-853A-4335-ABBD-6857FD32D75A}" destId="{E0C2B91F-4439-41D1-9747-7AF7087D9BF4}" srcOrd="0" destOrd="0" presId="urn:microsoft.com/office/officeart/2016/7/layout/RepeatingBendingProcessNew"/>
    <dgm:cxn modelId="{A1DA77CC-68F7-4AE3-9E1A-44901B372F96}" type="presParOf" srcId="{01BD7B5F-99DF-487F-930A-7623D628E343}" destId="{04A39912-AE81-40CC-9C01-73D51455B427}" srcOrd="12" destOrd="0" presId="urn:microsoft.com/office/officeart/2016/7/layout/RepeatingBendingProcessNew"/>
    <dgm:cxn modelId="{AE558EE7-18EE-4F28-B87E-3295D7106817}" type="presParOf" srcId="{01BD7B5F-99DF-487F-930A-7623D628E343}" destId="{248E8EA5-296B-4D22-BA60-D3D0FBC38156}" srcOrd="13" destOrd="0" presId="urn:microsoft.com/office/officeart/2016/7/layout/RepeatingBendingProcessNew"/>
    <dgm:cxn modelId="{447AA9AE-9FCF-4D8A-B7D7-92CEB1BDE70A}" type="presParOf" srcId="{248E8EA5-296B-4D22-BA60-D3D0FBC38156}" destId="{C63686A1-028C-4C0A-93A3-CCBC60199E1F}" srcOrd="0" destOrd="0" presId="urn:microsoft.com/office/officeart/2016/7/layout/RepeatingBendingProcessNew"/>
    <dgm:cxn modelId="{DBAA2512-4714-4286-92B4-1F1C0C521624}" type="presParOf" srcId="{01BD7B5F-99DF-487F-930A-7623D628E343}" destId="{0114253F-6653-48A5-B9DB-ACB73C16FE28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a 1"/>
      <dsp:cNvGrpSpPr/>
    </dsp:nvGrpSpPr>
    <dsp:grpSpPr>
      <a:xfrm>
        <a:off x="0" y="0"/>
        <a:ext cx="6481482" cy="3174788"/>
        <a:chOff x="0" y="0"/>
        <a:chExt cx="6481482" cy="3174788"/>
      </a:xfrm>
    </dsp:grpSpPr>
    <dsp:sp modelId="{EF28E9F3-E35F-4D57-B420-13417ACC06E5}">
      <dsp:nvSpPr>
        <dsp:cNvPr id="3" name="Łącznik prosty 2"/>
        <dsp:cNvSpPr/>
      </dsp:nvSpPr>
      <dsp:spPr bwMode="white">
        <a:xfrm>
          <a:off x="0" y="0"/>
          <a:ext cx="6481482" cy="0"/>
        </a:xfrm>
        <a:prstGeom prst="line">
          <a:avLst/>
        </a:prstGeom>
      </dsp:spPr>
      <dsp:style>
        <a:lnRef idx="1">
          <a:schemeClr val="accen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Xfrm>
        <a:off x="0" y="0"/>
        <a:ext cx="6481482" cy="0"/>
      </dsp:txXfrm>
    </dsp:sp>
    <dsp:sp modelId="{0653CDBF-071D-48DE-97F0-13BA1B7DCDFB}">
      <dsp:nvSpPr>
        <dsp:cNvPr id="4" name="Prostokąt 3"/>
        <dsp:cNvSpPr/>
      </dsp:nvSpPr>
      <dsp:spPr bwMode="white">
        <a:xfrm>
          <a:off x="0" y="0"/>
          <a:ext cx="6481482" cy="79369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25730" tIns="125730" rIns="125730" bIns="125730" anchor="t"/>
        <a:lstStyle>
          <a:lvl1pPr algn="l">
            <a:defRPr sz="33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u="none" dirty="0">
              <a:solidFill>
                <a:schemeClr val="tx1"/>
              </a:solidFill>
            </a:rPr>
            <a:t>friktionelle Arbeitslosigkeit</a:t>
          </a:r>
          <a:endParaRPr lang="en-US" u="none" dirty="0">
            <a:solidFill>
              <a:schemeClr val="tx1"/>
            </a:solidFill>
          </a:endParaRPr>
        </a:p>
      </dsp:txBody>
      <dsp:txXfrm>
        <a:off x="0" y="0"/>
        <a:ext cx="6481482" cy="793697"/>
      </dsp:txXfrm>
    </dsp:sp>
    <dsp:sp modelId="{13DB88CD-594E-4400-AD20-BD0BAD569B3F}">
      <dsp:nvSpPr>
        <dsp:cNvPr id="5" name="Łącznik prosty 4"/>
        <dsp:cNvSpPr/>
      </dsp:nvSpPr>
      <dsp:spPr bwMode="white">
        <a:xfrm>
          <a:off x="0" y="793697"/>
          <a:ext cx="6481482" cy="0"/>
        </a:xfrm>
        <a:prstGeom prst="line">
          <a:avLst/>
        </a:prstGeom>
      </dsp:spPr>
      <dsp:style>
        <a:lnRef idx="1">
          <a:schemeClr val="accen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Xfrm>
        <a:off x="0" y="793697"/>
        <a:ext cx="6481482" cy="0"/>
      </dsp:txXfrm>
    </dsp:sp>
    <dsp:sp modelId="{BB859747-4859-4033-89E4-4501B01CD8B2}">
      <dsp:nvSpPr>
        <dsp:cNvPr id="6" name="Prostokąt 5"/>
        <dsp:cNvSpPr/>
      </dsp:nvSpPr>
      <dsp:spPr bwMode="white">
        <a:xfrm>
          <a:off x="0" y="793697"/>
          <a:ext cx="6481482" cy="79369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25730" tIns="125730" rIns="125730" bIns="125730" anchor="t"/>
        <a:lstStyle>
          <a:lvl1pPr algn="l">
            <a:defRPr sz="33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u="none" dirty="0">
              <a:solidFill>
                <a:schemeClr val="tx1"/>
              </a:solidFill>
            </a:rPr>
            <a:t>saisonale Arbeitslosigkeit</a:t>
          </a:r>
          <a:endParaRPr lang="en-US" u="none" dirty="0">
            <a:solidFill>
              <a:schemeClr val="tx1"/>
            </a:solidFill>
          </a:endParaRPr>
        </a:p>
      </dsp:txBody>
      <dsp:txXfrm>
        <a:off x="0" y="793697"/>
        <a:ext cx="6481482" cy="793697"/>
      </dsp:txXfrm>
    </dsp:sp>
    <dsp:sp modelId="{F37DAA78-B7A6-4D92-9FE0-242EFECDD2CF}">
      <dsp:nvSpPr>
        <dsp:cNvPr id="7" name="Łącznik prosty 6"/>
        <dsp:cNvSpPr/>
      </dsp:nvSpPr>
      <dsp:spPr bwMode="white">
        <a:xfrm>
          <a:off x="0" y="1587394"/>
          <a:ext cx="6481482" cy="0"/>
        </a:xfrm>
        <a:prstGeom prst="line">
          <a:avLst/>
        </a:prstGeom>
      </dsp:spPr>
      <dsp:style>
        <a:lnRef idx="1">
          <a:schemeClr val="accen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Xfrm>
        <a:off x="0" y="1587394"/>
        <a:ext cx="6481482" cy="0"/>
      </dsp:txXfrm>
    </dsp:sp>
    <dsp:sp modelId="{5AFAE1B0-C5F9-467A-8EE6-2566F121EB20}">
      <dsp:nvSpPr>
        <dsp:cNvPr id="8" name="Prostokąt 7"/>
        <dsp:cNvSpPr/>
      </dsp:nvSpPr>
      <dsp:spPr bwMode="white">
        <a:xfrm>
          <a:off x="0" y="1587394"/>
          <a:ext cx="6481482" cy="79369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25730" tIns="125730" rIns="125730" bIns="125730" anchor="t"/>
        <a:lstStyle>
          <a:lvl1pPr algn="l">
            <a:defRPr sz="33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u="none" dirty="0">
              <a:solidFill>
                <a:schemeClr val="tx1"/>
              </a:solidFill>
            </a:rPr>
            <a:t>konjunkturelle Arbeitslosigkeit</a:t>
          </a:r>
          <a:endParaRPr lang="en-US" u="none" dirty="0">
            <a:solidFill>
              <a:schemeClr val="tx1"/>
            </a:solidFill>
          </a:endParaRPr>
        </a:p>
      </dsp:txBody>
      <dsp:txXfrm>
        <a:off x="0" y="1587394"/>
        <a:ext cx="6481482" cy="793697"/>
      </dsp:txXfrm>
    </dsp:sp>
    <dsp:sp modelId="{12B9E7BA-759C-4663-AED7-52B8025A4B3A}">
      <dsp:nvSpPr>
        <dsp:cNvPr id="9" name="Łącznik prosty 8"/>
        <dsp:cNvSpPr/>
      </dsp:nvSpPr>
      <dsp:spPr bwMode="white">
        <a:xfrm>
          <a:off x="0" y="2381091"/>
          <a:ext cx="6481482" cy="0"/>
        </a:xfrm>
        <a:prstGeom prst="line">
          <a:avLst/>
        </a:prstGeom>
      </dsp:spPr>
      <dsp:style>
        <a:lnRef idx="1">
          <a:schemeClr val="accen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Xfrm>
        <a:off x="0" y="2381091"/>
        <a:ext cx="6481482" cy="0"/>
      </dsp:txXfrm>
    </dsp:sp>
    <dsp:sp modelId="{34A1C7BC-0003-40E9-9187-68C61F4F5181}">
      <dsp:nvSpPr>
        <dsp:cNvPr id="10" name="Prostokąt 9"/>
        <dsp:cNvSpPr/>
      </dsp:nvSpPr>
      <dsp:spPr bwMode="white">
        <a:xfrm>
          <a:off x="0" y="2381091"/>
          <a:ext cx="6481482" cy="79369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25730" tIns="125730" rIns="125730" bIns="125730" anchor="t"/>
        <a:lstStyle>
          <a:lvl1pPr algn="l">
            <a:defRPr sz="33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u="none" dirty="0">
              <a:solidFill>
                <a:schemeClr val="tx1"/>
              </a:solidFill>
            </a:rPr>
            <a:t>strukturelle Arbeitslosigkeit</a:t>
          </a:r>
          <a:endParaRPr lang="en-US" u="none" dirty="0">
            <a:solidFill>
              <a:schemeClr val="tx1"/>
            </a:solidFill>
          </a:endParaRPr>
        </a:p>
      </dsp:txBody>
      <dsp:txXfrm>
        <a:off x="0" y="2381091"/>
        <a:ext cx="6481482" cy="793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a 1"/>
      <dsp:cNvGrpSpPr/>
    </dsp:nvGrpSpPr>
    <dsp:grpSpPr>
      <a:xfrm>
        <a:off x="0" y="0"/>
        <a:ext cx="10972800" cy="4035425"/>
        <a:chOff x="0" y="0"/>
        <a:chExt cx="10972800" cy="4035425"/>
      </a:xfrm>
    </dsp:grpSpPr>
    <dsp:sp modelId="{933E2545-01E3-4C48-A705-88689F12BE6D}">
      <dsp:nvSpPr>
        <dsp:cNvPr id="3" name="Owal 2"/>
        <dsp:cNvSpPr/>
      </dsp:nvSpPr>
      <dsp:spPr bwMode="white">
        <a:xfrm>
          <a:off x="2247602" y="1037"/>
          <a:ext cx="1814477" cy="1814477"/>
        </a:xfrm>
        <a:prstGeom prst="ellipse">
          <a:avLst/>
        </a:prstGeom>
      </dsp:spPr>
      <dsp:style>
        <a:lnRef idx="0">
          <a:schemeClr val="lt1">
            <a:alpha val="0"/>
          </a:schemeClr>
        </a:lnRef>
        <a:fillRef idx="1">
          <a:schemeClr val="accent2"/>
        </a:fillRef>
        <a:effectRef idx="0">
          <a:scrgbClr r="0" g="0" b="0"/>
        </a:effectRef>
        <a:fontRef idx="minor"/>
      </dsp:style>
      <dsp:txXfrm>
        <a:off x="2247602" y="1037"/>
        <a:ext cx="1814477" cy="1814477"/>
      </dsp:txXfrm>
    </dsp:sp>
    <dsp:sp modelId="{E5FB02FA-0FEC-43F2-9E1B-B624D81D395D}">
      <dsp:nvSpPr>
        <dsp:cNvPr id="4" name="Prostokąt 3"/>
        <dsp:cNvSpPr/>
      </dsp:nvSpPr>
      <dsp:spPr bwMode="white">
        <a:xfrm>
          <a:off x="2628642" y="382077"/>
          <a:ext cx="1052397" cy="1052397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2628642" y="382077"/>
        <a:ext cx="1052397" cy="1052397"/>
      </dsp:txXfrm>
    </dsp:sp>
    <dsp:sp modelId="{D6D70D77-0C66-4911-8E24-4CA240FDB817}">
      <dsp:nvSpPr>
        <dsp:cNvPr id="5" name="Prostokąt 4"/>
        <dsp:cNvSpPr/>
      </dsp:nvSpPr>
      <dsp:spPr bwMode="white">
        <a:xfrm>
          <a:off x="4450896" y="1037"/>
          <a:ext cx="4276981" cy="181447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l">
            <a:defRPr sz="40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>
              <a:solidFill>
                <a:schemeClr val="tx1"/>
              </a:solidFill>
            </a:rPr>
            <a:t>Aktive Arbeitsmarktpolitik </a:t>
          </a:r>
          <a:endParaRPr lang="en-US">
            <a:solidFill>
              <a:schemeClr val="tx1"/>
            </a:solidFill>
          </a:endParaRPr>
        </a:p>
      </dsp:txBody>
      <dsp:txXfrm>
        <a:off x="4450896" y="1037"/>
        <a:ext cx="4276981" cy="1814477"/>
      </dsp:txXfrm>
    </dsp:sp>
    <dsp:sp modelId="{F0AA7EC3-2A91-49DA-8A17-A91105DF86E7}">
      <dsp:nvSpPr>
        <dsp:cNvPr id="6" name="Owal 5"/>
        <dsp:cNvSpPr/>
      </dsp:nvSpPr>
      <dsp:spPr bwMode="white">
        <a:xfrm>
          <a:off x="2247602" y="2219912"/>
          <a:ext cx="1814477" cy="1814477"/>
        </a:xfrm>
        <a:prstGeom prst="ellipse">
          <a:avLst/>
        </a:prstGeom>
      </dsp:spPr>
      <dsp:style>
        <a:lnRef idx="0">
          <a:schemeClr val="lt1">
            <a:alpha val="0"/>
          </a:schemeClr>
        </a:lnRef>
        <a:fillRef idx="1">
          <a:schemeClr val="accent3"/>
        </a:fillRef>
        <a:effectRef idx="0">
          <a:scrgbClr r="0" g="0" b="0"/>
        </a:effectRef>
        <a:fontRef idx="minor"/>
      </dsp:style>
      <dsp:txXfrm>
        <a:off x="2247602" y="2219912"/>
        <a:ext cx="1814477" cy="1814477"/>
      </dsp:txXfrm>
    </dsp:sp>
    <dsp:sp modelId="{1D1F5DE4-BF75-4013-8013-A31C26C97A76}">
      <dsp:nvSpPr>
        <dsp:cNvPr id="7" name="Prostokąt 6"/>
        <dsp:cNvSpPr/>
      </dsp:nvSpPr>
      <dsp:spPr bwMode="white">
        <a:xfrm>
          <a:off x="2628642" y="2600952"/>
          <a:ext cx="1052397" cy="1052397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2628642" y="2600952"/>
        <a:ext cx="1052397" cy="1052397"/>
      </dsp:txXfrm>
    </dsp:sp>
    <dsp:sp modelId="{8F222305-B043-4167-85C4-5086507C3B7B}">
      <dsp:nvSpPr>
        <dsp:cNvPr id="8" name="Prostokąt 7"/>
        <dsp:cNvSpPr/>
      </dsp:nvSpPr>
      <dsp:spPr bwMode="white">
        <a:xfrm>
          <a:off x="4450896" y="2219912"/>
          <a:ext cx="4276981" cy="181447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l">
            <a:defRPr sz="40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>
              <a:solidFill>
                <a:schemeClr val="tx1"/>
              </a:solidFill>
            </a:rPr>
            <a:t>Passive Arbeitsmarktpolitik</a:t>
          </a:r>
          <a:endParaRPr lang="en-US">
            <a:solidFill>
              <a:schemeClr val="tx1"/>
            </a:solidFill>
          </a:endParaRPr>
        </a:p>
      </dsp:txBody>
      <dsp:txXfrm>
        <a:off x="4450896" y="2219912"/>
        <a:ext cx="4276981" cy="1814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a 1"/>
      <dsp:cNvGrpSpPr/>
    </dsp:nvGrpSpPr>
    <dsp:grpSpPr>
      <a:xfrm>
        <a:off x="0" y="0"/>
        <a:ext cx="8991599" cy="4796321"/>
        <a:chOff x="0" y="0"/>
        <a:chExt cx="8991599" cy="4796321"/>
      </a:xfrm>
    </dsp:grpSpPr>
    <dsp:sp modelId="{F0804A83-1A87-4750-824A-81BF8C1BF528}">
      <dsp:nvSpPr>
        <dsp:cNvPr id="4" name="Dowolny kształt 3"/>
        <dsp:cNvSpPr/>
      </dsp:nvSpPr>
      <dsp:spPr bwMode="white">
        <a:xfrm>
          <a:off x="2955374" y="640716"/>
          <a:ext cx="487733" cy="0"/>
        </a:xfrm>
        <a:custGeom>
          <a:avLst/>
          <a:gdLst/>
          <a:ahLst/>
          <a:cxnLst/>
          <a:pathLst>
            <a:path w="768">
              <a:moveTo>
                <a:pt x="0" y="0"/>
              </a:moveTo>
              <a:lnTo>
                <a:pt x="768" y="0"/>
              </a:lnTo>
            </a:path>
          </a:pathLst>
        </a:custGeom>
        <a:ln>
          <a:tailEnd type="arrow" w="lg" len="med"/>
        </a:ln>
      </dsp:spPr>
      <dsp:style>
        <a:lnRef idx="1">
          <a:schemeClr val="accent3"/>
        </a:lnRef>
        <a:fillRef idx="0">
          <a:schemeClr val="accent3"/>
        </a:fillRef>
        <a:effectRef idx="0">
          <a:scrgbClr r="0" g="0" b="0"/>
        </a:effectRef>
        <a:fontRef idx="minor"/>
      </dsp:style>
      <dsp:txXfrm>
        <a:off x="2955374" y="640716"/>
        <a:ext cx="487733" cy="0"/>
      </dsp:txXfrm>
    </dsp:sp>
    <dsp:sp modelId="{4FC53F00-49FC-4CB9-961C-24867E231719}">
      <dsp:nvSpPr>
        <dsp:cNvPr id="3" name="Prostokąt 2"/>
        <dsp:cNvSpPr/>
      </dsp:nvSpPr>
      <dsp:spPr bwMode="white">
        <a:xfrm>
          <a:off x="834796" y="4542"/>
          <a:ext cx="2120577" cy="1272346"/>
        </a:xfrm>
        <a:prstGeom prst="rect">
          <a:avLst/>
        </a:prstGeom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103910" tIns="109071" rIns="103910" bIns="109071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dirty="0" err="1"/>
            <a:t>Langeweile</a:t>
          </a:r>
        </a:p>
      </dsp:txBody>
      <dsp:txXfrm>
        <a:off x="834796" y="4542"/>
        <a:ext cx="2120577" cy="1272346"/>
      </dsp:txXfrm>
    </dsp:sp>
    <dsp:sp modelId="{43169EC7-EB33-4680-865B-A64BC51F673F}">
      <dsp:nvSpPr>
        <dsp:cNvPr id="6" name="Dowolny kształt 5"/>
        <dsp:cNvSpPr/>
      </dsp:nvSpPr>
      <dsp:spPr bwMode="white">
        <a:xfrm>
          <a:off x="5563684" y="640716"/>
          <a:ext cx="487733" cy="0"/>
        </a:xfrm>
        <a:custGeom>
          <a:avLst/>
          <a:gdLst/>
          <a:ahLst/>
          <a:cxnLst/>
          <a:pathLst>
            <a:path w="768">
              <a:moveTo>
                <a:pt x="0" y="0"/>
              </a:moveTo>
              <a:lnTo>
                <a:pt x="768" y="0"/>
              </a:lnTo>
            </a:path>
          </a:pathLst>
        </a:custGeom>
        <a:ln>
          <a:tailEnd type="arrow" w="lg" len="med"/>
        </a:ln>
      </dsp:spPr>
      <dsp:style>
        <a:lnRef idx="1">
          <a:schemeClr val="accent3"/>
        </a:lnRef>
        <a:fillRef idx="0">
          <a:schemeClr val="accent3"/>
        </a:fillRef>
        <a:effectRef idx="0">
          <a:scrgbClr r="0" g="0" b="0"/>
        </a:effectRef>
        <a:fontRef idx="minor"/>
      </dsp:style>
      <dsp:txXfrm>
        <a:off x="5563684" y="640716"/>
        <a:ext cx="487733" cy="0"/>
      </dsp:txXfrm>
    </dsp:sp>
    <dsp:sp modelId="{FA11710E-409E-4675-86DD-684FA359C686}">
      <dsp:nvSpPr>
        <dsp:cNvPr id="5" name="Prostokąt 4"/>
        <dsp:cNvSpPr/>
      </dsp:nvSpPr>
      <dsp:spPr bwMode="white">
        <a:xfrm>
          <a:off x="3443106" y="4542"/>
          <a:ext cx="2120577" cy="1272346"/>
        </a:xfrm>
        <a:prstGeom prst="rect">
          <a:avLst/>
        </a:prstGeom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103910" tIns="109071" rIns="103910" bIns="109071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dirty="0" err="1"/>
            <a:t>depressive</a:t>
          </a:r>
          <a:r>
            <a:rPr lang="pl-PL" dirty="0"/>
            <a:t> </a:t>
          </a:r>
          <a:r>
            <a:rPr lang="pl-PL" dirty="0" err="1"/>
            <a:t>Gefühle</a:t>
          </a:r>
        </a:p>
      </dsp:txBody>
      <dsp:txXfrm>
        <a:off x="3443106" y="4542"/>
        <a:ext cx="2120577" cy="1272346"/>
      </dsp:txXfrm>
    </dsp:sp>
    <dsp:sp modelId="{AFC04066-E1C1-49BB-9645-D73AFA8E7332}">
      <dsp:nvSpPr>
        <dsp:cNvPr id="8" name="Dowolny kształt 7"/>
        <dsp:cNvSpPr/>
      </dsp:nvSpPr>
      <dsp:spPr bwMode="white">
        <a:xfrm>
          <a:off x="1895085" y="1276889"/>
          <a:ext cx="5216620" cy="485099"/>
        </a:xfrm>
        <a:custGeom>
          <a:avLst/>
          <a:gdLst/>
          <a:ahLst/>
          <a:cxnLst/>
          <a:pathLst>
            <a:path w="8215" h="764">
              <a:moveTo>
                <a:pt x="8215" y="0"/>
              </a:moveTo>
              <a:lnTo>
                <a:pt x="8215" y="382"/>
              </a:lnTo>
              <a:lnTo>
                <a:pt x="0" y="382"/>
              </a:lnTo>
              <a:lnTo>
                <a:pt x="0" y="764"/>
              </a:lnTo>
            </a:path>
          </a:pathLst>
        </a:custGeom>
        <a:ln>
          <a:tailEnd type="arrow" w="lg" len="med"/>
        </a:ln>
      </dsp:spPr>
      <dsp:style>
        <a:lnRef idx="1">
          <a:schemeClr val="accent3"/>
        </a:lnRef>
        <a:fillRef idx="0">
          <a:schemeClr val="accent3"/>
        </a:fillRef>
        <a:effectRef idx="0">
          <a:scrgbClr r="0" g="0" b="0"/>
        </a:effectRef>
        <a:fontRef idx="minor"/>
      </dsp:style>
      <dsp:txXfrm>
        <a:off x="1895085" y="1276889"/>
        <a:ext cx="5216620" cy="485099"/>
      </dsp:txXfrm>
    </dsp:sp>
    <dsp:sp modelId="{0B377F37-B1D6-437A-B991-687F07ED670A}">
      <dsp:nvSpPr>
        <dsp:cNvPr id="7" name="Prostokąt 6"/>
        <dsp:cNvSpPr/>
      </dsp:nvSpPr>
      <dsp:spPr bwMode="white">
        <a:xfrm>
          <a:off x="6051416" y="4542"/>
          <a:ext cx="2120577" cy="1272346"/>
        </a:xfrm>
        <a:prstGeom prst="rect">
          <a:avLst/>
        </a:prstGeom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103910" tIns="109071" rIns="103910" bIns="109071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dirty="0" err="1"/>
            <a:t>Ängste</a:t>
          </a:r>
        </a:p>
      </dsp:txBody>
      <dsp:txXfrm>
        <a:off x="6051416" y="4542"/>
        <a:ext cx="2120577" cy="1272346"/>
      </dsp:txXfrm>
    </dsp:sp>
    <dsp:sp modelId="{A5F77953-FA44-4C02-B292-A7C56FBC5128}">
      <dsp:nvSpPr>
        <dsp:cNvPr id="10" name="Dowolny kształt 9"/>
        <dsp:cNvSpPr/>
      </dsp:nvSpPr>
      <dsp:spPr bwMode="white">
        <a:xfrm>
          <a:off x="2955374" y="2398161"/>
          <a:ext cx="487733" cy="0"/>
        </a:xfrm>
        <a:custGeom>
          <a:avLst/>
          <a:gdLst/>
          <a:ahLst/>
          <a:cxnLst/>
          <a:pathLst>
            <a:path w="768">
              <a:moveTo>
                <a:pt x="0" y="0"/>
              </a:moveTo>
              <a:lnTo>
                <a:pt x="768" y="0"/>
              </a:lnTo>
            </a:path>
          </a:pathLst>
        </a:custGeom>
        <a:ln>
          <a:tailEnd type="arrow" w="lg" len="med"/>
        </a:ln>
      </dsp:spPr>
      <dsp:style>
        <a:lnRef idx="1">
          <a:schemeClr val="accent3"/>
        </a:lnRef>
        <a:fillRef idx="0">
          <a:schemeClr val="accent3"/>
        </a:fillRef>
        <a:effectRef idx="0">
          <a:scrgbClr r="0" g="0" b="0"/>
        </a:effectRef>
        <a:fontRef idx="minor"/>
      </dsp:style>
      <dsp:txXfrm>
        <a:off x="2955374" y="2398161"/>
        <a:ext cx="487733" cy="0"/>
      </dsp:txXfrm>
    </dsp:sp>
    <dsp:sp modelId="{91C8F32D-B407-4E94-812B-9555FD2BC87C}">
      <dsp:nvSpPr>
        <dsp:cNvPr id="9" name="Prostokąt 8"/>
        <dsp:cNvSpPr/>
      </dsp:nvSpPr>
      <dsp:spPr bwMode="white">
        <a:xfrm>
          <a:off x="834796" y="1761987"/>
          <a:ext cx="2120577" cy="1272346"/>
        </a:xfrm>
        <a:prstGeom prst="rect">
          <a:avLst/>
        </a:prstGeom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103910" tIns="109071" rIns="103910" bIns="109071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dirty="0" err="1"/>
            <a:t>Frustration</a:t>
          </a:r>
        </a:p>
      </dsp:txBody>
      <dsp:txXfrm>
        <a:off x="834796" y="1761987"/>
        <a:ext cx="2120577" cy="1272346"/>
      </dsp:txXfrm>
    </dsp:sp>
    <dsp:sp modelId="{06324C86-8CC6-4C2D-A7A3-D869B9C31A15}">
      <dsp:nvSpPr>
        <dsp:cNvPr id="12" name="Dowolny kształt 11"/>
        <dsp:cNvSpPr/>
      </dsp:nvSpPr>
      <dsp:spPr bwMode="white">
        <a:xfrm>
          <a:off x="5563684" y="2398161"/>
          <a:ext cx="487733" cy="0"/>
        </a:xfrm>
        <a:custGeom>
          <a:avLst/>
          <a:gdLst/>
          <a:ahLst/>
          <a:cxnLst/>
          <a:pathLst>
            <a:path w="768">
              <a:moveTo>
                <a:pt x="0" y="0"/>
              </a:moveTo>
              <a:lnTo>
                <a:pt x="768" y="0"/>
              </a:lnTo>
            </a:path>
          </a:pathLst>
        </a:custGeom>
        <a:ln>
          <a:tailEnd type="arrow" w="lg" len="med"/>
        </a:ln>
      </dsp:spPr>
      <dsp:style>
        <a:lnRef idx="1">
          <a:schemeClr val="accent3"/>
        </a:lnRef>
        <a:fillRef idx="0">
          <a:schemeClr val="accent3"/>
        </a:fillRef>
        <a:effectRef idx="0">
          <a:scrgbClr r="0" g="0" b="0"/>
        </a:effectRef>
        <a:fontRef idx="minor"/>
      </dsp:style>
      <dsp:txXfrm>
        <a:off x="5563684" y="2398161"/>
        <a:ext cx="487733" cy="0"/>
      </dsp:txXfrm>
    </dsp:sp>
    <dsp:sp modelId="{3414D822-9F16-4706-92AE-6E471ACF3341}">
      <dsp:nvSpPr>
        <dsp:cNvPr id="11" name="Prostokąt 10"/>
        <dsp:cNvSpPr/>
      </dsp:nvSpPr>
      <dsp:spPr bwMode="white">
        <a:xfrm>
          <a:off x="3443106" y="1761987"/>
          <a:ext cx="2120577" cy="1272346"/>
        </a:xfrm>
        <a:prstGeom prst="rect">
          <a:avLst/>
        </a:prstGeom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103910" tIns="109071" rIns="103910" bIns="109071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dirty="0" err="1"/>
            <a:t>Somatisierung</a:t>
          </a:r>
          <a:r>
            <a:rPr lang="pl-PL" dirty="0"/>
            <a:t> (</a:t>
          </a:r>
          <a:r>
            <a:rPr lang="pl-PL" dirty="0" err="1"/>
            <a:t>verschiedene</a:t>
          </a:r>
          <a:r>
            <a:rPr lang="pl-PL" dirty="0"/>
            <a:t> </a:t>
          </a:r>
          <a:r>
            <a:rPr lang="pl-PL" dirty="0" err="1"/>
            <a:t>Krankheiten</a:t>
          </a:r>
          <a:r>
            <a:rPr lang="pl-PL" dirty="0"/>
            <a:t> </a:t>
          </a:r>
          <a:r>
            <a:rPr lang="pl-PL" dirty="0" err="1"/>
            <a:t>oder</a:t>
          </a:r>
          <a:r>
            <a:rPr lang="pl-PL" dirty="0"/>
            <a:t> </a:t>
          </a:r>
          <a:r>
            <a:rPr lang="pl-PL" dirty="0" err="1"/>
            <a:t>Beschwerden</a:t>
          </a:r>
          <a:r>
            <a:rPr lang="pl-PL" dirty="0">
              <a:latin typeface="Posterama"/>
            </a:rPr>
            <a:t>)</a:t>
          </a:r>
          <a:endParaRPr lang="en-US" dirty="0"/>
        </a:p>
      </dsp:txBody>
      <dsp:txXfrm>
        <a:off x="3443106" y="1761987"/>
        <a:ext cx="2120577" cy="1272346"/>
      </dsp:txXfrm>
    </dsp:sp>
    <dsp:sp modelId="{C99A2AB3-853A-4335-ABBD-6857FD32D75A}">
      <dsp:nvSpPr>
        <dsp:cNvPr id="14" name="Dowolny kształt 13"/>
        <dsp:cNvSpPr/>
      </dsp:nvSpPr>
      <dsp:spPr bwMode="white">
        <a:xfrm>
          <a:off x="1895085" y="3034334"/>
          <a:ext cx="5216620" cy="485099"/>
        </a:xfrm>
        <a:custGeom>
          <a:avLst/>
          <a:gdLst/>
          <a:ahLst/>
          <a:cxnLst/>
          <a:pathLst>
            <a:path w="8215" h="764">
              <a:moveTo>
                <a:pt x="8215" y="0"/>
              </a:moveTo>
              <a:lnTo>
                <a:pt x="8215" y="382"/>
              </a:lnTo>
              <a:lnTo>
                <a:pt x="0" y="382"/>
              </a:lnTo>
              <a:lnTo>
                <a:pt x="0" y="764"/>
              </a:lnTo>
            </a:path>
          </a:pathLst>
        </a:custGeom>
        <a:ln>
          <a:tailEnd type="arrow" w="lg" len="med"/>
        </a:ln>
      </dsp:spPr>
      <dsp:style>
        <a:lnRef idx="1">
          <a:schemeClr val="accent3"/>
        </a:lnRef>
        <a:fillRef idx="0">
          <a:schemeClr val="accent3"/>
        </a:fillRef>
        <a:effectRef idx="0">
          <a:scrgbClr r="0" g="0" b="0"/>
        </a:effectRef>
        <a:fontRef idx="minor"/>
      </dsp:style>
      <dsp:txXfrm>
        <a:off x="1895085" y="3034334"/>
        <a:ext cx="5216620" cy="485099"/>
      </dsp:txXfrm>
    </dsp:sp>
    <dsp:sp modelId="{819E0763-5F7B-4CBE-BC51-F60410BD5FC9}">
      <dsp:nvSpPr>
        <dsp:cNvPr id="13" name="Prostokąt 12"/>
        <dsp:cNvSpPr/>
      </dsp:nvSpPr>
      <dsp:spPr bwMode="white">
        <a:xfrm>
          <a:off x="6051416" y="1761987"/>
          <a:ext cx="2120577" cy="1272346"/>
        </a:xfrm>
        <a:prstGeom prst="rect">
          <a:avLst/>
        </a:prstGeom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103910" tIns="109071" rIns="103910" bIns="109071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dirty="0" err="1"/>
            <a:t>Abnahme</a:t>
          </a:r>
          <a:r>
            <a:rPr lang="pl-PL" dirty="0"/>
            <a:t> des </a:t>
          </a:r>
          <a:r>
            <a:rPr lang="pl-PL" dirty="0" err="1"/>
            <a:t>Selbstwertgefühls</a:t>
          </a:r>
        </a:p>
      </dsp:txBody>
      <dsp:txXfrm>
        <a:off x="6051416" y="1761987"/>
        <a:ext cx="2120577" cy="1272346"/>
      </dsp:txXfrm>
    </dsp:sp>
    <dsp:sp modelId="{248E8EA5-296B-4D22-BA60-D3D0FBC38156}">
      <dsp:nvSpPr>
        <dsp:cNvPr id="16" name="Dowolny kształt 15"/>
        <dsp:cNvSpPr/>
      </dsp:nvSpPr>
      <dsp:spPr bwMode="white">
        <a:xfrm>
          <a:off x="2955374" y="4155605"/>
          <a:ext cx="487733" cy="0"/>
        </a:xfrm>
        <a:custGeom>
          <a:avLst/>
          <a:gdLst/>
          <a:ahLst/>
          <a:cxnLst/>
          <a:pathLst>
            <a:path w="768">
              <a:moveTo>
                <a:pt x="0" y="0"/>
              </a:moveTo>
              <a:lnTo>
                <a:pt x="768" y="0"/>
              </a:lnTo>
            </a:path>
          </a:pathLst>
        </a:custGeom>
        <a:ln>
          <a:tailEnd type="arrow" w="lg" len="med"/>
        </a:ln>
      </dsp:spPr>
      <dsp:style>
        <a:lnRef idx="1">
          <a:schemeClr val="accent3"/>
        </a:lnRef>
        <a:fillRef idx="0">
          <a:schemeClr val="accent3"/>
        </a:fillRef>
        <a:effectRef idx="0">
          <a:scrgbClr r="0" g="0" b="0"/>
        </a:effectRef>
        <a:fontRef idx="minor"/>
      </dsp:style>
      <dsp:txXfrm>
        <a:off x="2955374" y="4155605"/>
        <a:ext cx="487733" cy="0"/>
      </dsp:txXfrm>
    </dsp:sp>
    <dsp:sp modelId="{04A39912-AE81-40CC-9C01-73D51455B427}">
      <dsp:nvSpPr>
        <dsp:cNvPr id="15" name="Prostokąt 14"/>
        <dsp:cNvSpPr/>
      </dsp:nvSpPr>
      <dsp:spPr bwMode="white">
        <a:xfrm>
          <a:off x="834796" y="3519432"/>
          <a:ext cx="2120577" cy="1272346"/>
        </a:xfrm>
        <a:prstGeom prst="rect">
          <a:avLst/>
        </a:prstGeom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103910" tIns="109071" rIns="103910" bIns="109071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dirty="0" err="1"/>
            <a:t>Gefühle</a:t>
          </a:r>
          <a:r>
            <a:rPr lang="pl-PL" dirty="0"/>
            <a:t> des </a:t>
          </a:r>
          <a:r>
            <a:rPr lang="pl-PL" dirty="0" err="1"/>
            <a:t>Versagens</a:t>
          </a:r>
          <a:r>
            <a:rPr lang="pl-PL" dirty="0"/>
            <a:t> </a:t>
          </a:r>
          <a:r>
            <a:rPr lang="pl-PL" dirty="0" err="1"/>
            <a:t>oder</a:t>
          </a:r>
          <a:r>
            <a:rPr lang="pl-PL" dirty="0"/>
            <a:t> der </a:t>
          </a:r>
          <a:r>
            <a:rPr lang="pl-PL" dirty="0" err="1"/>
            <a:t>Wertlosigkeit</a:t>
          </a:r>
        </a:p>
      </dsp:txBody>
      <dsp:txXfrm>
        <a:off x="834796" y="3519432"/>
        <a:ext cx="2120577" cy="1272346"/>
      </dsp:txXfrm>
    </dsp:sp>
    <dsp:sp modelId="{0114253F-6653-48A5-B9DB-ACB73C16FE28}">
      <dsp:nvSpPr>
        <dsp:cNvPr id="17" name="Prostokąt 16"/>
        <dsp:cNvSpPr/>
      </dsp:nvSpPr>
      <dsp:spPr bwMode="white">
        <a:xfrm>
          <a:off x="3443106" y="3519432"/>
          <a:ext cx="2120577" cy="1272346"/>
        </a:xfrm>
        <a:prstGeom prst="rect">
          <a:avLst/>
        </a:prstGeom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103910" tIns="109071" rIns="103910" bIns="109071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dirty="0" err="1"/>
            <a:t>soziale</a:t>
          </a:r>
          <a:r>
            <a:rPr lang="pl-PL" dirty="0"/>
            <a:t> </a:t>
          </a:r>
          <a:r>
            <a:rPr lang="pl-PL" dirty="0" err="1"/>
            <a:t>Isolation</a:t>
          </a:r>
        </a:p>
      </dsp:txBody>
      <dsp:txXfrm>
        <a:off x="3443106" y="3519432"/>
        <a:ext cx="2120577" cy="1272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contDir" val="sameDir"/>
            <dgm:param type="grDir" val="tL"/>
            <dgm:param type="flowDir" val="row"/>
          </dgm:alg>
        </dgm:if>
        <dgm:else name="Name5">
          <dgm:alg type="snake">
            <dgm:param type="contDir" val="sameDir"/>
            <dgm:param type="grDir" val="tR"/>
            <dgm:param type="flowDir" val="row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parTxLTRAlign" val="l"/>
                  <dgm:param type="parTxRTLAlign" val="l"/>
                  <dgm:param type="shpTxLTRAlignCh" val="l"/>
                  <dgm:param type="shpTxRTLAlignCh" val="l"/>
                  <dgm:param type="txAnchorVert" val="mid"/>
                </dgm:alg>
              </dgm:if>
              <dgm:else name="Name9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  <dgm:param type="txAnchorVert" val="mid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bkpt" val="endCnv"/>
          <dgm:param type="contDir" val="sameDir"/>
          <dgm:param type="grDir" val="tL"/>
          <dgm:param type="flowDir" val="row"/>
        </dgm:alg>
      </dgm:if>
      <dgm:else name="Name3">
        <dgm:alg type="snake">
          <dgm:param type="bkpt" val="endCnv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dim" val="1D"/>
                <dgm:param type="connRout" val="bend"/>
                <dgm:param type="begPts" val="midR bCtr"/>
                <dgm:param type="endPts" val="midL tCtr"/>
              </dgm:alg>
            </dgm:if>
            <dgm:else name="Name6">
              <dgm:alg type="conn">
                <dgm:param type="dim" val="1D"/>
                <dgm:param type="connRout" val="ben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microsoft.com/office/2007/relationships/diagramDrawing" Target="../diagrams/drawing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3" Type="http://schemas.openxmlformats.org/officeDocument/2006/relationships/diagramData" Target="../diagrams/data3.xml"/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1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09600" y="634701"/>
            <a:ext cx="6561838" cy="2368866"/>
          </a:xfrm>
        </p:spPr>
        <p:txBody>
          <a:bodyPr anchor="ctr">
            <a:normAutofit/>
          </a:bodyPr>
          <a:lstStyle/>
          <a:p>
            <a:r>
              <a:rPr lang="de-DE" altLang="pl-PL" b="1" dirty="0">
                <a:latin typeface="Calibri" panose="020F0502020204030204" charset="0"/>
                <a:cs typeface="Calibri" panose="020F0502020204030204" charset="0"/>
              </a:rPr>
              <a:t>D</a:t>
            </a:r>
            <a:r>
              <a:rPr lang="pl-PL" b="1" dirty="0">
                <a:latin typeface="Calibri" panose="020F0502020204030204" charset="0"/>
                <a:cs typeface="Calibri" panose="020F0502020204030204" charset="0"/>
              </a:rPr>
              <a:t>ie </a:t>
            </a:r>
            <a:r>
              <a:rPr lang="pl-PL" b="1" dirty="0" err="1">
                <a:latin typeface="Calibri" panose="020F0502020204030204" charset="0"/>
                <a:cs typeface="Calibri" panose="020F0502020204030204" charset="0"/>
              </a:rPr>
              <a:t>Arbeitlosigkeit</a:t>
            </a:r>
            <a:endParaRPr lang="pl-PL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910096" y="4907756"/>
            <a:ext cx="5672303" cy="1247784"/>
          </a:xfrm>
        </p:spPr>
        <p:txBody>
          <a:bodyPr anchor="ctr">
            <a:normAutofit fontScale="95000"/>
          </a:bodyPr>
          <a:lstStyle/>
          <a:p>
            <a:r>
              <a:rPr lang="pl-PL" dirty="0">
                <a:latin typeface="Calibri" panose="020F0502020204030204" charset="0"/>
                <a:cs typeface="Calibri" panose="020F0502020204030204" charset="0"/>
              </a:rPr>
              <a:t>Karolina Stec, 117126</a:t>
            </a:r>
            <a:endParaRPr lang="pl-PL" dirty="0">
              <a:latin typeface="Calibri" panose="020F0502020204030204" charset="0"/>
              <a:cs typeface="Calibri" panose="020F0502020204030204" charset="0"/>
            </a:endParaRPr>
          </a:p>
          <a:p>
            <a:pPr algn="r"/>
            <a:r>
              <a:rPr lang="pl-PL" sz="1800" err="1">
                <a:latin typeface="Calibri" panose="020F0502020204030204" charset="0"/>
                <a:cs typeface="Calibri" panose="020F0502020204030204" charset="0"/>
              </a:rPr>
              <a:t>Institut</a:t>
            </a:r>
            <a:r>
              <a:rPr lang="pl-PL" sz="1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800" err="1">
                <a:latin typeface="Calibri" panose="020F0502020204030204" charset="0"/>
                <a:cs typeface="Calibri" panose="020F0502020204030204" charset="0"/>
              </a:rPr>
              <a:t>für</a:t>
            </a:r>
            <a:r>
              <a:rPr lang="pl-PL" sz="1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800" err="1">
                <a:latin typeface="Calibri" panose="020F0502020204030204" charset="0"/>
                <a:cs typeface="Calibri" panose="020F0502020204030204" charset="0"/>
              </a:rPr>
              <a:t>Wirtschaftswissenschaften</a:t>
            </a:r>
            <a:r>
              <a:rPr lang="pl-PL" sz="1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800" err="1">
                <a:latin typeface="Calibri" panose="020F0502020204030204" charset="0"/>
                <a:cs typeface="Calibri" panose="020F0502020204030204" charset="0"/>
              </a:rPr>
              <a:t>und</a:t>
            </a:r>
            <a:r>
              <a:rPr lang="pl-PL" sz="1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800" err="1">
                <a:latin typeface="Calibri" panose="020F0502020204030204" charset="0"/>
                <a:cs typeface="Calibri" panose="020F0502020204030204" charset="0"/>
              </a:rPr>
              <a:t>Finanzwesen</a:t>
            </a:r>
            <a:endParaRPr lang="pl-PL">
              <a:latin typeface="Calibri" panose="020F0502020204030204" charset="0"/>
              <a:cs typeface="Calibri" panose="020F0502020204030204" charset="0"/>
            </a:endParaRPr>
          </a:p>
          <a:p>
            <a:pPr algn="r"/>
            <a:r>
              <a:rPr lang="pl-PL" sz="1800" err="1">
                <a:latin typeface="Calibri" panose="020F0502020204030204" charset="0"/>
                <a:cs typeface="Calibri" panose="020F0502020204030204" charset="0"/>
              </a:rPr>
              <a:t>Rzeszower</a:t>
            </a:r>
            <a:r>
              <a:rPr lang="pl-PL" sz="1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1800" err="1">
                <a:latin typeface="Calibri" panose="020F0502020204030204" charset="0"/>
                <a:cs typeface="Calibri" panose="020F0502020204030204" charset="0"/>
              </a:rPr>
              <a:t>Universität</a:t>
            </a:r>
            <a:r>
              <a:rPr lang="pl-PL" sz="1800" dirty="0">
                <a:latin typeface="Calibri" panose="020F0502020204030204" charset="0"/>
                <a:cs typeface="Calibri" panose="020F0502020204030204" charset="0"/>
              </a:rPr>
              <a:t> 2023/2024 </a:t>
            </a:r>
            <a:endParaRPr lang="pl-PL" dirty="0">
              <a:latin typeface="Calibri" panose="020F0502020204030204" charset="0"/>
              <a:cs typeface="Calibri" panose="020F0502020204030204" charset="0"/>
            </a:endParaRPr>
          </a:p>
          <a:p>
            <a:endParaRPr lang="pl-PL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 rotWithShape="1">
          <a:blip r:embed="rId1"/>
          <a:srcRect t="11253" r="-2" b="11256"/>
          <a:stretch>
            <a:fillRect/>
          </a:stretch>
        </p:blipFill>
        <p:spPr>
          <a:xfrm>
            <a:off x="-8" y="3204376"/>
            <a:ext cx="5893716" cy="3653620"/>
          </a:xfrm>
          <a:custGeom>
            <a:avLst/>
            <a:gdLst/>
            <a:ahLst/>
            <a:cxnLst/>
            <a:rect l="l" t="t" r="r" b="b"/>
            <a:pathLst>
              <a:path w="6361079" h="3943347">
                <a:moveTo>
                  <a:pt x="521474" y="414420"/>
                </a:moveTo>
                <a:cubicBezTo>
                  <a:pt x="604087" y="416876"/>
                  <a:pt x="680773" y="462341"/>
                  <a:pt x="722249" y="543640"/>
                </a:cubicBezTo>
                <a:cubicBezTo>
                  <a:pt x="788608" y="673720"/>
                  <a:pt x="739700" y="846277"/>
                  <a:pt x="613008" y="929058"/>
                </a:cubicBezTo>
                <a:cubicBezTo>
                  <a:pt x="581335" y="949753"/>
                  <a:pt x="547799" y="962878"/>
                  <a:pt x="514274" y="968891"/>
                </a:cubicBezTo>
                <a:cubicBezTo>
                  <a:pt x="489130" y="973403"/>
                  <a:pt x="463992" y="973912"/>
                  <a:pt x="439653" y="970617"/>
                </a:cubicBezTo>
                <a:cubicBezTo>
                  <a:pt x="366631" y="960729"/>
                  <a:pt x="300784" y="916586"/>
                  <a:pt x="263455" y="843416"/>
                </a:cubicBezTo>
                <a:cubicBezTo>
                  <a:pt x="197095" y="713337"/>
                  <a:pt x="246004" y="540779"/>
                  <a:pt x="372696" y="457999"/>
                </a:cubicBezTo>
                <a:cubicBezTo>
                  <a:pt x="420205" y="426956"/>
                  <a:pt x="471906" y="412946"/>
                  <a:pt x="521474" y="414420"/>
                </a:cubicBezTo>
                <a:close/>
                <a:moveTo>
                  <a:pt x="988185" y="281716"/>
                </a:moveTo>
                <a:cubicBezTo>
                  <a:pt x="1037936" y="272792"/>
                  <a:pt x="1087637" y="295525"/>
                  <a:pt x="1112257" y="343785"/>
                </a:cubicBezTo>
                <a:cubicBezTo>
                  <a:pt x="1145083" y="408130"/>
                  <a:pt x="1120890" y="493488"/>
                  <a:pt x="1058219" y="534438"/>
                </a:cubicBezTo>
                <a:cubicBezTo>
                  <a:pt x="1042551" y="544675"/>
                  <a:pt x="1025962" y="551167"/>
                  <a:pt x="1009378" y="554142"/>
                </a:cubicBezTo>
                <a:cubicBezTo>
                  <a:pt x="992795" y="557117"/>
                  <a:pt x="976216" y="556574"/>
                  <a:pt x="960571" y="552740"/>
                </a:cubicBezTo>
                <a:cubicBezTo>
                  <a:pt x="929280" y="545075"/>
                  <a:pt x="901719" y="524246"/>
                  <a:pt x="885306" y="492074"/>
                </a:cubicBezTo>
                <a:cubicBezTo>
                  <a:pt x="852480" y="427728"/>
                  <a:pt x="876674" y="342369"/>
                  <a:pt x="939345" y="301420"/>
                </a:cubicBezTo>
                <a:cubicBezTo>
                  <a:pt x="955012" y="291183"/>
                  <a:pt x="971601" y="284691"/>
                  <a:pt x="988185" y="281716"/>
                </a:cubicBezTo>
                <a:close/>
                <a:moveTo>
                  <a:pt x="5006427" y="845"/>
                </a:moveTo>
                <a:cubicBezTo>
                  <a:pt x="5347805" y="-11751"/>
                  <a:pt x="5676540" y="116155"/>
                  <a:pt x="5981087" y="410490"/>
                </a:cubicBezTo>
                <a:cubicBezTo>
                  <a:pt x="6412348" y="827687"/>
                  <a:pt x="6605759" y="1875951"/>
                  <a:pt x="5850729" y="2477646"/>
                </a:cubicBezTo>
                <a:cubicBezTo>
                  <a:pt x="5675883" y="2617020"/>
                  <a:pt x="5510922" y="2776772"/>
                  <a:pt x="5345844" y="2934556"/>
                </a:cubicBezTo>
                <a:cubicBezTo>
                  <a:pt x="5189746" y="3083841"/>
                  <a:pt x="5136460" y="3294597"/>
                  <a:pt x="5187221" y="3522782"/>
                </a:cubicBezTo>
                <a:cubicBezTo>
                  <a:pt x="5215294" y="3648193"/>
                  <a:pt x="5248406" y="3772235"/>
                  <a:pt x="5278756" y="3896963"/>
                </a:cubicBezTo>
                <a:lnTo>
                  <a:pt x="5289244" y="3943347"/>
                </a:lnTo>
                <a:lnTo>
                  <a:pt x="0" y="3943347"/>
                </a:lnTo>
                <a:lnTo>
                  <a:pt x="0" y="1141130"/>
                </a:lnTo>
                <a:lnTo>
                  <a:pt x="20427" y="1143747"/>
                </a:lnTo>
                <a:cubicBezTo>
                  <a:pt x="184004" y="1161317"/>
                  <a:pt x="349131" y="1167916"/>
                  <a:pt x="512761" y="1154170"/>
                </a:cubicBezTo>
                <a:cubicBezTo>
                  <a:pt x="714977" y="1137036"/>
                  <a:pt x="846044" y="936951"/>
                  <a:pt x="972888" y="756346"/>
                </a:cubicBezTo>
                <a:cubicBezTo>
                  <a:pt x="1288958" y="306148"/>
                  <a:pt x="1657725" y="145437"/>
                  <a:pt x="2042260" y="341101"/>
                </a:cubicBezTo>
                <a:cubicBezTo>
                  <a:pt x="2191395" y="416984"/>
                  <a:pt x="2319169" y="569188"/>
                  <a:pt x="2435451" y="712718"/>
                </a:cubicBezTo>
                <a:cubicBezTo>
                  <a:pt x="2747209" y="1097658"/>
                  <a:pt x="3118527" y="1070852"/>
                  <a:pt x="3463163" y="819175"/>
                </a:cubicBezTo>
                <a:cubicBezTo>
                  <a:pt x="3707831" y="639902"/>
                  <a:pt x="3938655" y="426737"/>
                  <a:pt x="4192369" y="273017"/>
                </a:cubicBezTo>
                <a:cubicBezTo>
                  <a:pt x="4467747" y="105432"/>
                  <a:pt x="4740911" y="10641"/>
                  <a:pt x="5006427" y="845"/>
                </a:cubicBezTo>
                <a:close/>
              </a:path>
            </a:pathLst>
          </a:custGeom>
        </p:spPr>
      </p:pic>
      <p:pic>
        <p:nvPicPr>
          <p:cNvPr id="4" name="Obraz 3" descr="Obraz zawierający Grafika, symbol, logo, zrzut ekranu&#10;&#10;Opis wygenerowany automatycznie"/>
          <p:cNvPicPr>
            <a:picLocks noChangeAspect="1"/>
          </p:cNvPicPr>
          <p:nvPr/>
        </p:nvPicPr>
        <p:blipFill rotWithShape="1">
          <a:blip r:embed="rId2"/>
          <a:srcRect t="7601" r="-2" b="194"/>
          <a:stretch>
            <a:fillRect/>
          </a:stretch>
        </p:blipFill>
        <p:spPr>
          <a:xfrm>
            <a:off x="7317068" y="-4"/>
            <a:ext cx="4872111" cy="4492230"/>
          </a:xfrm>
          <a:custGeom>
            <a:avLst/>
            <a:gdLst/>
            <a:ahLst/>
            <a:cxnLst/>
            <a:rect l="l" t="t" r="r" b="b"/>
            <a:pathLst>
              <a:path w="4872111" h="4492230">
                <a:moveTo>
                  <a:pt x="249784" y="1633930"/>
                </a:moveTo>
                <a:cubicBezTo>
                  <a:pt x="348051" y="1621843"/>
                  <a:pt x="445504" y="1661679"/>
                  <a:pt x="507093" y="1739124"/>
                </a:cubicBezTo>
                <a:cubicBezTo>
                  <a:pt x="539787" y="1780174"/>
                  <a:pt x="560458" y="1829472"/>
                  <a:pt x="566853" y="1881555"/>
                </a:cubicBezTo>
                <a:cubicBezTo>
                  <a:pt x="586057" y="2037483"/>
                  <a:pt x="475174" y="2179439"/>
                  <a:pt x="319216" y="2198610"/>
                </a:cubicBezTo>
                <a:cubicBezTo>
                  <a:pt x="163262" y="2217789"/>
                  <a:pt x="21347" y="2106915"/>
                  <a:pt x="2144" y="1950986"/>
                </a:cubicBezTo>
                <a:cubicBezTo>
                  <a:pt x="-16966" y="1795033"/>
                  <a:pt x="93828" y="1653109"/>
                  <a:pt x="249784" y="1633930"/>
                </a:cubicBezTo>
                <a:close/>
                <a:moveTo>
                  <a:pt x="782288" y="0"/>
                </a:moveTo>
                <a:lnTo>
                  <a:pt x="4872111" y="0"/>
                </a:lnTo>
                <a:lnTo>
                  <a:pt x="4872111" y="3768124"/>
                </a:lnTo>
                <a:lnTo>
                  <a:pt x="4839197" y="3749345"/>
                </a:lnTo>
                <a:cubicBezTo>
                  <a:pt x="4725254" y="3689192"/>
                  <a:pt x="4608345" y="3649501"/>
                  <a:pt x="4466265" y="3685841"/>
                </a:cubicBezTo>
                <a:cubicBezTo>
                  <a:pt x="4151697" y="3766300"/>
                  <a:pt x="4083702" y="4189954"/>
                  <a:pt x="3675877" y="4405252"/>
                </a:cubicBezTo>
                <a:cubicBezTo>
                  <a:pt x="3370897" y="4566192"/>
                  <a:pt x="3106449" y="4475762"/>
                  <a:pt x="2813666" y="4359447"/>
                </a:cubicBezTo>
                <a:cubicBezTo>
                  <a:pt x="2418138" y="4202240"/>
                  <a:pt x="2478051" y="3936741"/>
                  <a:pt x="2145547" y="3790526"/>
                </a:cubicBezTo>
                <a:cubicBezTo>
                  <a:pt x="1576798" y="3540433"/>
                  <a:pt x="1095145" y="4179966"/>
                  <a:pt x="615507" y="3934169"/>
                </a:cubicBezTo>
                <a:cubicBezTo>
                  <a:pt x="319595" y="3782371"/>
                  <a:pt x="164284" y="3358081"/>
                  <a:pt x="195945" y="3027803"/>
                </a:cubicBezTo>
                <a:cubicBezTo>
                  <a:pt x="257554" y="2387241"/>
                  <a:pt x="1008063" y="2231595"/>
                  <a:pt x="965756" y="1764852"/>
                </a:cubicBezTo>
                <a:cubicBezTo>
                  <a:pt x="926668" y="1333570"/>
                  <a:pt x="266199" y="1256286"/>
                  <a:pt x="260015" y="831305"/>
                </a:cubicBezTo>
                <a:cubicBezTo>
                  <a:pt x="254843" y="474758"/>
                  <a:pt x="714748" y="289273"/>
                  <a:pt x="782185" y="803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a typeface="+mj-lt"/>
                <a:cs typeface="+mj-lt"/>
              </a:rPr>
              <a:t>Wörterbuch</a:t>
            </a:r>
            <a:endParaRPr lang="pl-PL" dirty="0" err="1"/>
          </a:p>
        </p:txBody>
      </p:sp>
      <p:pic>
        <p:nvPicPr>
          <p:cNvPr id="4" name="Symbol zastępczy zawartości 3" descr="Obraz zawierający tekst, zrzut ekranu, Czcionka, numer&#10;&#10;Opis wygenerowany automatycznie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19966" y="2338533"/>
            <a:ext cx="11352067" cy="420918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10207" y="247982"/>
            <a:ext cx="5919373" cy="1611920"/>
          </a:xfrm>
        </p:spPr>
        <p:txBody>
          <a:bodyPr>
            <a:normAutofit/>
          </a:bodyPr>
          <a:lstStyle/>
          <a:p>
            <a:pPr algn="ctr"/>
            <a:r>
              <a:rPr lang="pl-PL" b="1" err="1">
                <a:cs typeface="Posterama"/>
              </a:rPr>
              <a:t>Quellen</a:t>
            </a:r>
            <a:endParaRPr lang="pl-PL" b="1">
              <a:cs typeface="Posterama"/>
            </a:endParaRPr>
          </a:p>
        </p:txBody>
      </p:sp>
      <p:pic>
        <p:nvPicPr>
          <p:cNvPr id="5" name="Picture 4" descr="Rote Reißnägel auf einer Karte"/>
          <p:cNvPicPr>
            <a:picLocks noChangeAspect="1"/>
          </p:cNvPicPr>
          <p:nvPr/>
        </p:nvPicPr>
        <p:blipFill rotWithShape="1">
          <a:blip r:embed="rId1"/>
          <a:srcRect l="16070" r="21564" b="8"/>
          <a:stretch>
            <a:fillRect/>
          </a:stretch>
        </p:blipFill>
        <p:spPr>
          <a:xfrm>
            <a:off x="20" y="10"/>
            <a:ext cx="5710632" cy="6857990"/>
          </a:xfrm>
          <a:custGeom>
            <a:avLst/>
            <a:gdLst/>
            <a:ahLst/>
            <a:cxnLst/>
            <a:rect l="l" t="t" r="r" b="b"/>
            <a:pathLst>
              <a:path w="5710652" h="6858000">
                <a:moveTo>
                  <a:pt x="4831301" y="0"/>
                </a:moveTo>
                <a:lnTo>
                  <a:pt x="5696109" y="0"/>
                </a:lnTo>
                <a:lnTo>
                  <a:pt x="5706418" y="42969"/>
                </a:lnTo>
                <a:cubicBezTo>
                  <a:pt x="5714414" y="100391"/>
                  <a:pt x="5711283" y="160329"/>
                  <a:pt x="5695333" y="219852"/>
                </a:cubicBezTo>
                <a:cubicBezTo>
                  <a:pt x="5631536" y="457945"/>
                  <a:pt x="5386806" y="599240"/>
                  <a:pt x="5148712" y="535443"/>
                </a:cubicBezTo>
                <a:cubicBezTo>
                  <a:pt x="4940381" y="479621"/>
                  <a:pt x="4806160" y="285271"/>
                  <a:pt x="4818599" y="78052"/>
                </a:cubicBezTo>
                <a:close/>
                <a:moveTo>
                  <a:pt x="0" y="0"/>
                </a:moveTo>
                <a:lnTo>
                  <a:pt x="545808" y="0"/>
                </a:lnTo>
                <a:lnTo>
                  <a:pt x="4212872" y="0"/>
                </a:lnTo>
                <a:lnTo>
                  <a:pt x="4204748" y="184996"/>
                </a:lnTo>
                <a:cubicBezTo>
                  <a:pt x="4203390" y="263520"/>
                  <a:pt x="4204263" y="341910"/>
                  <a:pt x="4207775" y="419995"/>
                </a:cubicBezTo>
                <a:cubicBezTo>
                  <a:pt x="4220964" y="709488"/>
                  <a:pt x="4449625" y="891535"/>
                  <a:pt x="4655737" y="1068099"/>
                </a:cubicBezTo>
                <a:cubicBezTo>
                  <a:pt x="5169527" y="1508061"/>
                  <a:pt x="5344373" y="2032158"/>
                  <a:pt x="5103604" y="2589405"/>
                </a:cubicBezTo>
                <a:cubicBezTo>
                  <a:pt x="5010230" y="2805523"/>
                  <a:pt x="4828675" y="2993264"/>
                  <a:pt x="4657611" y="3164269"/>
                </a:cubicBezTo>
                <a:cubicBezTo>
                  <a:pt x="4198817" y="3622744"/>
                  <a:pt x="4217616" y="4154456"/>
                  <a:pt x="4499219" y="4641255"/>
                </a:cubicBezTo>
                <a:cubicBezTo>
                  <a:pt x="4699839" y="4986832"/>
                  <a:pt x="4940395" y="5311556"/>
                  <a:pt x="5110950" y="5670858"/>
                </a:cubicBezTo>
                <a:cubicBezTo>
                  <a:pt x="5277001" y="6019042"/>
                  <a:pt x="5375520" y="6366409"/>
                  <a:pt x="5396522" y="6707670"/>
                </a:cubicBezTo>
                <a:lnTo>
                  <a:pt x="539889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28210" y="2585959"/>
            <a:ext cx="5904056" cy="3174788"/>
          </a:xfrm>
        </p:spPr>
        <p:txBody>
          <a:bodyPr vert="horz" lIns="91440" tIns="45720" rIns="91440" bIns="45720" rtlCol="0" anchor="t">
            <a:normAutofit fontScale="9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60" dirty="0">
                <a:latin typeface="Calibri" panose="020F0502020204030204" charset="0"/>
                <a:ea typeface="+mn-lt"/>
                <a:cs typeface="Calibri" panose="020F0502020204030204" charset="0"/>
              </a:rPr>
              <a:t>https://studyflix.de/wirtschaft/strukturelle-arbeitslosigkeit-6047</a:t>
            </a:r>
            <a:endParaRPr lang="pl-PL" sz="2160" dirty="0">
              <a:latin typeface="Calibri" panose="020F0502020204030204" charset="0"/>
              <a:ea typeface="+mn-lt"/>
              <a:cs typeface="Calibri" panose="020F050202020403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60" dirty="0">
                <a:latin typeface="Calibri" panose="020F0502020204030204" charset="0"/>
                <a:cs typeface="Calibri" panose="020F0502020204030204" charset="0"/>
              </a:rPr>
              <a:t>•</a:t>
            </a:r>
            <a:r>
              <a:rPr lang="pl-PL" sz="2160" err="1">
                <a:latin typeface="Calibri" panose="020F0502020204030204" charset="0"/>
                <a:cs typeface="Calibri" panose="020F0502020204030204" charset="0"/>
              </a:rPr>
              <a:t>https</a:t>
            </a:r>
            <a:r>
              <a:rPr lang="pl-PL" sz="2160" dirty="0">
                <a:latin typeface="Calibri" panose="020F0502020204030204" charset="0"/>
                <a:cs typeface="Calibri" panose="020F0502020204030204" charset="0"/>
              </a:rPr>
              <a:t>://wirtschaftslexikon.gabler.de/</a:t>
            </a:r>
            <a:r>
              <a:rPr lang="pl-PL" sz="2160" err="1">
                <a:latin typeface="Calibri" panose="020F0502020204030204" charset="0"/>
                <a:cs typeface="Calibri" panose="020F0502020204030204" charset="0"/>
              </a:rPr>
              <a:t>definition</a:t>
            </a:r>
            <a:r>
              <a:rPr lang="pl-PL" sz="2160" dirty="0">
                <a:latin typeface="Calibri" panose="020F0502020204030204" charset="0"/>
                <a:cs typeface="Calibri" panose="020F0502020204030204" charset="0"/>
              </a:rPr>
              <a:t>/arbeitslosigkeit-27801</a:t>
            </a:r>
            <a:endParaRPr lang="pl-PL" sz="2160"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60" dirty="0">
                <a:latin typeface="Calibri" panose="020F0502020204030204" charset="0"/>
                <a:cs typeface="Calibri" panose="020F0502020204030204" charset="0"/>
              </a:rPr>
              <a:t>•</a:t>
            </a:r>
            <a:r>
              <a:rPr lang="pl-PL" sz="2160" err="1">
                <a:latin typeface="Calibri" panose="020F0502020204030204" charset="0"/>
                <a:cs typeface="Calibri" panose="020F0502020204030204" charset="0"/>
              </a:rPr>
              <a:t>https</a:t>
            </a:r>
            <a:r>
              <a:rPr lang="pl-PL" sz="2160" dirty="0">
                <a:latin typeface="Calibri" panose="020F0502020204030204" charset="0"/>
                <a:cs typeface="Calibri" panose="020F0502020204030204" charset="0"/>
              </a:rPr>
              <a:t>://de.wikipedia.org/</a:t>
            </a:r>
            <a:r>
              <a:rPr lang="pl-PL" sz="2160" err="1">
                <a:latin typeface="Calibri" panose="020F0502020204030204" charset="0"/>
                <a:cs typeface="Calibri" panose="020F0502020204030204" charset="0"/>
              </a:rPr>
              <a:t>wiki</a:t>
            </a:r>
            <a:r>
              <a:rPr lang="pl-PL" sz="2160" dirty="0">
                <a:latin typeface="Calibri" panose="020F0502020204030204" charset="0"/>
                <a:cs typeface="Calibri" panose="020F0502020204030204" charset="0"/>
              </a:rPr>
              <a:t>/</a:t>
            </a:r>
            <a:r>
              <a:rPr lang="pl-PL" sz="2160" err="1">
                <a:latin typeface="Calibri" panose="020F0502020204030204" charset="0"/>
                <a:cs typeface="Calibri" panose="020F0502020204030204" charset="0"/>
              </a:rPr>
              <a:t>Arbeitslosigkeit</a:t>
            </a:r>
            <a:endParaRPr lang="pl-PL" sz="2160"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60" dirty="0">
                <a:latin typeface="Calibri" panose="020F0502020204030204" charset="0"/>
                <a:cs typeface="Calibri" panose="020F0502020204030204" charset="0"/>
              </a:rPr>
              <a:t>•</a:t>
            </a:r>
            <a:r>
              <a:rPr lang="pl-PL" sz="2160" err="1">
                <a:latin typeface="Calibri" panose="020F0502020204030204" charset="0"/>
                <a:cs typeface="Calibri" panose="020F0502020204030204" charset="0"/>
              </a:rPr>
              <a:t>https</a:t>
            </a:r>
            <a:r>
              <a:rPr lang="pl-PL" sz="2160" dirty="0">
                <a:latin typeface="Calibri" panose="020F0502020204030204" charset="0"/>
                <a:cs typeface="Calibri" panose="020F0502020204030204" charset="0"/>
              </a:rPr>
              <a:t>://www.arbeitsrechte.de/arbeitslosigkeit/</a:t>
            </a:r>
            <a:endParaRPr lang="pl-PL" sz="2160"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60" dirty="0">
                <a:latin typeface="Calibri" panose="020F0502020204030204" charset="0"/>
                <a:ea typeface="+mn-lt"/>
                <a:cs typeface="Calibri" panose="020F0502020204030204" charset="0"/>
              </a:rPr>
              <a:t>https://santepsy.ch/de/psychische-gesundheit-und-arbeitslosigkeit/die-auswirkungen-von-arbeitslosigkeit-auf-die-psychische-gesundheit/</a:t>
            </a:r>
            <a:endParaRPr lang="pl-PL" sz="2160" dirty="0">
              <a:latin typeface="Calibri" panose="020F0502020204030204" charset="0"/>
              <a:cs typeface="Calibri" panose="020F0502020204030204" charset="0"/>
            </a:endParaRPr>
          </a:p>
          <a:p>
            <a:endParaRPr lang="pl-PL" sz="216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6" name="Background Fill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usrufezeichen vor gelbem Hintergrund"/>
          <p:cNvPicPr>
            <a:picLocks noChangeAspect="1"/>
          </p:cNvPicPr>
          <p:nvPr/>
        </p:nvPicPr>
        <p:blipFill rotWithShape="1">
          <a:blip r:embed="rId1"/>
          <a:srcRect t="25000" r="-2" b="-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28" name="Freeform: Shap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9534478" y="3308697"/>
            <a:ext cx="2657521" cy="3554844"/>
          </a:xfrm>
          <a:custGeom>
            <a:avLst/>
            <a:gdLst>
              <a:gd name="connsiteX0" fmla="*/ 1231997 w 3761741"/>
              <a:gd name="connsiteY0" fmla="*/ 3753085 h 5031909"/>
              <a:gd name="connsiteX1" fmla="*/ 1491504 w 3761741"/>
              <a:gd name="connsiteY1" fmla="*/ 3915246 h 5031909"/>
              <a:gd name="connsiteX2" fmla="*/ 1372239 w 3761741"/>
              <a:gd name="connsiteY2" fmla="*/ 4360348 h 5031909"/>
              <a:gd name="connsiteX3" fmla="*/ 927138 w 3761741"/>
              <a:gd name="connsiteY3" fmla="*/ 4241084 h 5031909"/>
              <a:gd name="connsiteX4" fmla="*/ 1046403 w 3761741"/>
              <a:gd name="connsiteY4" fmla="*/ 3795982 h 5031909"/>
              <a:gd name="connsiteX5" fmla="*/ 1231997 w 3761741"/>
              <a:gd name="connsiteY5" fmla="*/ 3753085 h 5031909"/>
              <a:gd name="connsiteX6" fmla="*/ 1759997 w 3761741"/>
              <a:gd name="connsiteY6" fmla="*/ 3489191 h 5031909"/>
              <a:gd name="connsiteX7" fmla="*/ 1919508 w 3761741"/>
              <a:gd name="connsiteY7" fmla="*/ 3568587 h 5031909"/>
              <a:gd name="connsiteX8" fmla="*/ 1860512 w 3761741"/>
              <a:gd name="connsiteY8" fmla="*/ 3788765 h 5031909"/>
              <a:gd name="connsiteX9" fmla="*/ 1640334 w 3761741"/>
              <a:gd name="connsiteY9" fmla="*/ 3729768 h 5031909"/>
              <a:gd name="connsiteX10" fmla="*/ 1699331 w 3761741"/>
              <a:gd name="connsiteY10" fmla="*/ 3509591 h 5031909"/>
              <a:gd name="connsiteX11" fmla="*/ 1759997 w 3761741"/>
              <a:gd name="connsiteY11" fmla="*/ 3489191 h 5031909"/>
              <a:gd name="connsiteX12" fmla="*/ 0 w 3761741"/>
              <a:gd name="connsiteY12" fmla="*/ 0 h 5031909"/>
              <a:gd name="connsiteX13" fmla="*/ 3761741 w 3761741"/>
              <a:gd name="connsiteY13" fmla="*/ 0 h 5031909"/>
              <a:gd name="connsiteX14" fmla="*/ 3681829 w 3761741"/>
              <a:gd name="connsiteY14" fmla="*/ 50256 h 5031909"/>
              <a:gd name="connsiteX15" fmla="*/ 2937684 w 3761741"/>
              <a:gd name="connsiteY15" fmla="*/ 451413 h 5031909"/>
              <a:gd name="connsiteX16" fmla="*/ 2372686 w 3761741"/>
              <a:gd name="connsiteY16" fmla="*/ 1727662 h 5031909"/>
              <a:gd name="connsiteX17" fmla="*/ 2465529 w 3761741"/>
              <a:gd name="connsiteY17" fmla="*/ 2404960 h 5031909"/>
              <a:gd name="connsiteX18" fmla="*/ 1386395 w 3761741"/>
              <a:gd name="connsiteY18" fmla="*/ 3432457 h 5031909"/>
              <a:gd name="connsiteX19" fmla="*/ 717407 w 3761741"/>
              <a:gd name="connsiteY19" fmla="*/ 3749372 h 5031909"/>
              <a:gd name="connsiteX20" fmla="*/ 322998 w 3761741"/>
              <a:gd name="connsiteY20" fmla="*/ 4542230 h 5031909"/>
              <a:gd name="connsiteX21" fmla="*/ 7948 w 3761741"/>
              <a:gd name="connsiteY21" fmla="*/ 5025561 h 5031909"/>
              <a:gd name="connsiteX22" fmla="*/ 0 w 3761741"/>
              <a:gd name="connsiteY22" fmla="*/ 5031909 h 503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61741" h="5031909">
                <a:moveTo>
                  <a:pt x="1231997" y="3753085"/>
                </a:moveTo>
                <a:cubicBezTo>
                  <a:pt x="1336336" y="3760459"/>
                  <a:pt x="1435268" y="3817843"/>
                  <a:pt x="1491504" y="3915246"/>
                </a:cubicBezTo>
                <a:cubicBezTo>
                  <a:pt x="1581482" y="4071092"/>
                  <a:pt x="1528085" y="4270371"/>
                  <a:pt x="1372239" y="4360348"/>
                </a:cubicBezTo>
                <a:cubicBezTo>
                  <a:pt x="1216394" y="4450325"/>
                  <a:pt x="1017115" y="4396929"/>
                  <a:pt x="927138" y="4241084"/>
                </a:cubicBezTo>
                <a:cubicBezTo>
                  <a:pt x="837160" y="4085238"/>
                  <a:pt x="890557" y="3885959"/>
                  <a:pt x="1046403" y="3795982"/>
                </a:cubicBezTo>
                <a:cubicBezTo>
                  <a:pt x="1104845" y="3762240"/>
                  <a:pt x="1169394" y="3748660"/>
                  <a:pt x="1231997" y="3753085"/>
                </a:cubicBezTo>
                <a:close/>
                <a:moveTo>
                  <a:pt x="1759997" y="3489191"/>
                </a:moveTo>
                <a:cubicBezTo>
                  <a:pt x="1822331" y="3481456"/>
                  <a:pt x="1886126" y="3510769"/>
                  <a:pt x="1919508" y="3568587"/>
                </a:cubicBezTo>
                <a:cubicBezTo>
                  <a:pt x="1964017" y="3645679"/>
                  <a:pt x="1937603" y="3744256"/>
                  <a:pt x="1860512" y="3788765"/>
                </a:cubicBezTo>
                <a:cubicBezTo>
                  <a:pt x="1783420" y="3833274"/>
                  <a:pt x="1684844" y="3806860"/>
                  <a:pt x="1640334" y="3729768"/>
                </a:cubicBezTo>
                <a:cubicBezTo>
                  <a:pt x="1595825" y="3652677"/>
                  <a:pt x="1622238" y="3554100"/>
                  <a:pt x="1699331" y="3509591"/>
                </a:cubicBezTo>
                <a:cubicBezTo>
                  <a:pt x="1718604" y="3498464"/>
                  <a:pt x="1739219" y="3491769"/>
                  <a:pt x="1759997" y="3489191"/>
                </a:cubicBezTo>
                <a:close/>
                <a:moveTo>
                  <a:pt x="0" y="0"/>
                </a:moveTo>
                <a:lnTo>
                  <a:pt x="3761741" y="0"/>
                </a:lnTo>
                <a:lnTo>
                  <a:pt x="3681829" y="50256"/>
                </a:lnTo>
                <a:cubicBezTo>
                  <a:pt x="3438848" y="191089"/>
                  <a:pt x="3181881" y="311202"/>
                  <a:pt x="2937684" y="451413"/>
                </a:cubicBezTo>
                <a:cubicBezTo>
                  <a:pt x="2479845" y="715229"/>
                  <a:pt x="2214753" y="1139058"/>
                  <a:pt x="2372686" y="1727662"/>
                </a:cubicBezTo>
                <a:cubicBezTo>
                  <a:pt x="2431549" y="1947175"/>
                  <a:pt x="2491082" y="2185236"/>
                  <a:pt x="2465529" y="2404960"/>
                </a:cubicBezTo>
                <a:cubicBezTo>
                  <a:pt x="2399653" y="2971510"/>
                  <a:pt x="2011160" y="3315831"/>
                  <a:pt x="1386395" y="3432457"/>
                </a:cubicBezTo>
                <a:cubicBezTo>
                  <a:pt x="1135728" y="3479297"/>
                  <a:pt x="864140" y="3520006"/>
                  <a:pt x="717407" y="3749372"/>
                </a:cubicBezTo>
                <a:cubicBezTo>
                  <a:pt x="559240" y="3996927"/>
                  <a:pt x="433133" y="4268292"/>
                  <a:pt x="322998" y="4542230"/>
                </a:cubicBezTo>
                <a:cubicBezTo>
                  <a:pt x="247175" y="4731198"/>
                  <a:pt x="151079" y="4898056"/>
                  <a:pt x="7948" y="5025561"/>
                </a:cubicBezTo>
                <a:lnTo>
                  <a:pt x="0" y="50319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1555816" y="-1555812"/>
            <a:ext cx="6858000" cy="9969624"/>
          </a:xfrm>
          <a:prstGeom prst="rect">
            <a:avLst/>
          </a:prstGeom>
          <a:gradFill>
            <a:gsLst>
              <a:gs pos="4100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5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808355"/>
            <a:ext cx="6790055" cy="30841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200" b="1">
                <a:solidFill>
                  <a:srgbClr val="FFFFFF"/>
                </a:solidFill>
              </a:rPr>
              <a:t>Vielen Dank </a:t>
            </a:r>
            <a:br>
              <a:rPr lang="en-US" sz="4200" b="1">
                <a:solidFill>
                  <a:srgbClr val="FFFFFF"/>
                </a:solidFill>
              </a:rPr>
            </a:br>
            <a:r>
              <a:rPr lang="en-US" sz="4200" b="1">
                <a:solidFill>
                  <a:srgbClr val="FFFFFF"/>
                </a:solidFill>
              </a:rPr>
              <a:t>für </a:t>
            </a:r>
            <a:br>
              <a:rPr lang="en-US" sz="4200" b="1">
                <a:solidFill>
                  <a:srgbClr val="FFFFFF"/>
                </a:solidFill>
              </a:rPr>
            </a:br>
            <a:r>
              <a:rPr lang="en-US" sz="4200" b="1">
                <a:solidFill>
                  <a:srgbClr val="FFFFFF"/>
                </a:solidFill>
              </a:rPr>
              <a:t>Ihre Aufmerksamkeit!</a:t>
            </a:r>
            <a:endParaRPr lang="en-US" sz="420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</a:pPr>
            <a:endParaRPr lang="en-US" sz="4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552782"/>
            <a:ext cx="5369169" cy="1591902"/>
          </a:xfrm>
        </p:spPr>
        <p:txBody>
          <a:bodyPr>
            <a:normAutofit/>
          </a:bodyPr>
          <a:lstStyle/>
          <a:p>
            <a:r>
              <a:rPr lang="pl-PL" b="1" err="1">
                <a:latin typeface="Calibri" panose="020F0502020204030204" charset="0"/>
                <a:ea typeface="+mj-lt"/>
                <a:cs typeface="Calibri" panose="020F0502020204030204" charset="0"/>
              </a:rPr>
              <a:t>Präsentationsplan</a:t>
            </a:r>
            <a:endParaRPr lang="pl-PL" b="1" err="1">
              <a:latin typeface="Calibri" panose="020F0502020204030204" charset="0"/>
              <a:cs typeface="Calibri" panose="020F0502020204030204" charset="0"/>
            </a:endParaRPr>
          </a:p>
          <a:p>
            <a:endParaRPr lang="pl-PL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0198" y="2391995"/>
            <a:ext cx="5355276" cy="31747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/>
              <a:buChar char="•"/>
            </a:pPr>
            <a:r>
              <a:rPr lang="pl-PL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Definition von </a:t>
            </a:r>
            <a:r>
              <a:rPr lang="pl-PL" sz="2400" dirty="0" err="1">
                <a:latin typeface="Calibri" panose="020F0502020204030204" charset="0"/>
                <a:ea typeface="+mn-lt"/>
                <a:cs typeface="Calibri" panose="020F0502020204030204" charset="0"/>
              </a:rPr>
              <a:t>Arbeitslosigkeit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>
              <a:buFont typeface="Arial" panose="020B0604020202020204"/>
              <a:buChar char="•"/>
            </a:pP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Arten der Arbeitslosigkeit</a:t>
            </a:r>
            <a:endParaRPr lang="pl-PL" sz="2400" dirty="0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>
              <a:buFont typeface="Arial" panose="020B0604020202020204"/>
              <a:buChar char="•"/>
            </a:pPr>
            <a:r>
              <a:rPr lang="pl-PL" sz="2400" dirty="0" err="1">
                <a:latin typeface="Calibri" panose="020F0502020204030204" charset="0"/>
                <a:ea typeface="Segoe UI Historic" panose="020B0502040204020203"/>
                <a:cs typeface="Calibri" panose="020F0502020204030204" charset="0"/>
              </a:rPr>
              <a:t>Maßnahmen</a:t>
            </a:r>
            <a:r>
              <a:rPr lang="pl-PL" sz="2400" dirty="0">
                <a:latin typeface="Calibri" panose="020F0502020204030204" charset="0"/>
                <a:ea typeface="Segoe UI Historic" panose="020B0502040204020203"/>
                <a:cs typeface="Calibri" panose="020F0502020204030204" charset="0"/>
              </a:rPr>
              <a:t> </a:t>
            </a:r>
            <a:r>
              <a:rPr lang="pl-PL" sz="2400" dirty="0" err="1">
                <a:latin typeface="Calibri" panose="020F0502020204030204" charset="0"/>
                <a:ea typeface="Segoe UI Historic" panose="020B0502040204020203"/>
                <a:cs typeface="Calibri" panose="020F0502020204030204" charset="0"/>
              </a:rPr>
              <a:t>gegen</a:t>
            </a:r>
            <a:r>
              <a:rPr lang="pl-PL" sz="2400" dirty="0">
                <a:latin typeface="Calibri" panose="020F0502020204030204" charset="0"/>
                <a:ea typeface="Segoe UI Historic" panose="020B0502040204020203"/>
                <a:cs typeface="Calibri" panose="020F0502020204030204" charset="0"/>
              </a:rPr>
              <a:t> </a:t>
            </a:r>
            <a:r>
              <a:rPr lang="pl-PL" sz="2400" dirty="0" err="1">
                <a:latin typeface="Calibri" panose="020F0502020204030204" charset="0"/>
                <a:ea typeface="Segoe UI Historic" panose="020B0502040204020203"/>
                <a:cs typeface="Calibri" panose="020F0502020204030204" charset="0"/>
              </a:rPr>
              <a:t>Arbeitslosigkeit</a:t>
            </a:r>
            <a:endParaRPr lang="pl-PL" sz="2400" dirty="0">
              <a:latin typeface="Calibri" panose="020F0502020204030204" charset="0"/>
              <a:ea typeface="Segoe UI Historic" panose="020B0502040204020203"/>
              <a:cs typeface="Calibri" panose="020F0502020204030204" charset="0"/>
            </a:endParaRPr>
          </a:p>
          <a:p>
            <a:pPr marL="285750" indent="-285750">
              <a:buFont typeface="Arial" panose="020B0604020202020204"/>
              <a:buChar char="•"/>
            </a:pPr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Phasen der Arbeitslosigkeit aus psychologischer Sicht</a:t>
            </a:r>
            <a:endParaRPr lang="pl-PL" sz="2400" dirty="0">
              <a:latin typeface="Calibri" panose="020F0502020204030204" charset="0"/>
              <a:ea typeface="Segoe UI Historic" panose="020B0502040204020203"/>
              <a:cs typeface="Calibri" panose="020F050202020403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err="1">
                <a:latin typeface="Calibri" panose="020F0502020204030204" charset="0"/>
                <a:ea typeface="Segoe UI Historic" panose="020B0502040204020203"/>
                <a:cs typeface="Calibri" panose="020F0502020204030204" charset="0"/>
              </a:rPr>
              <a:t>Wörterbuch</a:t>
            </a:r>
            <a:r>
              <a:rPr lang="pl-PL" sz="2400" dirty="0">
                <a:latin typeface="Calibri" panose="020F0502020204030204" charset="0"/>
                <a:ea typeface="Segoe UI Historic" panose="020B0502040204020203"/>
                <a:cs typeface="Calibri" panose="020F0502020204030204" charset="0"/>
              </a:rPr>
              <a:t> </a:t>
            </a:r>
            <a:endParaRPr lang="pl-PL" sz="2400" dirty="0">
              <a:latin typeface="Calibri" panose="020F0502020204030204" charset="0"/>
              <a:ea typeface="Segoe UI Historic" panose="020B0502040204020203"/>
              <a:cs typeface="Calibri" panose="020F0502020204030204" charset="0"/>
            </a:endParaRPr>
          </a:p>
          <a:p>
            <a:pPr marL="285750" indent="-285750">
              <a:buFont typeface="Arial" panose="020B0604020202020204"/>
              <a:buChar char="•"/>
            </a:pPr>
            <a:endParaRPr lang="pl-PL">
              <a:latin typeface="Segoe UI Historic" panose="020B0502040204020203"/>
              <a:ea typeface="Segoe UI Historic" panose="020B0502040204020203"/>
              <a:cs typeface="Segoe UI Historic" panose="020B0502040204020203"/>
            </a:endParaRPr>
          </a:p>
          <a:p>
            <a:pPr marL="285750" indent="-285750">
              <a:buFont typeface="Arial" panose="020B0604020202020204"/>
              <a:buChar char="•"/>
            </a:pPr>
            <a:endParaRPr lang="en-US"/>
          </a:p>
          <a:p>
            <a:endParaRPr lang="pl-PL"/>
          </a:p>
        </p:txBody>
      </p:sp>
      <p:pic>
        <p:nvPicPr>
          <p:cNvPr id="5" name="Picture 4" descr="Stift, der über einer Unterschriftszeile platziert ist"/>
          <p:cNvPicPr>
            <a:picLocks noChangeAspect="1"/>
          </p:cNvPicPr>
          <p:nvPr/>
        </p:nvPicPr>
        <p:blipFill rotWithShape="1">
          <a:blip r:embed="rId1"/>
          <a:srcRect l="43366" r="-3" b="-3"/>
          <a:stretch>
            <a:fillRect/>
          </a:stretch>
        </p:blipFill>
        <p:spPr>
          <a:xfrm>
            <a:off x="6364448" y="10"/>
            <a:ext cx="5827552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391440" y="4232571"/>
                </a:moveTo>
                <a:cubicBezTo>
                  <a:pt x="581049" y="4232571"/>
                  <a:pt x="734757" y="4386279"/>
                  <a:pt x="734757" y="4575888"/>
                </a:cubicBezTo>
                <a:cubicBezTo>
                  <a:pt x="734757" y="4765497"/>
                  <a:pt x="581049" y="4919205"/>
                  <a:pt x="391440" y="4919205"/>
                </a:cubicBezTo>
                <a:cubicBezTo>
                  <a:pt x="201831" y="4919205"/>
                  <a:pt x="48123" y="4765497"/>
                  <a:pt x="48123" y="4575888"/>
                </a:cubicBezTo>
                <a:cubicBezTo>
                  <a:pt x="48123" y="4386279"/>
                  <a:pt x="201831" y="4232571"/>
                  <a:pt x="391440" y="4232571"/>
                </a:cubicBezTo>
                <a:close/>
                <a:moveTo>
                  <a:pt x="247368" y="1806694"/>
                </a:moveTo>
                <a:cubicBezTo>
                  <a:pt x="383986" y="1806694"/>
                  <a:pt x="494736" y="1917444"/>
                  <a:pt x="494736" y="2054062"/>
                </a:cubicBezTo>
                <a:cubicBezTo>
                  <a:pt x="494736" y="2190680"/>
                  <a:pt x="383986" y="2301430"/>
                  <a:pt x="247368" y="2301430"/>
                </a:cubicBezTo>
                <a:cubicBezTo>
                  <a:pt x="110750" y="2301430"/>
                  <a:pt x="0" y="2190680"/>
                  <a:pt x="0" y="2054062"/>
                </a:cubicBezTo>
                <a:cubicBezTo>
                  <a:pt x="0" y="1917444"/>
                  <a:pt x="110750" y="1806694"/>
                  <a:pt x="247368" y="1806694"/>
                </a:cubicBezTo>
                <a:close/>
                <a:moveTo>
                  <a:pt x="247369" y="1294715"/>
                </a:moveTo>
                <a:cubicBezTo>
                  <a:pt x="326938" y="1294715"/>
                  <a:pt x="391441" y="1359218"/>
                  <a:pt x="391441" y="1438787"/>
                </a:cubicBezTo>
                <a:cubicBezTo>
                  <a:pt x="391441" y="1518356"/>
                  <a:pt x="326938" y="1582859"/>
                  <a:pt x="247369" y="1582859"/>
                </a:cubicBezTo>
                <a:cubicBezTo>
                  <a:pt x="167800" y="1582859"/>
                  <a:pt x="103297" y="1518356"/>
                  <a:pt x="103297" y="1438787"/>
                </a:cubicBezTo>
                <a:cubicBezTo>
                  <a:pt x="103297" y="1359218"/>
                  <a:pt x="167800" y="1294715"/>
                  <a:pt x="247369" y="1294715"/>
                </a:cubicBezTo>
                <a:close/>
                <a:moveTo>
                  <a:pt x="480671" y="0"/>
                </a:moveTo>
                <a:lnTo>
                  <a:pt x="5827552" y="0"/>
                </a:lnTo>
                <a:lnTo>
                  <a:pt x="5827552" y="6858000"/>
                </a:lnTo>
                <a:lnTo>
                  <a:pt x="5825818" y="6858000"/>
                </a:lnTo>
                <a:lnTo>
                  <a:pt x="236731" y="6858000"/>
                </a:lnTo>
                <a:lnTo>
                  <a:pt x="225831" y="6841105"/>
                </a:lnTo>
                <a:cubicBezTo>
                  <a:pt x="35993" y="6490332"/>
                  <a:pt x="58970" y="6027176"/>
                  <a:pt x="314550" y="5720066"/>
                </a:cubicBezTo>
                <a:cubicBezTo>
                  <a:pt x="1530043" y="4259025"/>
                  <a:pt x="615593" y="4079388"/>
                  <a:pt x="503588" y="3464278"/>
                </a:cubicBezTo>
                <a:cubicBezTo>
                  <a:pt x="330606" y="2514465"/>
                  <a:pt x="722867" y="2276432"/>
                  <a:pt x="675681" y="1809180"/>
                </a:cubicBezTo>
                <a:cubicBezTo>
                  <a:pt x="624359" y="1301070"/>
                  <a:pt x="219491" y="1102027"/>
                  <a:pt x="245003" y="646882"/>
                </a:cubicBezTo>
                <a:cubicBezTo>
                  <a:pt x="249830" y="424885"/>
                  <a:pt x="318025" y="228632"/>
                  <a:pt x="431196" y="6414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Background Fill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ölzerne Menschengestalt"/>
          <p:cNvPicPr>
            <a:picLocks noChangeAspect="1"/>
          </p:cNvPicPr>
          <p:nvPr/>
        </p:nvPicPr>
        <p:blipFill rotWithShape="1">
          <a:blip r:embed="rId1"/>
          <a:srcRect r="-7" b="15603"/>
          <a:stretch>
            <a:fillRect/>
          </a:stretch>
        </p:blipFill>
        <p:spPr>
          <a:xfrm>
            <a:off x="-601" y="10"/>
            <a:ext cx="12192601" cy="6857990"/>
          </a:xfrm>
          <a:prstGeom prst="rect">
            <a:avLst/>
          </a:prstGeom>
        </p:spPr>
      </p:pic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" y="0"/>
            <a:ext cx="12188952" cy="18984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36200">
                <a:srgbClr val="000000">
                  <a:alpha val="33000"/>
                </a:srgbClr>
              </a:gs>
              <a:gs pos="0">
                <a:srgbClr val="000000">
                  <a:alpha val="5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-601" y="3191435"/>
            <a:ext cx="12191999" cy="3666563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55000">
                <a:srgbClr val="000000">
                  <a:alpha val="37000"/>
                </a:srgbClr>
              </a:gs>
              <a:gs pos="0">
                <a:srgbClr val="000000">
                  <a:alpha val="6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3681048"/>
            <a:ext cx="9687697" cy="20867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Was </a:t>
            </a:r>
            <a:r>
              <a:rPr lang="en-US" sz="5400" err="1"/>
              <a:t>ist</a:t>
            </a:r>
            <a:r>
              <a:rPr lang="en-US" sz="5400"/>
              <a:t> </a:t>
            </a:r>
            <a:r>
              <a:rPr lang="en-US" sz="5400" err="1"/>
              <a:t>Arbeitslosigkeit</a:t>
            </a:r>
            <a:r>
              <a:rPr lang="en-US" sz="5400"/>
              <a:t>?</a:t>
            </a:r>
            <a:endParaRPr lang="en-US" sz="5400">
              <a:cs typeface="Posterama"/>
            </a:endParaRPr>
          </a:p>
          <a:p>
            <a:endParaRPr lang="en-US" sz="5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Background Fill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0155" y="552782"/>
            <a:ext cx="7543067" cy="1652862"/>
          </a:xfrm>
        </p:spPr>
        <p:txBody>
          <a:bodyPr>
            <a:normAutofit/>
          </a:bodyPr>
          <a:lstStyle/>
          <a:p>
            <a:r>
              <a:rPr lang="en-US" b="1" dirty="0"/>
              <a:t>Arten der Arbeitslosigkeit</a:t>
            </a:r>
            <a:endParaRPr lang="pl-PL" b="1" dirty="0"/>
          </a:p>
          <a:p>
            <a:endParaRPr lang="en-US" b="1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5" name="Picture 4" descr="Einer in der Menge"/>
          <p:cNvPicPr>
            <a:picLocks noChangeAspect="1"/>
          </p:cNvPicPr>
          <p:nvPr/>
        </p:nvPicPr>
        <p:blipFill rotWithShape="1">
          <a:blip r:embed="rId1"/>
          <a:srcRect l="26657" r="18051" b="1"/>
          <a:stretch>
            <a:fillRect/>
          </a:stretch>
        </p:blipFill>
        <p:spPr>
          <a:xfrm>
            <a:off x="7505916" y="10"/>
            <a:ext cx="4686083" cy="6356340"/>
          </a:xfrm>
          <a:custGeom>
            <a:avLst/>
            <a:gdLst/>
            <a:ahLst/>
            <a:cxnLst/>
            <a:rect l="l" t="t" r="r" b="b"/>
            <a:pathLst>
              <a:path w="5055914" h="6858000">
                <a:moveTo>
                  <a:pt x="3831617" y="6216451"/>
                </a:moveTo>
                <a:cubicBezTo>
                  <a:pt x="3953208" y="6209320"/>
                  <a:pt x="4067130" y="6288226"/>
                  <a:pt x="4099715" y="6410505"/>
                </a:cubicBezTo>
                <a:cubicBezTo>
                  <a:pt x="4136955" y="6550252"/>
                  <a:pt x="4053856" y="6693729"/>
                  <a:pt x="3914110" y="6730968"/>
                </a:cubicBezTo>
                <a:cubicBezTo>
                  <a:pt x="3774363" y="6768208"/>
                  <a:pt x="3630886" y="6685110"/>
                  <a:pt x="3593646" y="6545362"/>
                </a:cubicBezTo>
                <a:cubicBezTo>
                  <a:pt x="3556406" y="6405615"/>
                  <a:pt x="3639505" y="6262140"/>
                  <a:pt x="3779252" y="6224900"/>
                </a:cubicBezTo>
                <a:cubicBezTo>
                  <a:pt x="3796720" y="6220245"/>
                  <a:pt x="3814247" y="6217470"/>
                  <a:pt x="3831617" y="6216451"/>
                </a:cubicBezTo>
                <a:close/>
                <a:moveTo>
                  <a:pt x="689474" y="4100903"/>
                </a:moveTo>
                <a:cubicBezTo>
                  <a:pt x="893747" y="4088922"/>
                  <a:pt x="1085135" y="4221486"/>
                  <a:pt x="1139878" y="4426914"/>
                </a:cubicBezTo>
                <a:cubicBezTo>
                  <a:pt x="1202441" y="4661689"/>
                  <a:pt x="1062836" y="4902728"/>
                  <a:pt x="828061" y="4965291"/>
                </a:cubicBezTo>
                <a:cubicBezTo>
                  <a:pt x="593286" y="5027854"/>
                  <a:pt x="352246" y="4888249"/>
                  <a:pt x="289683" y="4653474"/>
                </a:cubicBezTo>
                <a:cubicBezTo>
                  <a:pt x="227120" y="4418699"/>
                  <a:pt x="366725" y="4177659"/>
                  <a:pt x="601500" y="4115096"/>
                </a:cubicBezTo>
                <a:cubicBezTo>
                  <a:pt x="630847" y="4107276"/>
                  <a:pt x="660292" y="4102615"/>
                  <a:pt x="689474" y="4100903"/>
                </a:cubicBezTo>
                <a:close/>
                <a:moveTo>
                  <a:pt x="1171015" y="2068580"/>
                </a:moveTo>
                <a:cubicBezTo>
                  <a:pt x="1292606" y="2061448"/>
                  <a:pt x="1406528" y="2140355"/>
                  <a:pt x="1439114" y="2262633"/>
                </a:cubicBezTo>
                <a:cubicBezTo>
                  <a:pt x="1476353" y="2402380"/>
                  <a:pt x="1393254" y="2545856"/>
                  <a:pt x="1253507" y="2583096"/>
                </a:cubicBezTo>
                <a:cubicBezTo>
                  <a:pt x="1113761" y="2620335"/>
                  <a:pt x="970285" y="2537237"/>
                  <a:pt x="933045" y="2397490"/>
                </a:cubicBezTo>
                <a:cubicBezTo>
                  <a:pt x="895805" y="2257743"/>
                  <a:pt x="978904" y="2114267"/>
                  <a:pt x="1118650" y="2077027"/>
                </a:cubicBezTo>
                <a:cubicBezTo>
                  <a:pt x="1136119" y="2072372"/>
                  <a:pt x="1153645" y="2069598"/>
                  <a:pt x="1171015" y="2068580"/>
                </a:cubicBezTo>
                <a:close/>
                <a:moveTo>
                  <a:pt x="4312647" y="0"/>
                </a:moveTo>
                <a:lnTo>
                  <a:pt x="5055914" y="0"/>
                </a:lnTo>
                <a:lnTo>
                  <a:pt x="5055914" y="6858000"/>
                </a:lnTo>
                <a:lnTo>
                  <a:pt x="4943745" y="6858000"/>
                </a:lnTo>
                <a:lnTo>
                  <a:pt x="4927040" y="6855333"/>
                </a:lnTo>
                <a:cubicBezTo>
                  <a:pt x="4887898" y="6846537"/>
                  <a:pt x="4850098" y="6835404"/>
                  <a:pt x="4814299" y="6822025"/>
                </a:cubicBezTo>
                <a:cubicBezTo>
                  <a:pt x="4259053" y="6614528"/>
                  <a:pt x="4299526" y="5909667"/>
                  <a:pt x="3874184" y="5836074"/>
                </a:cubicBezTo>
                <a:cubicBezTo>
                  <a:pt x="3480850" y="5768012"/>
                  <a:pt x="3254878" y="6337209"/>
                  <a:pt x="2875328" y="6241390"/>
                </a:cubicBezTo>
                <a:cubicBezTo>
                  <a:pt x="2511344" y="6149488"/>
                  <a:pt x="2491296" y="5570423"/>
                  <a:pt x="2145161" y="5545578"/>
                </a:cubicBezTo>
                <a:cubicBezTo>
                  <a:pt x="1991460" y="5534539"/>
                  <a:pt x="1867087" y="5638130"/>
                  <a:pt x="1707793" y="5771343"/>
                </a:cubicBezTo>
                <a:cubicBezTo>
                  <a:pt x="1359667" y="6062468"/>
                  <a:pt x="1341379" y="6349988"/>
                  <a:pt x="1110462" y="6502495"/>
                </a:cubicBezTo>
                <a:cubicBezTo>
                  <a:pt x="789862" y="6714223"/>
                  <a:pt x="214317" y="6570976"/>
                  <a:pt x="57999" y="6216901"/>
                </a:cubicBezTo>
                <a:cubicBezTo>
                  <a:pt x="-77331" y="5910359"/>
                  <a:pt x="30639" y="5511830"/>
                  <a:pt x="314411" y="5329367"/>
                </a:cubicBezTo>
                <a:cubicBezTo>
                  <a:pt x="516231" y="5199611"/>
                  <a:pt x="756450" y="5251060"/>
                  <a:pt x="1101747" y="5121744"/>
                </a:cubicBezTo>
                <a:cubicBezTo>
                  <a:pt x="1146011" y="5105174"/>
                  <a:pt x="1871235" y="4827142"/>
                  <a:pt x="1856005" y="4519364"/>
                </a:cubicBezTo>
                <a:cubicBezTo>
                  <a:pt x="1846851" y="4334324"/>
                  <a:pt x="1587506" y="4198827"/>
                  <a:pt x="1409379" y="4105773"/>
                </a:cubicBezTo>
                <a:cubicBezTo>
                  <a:pt x="933111" y="3856944"/>
                  <a:pt x="798808" y="3785719"/>
                  <a:pt x="745557" y="3611321"/>
                </a:cubicBezTo>
                <a:cubicBezTo>
                  <a:pt x="692012" y="3435938"/>
                  <a:pt x="780729" y="3194546"/>
                  <a:pt x="941950" y="3083874"/>
                </a:cubicBezTo>
                <a:cubicBezTo>
                  <a:pt x="1195325" y="2909936"/>
                  <a:pt x="1447296" y="3182836"/>
                  <a:pt x="1844756" y="3031397"/>
                </a:cubicBezTo>
                <a:cubicBezTo>
                  <a:pt x="1897400" y="3011350"/>
                  <a:pt x="2228789" y="2883730"/>
                  <a:pt x="2277829" y="2627401"/>
                </a:cubicBezTo>
                <a:cubicBezTo>
                  <a:pt x="2340675" y="2299009"/>
                  <a:pt x="1929703" y="2153961"/>
                  <a:pt x="1930897" y="1756333"/>
                </a:cubicBezTo>
                <a:cubicBezTo>
                  <a:pt x="1931735" y="1474531"/>
                  <a:pt x="2141809" y="1165537"/>
                  <a:pt x="2405888" y="1049984"/>
                </a:cubicBezTo>
                <a:cubicBezTo>
                  <a:pt x="2823752" y="867144"/>
                  <a:pt x="3112090" y="1284611"/>
                  <a:pt x="3618945" y="1112998"/>
                </a:cubicBezTo>
                <a:cubicBezTo>
                  <a:pt x="3973272" y="993067"/>
                  <a:pt x="4164492" y="676699"/>
                  <a:pt x="4179762" y="650576"/>
                </a:cubicBezTo>
                <a:cubicBezTo>
                  <a:pt x="4315589" y="418228"/>
                  <a:pt x="4284054" y="212550"/>
                  <a:pt x="4306435" y="30507"/>
                </a:cubicBezTo>
                <a:close/>
              </a:path>
            </a:pathLst>
          </a:custGeom>
        </p:spPr>
      </p:pic>
      <p:graphicFrame>
        <p:nvGraphicFramePr>
          <p:cNvPr id="13" name="Symbol zastępczy zawartości 2"/>
          <p:cNvGraphicFramePr>
            <a:graphicFrameLocks noGrp="1"/>
          </p:cNvGraphicFramePr>
          <p:nvPr>
            <p:ph idx="1"/>
          </p:nvPr>
        </p:nvGraphicFramePr>
        <p:xfrm>
          <a:off x="431611" y="2350431"/>
          <a:ext cx="6481482" cy="317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4" name="Background Fill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ragezeichen vor pastellgrünem Hintergrund"/>
          <p:cNvPicPr>
            <a:picLocks noChangeAspect="1"/>
          </p:cNvPicPr>
          <p:nvPr/>
        </p:nvPicPr>
        <p:blipFill rotWithShape="1">
          <a:blip r:embed="rId1"/>
          <a:srcRect t="12500" b="12500"/>
          <a:stretch>
            <a:fillRect/>
          </a:stretch>
        </p:blipFill>
        <p:spPr>
          <a:xfrm>
            <a:off x="-124671" y="10"/>
            <a:ext cx="12191980" cy="6857990"/>
          </a:xfrm>
          <a:prstGeom prst="rect">
            <a:avLst/>
          </a:prstGeom>
        </p:spPr>
      </p:pic>
      <p:sp useBgFill="1">
        <p:nvSpPr>
          <p:cNvPr id="26" name="Freeform: Shap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9534478" y="3308697"/>
            <a:ext cx="2657521" cy="3554844"/>
          </a:xfrm>
          <a:custGeom>
            <a:avLst/>
            <a:gdLst>
              <a:gd name="connsiteX0" fmla="*/ 1231997 w 3761741"/>
              <a:gd name="connsiteY0" fmla="*/ 3753085 h 5031909"/>
              <a:gd name="connsiteX1" fmla="*/ 1491504 w 3761741"/>
              <a:gd name="connsiteY1" fmla="*/ 3915246 h 5031909"/>
              <a:gd name="connsiteX2" fmla="*/ 1372239 w 3761741"/>
              <a:gd name="connsiteY2" fmla="*/ 4360348 h 5031909"/>
              <a:gd name="connsiteX3" fmla="*/ 927138 w 3761741"/>
              <a:gd name="connsiteY3" fmla="*/ 4241084 h 5031909"/>
              <a:gd name="connsiteX4" fmla="*/ 1046403 w 3761741"/>
              <a:gd name="connsiteY4" fmla="*/ 3795982 h 5031909"/>
              <a:gd name="connsiteX5" fmla="*/ 1231997 w 3761741"/>
              <a:gd name="connsiteY5" fmla="*/ 3753085 h 5031909"/>
              <a:gd name="connsiteX6" fmla="*/ 1759997 w 3761741"/>
              <a:gd name="connsiteY6" fmla="*/ 3489191 h 5031909"/>
              <a:gd name="connsiteX7" fmla="*/ 1919508 w 3761741"/>
              <a:gd name="connsiteY7" fmla="*/ 3568587 h 5031909"/>
              <a:gd name="connsiteX8" fmla="*/ 1860512 w 3761741"/>
              <a:gd name="connsiteY8" fmla="*/ 3788765 h 5031909"/>
              <a:gd name="connsiteX9" fmla="*/ 1640334 w 3761741"/>
              <a:gd name="connsiteY9" fmla="*/ 3729768 h 5031909"/>
              <a:gd name="connsiteX10" fmla="*/ 1699331 w 3761741"/>
              <a:gd name="connsiteY10" fmla="*/ 3509591 h 5031909"/>
              <a:gd name="connsiteX11" fmla="*/ 1759997 w 3761741"/>
              <a:gd name="connsiteY11" fmla="*/ 3489191 h 5031909"/>
              <a:gd name="connsiteX12" fmla="*/ 0 w 3761741"/>
              <a:gd name="connsiteY12" fmla="*/ 0 h 5031909"/>
              <a:gd name="connsiteX13" fmla="*/ 3761741 w 3761741"/>
              <a:gd name="connsiteY13" fmla="*/ 0 h 5031909"/>
              <a:gd name="connsiteX14" fmla="*/ 3681829 w 3761741"/>
              <a:gd name="connsiteY14" fmla="*/ 50256 h 5031909"/>
              <a:gd name="connsiteX15" fmla="*/ 2937684 w 3761741"/>
              <a:gd name="connsiteY15" fmla="*/ 451413 h 5031909"/>
              <a:gd name="connsiteX16" fmla="*/ 2372686 w 3761741"/>
              <a:gd name="connsiteY16" fmla="*/ 1727662 h 5031909"/>
              <a:gd name="connsiteX17" fmla="*/ 2465529 w 3761741"/>
              <a:gd name="connsiteY17" fmla="*/ 2404960 h 5031909"/>
              <a:gd name="connsiteX18" fmla="*/ 1386395 w 3761741"/>
              <a:gd name="connsiteY18" fmla="*/ 3432457 h 5031909"/>
              <a:gd name="connsiteX19" fmla="*/ 717407 w 3761741"/>
              <a:gd name="connsiteY19" fmla="*/ 3749372 h 5031909"/>
              <a:gd name="connsiteX20" fmla="*/ 322998 w 3761741"/>
              <a:gd name="connsiteY20" fmla="*/ 4542230 h 5031909"/>
              <a:gd name="connsiteX21" fmla="*/ 7948 w 3761741"/>
              <a:gd name="connsiteY21" fmla="*/ 5025561 h 5031909"/>
              <a:gd name="connsiteX22" fmla="*/ 0 w 3761741"/>
              <a:gd name="connsiteY22" fmla="*/ 5031909 h 503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61741" h="5031909">
                <a:moveTo>
                  <a:pt x="1231997" y="3753085"/>
                </a:moveTo>
                <a:cubicBezTo>
                  <a:pt x="1336336" y="3760459"/>
                  <a:pt x="1435268" y="3817843"/>
                  <a:pt x="1491504" y="3915246"/>
                </a:cubicBezTo>
                <a:cubicBezTo>
                  <a:pt x="1581482" y="4071092"/>
                  <a:pt x="1528085" y="4270371"/>
                  <a:pt x="1372239" y="4360348"/>
                </a:cubicBezTo>
                <a:cubicBezTo>
                  <a:pt x="1216394" y="4450325"/>
                  <a:pt x="1017115" y="4396929"/>
                  <a:pt x="927138" y="4241084"/>
                </a:cubicBezTo>
                <a:cubicBezTo>
                  <a:pt x="837160" y="4085238"/>
                  <a:pt x="890557" y="3885959"/>
                  <a:pt x="1046403" y="3795982"/>
                </a:cubicBezTo>
                <a:cubicBezTo>
                  <a:pt x="1104845" y="3762240"/>
                  <a:pt x="1169394" y="3748660"/>
                  <a:pt x="1231997" y="3753085"/>
                </a:cubicBezTo>
                <a:close/>
                <a:moveTo>
                  <a:pt x="1759997" y="3489191"/>
                </a:moveTo>
                <a:cubicBezTo>
                  <a:pt x="1822331" y="3481456"/>
                  <a:pt x="1886126" y="3510769"/>
                  <a:pt x="1919508" y="3568587"/>
                </a:cubicBezTo>
                <a:cubicBezTo>
                  <a:pt x="1964017" y="3645679"/>
                  <a:pt x="1937603" y="3744256"/>
                  <a:pt x="1860512" y="3788765"/>
                </a:cubicBezTo>
                <a:cubicBezTo>
                  <a:pt x="1783420" y="3833274"/>
                  <a:pt x="1684844" y="3806860"/>
                  <a:pt x="1640334" y="3729768"/>
                </a:cubicBezTo>
                <a:cubicBezTo>
                  <a:pt x="1595825" y="3652677"/>
                  <a:pt x="1622238" y="3554100"/>
                  <a:pt x="1699331" y="3509591"/>
                </a:cubicBezTo>
                <a:cubicBezTo>
                  <a:pt x="1718604" y="3498464"/>
                  <a:pt x="1739219" y="3491769"/>
                  <a:pt x="1759997" y="3489191"/>
                </a:cubicBezTo>
                <a:close/>
                <a:moveTo>
                  <a:pt x="0" y="0"/>
                </a:moveTo>
                <a:lnTo>
                  <a:pt x="3761741" y="0"/>
                </a:lnTo>
                <a:lnTo>
                  <a:pt x="3681829" y="50256"/>
                </a:lnTo>
                <a:cubicBezTo>
                  <a:pt x="3438848" y="191089"/>
                  <a:pt x="3181881" y="311202"/>
                  <a:pt x="2937684" y="451413"/>
                </a:cubicBezTo>
                <a:cubicBezTo>
                  <a:pt x="2479845" y="715229"/>
                  <a:pt x="2214753" y="1139058"/>
                  <a:pt x="2372686" y="1727662"/>
                </a:cubicBezTo>
                <a:cubicBezTo>
                  <a:pt x="2431549" y="1947175"/>
                  <a:pt x="2491082" y="2185236"/>
                  <a:pt x="2465529" y="2404960"/>
                </a:cubicBezTo>
                <a:cubicBezTo>
                  <a:pt x="2399653" y="2971510"/>
                  <a:pt x="2011160" y="3315831"/>
                  <a:pt x="1386395" y="3432457"/>
                </a:cubicBezTo>
                <a:cubicBezTo>
                  <a:pt x="1135728" y="3479297"/>
                  <a:pt x="864140" y="3520006"/>
                  <a:pt x="717407" y="3749372"/>
                </a:cubicBezTo>
                <a:cubicBezTo>
                  <a:pt x="559240" y="3996927"/>
                  <a:pt x="433133" y="4268292"/>
                  <a:pt x="322998" y="4542230"/>
                </a:cubicBezTo>
                <a:cubicBezTo>
                  <a:pt x="247175" y="4731198"/>
                  <a:pt x="151079" y="4898056"/>
                  <a:pt x="7948" y="5025561"/>
                </a:cubicBezTo>
                <a:lnTo>
                  <a:pt x="0" y="50319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1555816" y="-1555812"/>
            <a:ext cx="6858000" cy="9969624"/>
          </a:xfrm>
          <a:prstGeom prst="rect">
            <a:avLst/>
          </a:prstGeom>
          <a:gradFill>
            <a:gsLst>
              <a:gs pos="4100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5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663960"/>
            <a:ext cx="5048250" cy="322810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200" b="1" err="1"/>
              <a:t>Warum</a:t>
            </a:r>
            <a:r>
              <a:rPr lang="en-US" sz="4200" b="1" dirty="0"/>
              <a:t> </a:t>
            </a:r>
            <a:r>
              <a:rPr lang="en-US" sz="4200" b="1" err="1"/>
              <a:t>ist</a:t>
            </a:r>
            <a:r>
              <a:rPr lang="en-US" sz="4200" b="1" dirty="0"/>
              <a:t> die </a:t>
            </a:r>
            <a:r>
              <a:rPr lang="en-US" sz="4200" b="1" err="1"/>
              <a:t>Unterscheidung</a:t>
            </a:r>
            <a:r>
              <a:rPr lang="en-US" sz="4200" b="1" dirty="0"/>
              <a:t> der </a:t>
            </a:r>
            <a:r>
              <a:rPr lang="en-US" sz="4200" b="1" err="1"/>
              <a:t>Arbeitslosigkeit</a:t>
            </a:r>
            <a:r>
              <a:rPr lang="en-US" sz="4200" b="1" dirty="0"/>
              <a:t> </a:t>
            </a:r>
            <a:r>
              <a:rPr lang="en-US" sz="4200" b="1" err="1"/>
              <a:t>nach</a:t>
            </a:r>
            <a:r>
              <a:rPr lang="en-US" sz="4200" b="1" dirty="0"/>
              <a:t> </a:t>
            </a:r>
            <a:r>
              <a:rPr lang="en-US" sz="4200" b="1" err="1"/>
              <a:t>Arten</a:t>
            </a:r>
            <a:r>
              <a:rPr lang="en-US" sz="4200" b="1" dirty="0"/>
              <a:t> </a:t>
            </a:r>
            <a:r>
              <a:rPr lang="en-US" sz="4200" b="1" err="1"/>
              <a:t>wichtig</a:t>
            </a:r>
            <a:r>
              <a:rPr lang="en-US" sz="4200" b="1" dirty="0"/>
              <a:t>?</a:t>
            </a:r>
            <a:endParaRPr lang="en-US" sz="4200" b="1" dirty="0"/>
          </a:p>
          <a:p>
            <a:pPr>
              <a:lnSpc>
                <a:spcPct val="90000"/>
              </a:lnSpc>
            </a:pPr>
            <a:endParaRPr lang="en-US" sz="4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Background Fill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</p:spPr>
        <p:txBody>
          <a:bodyPr>
            <a:normAutofit/>
          </a:bodyPr>
          <a:lstStyle/>
          <a:p>
            <a:r>
              <a:rPr lang="pl-PL" b="1" err="1">
                <a:latin typeface="Posterama"/>
                <a:ea typeface="Segoe UI Historic" panose="020B0502040204020203"/>
                <a:cs typeface="Segoe UI Historic" panose="020B0502040204020203"/>
              </a:rPr>
              <a:t>Maßnahmen</a:t>
            </a:r>
            <a:r>
              <a:rPr lang="pl-PL" b="1" dirty="0">
                <a:latin typeface="Posterama"/>
                <a:ea typeface="Segoe UI Historic" panose="020B0502040204020203"/>
                <a:cs typeface="Segoe UI Historic" panose="020B0502040204020203"/>
              </a:rPr>
              <a:t> </a:t>
            </a:r>
            <a:r>
              <a:rPr lang="pl-PL" b="1" err="1">
                <a:latin typeface="Posterama"/>
                <a:ea typeface="Segoe UI Historic" panose="020B0502040204020203"/>
                <a:cs typeface="Segoe UI Historic" panose="020B0502040204020203"/>
              </a:rPr>
              <a:t>gegen</a:t>
            </a:r>
            <a:r>
              <a:rPr lang="pl-PL" b="1" dirty="0">
                <a:latin typeface="Posterama"/>
                <a:ea typeface="Segoe UI Historic" panose="020B0502040204020203"/>
                <a:cs typeface="Segoe UI Historic" panose="020B0502040204020203"/>
              </a:rPr>
              <a:t> </a:t>
            </a:r>
            <a:r>
              <a:rPr lang="pl-PL" b="1" err="1">
                <a:latin typeface="Posterama"/>
                <a:ea typeface="Segoe UI Historic" panose="020B0502040204020203"/>
                <a:cs typeface="Segoe UI Historic" panose="020B0502040204020203"/>
              </a:rPr>
              <a:t>Arbeitslosigkeit</a:t>
            </a:r>
            <a:endParaRPr lang="pl-PL" b="1">
              <a:latin typeface="Posterama"/>
              <a:cs typeface="Posterama"/>
            </a:endParaRPr>
          </a:p>
        </p:txBody>
      </p:sp>
      <p:graphicFrame>
        <p:nvGraphicFramePr>
          <p:cNvPr id="5" name="Symbol zastępczy zawartości 2"/>
          <p:cNvGraphicFramePr>
            <a:graphicFrameLocks noGrp="1"/>
          </p:cNvGraphicFramePr>
          <p:nvPr>
            <p:ph idx="1"/>
          </p:nvPr>
        </p:nvGraphicFramePr>
        <p:xfrm>
          <a:off x="609600" y="2106613"/>
          <a:ext cx="10972800" cy="40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Background Fill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13231" y="552782"/>
            <a:ext cx="5369169" cy="11547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ea typeface="+mj-lt"/>
                <a:cs typeface="+mj-lt"/>
              </a:rPr>
              <a:t>Phasen der Arbeitslosigkeit aus psychologischer Sicht</a:t>
            </a:r>
            <a:endParaRPr lang="pl-PL" sz="2800"/>
          </a:p>
          <a:p>
            <a:pPr>
              <a:lnSpc>
                <a:spcPct val="90000"/>
              </a:lnSpc>
            </a:pPr>
            <a:endParaRPr lang="pl-PL" sz="2800">
              <a:cs typeface="Posterama"/>
            </a:endParaRPr>
          </a:p>
        </p:txBody>
      </p:sp>
      <p:pic>
        <p:nvPicPr>
          <p:cNvPr id="5" name="Picture 4" descr="Schachmatt bei einem Schachspiel"/>
          <p:cNvPicPr>
            <a:picLocks noChangeAspect="1"/>
          </p:cNvPicPr>
          <p:nvPr/>
        </p:nvPicPr>
        <p:blipFill rotWithShape="1">
          <a:blip r:embed="rId1"/>
          <a:srcRect l="16309" r="20508"/>
          <a:stretch>
            <a:fillRect/>
          </a:stretch>
        </p:blipFill>
        <p:spPr>
          <a:xfrm>
            <a:off x="-16745" y="211090"/>
            <a:ext cx="5544176" cy="6646910"/>
          </a:xfrm>
          <a:custGeom>
            <a:avLst/>
            <a:gdLst/>
            <a:ahLst/>
            <a:cxnLst/>
            <a:rect l="l" t="t" r="r" b="b"/>
            <a:pathLst>
              <a:path w="5544176" h="6646910">
                <a:moveTo>
                  <a:pt x="4779974" y="685250"/>
                </a:moveTo>
                <a:cubicBezTo>
                  <a:pt x="5032054" y="670215"/>
                  <a:pt x="5267008" y="852320"/>
                  <a:pt x="5309474" y="1126951"/>
                </a:cubicBezTo>
                <a:cubicBezTo>
                  <a:pt x="5346050" y="1363456"/>
                  <a:pt x="5216949" y="1600813"/>
                  <a:pt x="5001910" y="1690856"/>
                </a:cubicBezTo>
                <a:cubicBezTo>
                  <a:pt x="4692098" y="1820733"/>
                  <a:pt x="4350283" y="1615922"/>
                  <a:pt x="4306656" y="1273177"/>
                </a:cubicBezTo>
                <a:cubicBezTo>
                  <a:pt x="4276590" y="1039231"/>
                  <a:pt x="4408479" y="807918"/>
                  <a:pt x="4621504" y="721515"/>
                </a:cubicBezTo>
                <a:cubicBezTo>
                  <a:pt x="4671997" y="700903"/>
                  <a:pt x="4725528" y="688659"/>
                  <a:pt x="4779974" y="685250"/>
                </a:cubicBezTo>
                <a:close/>
                <a:moveTo>
                  <a:pt x="2760003" y="352577"/>
                </a:moveTo>
                <a:cubicBezTo>
                  <a:pt x="2869653" y="345991"/>
                  <a:pt x="2971942" y="425187"/>
                  <a:pt x="2990385" y="544679"/>
                </a:cubicBezTo>
                <a:cubicBezTo>
                  <a:pt x="3006348" y="647665"/>
                  <a:pt x="2950167" y="750884"/>
                  <a:pt x="2856557" y="790095"/>
                </a:cubicBezTo>
                <a:cubicBezTo>
                  <a:pt x="2721799" y="846585"/>
                  <a:pt x="2573171" y="757470"/>
                  <a:pt x="2554030" y="608299"/>
                </a:cubicBezTo>
                <a:cubicBezTo>
                  <a:pt x="2540934" y="506165"/>
                  <a:pt x="2598123" y="405659"/>
                  <a:pt x="2691113" y="368075"/>
                </a:cubicBezTo>
                <a:cubicBezTo>
                  <a:pt x="2713089" y="359242"/>
                  <a:pt x="2736352" y="353973"/>
                  <a:pt x="2760003" y="352577"/>
                </a:cubicBezTo>
                <a:close/>
                <a:moveTo>
                  <a:pt x="3630" y="28121"/>
                </a:moveTo>
                <a:cubicBezTo>
                  <a:pt x="53278" y="26959"/>
                  <a:pt x="102920" y="30524"/>
                  <a:pt x="151871" y="38891"/>
                </a:cubicBezTo>
                <a:cubicBezTo>
                  <a:pt x="865103" y="112200"/>
                  <a:pt x="964292" y="593344"/>
                  <a:pt x="1031555" y="832871"/>
                </a:cubicBezTo>
                <a:cubicBezTo>
                  <a:pt x="1053330" y="878203"/>
                  <a:pt x="1074563" y="922528"/>
                  <a:pt x="1096338" y="964607"/>
                </a:cubicBezTo>
                <a:cubicBezTo>
                  <a:pt x="1174682" y="1115560"/>
                  <a:pt x="1260852" y="1237377"/>
                  <a:pt x="1409481" y="1265738"/>
                </a:cubicBezTo>
                <a:cubicBezTo>
                  <a:pt x="1767492" y="1334008"/>
                  <a:pt x="1973154" y="762896"/>
                  <a:pt x="2318612" y="859062"/>
                </a:cubicBezTo>
                <a:cubicBezTo>
                  <a:pt x="2496300" y="908501"/>
                  <a:pt x="2583943" y="1098510"/>
                  <a:pt x="2675615" y="1267985"/>
                </a:cubicBezTo>
                <a:cubicBezTo>
                  <a:pt x="2731099" y="1370507"/>
                  <a:pt x="2875466" y="1386005"/>
                  <a:pt x="2952957" y="1297896"/>
                </a:cubicBezTo>
                <a:cubicBezTo>
                  <a:pt x="2992292" y="1253804"/>
                  <a:pt x="3027543" y="1206225"/>
                  <a:pt x="3058268" y="1155778"/>
                </a:cubicBezTo>
                <a:cubicBezTo>
                  <a:pt x="3256027" y="815280"/>
                  <a:pt x="3063848" y="537317"/>
                  <a:pt x="3306706" y="310500"/>
                </a:cubicBezTo>
                <a:cubicBezTo>
                  <a:pt x="3358006" y="262378"/>
                  <a:pt x="3524148" y="107395"/>
                  <a:pt x="3735234" y="107395"/>
                </a:cubicBezTo>
                <a:cubicBezTo>
                  <a:pt x="3766510" y="107395"/>
                  <a:pt x="3797693" y="110804"/>
                  <a:pt x="3828224" y="117624"/>
                </a:cubicBezTo>
                <a:cubicBezTo>
                  <a:pt x="4046595" y="166056"/>
                  <a:pt x="4222967" y="384349"/>
                  <a:pt x="4231180" y="592260"/>
                </a:cubicBezTo>
                <a:cubicBezTo>
                  <a:pt x="4242339" y="872003"/>
                  <a:pt x="3941207" y="932136"/>
                  <a:pt x="3873092" y="1299370"/>
                </a:cubicBezTo>
                <a:cubicBezTo>
                  <a:pt x="3837368" y="1492245"/>
                  <a:pt x="3867280" y="1798492"/>
                  <a:pt x="4050935" y="1948439"/>
                </a:cubicBezTo>
                <a:cubicBezTo>
                  <a:pt x="4358421" y="2199435"/>
                  <a:pt x="4810507" y="1777182"/>
                  <a:pt x="5211525" y="2027402"/>
                </a:cubicBezTo>
                <a:cubicBezTo>
                  <a:pt x="5429122" y="2163013"/>
                  <a:pt x="5566824" y="2456164"/>
                  <a:pt x="5541097" y="2700958"/>
                </a:cubicBezTo>
                <a:cubicBezTo>
                  <a:pt x="5501654" y="3076251"/>
                  <a:pt x="5098698" y="3142194"/>
                  <a:pt x="5094823" y="3471378"/>
                </a:cubicBezTo>
                <a:cubicBezTo>
                  <a:pt x="5091415" y="3745236"/>
                  <a:pt x="5419668" y="3893242"/>
                  <a:pt x="5505528" y="4272564"/>
                </a:cubicBezTo>
                <a:cubicBezTo>
                  <a:pt x="5569691" y="4556184"/>
                  <a:pt x="5439041" y="4752005"/>
                  <a:pt x="5281423" y="4965183"/>
                </a:cubicBezTo>
                <a:cubicBezTo>
                  <a:pt x="5068244" y="5253608"/>
                  <a:pt x="4866301" y="5146281"/>
                  <a:pt x="4675749" y="5385343"/>
                </a:cubicBezTo>
                <a:cubicBezTo>
                  <a:pt x="4370191" y="5769070"/>
                  <a:pt x="4714176" y="6260683"/>
                  <a:pt x="4508838" y="6598516"/>
                </a:cubicBezTo>
                <a:lnTo>
                  <a:pt x="4472787" y="6646910"/>
                </a:lnTo>
                <a:lnTo>
                  <a:pt x="3367517" y="6646910"/>
                </a:lnTo>
                <a:lnTo>
                  <a:pt x="2998981" y="6646910"/>
                </a:lnTo>
                <a:lnTo>
                  <a:pt x="2648733" y="6646910"/>
                </a:lnTo>
                <a:lnTo>
                  <a:pt x="0" y="6646910"/>
                </a:lnTo>
                <a:lnTo>
                  <a:pt x="0" y="28222"/>
                </a:lnTo>
                <a:close/>
                <a:moveTo>
                  <a:pt x="1509522" y="767"/>
                </a:moveTo>
                <a:cubicBezTo>
                  <a:pt x="1736339" y="-12639"/>
                  <a:pt x="1947814" y="150946"/>
                  <a:pt x="1986017" y="398066"/>
                </a:cubicBezTo>
                <a:cubicBezTo>
                  <a:pt x="2019183" y="611090"/>
                  <a:pt x="1902946" y="824502"/>
                  <a:pt x="1709217" y="905558"/>
                </a:cubicBezTo>
                <a:cubicBezTo>
                  <a:pt x="1430403" y="1021795"/>
                  <a:pt x="1123149" y="837830"/>
                  <a:pt x="1083551" y="529879"/>
                </a:cubicBezTo>
                <a:cubicBezTo>
                  <a:pt x="1056506" y="319025"/>
                  <a:pt x="1175223" y="110882"/>
                  <a:pt x="1366937" y="33390"/>
                </a:cubicBezTo>
                <a:cubicBezTo>
                  <a:pt x="1412379" y="14871"/>
                  <a:pt x="1460539" y="3866"/>
                  <a:pt x="1509522" y="767"/>
                </a:cubicBezTo>
                <a:close/>
              </a:path>
            </a:pathLst>
          </a:cu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635" y="2295525"/>
            <a:ext cx="5485765" cy="32715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Phase 1: </a:t>
            </a:r>
            <a:r>
              <a:rPr lang="en-US" sz="2400" b="1" dirty="0">
                <a:latin typeface="Calibri" panose="020F0502020204030204" charset="0"/>
                <a:ea typeface="+mn-lt"/>
                <a:cs typeface="Calibri" panose="020F0502020204030204" charset="0"/>
              </a:rPr>
              <a:t>Angst vor Arbeitsplatzverlust </a:t>
            </a:r>
            <a:endParaRPr lang="pl-PL" sz="2400" dirty="0">
              <a:latin typeface="Calibri" panose="020F0502020204030204" charset="0"/>
              <a:ea typeface="+mn-lt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Phase 2: </a:t>
            </a:r>
            <a:r>
              <a:rPr lang="en-US" sz="2400" b="1" dirty="0">
                <a:latin typeface="Calibri" panose="020F0502020204030204" charset="0"/>
                <a:ea typeface="+mn-lt"/>
                <a:cs typeface="Calibri" panose="020F0502020204030204" charset="0"/>
              </a:rPr>
              <a:t>Schock nach Arbeitsplatzverlust</a:t>
            </a:r>
            <a:endParaRPr lang="pl-PL" sz="2400" b="1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Phase 3: </a:t>
            </a:r>
            <a:r>
              <a:rPr lang="en-US" sz="2400" b="1" dirty="0">
                <a:latin typeface="Calibri" panose="020F0502020204030204" charset="0"/>
                <a:ea typeface="+mn-lt"/>
                <a:cs typeface="Calibri" panose="020F0502020204030204" charset="0"/>
              </a:rPr>
              <a:t>Eintritt in die Situation der Arbeitslosigkeit </a:t>
            </a:r>
            <a:endParaRPr lang="pl-PL" sz="2400" b="1" dirty="0">
              <a:latin typeface="Calibri" panose="020F0502020204030204" charset="0"/>
              <a:ea typeface="+mn-lt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Phase 4: </a:t>
            </a:r>
            <a:r>
              <a:rPr lang="en-US" sz="2400" b="1" dirty="0">
                <a:latin typeface="Calibri" panose="020F0502020204030204" charset="0"/>
                <a:ea typeface="+mn-lt"/>
                <a:cs typeface="Calibri" panose="020F0502020204030204" charset="0"/>
              </a:rPr>
              <a:t>Traurigkeit und Resignation </a:t>
            </a:r>
            <a:endParaRPr lang="pl-PL" sz="2400" b="1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ea typeface="+mn-lt"/>
                <a:cs typeface="Calibri" panose="020F0502020204030204" charset="0"/>
              </a:rPr>
              <a:t>Phase 5: </a:t>
            </a:r>
            <a:r>
              <a:rPr lang="en-US" sz="2400" b="1" dirty="0">
                <a:latin typeface="Calibri" panose="020F0502020204030204" charset="0"/>
                <a:ea typeface="+mn-lt"/>
                <a:cs typeface="Calibri" panose="020F0502020204030204" charset="0"/>
              </a:rPr>
              <a:t>Apathie und Unzufriedenheit 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Background Fill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0"/>
            <a:ext cx="6317625" cy="6840668"/>
          </a:xfrm>
          <a:custGeom>
            <a:avLst/>
            <a:gdLst>
              <a:gd name="connsiteX0" fmla="*/ 4958378 w 6317625"/>
              <a:gd name="connsiteY0" fmla="*/ 6031137 h 6840668"/>
              <a:gd name="connsiteX1" fmla="*/ 5305315 w 6317625"/>
              <a:gd name="connsiteY1" fmla="*/ 6282257 h 6840668"/>
              <a:gd name="connsiteX2" fmla="*/ 5065129 w 6317625"/>
              <a:gd name="connsiteY2" fmla="*/ 6696958 h 6840668"/>
              <a:gd name="connsiteX3" fmla="*/ 4650427 w 6317625"/>
              <a:gd name="connsiteY3" fmla="*/ 6456771 h 6840668"/>
              <a:gd name="connsiteX4" fmla="*/ 4890615 w 6317625"/>
              <a:gd name="connsiteY4" fmla="*/ 6042071 h 6840668"/>
              <a:gd name="connsiteX5" fmla="*/ 4958378 w 6317625"/>
              <a:gd name="connsiteY5" fmla="*/ 6031137 h 6840668"/>
              <a:gd name="connsiteX6" fmla="*/ 892226 w 6317625"/>
              <a:gd name="connsiteY6" fmla="*/ 3293470 h 6840668"/>
              <a:gd name="connsiteX7" fmla="*/ 1475080 w 6317625"/>
              <a:gd name="connsiteY7" fmla="*/ 3715351 h 6840668"/>
              <a:gd name="connsiteX8" fmla="*/ 1071567 w 6317625"/>
              <a:gd name="connsiteY8" fmla="*/ 4412048 h 6840668"/>
              <a:gd name="connsiteX9" fmla="*/ 374869 w 6317625"/>
              <a:gd name="connsiteY9" fmla="*/ 4008535 h 6840668"/>
              <a:gd name="connsiteX10" fmla="*/ 778382 w 6317625"/>
              <a:gd name="connsiteY10" fmla="*/ 3311837 h 6840668"/>
              <a:gd name="connsiteX11" fmla="*/ 892226 w 6317625"/>
              <a:gd name="connsiteY11" fmla="*/ 3293470 h 6840668"/>
              <a:gd name="connsiteX12" fmla="*/ 1515375 w 6317625"/>
              <a:gd name="connsiteY12" fmla="*/ 663501 h 6840668"/>
              <a:gd name="connsiteX13" fmla="*/ 1862311 w 6317625"/>
              <a:gd name="connsiteY13" fmla="*/ 914620 h 6840668"/>
              <a:gd name="connsiteX14" fmla="*/ 1622124 w 6317625"/>
              <a:gd name="connsiteY14" fmla="*/ 1329322 h 6840668"/>
              <a:gd name="connsiteX15" fmla="*/ 1207424 w 6317625"/>
              <a:gd name="connsiteY15" fmla="*/ 1089135 h 6840668"/>
              <a:gd name="connsiteX16" fmla="*/ 1447610 w 6317625"/>
              <a:gd name="connsiteY16" fmla="*/ 674434 h 6840668"/>
              <a:gd name="connsiteX17" fmla="*/ 1515375 w 6317625"/>
              <a:gd name="connsiteY17" fmla="*/ 663501 h 6840668"/>
              <a:gd name="connsiteX18" fmla="*/ 2542954 w 6317625"/>
              <a:gd name="connsiteY18" fmla="*/ 0 h 6840668"/>
              <a:gd name="connsiteX19" fmla="*/ 6317625 w 6317625"/>
              <a:gd name="connsiteY19" fmla="*/ 0 h 6840668"/>
              <a:gd name="connsiteX20" fmla="*/ 6317625 w 6317625"/>
              <a:gd name="connsiteY20" fmla="*/ 6840668 h 6840668"/>
              <a:gd name="connsiteX21" fmla="*/ 6230037 w 6317625"/>
              <a:gd name="connsiteY21" fmla="*/ 6814791 h 6840668"/>
              <a:gd name="connsiteX22" fmla="*/ 5013461 w 6317625"/>
              <a:gd name="connsiteY22" fmla="*/ 5538903 h 6840668"/>
              <a:gd name="connsiteX23" fmla="*/ 3720873 w 6317625"/>
              <a:gd name="connsiteY23" fmla="*/ 6063409 h 6840668"/>
              <a:gd name="connsiteX24" fmla="*/ 2775987 w 6317625"/>
              <a:gd name="connsiteY24" fmla="*/ 5162980 h 6840668"/>
              <a:gd name="connsiteX25" fmla="*/ 2210002 w 6317625"/>
              <a:gd name="connsiteY25" fmla="*/ 5455137 h 6840668"/>
              <a:gd name="connsiteX26" fmla="*/ 1437015 w 6317625"/>
              <a:gd name="connsiteY26" fmla="*/ 6401298 h 6840668"/>
              <a:gd name="connsiteX27" fmla="*/ 75055 w 6317625"/>
              <a:gd name="connsiteY27" fmla="*/ 6031719 h 6840668"/>
              <a:gd name="connsiteX28" fmla="*/ 406869 w 6317625"/>
              <a:gd name="connsiteY28" fmla="*/ 4883188 h 6840668"/>
              <a:gd name="connsiteX29" fmla="*/ 1425737 w 6317625"/>
              <a:gd name="connsiteY29" fmla="*/ 4614510 h 6840668"/>
              <a:gd name="connsiteX30" fmla="*/ 2401798 w 6317625"/>
              <a:gd name="connsiteY30" fmla="*/ 3834988 h 6840668"/>
              <a:gd name="connsiteX31" fmla="*/ 1823833 w 6317625"/>
              <a:gd name="connsiteY31" fmla="*/ 3299773 h 6840668"/>
              <a:gd name="connsiteX32" fmla="*/ 964802 w 6317625"/>
              <a:gd name="connsiteY32" fmla="*/ 2659918 h 6840668"/>
              <a:gd name="connsiteX33" fmla="*/ 1218949 w 6317625"/>
              <a:gd name="connsiteY33" fmla="*/ 1977364 h 6840668"/>
              <a:gd name="connsiteX34" fmla="*/ 2387241 w 6317625"/>
              <a:gd name="connsiteY34" fmla="*/ 1909455 h 6840668"/>
              <a:gd name="connsiteX35" fmla="*/ 2947668 w 6317625"/>
              <a:gd name="connsiteY35" fmla="*/ 1386658 h 6840668"/>
              <a:gd name="connsiteX36" fmla="*/ 2498714 w 6317625"/>
              <a:gd name="connsiteY36" fmla="*/ 259434 h 6840668"/>
              <a:gd name="connsiteX37" fmla="*/ 2511421 w 6317625"/>
              <a:gd name="connsiteY37" fmla="*/ 121590 h 68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317625" h="6840668">
                <a:moveTo>
                  <a:pt x="4958378" y="6031137"/>
                </a:moveTo>
                <a:cubicBezTo>
                  <a:pt x="5115727" y="6021909"/>
                  <a:pt x="5263149" y="6124019"/>
                  <a:pt x="5305315" y="6282257"/>
                </a:cubicBezTo>
                <a:cubicBezTo>
                  <a:pt x="5353507" y="6463099"/>
                  <a:pt x="5245971" y="6648768"/>
                  <a:pt x="5065129" y="6696958"/>
                </a:cubicBezTo>
                <a:cubicBezTo>
                  <a:pt x="4884289" y="6745149"/>
                  <a:pt x="4698617" y="6637614"/>
                  <a:pt x="4650427" y="6456771"/>
                </a:cubicBezTo>
                <a:cubicBezTo>
                  <a:pt x="4602235" y="6275928"/>
                  <a:pt x="4709771" y="6090262"/>
                  <a:pt x="4890615" y="6042071"/>
                </a:cubicBezTo>
                <a:cubicBezTo>
                  <a:pt x="4913219" y="6036047"/>
                  <a:pt x="4935901" y="6032455"/>
                  <a:pt x="4958378" y="6031137"/>
                </a:cubicBezTo>
                <a:close/>
                <a:moveTo>
                  <a:pt x="892226" y="3293470"/>
                </a:moveTo>
                <a:cubicBezTo>
                  <a:pt x="1156570" y="3277966"/>
                  <a:pt x="1404240" y="3449513"/>
                  <a:pt x="1475080" y="3715351"/>
                </a:cubicBezTo>
                <a:cubicBezTo>
                  <a:pt x="1556041" y="4019167"/>
                  <a:pt x="1375383" y="4331088"/>
                  <a:pt x="1071567" y="4412048"/>
                </a:cubicBezTo>
                <a:cubicBezTo>
                  <a:pt x="767753" y="4493009"/>
                  <a:pt x="455831" y="4312351"/>
                  <a:pt x="374869" y="4008535"/>
                </a:cubicBezTo>
                <a:cubicBezTo>
                  <a:pt x="293908" y="3704721"/>
                  <a:pt x="474567" y="3392798"/>
                  <a:pt x="778382" y="3311837"/>
                </a:cubicBezTo>
                <a:cubicBezTo>
                  <a:pt x="816360" y="3301718"/>
                  <a:pt x="854463" y="3295686"/>
                  <a:pt x="892226" y="3293470"/>
                </a:cubicBezTo>
                <a:close/>
                <a:moveTo>
                  <a:pt x="1515375" y="663501"/>
                </a:moveTo>
                <a:cubicBezTo>
                  <a:pt x="1672721" y="654272"/>
                  <a:pt x="1820145" y="756383"/>
                  <a:pt x="1862311" y="914620"/>
                </a:cubicBezTo>
                <a:cubicBezTo>
                  <a:pt x="1910502" y="1095462"/>
                  <a:pt x="1802968" y="1281132"/>
                  <a:pt x="1622124" y="1329322"/>
                </a:cubicBezTo>
                <a:cubicBezTo>
                  <a:pt x="1441283" y="1377513"/>
                  <a:pt x="1255615" y="1269977"/>
                  <a:pt x="1207424" y="1089135"/>
                </a:cubicBezTo>
                <a:cubicBezTo>
                  <a:pt x="1159233" y="908294"/>
                  <a:pt x="1266769" y="722625"/>
                  <a:pt x="1447610" y="674434"/>
                </a:cubicBezTo>
                <a:cubicBezTo>
                  <a:pt x="1470217" y="668411"/>
                  <a:pt x="1492896" y="664821"/>
                  <a:pt x="1515375" y="663501"/>
                </a:cubicBezTo>
                <a:close/>
                <a:moveTo>
                  <a:pt x="2542954" y="0"/>
                </a:moveTo>
                <a:lnTo>
                  <a:pt x="6317625" y="0"/>
                </a:lnTo>
                <a:lnTo>
                  <a:pt x="6317625" y="6840668"/>
                </a:lnTo>
                <a:lnTo>
                  <a:pt x="6230037" y="6814791"/>
                </a:lnTo>
                <a:cubicBezTo>
                  <a:pt x="5511511" y="6546277"/>
                  <a:pt x="5563886" y="5634137"/>
                  <a:pt x="5013461" y="5538903"/>
                </a:cubicBezTo>
                <a:cubicBezTo>
                  <a:pt x="4504461" y="5450825"/>
                  <a:pt x="4212037" y="6187406"/>
                  <a:pt x="3720873" y="6063409"/>
                </a:cubicBezTo>
                <a:cubicBezTo>
                  <a:pt x="3249852" y="5944482"/>
                  <a:pt x="3223909" y="5195131"/>
                  <a:pt x="2775987" y="5162980"/>
                </a:cubicBezTo>
                <a:cubicBezTo>
                  <a:pt x="2577088" y="5148695"/>
                  <a:pt x="2416139" y="5282749"/>
                  <a:pt x="2210002" y="5455137"/>
                </a:cubicBezTo>
                <a:cubicBezTo>
                  <a:pt x="1759503" y="5831872"/>
                  <a:pt x="1735837" y="6203943"/>
                  <a:pt x="1437015" y="6401298"/>
                </a:cubicBezTo>
                <a:cubicBezTo>
                  <a:pt x="1022137" y="6675287"/>
                  <a:pt x="277340" y="6489917"/>
                  <a:pt x="75055" y="6031719"/>
                </a:cubicBezTo>
                <a:cubicBezTo>
                  <a:pt x="-100071" y="5635034"/>
                  <a:pt x="39649" y="5119308"/>
                  <a:pt x="406869" y="4883188"/>
                </a:cubicBezTo>
                <a:cubicBezTo>
                  <a:pt x="668038" y="4715275"/>
                  <a:pt x="978899" y="4781854"/>
                  <a:pt x="1425737" y="4614510"/>
                </a:cubicBezTo>
                <a:cubicBezTo>
                  <a:pt x="1483018" y="4593066"/>
                  <a:pt x="2421509" y="4233274"/>
                  <a:pt x="2401798" y="3834988"/>
                </a:cubicBezTo>
                <a:cubicBezTo>
                  <a:pt x="2389953" y="3595533"/>
                  <a:pt x="2054344" y="3420191"/>
                  <a:pt x="1823833" y="3299773"/>
                </a:cubicBezTo>
                <a:cubicBezTo>
                  <a:pt x="1207509" y="2977771"/>
                  <a:pt x="1033713" y="2885600"/>
                  <a:pt x="964802" y="2659918"/>
                </a:cubicBezTo>
                <a:cubicBezTo>
                  <a:pt x="895511" y="2432959"/>
                  <a:pt x="1010317" y="2120581"/>
                  <a:pt x="1218949" y="1977364"/>
                </a:cubicBezTo>
                <a:cubicBezTo>
                  <a:pt x="1546835" y="1752277"/>
                  <a:pt x="1872903" y="2105427"/>
                  <a:pt x="2387241" y="1909455"/>
                </a:cubicBezTo>
                <a:cubicBezTo>
                  <a:pt x="2455367" y="1883513"/>
                  <a:pt x="2884207" y="1718365"/>
                  <a:pt x="2947668" y="1386658"/>
                </a:cubicBezTo>
                <a:cubicBezTo>
                  <a:pt x="3028995" y="961696"/>
                  <a:pt x="2497170" y="773992"/>
                  <a:pt x="2498714" y="259434"/>
                </a:cubicBezTo>
                <a:cubicBezTo>
                  <a:pt x="2498850" y="213850"/>
                  <a:pt x="2503216" y="167716"/>
                  <a:pt x="2511421" y="1215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11782" y="289546"/>
            <a:ext cx="7938654" cy="14235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b="1" err="1"/>
              <a:t>Negative</a:t>
            </a:r>
            <a:r>
              <a:rPr lang="pl-PL" sz="3100" b="1"/>
              <a:t> </a:t>
            </a:r>
            <a:r>
              <a:rPr lang="pl-PL" sz="3100" b="1" err="1"/>
              <a:t>Auswirkungen</a:t>
            </a:r>
            <a:r>
              <a:rPr lang="pl-PL" sz="3100" b="1"/>
              <a:t> </a:t>
            </a:r>
            <a:r>
              <a:rPr lang="pl-PL" sz="3100" b="1" err="1"/>
              <a:t>auf</a:t>
            </a:r>
            <a:r>
              <a:rPr lang="pl-PL" sz="3100" b="1"/>
              <a:t> </a:t>
            </a:r>
            <a:r>
              <a:rPr lang="pl-PL" sz="3100" b="1" err="1"/>
              <a:t>Wohlbefinden</a:t>
            </a:r>
            <a:r>
              <a:rPr lang="pl-PL" sz="3100" b="1"/>
              <a:t> </a:t>
            </a:r>
            <a:r>
              <a:rPr lang="pl-PL" sz="3100" b="1" err="1"/>
              <a:t>und</a:t>
            </a:r>
            <a:r>
              <a:rPr lang="pl-PL" sz="3100" b="1"/>
              <a:t> </a:t>
            </a:r>
            <a:r>
              <a:rPr lang="pl-PL" sz="3100" b="1" err="1"/>
              <a:t>Lebensqualität</a:t>
            </a:r>
            <a:endParaRPr lang="pl-PL" sz="3100" b="1">
              <a:cs typeface="Posterama"/>
            </a:endParaRPr>
          </a:p>
          <a:p>
            <a:pPr>
              <a:lnSpc>
                <a:spcPct val="90000"/>
              </a:lnSpc>
            </a:pPr>
            <a:endParaRPr lang="pl-PL" sz="3100">
              <a:cs typeface="Posterama"/>
            </a:endParaRPr>
          </a:p>
        </p:txBody>
      </p:sp>
      <p:pic>
        <p:nvPicPr>
          <p:cNvPr id="7" name="Graphic 6" descr="Confused Face with Solid Fill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9872" y="224982"/>
            <a:ext cx="2535085" cy="2535085"/>
          </a:xfrm>
          <a:prstGeom prst="rect">
            <a:avLst/>
          </a:prstGeom>
        </p:spPr>
      </p:pic>
      <p:graphicFrame>
        <p:nvGraphicFramePr>
          <p:cNvPr id="25" name="Symbol zastępczy zawartości 2"/>
          <p:cNvGraphicFramePr>
            <a:graphicFrameLocks noGrp="1"/>
          </p:cNvGraphicFramePr>
          <p:nvPr>
            <p:ph idx="1"/>
          </p:nvPr>
        </p:nvGraphicFramePr>
        <p:xfrm>
          <a:off x="2784765" y="1723335"/>
          <a:ext cx="8991599" cy="4796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Background Fill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 flipV="1">
            <a:off x="0" y="2140699"/>
            <a:ext cx="12192000" cy="4717301"/>
          </a:xfrm>
          <a:custGeom>
            <a:avLst/>
            <a:gdLst>
              <a:gd name="connsiteX0" fmla="*/ 8930642 w 12192000"/>
              <a:gd name="connsiteY0" fmla="*/ 4273734 h 4717301"/>
              <a:gd name="connsiteX1" fmla="*/ 9143134 w 12192000"/>
              <a:gd name="connsiteY1" fmla="*/ 4396362 h 4717301"/>
              <a:gd name="connsiteX2" fmla="*/ 9043549 w 12192000"/>
              <a:gd name="connsiteY2" fmla="*/ 4693978 h 4717301"/>
              <a:gd name="connsiteX3" fmla="*/ 8745984 w 12192000"/>
              <a:gd name="connsiteY3" fmla="*/ 4594249 h 4717301"/>
              <a:gd name="connsiteX4" fmla="*/ 8845568 w 12192000"/>
              <a:gd name="connsiteY4" fmla="*/ 4296634 h 4717301"/>
              <a:gd name="connsiteX5" fmla="*/ 8930642 w 12192000"/>
              <a:gd name="connsiteY5" fmla="*/ 4273734 h 4717301"/>
              <a:gd name="connsiteX6" fmla="*/ 9842642 w 12192000"/>
              <a:gd name="connsiteY6" fmla="*/ 3718743 h 4717301"/>
              <a:gd name="connsiteX7" fmla="*/ 10272210 w 12192000"/>
              <a:gd name="connsiteY7" fmla="*/ 3966645 h 4717301"/>
              <a:gd name="connsiteX8" fmla="*/ 10070896 w 12192000"/>
              <a:gd name="connsiteY8" fmla="*/ 4568292 h 4717301"/>
              <a:gd name="connsiteX9" fmla="*/ 9469346 w 12192000"/>
              <a:gd name="connsiteY9" fmla="*/ 4366686 h 4717301"/>
              <a:gd name="connsiteX10" fmla="*/ 9670660 w 12192000"/>
              <a:gd name="connsiteY10" fmla="*/ 3765038 h 4717301"/>
              <a:gd name="connsiteX11" fmla="*/ 9842642 w 12192000"/>
              <a:gd name="connsiteY11" fmla="*/ 3718743 h 4717301"/>
              <a:gd name="connsiteX12" fmla="*/ 0 w 12192000"/>
              <a:gd name="connsiteY12" fmla="*/ 0 h 4717301"/>
              <a:gd name="connsiteX13" fmla="*/ 12192000 w 12192000"/>
              <a:gd name="connsiteY13" fmla="*/ 0 h 4717301"/>
              <a:gd name="connsiteX14" fmla="*/ 12192000 w 12192000"/>
              <a:gd name="connsiteY14" fmla="*/ 3369891 h 4717301"/>
              <a:gd name="connsiteX15" fmla="*/ 12124015 w 12192000"/>
              <a:gd name="connsiteY15" fmla="*/ 3410713 h 4717301"/>
              <a:gd name="connsiteX16" fmla="*/ 11077457 w 12192000"/>
              <a:gd name="connsiteY16" fmla="*/ 3501725 h 4717301"/>
              <a:gd name="connsiteX17" fmla="*/ 9867246 w 12192000"/>
              <a:gd name="connsiteY17" fmla="*/ 3351592 h 4717301"/>
              <a:gd name="connsiteX18" fmla="*/ 8994802 w 12192000"/>
              <a:gd name="connsiteY18" fmla="*/ 3878378 h 4717301"/>
              <a:gd name="connsiteX19" fmla="*/ 6994655 w 12192000"/>
              <a:gd name="connsiteY19" fmla="*/ 4335637 h 4717301"/>
              <a:gd name="connsiteX20" fmla="*/ 6287534 w 12192000"/>
              <a:gd name="connsiteY20" fmla="*/ 3714199 h 4717301"/>
              <a:gd name="connsiteX21" fmla="*/ 4392596 w 12192000"/>
              <a:gd name="connsiteY21" fmla="*/ 3392344 h 4717301"/>
              <a:gd name="connsiteX22" fmla="*/ 3014500 w 12192000"/>
              <a:gd name="connsiteY22" fmla="*/ 4100222 h 4717301"/>
              <a:gd name="connsiteX23" fmla="*/ 86414 w 12192000"/>
              <a:gd name="connsiteY23" fmla="*/ 3903305 h 4717301"/>
              <a:gd name="connsiteX24" fmla="*/ 0 w 12192000"/>
              <a:gd name="connsiteY24" fmla="*/ 3840566 h 471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2000" h="4717301">
                <a:moveTo>
                  <a:pt x="8930642" y="4273734"/>
                </a:moveTo>
                <a:cubicBezTo>
                  <a:pt x="9016941" y="4268381"/>
                  <a:pt x="9102130" y="4314070"/>
                  <a:pt x="9143134" y="4396362"/>
                </a:cubicBezTo>
                <a:cubicBezTo>
                  <a:pt x="9197806" y="4506087"/>
                  <a:pt x="9153221" y="4639333"/>
                  <a:pt x="9043549" y="4693978"/>
                </a:cubicBezTo>
                <a:cubicBezTo>
                  <a:pt x="8933879" y="4748622"/>
                  <a:pt x="8800655" y="4703973"/>
                  <a:pt x="8745984" y="4594249"/>
                </a:cubicBezTo>
                <a:cubicBezTo>
                  <a:pt x="8691311" y="4484525"/>
                  <a:pt x="8735897" y="4351279"/>
                  <a:pt x="8845568" y="4296634"/>
                </a:cubicBezTo>
                <a:cubicBezTo>
                  <a:pt x="8872986" y="4282973"/>
                  <a:pt x="8901875" y="4275517"/>
                  <a:pt x="8930642" y="4273734"/>
                </a:cubicBezTo>
                <a:close/>
                <a:moveTo>
                  <a:pt x="9842642" y="3718743"/>
                </a:moveTo>
                <a:cubicBezTo>
                  <a:pt x="10017101" y="3707923"/>
                  <a:pt x="10189318" y="3800286"/>
                  <a:pt x="10272210" y="3966645"/>
                </a:cubicBezTo>
                <a:cubicBezTo>
                  <a:pt x="10382732" y="4188458"/>
                  <a:pt x="10292600" y="4457825"/>
                  <a:pt x="10070896" y="4568292"/>
                </a:cubicBezTo>
                <a:cubicBezTo>
                  <a:pt x="9849191" y="4678760"/>
                  <a:pt x="9579867" y="4588498"/>
                  <a:pt x="9469346" y="4366686"/>
                </a:cubicBezTo>
                <a:cubicBezTo>
                  <a:pt x="9358824" y="4144873"/>
                  <a:pt x="9448956" y="3875506"/>
                  <a:pt x="9670660" y="3765038"/>
                </a:cubicBezTo>
                <a:cubicBezTo>
                  <a:pt x="9726087" y="3737421"/>
                  <a:pt x="9784490" y="3722349"/>
                  <a:pt x="9842642" y="3718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69891"/>
                </a:lnTo>
                <a:lnTo>
                  <a:pt x="12124015" y="3410713"/>
                </a:lnTo>
                <a:cubicBezTo>
                  <a:pt x="11792041" y="3581538"/>
                  <a:pt x="11443617" y="3577252"/>
                  <a:pt x="11077457" y="3501725"/>
                </a:cubicBezTo>
                <a:cubicBezTo>
                  <a:pt x="10679189" y="3419860"/>
                  <a:pt x="10271734" y="3358281"/>
                  <a:pt x="9867246" y="3351592"/>
                </a:cubicBezTo>
                <a:cubicBezTo>
                  <a:pt x="9492336" y="3345611"/>
                  <a:pt x="9239136" y="3626329"/>
                  <a:pt x="8994802" y="3878378"/>
                </a:cubicBezTo>
                <a:cubicBezTo>
                  <a:pt x="8385954" y="4506678"/>
                  <a:pt x="7695268" y="4690742"/>
                  <a:pt x="6994655" y="4335637"/>
                </a:cubicBezTo>
                <a:cubicBezTo>
                  <a:pt x="6722938" y="4197922"/>
                  <a:pt x="6494843" y="3948626"/>
                  <a:pt x="6287534" y="3714199"/>
                </a:cubicBezTo>
                <a:cubicBezTo>
                  <a:pt x="5731733" y="3085491"/>
                  <a:pt x="5043559" y="3067499"/>
                  <a:pt x="4392596" y="3392344"/>
                </a:cubicBezTo>
                <a:cubicBezTo>
                  <a:pt x="3930423" y="3623867"/>
                  <a:pt x="3492022" y="3908604"/>
                  <a:pt x="3014500" y="4100222"/>
                </a:cubicBezTo>
                <a:cubicBezTo>
                  <a:pt x="1977820" y="4518409"/>
                  <a:pt x="973242" y="4499486"/>
                  <a:pt x="86414" y="3903305"/>
                </a:cubicBezTo>
                <a:lnTo>
                  <a:pt x="0" y="38405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552782"/>
            <a:ext cx="5910470" cy="1625875"/>
          </a:xfrm>
        </p:spPr>
        <p:txBody>
          <a:bodyPr anchor="ctr">
            <a:normAutofit/>
          </a:bodyPr>
          <a:lstStyle/>
          <a:p>
            <a:r>
              <a:rPr lang="pl-PL" b="1" dirty="0">
                <a:cs typeface="Posterama"/>
              </a:rPr>
              <a:t>der Rebus</a:t>
            </a:r>
            <a:endParaRPr lang="pl-PL" b="1" dirty="0"/>
          </a:p>
        </p:txBody>
      </p:sp>
      <p:sp>
        <p:nvSpPr>
          <p:cNvPr id="20" name="Content Placeholder 7"/>
          <p:cNvSpPr>
            <a:spLocks noGrp="1"/>
          </p:cNvSpPr>
          <p:nvPr>
            <p:ph idx="1"/>
          </p:nvPr>
        </p:nvSpPr>
        <p:spPr>
          <a:xfrm>
            <a:off x="7761798" y="5374164"/>
            <a:ext cx="4887402" cy="1625876"/>
          </a:xfrm>
        </p:spPr>
        <p:txBody>
          <a:bodyPr anchor="ctr">
            <a:normAutofit/>
          </a:bodyPr>
          <a:lstStyle/>
          <a:p>
            <a:r>
              <a:rPr lang="en-US" b="1"/>
              <a:t>Die </a:t>
            </a:r>
            <a:r>
              <a:rPr lang="en-US" b="1" err="1"/>
              <a:t>Arbeitslose</a:t>
            </a:r>
            <a:endParaRPr lang="en-US" b="1"/>
          </a:p>
        </p:txBody>
      </p:sp>
      <p:pic>
        <p:nvPicPr>
          <p:cNvPr id="4" name="Symbol zastępczy zawartości 3" descr="Obraz zawierający tekst, jedzenie&#10;&#10;Opis wygenerowany automatyczni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8843" y="3493887"/>
            <a:ext cx="6731265" cy="2440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theme/theme1.xml><?xml version="1.0" encoding="utf-8"?>
<a:theme xmlns:a="http://schemas.openxmlformats.org/drawingml/2006/main" name="SplashVTI">
  <a:themeElements>
    <a:clrScheme name="AnalogousFromRegularSeed_2SEEDS">
      <a:dk1>
        <a:srgbClr val="000000"/>
      </a:dk1>
      <a:lt1>
        <a:srgbClr val="FFFFFF"/>
      </a:lt1>
      <a:dk2>
        <a:srgbClr val="20301B"/>
      </a:dk2>
      <a:lt2>
        <a:srgbClr val="F3F0F3"/>
      </a:lt2>
      <a:accent1>
        <a:srgbClr val="3AB714"/>
      </a:accent1>
      <a:accent2>
        <a:srgbClr val="7EB01F"/>
      </a:accent2>
      <a:accent3>
        <a:srgbClr val="21BB3D"/>
      </a:accent3>
      <a:accent4>
        <a:srgbClr val="B317D5"/>
      </a:accent4>
      <a:accent5>
        <a:srgbClr val="E729BA"/>
      </a:accent5>
      <a:accent6>
        <a:srgbClr val="D51759"/>
      </a:accent6>
      <a:hlink>
        <a:srgbClr val="A94FC4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032860FE59B94DB7E8C59EF37275DE" ma:contentTypeVersion="4" ma:contentTypeDescription="Utwórz nowy dokument." ma:contentTypeScope="" ma:versionID="30a33ceb647133b84e5dba8a309f7008">
  <xsd:schema xmlns:xsd="http://www.w3.org/2001/XMLSchema" xmlns:xs="http://www.w3.org/2001/XMLSchema" xmlns:p="http://schemas.microsoft.com/office/2006/metadata/properties" xmlns:ns2="6088189d-10d2-4b44-9742-ab2d115595fe" targetNamespace="http://schemas.microsoft.com/office/2006/metadata/properties" ma:root="true" ma:fieldsID="513c54406955a8cf909538105aa7cd4f" ns2:_="">
    <xsd:import namespace="6088189d-10d2-4b44-9742-ab2d11559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8189d-10d2-4b44-9742-ab2d11559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5FCEED-B898-4338-B7C9-2116356E47C2}"/>
</file>

<file path=customXml/itemProps2.xml><?xml version="1.0" encoding="utf-8"?>
<ds:datastoreItem xmlns:ds="http://schemas.openxmlformats.org/officeDocument/2006/customXml" ds:itemID="{BBCF4FF6-DFB0-43F7-ADF7-A97217FA4B69}"/>
</file>

<file path=customXml/itemProps3.xml><?xml version="1.0" encoding="utf-8"?>
<ds:datastoreItem xmlns:ds="http://schemas.openxmlformats.org/officeDocument/2006/customXml" ds:itemID="{471A3CF0-33CF-4655-B1FD-65FAB1DD6EE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1211</Words>
  <Application>WPS Presentation</Application>
  <PresentationFormat>Panoramiczny</PresentationFormat>
  <Paragraphs>61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SimSun</vt:lpstr>
      <vt:lpstr>Wingdings</vt:lpstr>
      <vt:lpstr>Segoe UI Semilight</vt:lpstr>
      <vt:lpstr>Avenir Next LT Pro</vt:lpstr>
      <vt:lpstr>Yu Gothic UI</vt:lpstr>
      <vt:lpstr>Calibri Light</vt:lpstr>
      <vt:lpstr>Posterama</vt:lpstr>
      <vt:lpstr>Segoe Print</vt:lpstr>
      <vt:lpstr>Times New Roman</vt:lpstr>
      <vt:lpstr>Arial</vt:lpstr>
      <vt:lpstr>Segoe UI Historic</vt:lpstr>
      <vt:lpstr>Calibri</vt:lpstr>
      <vt:lpstr>Microsoft YaHei</vt:lpstr>
      <vt:lpstr>Arial Unicode MS</vt:lpstr>
      <vt:lpstr>Posterama</vt:lpstr>
      <vt:lpstr>Calibri</vt:lpstr>
      <vt:lpstr>SplashVTI</vt:lpstr>
      <vt:lpstr>die Arbeitlosigkeit</vt:lpstr>
      <vt:lpstr>Präsentationsplan</vt:lpstr>
      <vt:lpstr>Was ist Arbeitslosigkeit?</vt:lpstr>
      <vt:lpstr>Arten der Arbeitslosigkeit</vt:lpstr>
      <vt:lpstr>Warum ist die Unterscheidung der Arbeitslosigkeit nach Arten wichtig?</vt:lpstr>
      <vt:lpstr>Maßnahmen gegen Arbeitslosigkeit</vt:lpstr>
      <vt:lpstr>Phasen der Arbeitslosigkeit aus psychologischer Sicht</vt:lpstr>
      <vt:lpstr>Negative Auswirkungen auf Wohlbefinden und Lebensqualität</vt:lpstr>
      <vt:lpstr>der Rebus</vt:lpstr>
      <vt:lpstr>Wörterbuch</vt:lpstr>
      <vt:lpstr>Quellen</vt:lpstr>
      <vt:lpstr>Vielen Dank für Ihre Aufmerksamkeit!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Oem</cp:lastModifiedBy>
  <cp:revision>143</cp:revision>
  <dcterms:created xsi:type="dcterms:W3CDTF">2024-03-05T19:31:00Z</dcterms:created>
  <dcterms:modified xsi:type="dcterms:W3CDTF">2024-03-13T04:36:07Z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CC5EC0B518DD48E2917E116969149E6C_12</vt:lpwstr>
  </property>
  <property fmtid="{D5CDD505-2E9C-101B-9397-08002B2CF9AE}" pid="3" name="KSOProductBuildVer">
    <vt:lpwstr>1045-12.2.0.13489</vt:lpwstr>
  </property>
  <property fmtid="{D5CDD505-2E9C-101B-9397-08002B2CF9AE}" pid="4" name="ContentTypeId">
    <vt:lpwstr>0x0101000F032860FE59B94DB7E8C59EF37275DE</vt:lpwstr>
  </property>
</Properties>
</file>