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11.svg" ContentType="image/svg+xml"/>
  <Override PartName="/ppt/media/image13.svg" ContentType="image/svg+xml"/>
  <Override PartName="/ppt/media/image15.svg" ContentType="image/svg+xml"/>
  <Override PartName="/ppt/media/image17.svg" ContentType="image/svg+xml"/>
  <Override PartName="/ppt/media/image19.svg" ContentType="image/svg+xml"/>
  <Override PartName="/ppt/media/image22.svg" ContentType="image/svg+xml"/>
  <Override PartName="/ppt/media/image24.svg" ContentType="image/svg+xml"/>
  <Override PartName="/ppt/media/image26.svg" ContentType="image/svg+xml"/>
  <Override PartName="/ppt/media/image28.svg" ContentType="image/svg+xml"/>
  <Override PartName="/ppt/media/image30.svg" ContentType="image/svg+xml"/>
  <Override PartName="/ppt/media/image32.svg" ContentType="image/svg+xml"/>
  <Override PartName="/ppt/media/image4.svg" ContentType="image/svg+xml"/>
  <Override PartName="/ppt/media/image40.svg" ContentType="image/svg+xml"/>
  <Override PartName="/ppt/media/image42.svg" ContentType="image/svg+xml"/>
  <Override PartName="/ppt/media/image44.svg" ContentType="image/svg+xml"/>
  <Override PartName="/ppt/media/image46.svg" ContentType="image/svg+xml"/>
  <Override PartName="/ppt/media/image6.svg" ContentType="image/svg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</p:sldIdLst>
  <p:sldSz cx="18288000" cy="10287000"/>
  <p:notesSz cx="6858000" cy="9144000"/>
  <p:embeddedFontLst>
    <p:embeddedFont>
      <p:font typeface="Montserrat Bold" panose="00000800000000000000"/>
      <p:bold r:id="rId20"/>
    </p:embeddedFont>
    <p:embeddedFont>
      <p:font typeface="Montserrat Semi-Bold" panose="00000700000000000000"/>
      <p:bold r:id="rId21"/>
    </p:embeddedFont>
    <p:embeddedFont>
      <p:font typeface="Montserrat" panose="00000500000000000000"/>
      <p:regular r:id="rId22"/>
    </p:embeddedFont>
    <p:embeddedFont>
      <p:font typeface="Calibri" panose="020F0502020204030204" charset="0"/>
      <p:regular r:id="rId23"/>
      <p:bold r:id="rId24"/>
      <p:italic r:id="rId25"/>
      <p:boldItalic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 showGuides="1">
      <p:cViewPr varScale="1">
        <p:scale>
          <a:sx n="52" d="100"/>
          <a:sy n="52" d="100"/>
        </p:scale>
        <p:origin x="850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26" Type="http://schemas.openxmlformats.org/officeDocument/2006/relationships/font" Target="fonts/font7.fntdata"/><Relationship Id="rId18" Type="http://schemas.openxmlformats.org/officeDocument/2006/relationships/viewProps" Target="viewProps.xml"/><Relationship Id="rId13" Type="http://schemas.openxmlformats.org/officeDocument/2006/relationships/slide" Target="slides/slide11.xml"/><Relationship Id="rId3" Type="http://schemas.openxmlformats.org/officeDocument/2006/relationships/slide" Target="slides/slide1.xml"/><Relationship Id="rId21" Type="http://schemas.openxmlformats.org/officeDocument/2006/relationships/font" Target="fonts/font2.fntdata"/><Relationship Id="rId7" Type="http://schemas.openxmlformats.org/officeDocument/2006/relationships/slide" Target="slides/slide5.xml"/><Relationship Id="rId25" Type="http://schemas.openxmlformats.org/officeDocument/2006/relationships/font" Target="fonts/font6.fntdata"/><Relationship Id="rId17" Type="http://schemas.openxmlformats.org/officeDocument/2006/relationships/presProps" Target="presProps.xml"/><Relationship Id="rId12" Type="http://schemas.openxmlformats.org/officeDocument/2006/relationships/slide" Target="slides/slide10.xml"/><Relationship Id="rId20" Type="http://schemas.openxmlformats.org/officeDocument/2006/relationships/font" Target="fonts/font1.fntdata"/><Relationship Id="rId2" Type="http://schemas.openxmlformats.org/officeDocument/2006/relationships/theme" Target="theme/theme1.xml"/><Relationship Id="rId16" Type="http://schemas.openxmlformats.org/officeDocument/2006/relationships/slide" Target="slides/slide14.xml"/><Relationship Id="rId29" Type="http://schemas.openxmlformats.org/officeDocument/2006/relationships/customXml" Target="../customXml/item3.xml"/><Relationship Id="rId6" Type="http://schemas.openxmlformats.org/officeDocument/2006/relationships/slide" Target="slides/slide4.xml"/><Relationship Id="rId24" Type="http://schemas.openxmlformats.org/officeDocument/2006/relationships/font" Target="fonts/font5.fntdata"/><Relationship Id="rId11" Type="http://schemas.openxmlformats.org/officeDocument/2006/relationships/slide" Target="slides/slide9.xml"/><Relationship Id="rId1" Type="http://schemas.openxmlformats.org/officeDocument/2006/relationships/slideMaster" Target="slideMasters/slideMaster1.xml"/><Relationship Id="rId5" Type="http://schemas.openxmlformats.org/officeDocument/2006/relationships/slide" Target="slides/slide3.xml"/><Relationship Id="rId23" Type="http://schemas.openxmlformats.org/officeDocument/2006/relationships/font" Target="fonts/font4.fntdata"/><Relationship Id="rId15" Type="http://schemas.openxmlformats.org/officeDocument/2006/relationships/slide" Target="slides/slide13.xml"/><Relationship Id="rId28" Type="http://schemas.openxmlformats.org/officeDocument/2006/relationships/customXml" Target="../customXml/item2.xml"/><Relationship Id="rId19" Type="http://schemas.openxmlformats.org/officeDocument/2006/relationships/tableStyles" Target="tableStyles.xml"/><Relationship Id="rId10" Type="http://schemas.openxmlformats.org/officeDocument/2006/relationships/slide" Target="slides/slide8.xml"/><Relationship Id="rId9" Type="http://schemas.openxmlformats.org/officeDocument/2006/relationships/slide" Target="slides/slide7.xml"/><Relationship Id="rId4" Type="http://schemas.openxmlformats.org/officeDocument/2006/relationships/slide" Target="slides/slide2.xml"/><Relationship Id="rId22" Type="http://schemas.openxmlformats.org/officeDocument/2006/relationships/font" Target="fonts/font3.fntdata"/><Relationship Id="rId14" Type="http://schemas.openxmlformats.org/officeDocument/2006/relationships/slide" Target="slides/slide12.xml"/><Relationship Id="rId27" Type="http://schemas.openxmlformats.org/officeDocument/2006/relationships/customXml" Target="../customXml/item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4.sv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6.svg"/><Relationship Id="rId1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6.svg"/><Relationship Id="rId1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6.png"/><Relationship Id="rId8" Type="http://schemas.openxmlformats.org/officeDocument/2006/relationships/image" Target="../media/image15.svg"/><Relationship Id="rId7" Type="http://schemas.openxmlformats.org/officeDocument/2006/relationships/image" Target="../media/image14.png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3" Type="http://schemas.openxmlformats.org/officeDocument/2006/relationships/slideLayout" Target="../slideLayouts/slideLayout7.xml"/><Relationship Id="rId12" Type="http://schemas.openxmlformats.org/officeDocument/2006/relationships/image" Target="../media/image19.svg"/><Relationship Id="rId11" Type="http://schemas.openxmlformats.org/officeDocument/2006/relationships/image" Target="../media/image18.png"/><Relationship Id="rId10" Type="http://schemas.openxmlformats.org/officeDocument/2006/relationships/image" Target="../media/image17.svg"/><Relationship Id="rId1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27.png"/><Relationship Id="rId8" Type="http://schemas.openxmlformats.org/officeDocument/2006/relationships/image" Target="../media/image26.svg"/><Relationship Id="rId7" Type="http://schemas.openxmlformats.org/officeDocument/2006/relationships/image" Target="../media/image25.png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svg"/><Relationship Id="rId3" Type="http://schemas.openxmlformats.org/officeDocument/2006/relationships/image" Target="../media/image21.png"/><Relationship Id="rId2" Type="http://schemas.openxmlformats.org/officeDocument/2006/relationships/image" Target="../media/image9.png"/><Relationship Id="rId15" Type="http://schemas.openxmlformats.org/officeDocument/2006/relationships/slideLayout" Target="../slideLayouts/slideLayout7.xml"/><Relationship Id="rId14" Type="http://schemas.openxmlformats.org/officeDocument/2006/relationships/image" Target="../media/image32.svg"/><Relationship Id="rId13" Type="http://schemas.openxmlformats.org/officeDocument/2006/relationships/image" Target="../media/image31.png"/><Relationship Id="rId12" Type="http://schemas.openxmlformats.org/officeDocument/2006/relationships/image" Target="../media/image30.svg"/><Relationship Id="rId11" Type="http://schemas.openxmlformats.org/officeDocument/2006/relationships/image" Target="../media/image29.png"/><Relationship Id="rId10" Type="http://schemas.openxmlformats.org/officeDocument/2006/relationships/image" Target="../media/image28.svg"/><Relationship Id="rId1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3.jpe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9.png"/><Relationship Id="rId1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image" Target="../media/image45.png"/><Relationship Id="rId8" Type="http://schemas.openxmlformats.org/officeDocument/2006/relationships/image" Target="../media/image44.svg"/><Relationship Id="rId7" Type="http://schemas.openxmlformats.org/officeDocument/2006/relationships/image" Target="../media/image43.png"/><Relationship Id="rId6" Type="http://schemas.openxmlformats.org/officeDocument/2006/relationships/image" Target="../media/image42.svg"/><Relationship Id="rId5" Type="http://schemas.openxmlformats.org/officeDocument/2006/relationships/image" Target="../media/image41.png"/><Relationship Id="rId4" Type="http://schemas.openxmlformats.org/officeDocument/2006/relationships/image" Target="../media/image40.svg"/><Relationship Id="rId3" Type="http://schemas.openxmlformats.org/officeDocument/2006/relationships/image" Target="../media/image39.png"/><Relationship Id="rId2" Type="http://schemas.openxmlformats.org/officeDocument/2006/relationships/image" Target="../media/image9.png"/><Relationship Id="rId11" Type="http://schemas.openxmlformats.org/officeDocument/2006/relationships/slideLayout" Target="../slideLayouts/slideLayout7.xml"/><Relationship Id="rId10" Type="http://schemas.openxmlformats.org/officeDocument/2006/relationships/image" Target="../media/image46.svg"/><Relationship Id="rId1" Type="http://schemas.openxmlformats.org/officeDocument/2006/relationships/image" Target="../media/image3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6658582" cy="10287000"/>
            <a:chOff x="0" y="0"/>
            <a:chExt cx="1031589" cy="15937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31588" cy="1593725"/>
            </a:xfrm>
            <a:custGeom>
              <a:avLst/>
              <a:gdLst/>
              <a:ahLst/>
              <a:cxnLst/>
              <a:rect l="l" t="t" r="r" b="b"/>
              <a:pathLst>
                <a:path w="1031588" h="1593725">
                  <a:moveTo>
                    <a:pt x="0" y="0"/>
                  </a:moveTo>
                  <a:lnTo>
                    <a:pt x="1031588" y="0"/>
                  </a:lnTo>
                  <a:lnTo>
                    <a:pt x="1031588" y="1593725"/>
                  </a:lnTo>
                  <a:lnTo>
                    <a:pt x="0" y="1593725"/>
                  </a:lnTo>
                  <a:close/>
                </a:path>
              </a:pathLst>
            </a:custGeom>
            <a:blipFill>
              <a:blip r:embed="rId1"/>
              <a:stretch>
                <a:fillRect l="-61032" r="-70416"/>
              </a:stretch>
            </a:blip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8278847" y="3924300"/>
            <a:ext cx="8610301" cy="2438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600"/>
              </a:lnSpc>
            </a:pPr>
            <a:r>
              <a:rPr lang="en-US" sz="8000">
                <a:solidFill>
                  <a:srgbClr val="E1A10B"/>
                </a:solidFill>
                <a:latin typeface="Montserrat Bold" panose="00000800000000000000"/>
              </a:rPr>
              <a:t>Elektronischer Handel</a:t>
            </a:r>
            <a:endParaRPr lang="en-US" sz="8000">
              <a:solidFill>
                <a:srgbClr val="E1A10B"/>
              </a:solidFill>
              <a:latin typeface="Montserrat Bold" panose="00000800000000000000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4945205" y="760924"/>
            <a:ext cx="2559557" cy="2550997"/>
          </a:xfrm>
          <a:custGeom>
            <a:avLst/>
            <a:gdLst/>
            <a:ahLst/>
            <a:cxnLst/>
            <a:rect l="l" t="t" r="r" b="b"/>
            <a:pathLst>
              <a:path w="2559557" h="2550997">
                <a:moveTo>
                  <a:pt x="0" y="0"/>
                </a:moveTo>
                <a:lnTo>
                  <a:pt x="2559557" y="0"/>
                </a:lnTo>
                <a:lnTo>
                  <a:pt x="2559557" y="2550996"/>
                </a:lnTo>
                <a:lnTo>
                  <a:pt x="0" y="25509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Freeform 6"/>
          <p:cNvSpPr/>
          <p:nvPr/>
        </p:nvSpPr>
        <p:spPr>
          <a:xfrm rot="-1311883">
            <a:off x="10990307" y="5493244"/>
            <a:ext cx="10714384" cy="8707872"/>
          </a:xfrm>
          <a:custGeom>
            <a:avLst/>
            <a:gdLst/>
            <a:ahLst/>
            <a:cxnLst/>
            <a:rect l="l" t="t" r="r" b="b"/>
            <a:pathLst>
              <a:path w="10714384" h="8707872">
                <a:moveTo>
                  <a:pt x="0" y="0"/>
                </a:moveTo>
                <a:lnTo>
                  <a:pt x="10714384" y="0"/>
                </a:lnTo>
                <a:lnTo>
                  <a:pt x="10714384" y="8707872"/>
                </a:lnTo>
                <a:lnTo>
                  <a:pt x="0" y="870787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7" name="TextBox 7"/>
          <p:cNvSpPr txBox="1"/>
          <p:nvPr/>
        </p:nvSpPr>
        <p:spPr>
          <a:xfrm>
            <a:off x="10447655" y="7255510"/>
            <a:ext cx="7516495" cy="2453005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algn="l">
              <a:lnSpc>
                <a:spcPts val="3920"/>
              </a:lnSpc>
            </a:pPr>
            <a:r>
              <a:rPr lang="en-US" sz="2800" dirty="0">
                <a:solidFill>
                  <a:srgbClr val="FFFFFF"/>
                </a:solidFill>
                <a:latin typeface="Montserrat Bold" panose="0000080000000000000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Montserrat Bold" panose="00000800000000000000"/>
              </a:rPr>
              <a:t>Bearbeitet</a:t>
            </a:r>
            <a:r>
              <a:rPr lang="en-US" sz="2800" dirty="0">
                <a:solidFill>
                  <a:srgbClr val="FFFFFF"/>
                </a:solidFill>
                <a:latin typeface="Montserrat Bold" panose="00000800000000000000"/>
              </a:rPr>
              <a:t> von:</a:t>
            </a:r>
            <a:endParaRPr lang="en-US" sz="2800" dirty="0">
              <a:solidFill>
                <a:srgbClr val="FFFFFF"/>
              </a:solidFill>
              <a:latin typeface="Montserrat Bold" panose="00000800000000000000"/>
            </a:endParaRPr>
          </a:p>
          <a:p>
            <a:pPr algn="l">
              <a:lnSpc>
                <a:spcPts val="3920"/>
              </a:lnSpc>
            </a:pPr>
            <a:r>
              <a:rPr lang="en-US" sz="2800" dirty="0">
                <a:solidFill>
                  <a:srgbClr val="FFFFFF"/>
                </a:solidFill>
                <a:latin typeface="Montserrat Bold" panose="00000800000000000000"/>
              </a:rPr>
              <a:t>Karol Derba</a:t>
            </a:r>
            <a:endParaRPr lang="en-US" sz="2800" dirty="0">
              <a:solidFill>
                <a:srgbClr val="FFFFFF"/>
              </a:solidFill>
              <a:latin typeface="Montserrat Bold" panose="00000800000000000000"/>
            </a:endParaRPr>
          </a:p>
          <a:p>
            <a:pPr algn="l">
              <a:lnSpc>
                <a:spcPts val="3920"/>
              </a:lnSpc>
            </a:pPr>
            <a:r>
              <a:rPr lang="en-US" sz="2800" dirty="0">
                <a:solidFill>
                  <a:srgbClr val="FFFFFF"/>
                </a:solidFill>
                <a:latin typeface="Montserrat Bold" panose="00000800000000000000"/>
              </a:rPr>
              <a:t>1. </a:t>
            </a:r>
            <a:r>
              <a:rPr lang="en-US" sz="2800" dirty="0" err="1">
                <a:solidFill>
                  <a:srgbClr val="FFFFFF"/>
                </a:solidFill>
                <a:latin typeface="Montserrat Bold" panose="00000800000000000000"/>
              </a:rPr>
              <a:t>Stj</a:t>
            </a:r>
            <a:r>
              <a:rPr lang="en-US" sz="2800" dirty="0">
                <a:solidFill>
                  <a:srgbClr val="FFFFFF"/>
                </a:solidFill>
                <a:latin typeface="Montserrat Bold" panose="00000800000000000000"/>
              </a:rPr>
              <a:t>. </a:t>
            </a:r>
            <a:r>
              <a:rPr lang="en-US" sz="2800" dirty="0" err="1">
                <a:solidFill>
                  <a:srgbClr val="FFFFFF"/>
                </a:solidFill>
                <a:latin typeface="Montserrat Bold" panose="00000800000000000000"/>
              </a:rPr>
              <a:t>Wirtschaftswissenschaf</a:t>
            </a:r>
            <a:r>
              <a:rPr lang="pl-PL" altLang="en-US" sz="2800" dirty="0" err="1">
                <a:solidFill>
                  <a:srgbClr val="FFFFFF"/>
                </a:solidFill>
                <a:latin typeface="Montserrat Bold" panose="00000800000000000000"/>
              </a:rPr>
              <a:t>t</a:t>
            </a:r>
            <a:endParaRPr lang="pl-PL" altLang="en-US" sz="2800" dirty="0" err="1">
              <a:solidFill>
                <a:srgbClr val="FFFFFF"/>
              </a:solidFill>
              <a:latin typeface="Montserrat Bold" panose="00000800000000000000"/>
            </a:endParaRPr>
          </a:p>
          <a:p>
            <a:pPr algn="l">
              <a:lnSpc>
                <a:spcPts val="3920"/>
              </a:lnSpc>
            </a:pPr>
            <a:r>
              <a:rPr lang="pl-PL" altLang="en-US" sz="2800" dirty="0" err="1">
                <a:solidFill>
                  <a:srgbClr val="FFFFFF"/>
                </a:solidFill>
                <a:latin typeface="Montserrat Bold" panose="00000800000000000000"/>
              </a:rPr>
              <a:t>Master-Abschluss</a:t>
            </a:r>
            <a:endParaRPr lang="en-US" sz="2800" dirty="0" err="1">
              <a:solidFill>
                <a:srgbClr val="FFFFFF"/>
              </a:solidFill>
              <a:latin typeface="Montserrat Bold" panose="00000800000000000000"/>
            </a:endParaRPr>
          </a:p>
          <a:p>
            <a:pPr algn="l">
              <a:lnSpc>
                <a:spcPts val="3920"/>
              </a:lnSpc>
            </a:pPr>
            <a:r>
              <a:rPr lang="en-US" sz="2800" dirty="0">
                <a:solidFill>
                  <a:srgbClr val="FFFFFF"/>
                </a:solidFill>
                <a:latin typeface="Montserrat Bold" panose="00000800000000000000"/>
              </a:rPr>
              <a:t>2023/2024</a:t>
            </a:r>
            <a:endParaRPr lang="en-US" sz="2800" dirty="0">
              <a:solidFill>
                <a:srgbClr val="FFFFFF"/>
              </a:solidFill>
              <a:latin typeface="Montserrat Bold" panose="00000800000000000000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6839148" y="1529057"/>
            <a:ext cx="7925490" cy="9671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20"/>
              </a:lnSpc>
            </a:pPr>
            <a:r>
              <a:rPr lang="en-US" sz="2800">
                <a:solidFill>
                  <a:srgbClr val="FFFFFF"/>
                </a:solidFill>
                <a:latin typeface="Montserrat Bold" panose="00000800000000000000"/>
              </a:rPr>
              <a:t>Universität Rzeszów </a:t>
            </a:r>
            <a:endParaRPr lang="en-US" sz="2800">
              <a:solidFill>
                <a:srgbClr val="FFFFFF"/>
              </a:solidFill>
              <a:latin typeface="Montserrat Bold" panose="00000800000000000000"/>
            </a:endParaRPr>
          </a:p>
          <a:p>
            <a:pPr algn="ctr">
              <a:lnSpc>
                <a:spcPts val="3920"/>
              </a:lnSpc>
              <a:spcBef>
                <a:spcPct val="0"/>
              </a:spcBef>
            </a:pPr>
            <a:r>
              <a:rPr lang="en-US" sz="2800">
                <a:solidFill>
                  <a:srgbClr val="FFFFFF"/>
                </a:solidFill>
                <a:latin typeface="Montserrat Bold" panose="00000800000000000000"/>
              </a:rPr>
              <a:t>Institut für Wirtschaftwissenschaften</a:t>
            </a:r>
            <a:endParaRPr lang="en-US" sz="2800">
              <a:solidFill>
                <a:srgbClr val="FFFFFF"/>
              </a:solidFill>
              <a:latin typeface="Montserrat Bold" panose="0000080000000000000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7220990"/>
            <a:ext cx="16230600" cy="2037310"/>
            <a:chOff x="0" y="0"/>
            <a:chExt cx="4274726" cy="53657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536575"/>
            </a:xfrm>
            <a:custGeom>
              <a:avLst/>
              <a:gdLst/>
              <a:ahLst/>
              <a:cxnLst/>
              <a:rect l="l" t="t" r="r" b="b"/>
              <a:pathLst>
                <a:path w="4274726" h="536575">
                  <a:moveTo>
                    <a:pt x="0" y="0"/>
                  </a:moveTo>
                  <a:lnTo>
                    <a:pt x="4274726" y="0"/>
                  </a:lnTo>
                  <a:lnTo>
                    <a:pt x="4274726" y="536575"/>
                  </a:lnTo>
                  <a:lnTo>
                    <a:pt x="0" y="536575"/>
                  </a:lnTo>
                  <a:close/>
                </a:path>
              </a:pathLst>
            </a:custGeom>
            <a:solidFill>
              <a:srgbClr val="E1A10B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274726" cy="574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028700" y="895350"/>
            <a:ext cx="16230600" cy="11372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240"/>
              </a:lnSpc>
            </a:pPr>
            <a:r>
              <a:rPr lang="en-US" sz="6600">
                <a:solidFill>
                  <a:srgbClr val="E1A10B"/>
                </a:solidFill>
                <a:latin typeface="Montserrat Bold" panose="00000800000000000000"/>
              </a:rPr>
              <a:t>Trends im elektronischen Handel</a:t>
            </a:r>
            <a:endParaRPr lang="en-US" sz="6600">
              <a:solidFill>
                <a:srgbClr val="E1A10B"/>
              </a:solidFill>
              <a:latin typeface="Montserrat Bold" panose="00000800000000000000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1028700" y="3146371"/>
            <a:ext cx="16230600" cy="2037310"/>
            <a:chOff x="0" y="0"/>
            <a:chExt cx="4274726" cy="53657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274726" cy="536575"/>
            </a:xfrm>
            <a:custGeom>
              <a:avLst/>
              <a:gdLst/>
              <a:ahLst/>
              <a:cxnLst/>
              <a:rect l="l" t="t" r="r" b="b"/>
              <a:pathLst>
                <a:path w="4274726" h="536575">
                  <a:moveTo>
                    <a:pt x="0" y="0"/>
                  </a:moveTo>
                  <a:lnTo>
                    <a:pt x="4274726" y="0"/>
                  </a:lnTo>
                  <a:lnTo>
                    <a:pt x="4274726" y="536575"/>
                  </a:lnTo>
                  <a:lnTo>
                    <a:pt x="0" y="536575"/>
                  </a:lnTo>
                  <a:close/>
                </a:path>
              </a:pathLst>
            </a:custGeom>
            <a:solidFill>
              <a:srgbClr val="E1A10B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4274726" cy="574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457896" y="3869750"/>
            <a:ext cx="3255169" cy="471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20"/>
              </a:lnSpc>
              <a:spcBef>
                <a:spcPct val="0"/>
              </a:spcBef>
            </a:pPr>
            <a:r>
              <a:rPr lang="en-US" sz="2800">
                <a:solidFill>
                  <a:srgbClr val="000000"/>
                </a:solidFill>
                <a:latin typeface="Montserrat Bold" panose="00000800000000000000"/>
              </a:rPr>
              <a:t>Mobile Shopping </a:t>
            </a:r>
            <a:endParaRPr lang="en-US" sz="2800">
              <a:solidFill>
                <a:srgbClr val="000000"/>
              </a:solidFill>
              <a:latin typeface="Montserrat Bold" panose="00000800000000000000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457896" y="5942620"/>
            <a:ext cx="3255169" cy="4637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20"/>
              </a:lnSpc>
              <a:spcBef>
                <a:spcPct val="0"/>
              </a:spcBef>
            </a:pPr>
            <a:r>
              <a:rPr lang="en-US" sz="2800" dirty="0" err="1">
                <a:solidFill>
                  <a:srgbClr val="E1A10B"/>
                </a:solidFill>
                <a:latin typeface="Montserrat Bold" panose="00000800000000000000"/>
              </a:rPr>
              <a:t>Personalisierung</a:t>
            </a:r>
            <a:endParaRPr lang="en-US" sz="2800" dirty="0">
              <a:solidFill>
                <a:srgbClr val="E1A10B"/>
              </a:solidFill>
              <a:latin typeface="Montserrat Bold" panose="00000800000000000000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457896" y="7979930"/>
            <a:ext cx="2765822" cy="471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20"/>
              </a:lnSpc>
              <a:spcBef>
                <a:spcPct val="0"/>
              </a:spcBef>
            </a:pPr>
            <a:r>
              <a:rPr lang="en-US" sz="2800">
                <a:solidFill>
                  <a:srgbClr val="000000"/>
                </a:solidFill>
                <a:latin typeface="Montserrat Bold" panose="00000800000000000000"/>
              </a:rPr>
              <a:t>Nachhaltigkeit</a:t>
            </a:r>
            <a:endParaRPr lang="en-US" sz="2800">
              <a:solidFill>
                <a:srgbClr val="000000"/>
              </a:solidFill>
              <a:latin typeface="Montserrat Bold" panose="00000800000000000000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5924053" y="3283646"/>
            <a:ext cx="11158954" cy="1653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60"/>
              </a:lnSpc>
              <a:spcBef>
                <a:spcPct val="0"/>
              </a:spcBef>
            </a:pPr>
            <a:r>
              <a:rPr lang="en-US" sz="2400">
                <a:solidFill>
                  <a:srgbClr val="000000"/>
                </a:solidFill>
                <a:latin typeface="Montserrat Bold" panose="00000800000000000000"/>
              </a:rPr>
              <a:t>Verbraucher kaufen zunehmend über mobile Geräte ein. Die Bequemlichkeit und Flexibilität, die das mobile Einkaufen bietet, haben zu einem stetigen Anstieg der Nutzung von Einkaufs-Apps und mobilen Websites geführt.</a:t>
            </a:r>
            <a:endParaRPr lang="en-US" sz="2400">
              <a:solidFill>
                <a:srgbClr val="000000"/>
              </a:solidFill>
              <a:latin typeface="Montserrat Bold" panose="00000800000000000000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5924053" y="5356515"/>
            <a:ext cx="11158954" cy="1653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60"/>
              </a:lnSpc>
              <a:spcBef>
                <a:spcPct val="0"/>
              </a:spcBef>
            </a:pPr>
            <a:r>
              <a:rPr lang="en-US" sz="2400">
                <a:solidFill>
                  <a:srgbClr val="E1A10B"/>
                </a:solidFill>
                <a:latin typeface="Montserrat Bold" panose="00000800000000000000"/>
              </a:rPr>
              <a:t>Unternehmen setzen verstärkt auf personalisierte Empfehlungen, individualisierte Angebote und personalisierte Benutzeroberflächen, um die Kundenbindung zu stärken und die Zufriedenheit der Verbraucher zu steigern.</a:t>
            </a:r>
            <a:endParaRPr lang="en-US" sz="2400">
              <a:solidFill>
                <a:srgbClr val="E1A10B"/>
              </a:solidFill>
              <a:latin typeface="Montserrat Bold" panose="00000800000000000000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5924053" y="7393825"/>
            <a:ext cx="11158954" cy="1653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60"/>
              </a:lnSpc>
              <a:spcBef>
                <a:spcPct val="0"/>
              </a:spcBef>
            </a:pPr>
            <a:r>
              <a:rPr lang="en-US" sz="2400">
                <a:solidFill>
                  <a:srgbClr val="000000"/>
                </a:solidFill>
                <a:latin typeface="Montserrat Bold" panose="00000800000000000000"/>
              </a:rPr>
              <a:t>Unternehmen, die ihre Lieferketten optimieren, ökologische Verantwortung übernehmen und nachhaltige Produkte anbieten, können sich positiv von der Konkurrenz abheben und die wachsende Nachfrage nach umweltfreundlichem Konsum befriedigen.</a:t>
            </a:r>
            <a:endParaRPr lang="en-US" sz="2400">
              <a:solidFill>
                <a:srgbClr val="000000"/>
              </a:solidFill>
              <a:latin typeface="Montserrat Bold" panose="0000080000000000000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672113" y="0"/>
            <a:ext cx="8615887" cy="10423377"/>
            <a:chOff x="0" y="0"/>
            <a:chExt cx="1334826" cy="16148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34826" cy="1614854"/>
            </a:xfrm>
            <a:custGeom>
              <a:avLst/>
              <a:gdLst/>
              <a:ahLst/>
              <a:cxnLst/>
              <a:rect l="l" t="t" r="r" b="b"/>
              <a:pathLst>
                <a:path w="1334826" h="1614854">
                  <a:moveTo>
                    <a:pt x="0" y="0"/>
                  </a:moveTo>
                  <a:lnTo>
                    <a:pt x="1334826" y="0"/>
                  </a:lnTo>
                  <a:lnTo>
                    <a:pt x="1334826" y="1614854"/>
                  </a:lnTo>
                  <a:lnTo>
                    <a:pt x="0" y="1614854"/>
                  </a:lnTo>
                  <a:close/>
                </a:path>
              </a:pathLst>
            </a:custGeom>
            <a:blipFill>
              <a:blip r:embed="rId1"/>
              <a:stretch>
                <a:fillRect l="-81538"/>
              </a:stretch>
            </a:blip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1028700" y="1028700"/>
            <a:ext cx="6705956" cy="1095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640"/>
              </a:lnSpc>
            </a:pPr>
            <a:r>
              <a:rPr lang="en-US" sz="7200">
                <a:solidFill>
                  <a:srgbClr val="E1A10B"/>
                </a:solidFill>
                <a:latin typeface="Montserrat Bold" panose="00000800000000000000"/>
              </a:rPr>
              <a:t>Quellen</a:t>
            </a:r>
            <a:endParaRPr lang="en-US" sz="7200">
              <a:solidFill>
                <a:srgbClr val="E1A10B"/>
              </a:solidFill>
              <a:latin typeface="Montserrat Bold" panose="00000800000000000000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028700" y="2331928"/>
            <a:ext cx="7308452" cy="6682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8160" lvl="1" indent="-259080">
              <a:lnSpc>
                <a:spcPts val="3360"/>
              </a:lnSpc>
              <a:buFont typeface="Arial" panose="020B0604020202020204"/>
              <a:buChar char="•"/>
            </a:pPr>
            <a:r>
              <a:rPr lang="en-US" sz="2400">
                <a:solidFill>
                  <a:srgbClr val="FEFEFE"/>
                </a:solidFill>
                <a:latin typeface="Montserrat" panose="00000500000000000000"/>
              </a:rPr>
              <a:t>https://de.wikipedia.org/wiki/Elektronischer_Handel</a:t>
            </a:r>
            <a:endParaRPr lang="en-US" sz="2400">
              <a:solidFill>
                <a:srgbClr val="FEFEFE"/>
              </a:solidFill>
              <a:latin typeface="Montserrat" panose="00000500000000000000"/>
            </a:endParaRPr>
          </a:p>
          <a:p>
            <a:pPr marL="518160" lvl="1" indent="-259080">
              <a:lnSpc>
                <a:spcPts val="3360"/>
              </a:lnSpc>
              <a:buFont typeface="Arial" panose="020B0604020202020204"/>
              <a:buChar char="•"/>
            </a:pPr>
            <a:r>
              <a:rPr lang="en-US" sz="2400">
                <a:solidFill>
                  <a:srgbClr val="FEFEFE"/>
                </a:solidFill>
                <a:latin typeface="Montserrat" panose="00000500000000000000"/>
              </a:rPr>
              <a:t>https://www.haendlerbund.de/de/ratgeber/online-handel-business/4164-vorteile-nachteile-online-handel</a:t>
            </a:r>
            <a:endParaRPr lang="en-US" sz="2400">
              <a:solidFill>
                <a:srgbClr val="FEFEFE"/>
              </a:solidFill>
              <a:latin typeface="Montserrat" panose="00000500000000000000"/>
            </a:endParaRPr>
          </a:p>
          <a:p>
            <a:pPr marL="518160" lvl="1" indent="-259080">
              <a:lnSpc>
                <a:spcPts val="3360"/>
              </a:lnSpc>
              <a:buFont typeface="Arial" panose="020B0604020202020204"/>
              <a:buChar char="•"/>
            </a:pPr>
            <a:r>
              <a:rPr lang="en-US" sz="2400">
                <a:solidFill>
                  <a:srgbClr val="FEFEFE"/>
                </a:solidFill>
                <a:latin typeface="Montserrat" panose="00000500000000000000"/>
              </a:rPr>
              <a:t>https://www.atrodam.com/de/blog/vor-und-nachteile-des-onlinehandels</a:t>
            </a:r>
            <a:endParaRPr lang="en-US" sz="2400">
              <a:solidFill>
                <a:srgbClr val="FEFEFE"/>
              </a:solidFill>
              <a:latin typeface="Montserrat" panose="00000500000000000000"/>
            </a:endParaRPr>
          </a:p>
          <a:p>
            <a:pPr marL="518160" lvl="1" indent="-259080">
              <a:lnSpc>
                <a:spcPts val="3360"/>
              </a:lnSpc>
              <a:buFont typeface="Arial" panose="020B0604020202020204"/>
              <a:buChar char="•"/>
            </a:pPr>
            <a:r>
              <a:rPr lang="en-US" sz="2400">
                <a:solidFill>
                  <a:srgbClr val="FEFEFE"/>
                </a:solidFill>
                <a:latin typeface="Montserrat" panose="00000500000000000000"/>
              </a:rPr>
              <a:t>https://moosend.com/blog/best-ecommerce-platforms/</a:t>
            </a:r>
            <a:endParaRPr lang="en-US" sz="2400">
              <a:solidFill>
                <a:srgbClr val="FEFEFE"/>
              </a:solidFill>
              <a:latin typeface="Montserrat" panose="00000500000000000000"/>
            </a:endParaRPr>
          </a:p>
          <a:p>
            <a:pPr marL="518160" lvl="1" indent="-259080">
              <a:lnSpc>
                <a:spcPts val="3360"/>
              </a:lnSpc>
              <a:buFont typeface="Arial" panose="020B0604020202020204"/>
              <a:buChar char="•"/>
            </a:pPr>
            <a:r>
              <a:rPr lang="en-US" sz="2400">
                <a:solidFill>
                  <a:srgbClr val="FEFEFE"/>
                </a:solidFill>
                <a:latin typeface="Montserrat" panose="00000500000000000000"/>
              </a:rPr>
              <a:t>https://secupay.com/wissen/payment/zahlungsmethoden-im-e-com</a:t>
            </a:r>
            <a:endParaRPr lang="en-US" sz="2400">
              <a:solidFill>
                <a:srgbClr val="FEFEFE"/>
              </a:solidFill>
              <a:latin typeface="Montserrat" panose="00000500000000000000"/>
            </a:endParaRPr>
          </a:p>
          <a:p>
            <a:pPr marL="518160" lvl="1" indent="-259080">
              <a:lnSpc>
                <a:spcPts val="3360"/>
              </a:lnSpc>
              <a:buFont typeface="Arial" panose="020B0604020202020204"/>
              <a:buChar char="•"/>
            </a:pPr>
            <a:r>
              <a:rPr lang="en-US" sz="2400">
                <a:solidFill>
                  <a:srgbClr val="FEFEFE"/>
                </a:solidFill>
                <a:latin typeface="Montserrat" panose="00000500000000000000"/>
              </a:rPr>
              <a:t>https://www.rauschsinnig.de/3-herausforderungen-im-onlinehandel/</a:t>
            </a:r>
            <a:endParaRPr lang="en-US" sz="2400">
              <a:solidFill>
                <a:srgbClr val="FEFEFE"/>
              </a:solidFill>
              <a:latin typeface="Montserrat" panose="00000500000000000000"/>
            </a:endParaRPr>
          </a:p>
          <a:p>
            <a:pPr marL="518160" lvl="1" indent="-259080">
              <a:lnSpc>
                <a:spcPts val="3360"/>
              </a:lnSpc>
              <a:buFont typeface="Arial" panose="020B0604020202020204"/>
              <a:buChar char="•"/>
            </a:pPr>
            <a:r>
              <a:rPr lang="en-US" sz="2400">
                <a:solidFill>
                  <a:srgbClr val="FEFEFE"/>
                </a:solidFill>
                <a:latin typeface="Montserrat" panose="00000500000000000000"/>
              </a:rPr>
              <a:t>https://dealavo.com/de/globale-e-commerce-trends-ein-blick-auf-den-internationalen-markt/</a:t>
            </a:r>
            <a:endParaRPr lang="en-US" sz="2400">
              <a:solidFill>
                <a:srgbClr val="FEFEFE"/>
              </a:solidFill>
              <a:latin typeface="Montserrat" panose="0000050000000000000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/>
          <p:cNvGraphicFramePr>
            <a:graphicFrameLocks noGrp="1"/>
          </p:cNvGraphicFramePr>
          <p:nvPr/>
        </p:nvGraphicFramePr>
        <p:xfrm>
          <a:off x="1028700" y="873482"/>
          <a:ext cx="16230601" cy="8572500"/>
        </p:xfrm>
        <a:graphic>
          <a:graphicData uri="http://schemas.openxmlformats.org/drawingml/2006/table">
            <a:tbl>
              <a:tblPr/>
              <a:tblGrid>
                <a:gridCol w="4223982"/>
                <a:gridCol w="4069128"/>
                <a:gridCol w="3667598"/>
                <a:gridCol w="4269893"/>
              </a:tblGrid>
              <a:tr h="803672">
                <a:tc>
                  <a:txBody>
                    <a:bodyPr/>
                    <a:lstStyle/>
                    <a:p>
                      <a:pPr algn="l">
                        <a:lnSpc>
                          <a:spcPts val="2660"/>
                        </a:lnSpc>
                        <a:defRPr/>
                      </a:pPr>
                      <a:r>
                        <a:rPr lang="en-US" sz="1900">
                          <a:solidFill>
                            <a:srgbClr val="FFFFFF"/>
                          </a:solidFill>
                          <a:latin typeface="Montserrat" panose="00000500000000000000"/>
                        </a:rPr>
                        <a:t>elektronisch – elektroniczny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660"/>
                        </a:lnSpc>
                        <a:defRPr/>
                      </a:pPr>
                      <a:r>
                        <a:rPr lang="en-US" sz="1900">
                          <a:solidFill>
                            <a:srgbClr val="FFFFFF"/>
                          </a:solidFill>
                          <a:latin typeface="Montserrat" panose="00000500000000000000"/>
                        </a:rPr>
                        <a:t>die Kleinanzeige – ogłoszenie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660"/>
                        </a:lnSpc>
                        <a:defRPr/>
                      </a:pPr>
                      <a:r>
                        <a:rPr lang="en-US" sz="1900">
                          <a:solidFill>
                            <a:srgbClr val="FFFFFF"/>
                          </a:solidFill>
                          <a:latin typeface="Montserrat" panose="00000500000000000000"/>
                        </a:rPr>
                        <a:t>anonym – anonimowy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660"/>
                        </a:lnSpc>
                        <a:defRPr/>
                      </a:pPr>
                      <a:r>
                        <a:rPr lang="en-US" sz="1900">
                          <a:solidFill>
                            <a:srgbClr val="FFFFFF"/>
                          </a:solidFill>
                          <a:latin typeface="Montserrat" panose="00000500000000000000"/>
                        </a:rPr>
                        <a:t>die Nutzung – użytkowanie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03672">
                <a:tc>
                  <a:txBody>
                    <a:bodyPr/>
                    <a:lstStyle/>
                    <a:p>
                      <a:pPr algn="l">
                        <a:lnSpc>
                          <a:spcPts val="2660"/>
                        </a:lnSpc>
                        <a:defRPr/>
                      </a:pPr>
                      <a:r>
                        <a:rPr lang="en-US" sz="1900">
                          <a:solidFill>
                            <a:srgbClr val="FFFFFF"/>
                          </a:solidFill>
                          <a:latin typeface="Montserrat" panose="00000500000000000000"/>
                        </a:rPr>
                        <a:t>die Dienstleistung – usługi 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660"/>
                        </a:lnSpc>
                        <a:defRPr/>
                      </a:pPr>
                      <a:r>
                        <a:rPr lang="en-US" sz="1900">
                          <a:solidFill>
                            <a:srgbClr val="FFFFFF"/>
                          </a:solidFill>
                          <a:latin typeface="Montserrat" panose="00000500000000000000"/>
                        </a:rPr>
                        <a:t>die Verwaltung – zarządzanie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660"/>
                        </a:lnSpc>
                        <a:defRPr/>
                      </a:pPr>
                      <a:r>
                        <a:rPr lang="en-US" sz="1900">
                          <a:solidFill>
                            <a:srgbClr val="FFFFFF"/>
                          </a:solidFill>
                          <a:latin typeface="Montserrat" panose="00000500000000000000"/>
                        </a:rPr>
                        <a:t>digital – cyfrowy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660"/>
                        </a:lnSpc>
                        <a:defRPr/>
                      </a:pPr>
                      <a:r>
                        <a:rPr lang="en-US" sz="1900">
                          <a:solidFill>
                            <a:srgbClr val="FFFFFF"/>
                          </a:solidFill>
                          <a:latin typeface="Montserrat" panose="00000500000000000000"/>
                        </a:rPr>
                        <a:t>die Integration – integrować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03672">
                <a:tc>
                  <a:txBody>
                    <a:bodyPr/>
                    <a:lstStyle/>
                    <a:p>
                      <a:pPr algn="l">
                        <a:lnSpc>
                          <a:spcPts val="2660"/>
                        </a:lnSpc>
                        <a:defRPr/>
                      </a:pPr>
                      <a:r>
                        <a:rPr lang="en-US" sz="1900">
                          <a:solidFill>
                            <a:srgbClr val="FFFFFF"/>
                          </a:solidFill>
                          <a:latin typeface="Montserrat" panose="00000500000000000000"/>
                        </a:rPr>
                        <a:t>die Zahlung – płatność</a:t>
                      </a:r>
                      <a:r>
                        <a:rPr lang="en-US" sz="1900">
                          <a:solidFill>
                            <a:srgbClr val="FFFFFF"/>
                          </a:solidFill>
                          <a:latin typeface="Montserrat Bold" panose="00000800000000000000"/>
                        </a:rPr>
                        <a:t> 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660"/>
                        </a:lnSpc>
                        <a:defRPr/>
                      </a:pPr>
                      <a:r>
                        <a:rPr lang="en-US" sz="1900">
                          <a:solidFill>
                            <a:srgbClr val="FFFFFF"/>
                          </a:solidFill>
                          <a:latin typeface="Montserrat" panose="00000500000000000000"/>
                        </a:rPr>
                        <a:t>effizient – wydajny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660"/>
                        </a:lnSpc>
                        <a:defRPr/>
                      </a:pPr>
                      <a:r>
                        <a:rPr lang="en-US" sz="1900">
                          <a:solidFill>
                            <a:srgbClr val="FFFFFF"/>
                          </a:solidFill>
                          <a:latin typeface="Montserrat" panose="00000500000000000000"/>
                        </a:rPr>
                        <a:t>das Geschäft – interes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660"/>
                        </a:lnSpc>
                        <a:defRPr/>
                      </a:pPr>
                      <a:r>
                        <a:rPr lang="en-US" sz="1900">
                          <a:solidFill>
                            <a:srgbClr val="FFFFFF"/>
                          </a:solidFill>
                          <a:latin typeface="Montserrat" panose="00000500000000000000"/>
                        </a:rPr>
                        <a:t>potenziell – potencjalny 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03672">
                <a:tc>
                  <a:txBody>
                    <a:bodyPr/>
                    <a:lstStyle/>
                    <a:p>
                      <a:pPr algn="l">
                        <a:lnSpc>
                          <a:spcPts val="2660"/>
                        </a:lnSpc>
                        <a:defRPr/>
                      </a:pPr>
                      <a:r>
                        <a:rPr lang="en-US" sz="1900">
                          <a:solidFill>
                            <a:srgbClr val="FFFFFF"/>
                          </a:solidFill>
                          <a:latin typeface="Montserrat" panose="00000500000000000000"/>
                        </a:rPr>
                        <a:t>das Gerät – urządzenie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660"/>
                        </a:lnSpc>
                        <a:defRPr/>
                      </a:pPr>
                      <a:r>
                        <a:rPr lang="en-US" sz="1900">
                          <a:solidFill>
                            <a:srgbClr val="FFFFFF"/>
                          </a:solidFill>
                          <a:latin typeface="Montserrat" panose="00000500000000000000"/>
                        </a:rPr>
                        <a:t>tätigen – dokonywać 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660"/>
                        </a:lnSpc>
                        <a:defRPr/>
                      </a:pPr>
                      <a:r>
                        <a:rPr lang="en-US" sz="1900">
                          <a:solidFill>
                            <a:srgbClr val="FFFFFF"/>
                          </a:solidFill>
                          <a:latin typeface="Montserrat" panose="00000500000000000000"/>
                        </a:rPr>
                        <a:t>virtuell - wirtualny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660"/>
                        </a:lnSpc>
                        <a:defRPr/>
                      </a:pPr>
                      <a:r>
                        <a:rPr lang="en-US" sz="1900">
                          <a:solidFill>
                            <a:srgbClr val="FFFFFF"/>
                          </a:solidFill>
                          <a:latin typeface="Montserrat" panose="00000500000000000000"/>
                        </a:rPr>
                        <a:t>die Überweisung – przekaz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03672">
                <a:tc>
                  <a:txBody>
                    <a:bodyPr/>
                    <a:lstStyle/>
                    <a:p>
                      <a:pPr algn="l">
                        <a:lnSpc>
                          <a:spcPts val="2660"/>
                        </a:lnSpc>
                        <a:defRPr/>
                      </a:pPr>
                      <a:r>
                        <a:rPr lang="en-US" sz="1900">
                          <a:solidFill>
                            <a:srgbClr val="FFFFFF"/>
                          </a:solidFill>
                          <a:latin typeface="Montserrat" panose="00000500000000000000"/>
                        </a:rPr>
                        <a:t>die Lieferung – dostawa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660"/>
                        </a:lnSpc>
                        <a:defRPr/>
                      </a:pPr>
                      <a:r>
                        <a:rPr lang="en-US" sz="1900">
                          <a:solidFill>
                            <a:srgbClr val="FFFFFF"/>
                          </a:solidFill>
                          <a:latin typeface="Montserrat" panose="00000500000000000000"/>
                        </a:rPr>
                        <a:t>relevant – istotny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660"/>
                        </a:lnSpc>
                        <a:defRPr/>
                      </a:pPr>
                      <a:r>
                        <a:rPr lang="en-US" sz="1900">
                          <a:solidFill>
                            <a:srgbClr val="FFFFFF"/>
                          </a:solidFill>
                          <a:latin typeface="Montserrat" panose="00000500000000000000"/>
                        </a:rPr>
                        <a:t>prägnant – zwięzły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660"/>
                        </a:lnSpc>
                        <a:defRPr/>
                      </a:pPr>
                      <a:r>
                        <a:rPr lang="en-US" sz="1900">
                          <a:solidFill>
                            <a:srgbClr val="FFFFFF"/>
                          </a:solidFill>
                          <a:latin typeface="Montserrat" panose="00000500000000000000"/>
                        </a:rPr>
                        <a:t>der Wettbewerb – konkurs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38535">
                <a:tc>
                  <a:txBody>
                    <a:bodyPr/>
                    <a:lstStyle/>
                    <a:p>
                      <a:pPr algn="l">
                        <a:lnSpc>
                          <a:spcPts val="2660"/>
                        </a:lnSpc>
                        <a:defRPr/>
                      </a:pPr>
                      <a:r>
                        <a:rPr lang="en-US" sz="1900">
                          <a:solidFill>
                            <a:srgbClr val="FFFFFF"/>
                          </a:solidFill>
                          <a:latin typeface="Montserrat" panose="00000500000000000000"/>
                        </a:rPr>
                        <a:t>die Personalisierung – personalizacja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660"/>
                        </a:lnSpc>
                        <a:defRPr/>
                      </a:pPr>
                      <a:r>
                        <a:rPr lang="en-US" sz="1900">
                          <a:solidFill>
                            <a:srgbClr val="FFFFFF"/>
                          </a:solidFill>
                          <a:latin typeface="Montserrat" panose="00000500000000000000"/>
                        </a:rPr>
                        <a:t>die Bequemlichkeit – wygoda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660"/>
                        </a:lnSpc>
                        <a:defRPr/>
                      </a:pPr>
                      <a:r>
                        <a:rPr lang="en-US" sz="1900">
                          <a:solidFill>
                            <a:srgbClr val="FFFFFF"/>
                          </a:solidFill>
                          <a:latin typeface="Montserrat" panose="00000500000000000000"/>
                        </a:rPr>
                        <a:t>die Herausforderung – wyzwanie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660"/>
                        </a:lnSpc>
                        <a:defRPr/>
                      </a:pPr>
                      <a:r>
                        <a:rPr lang="en-US" sz="1900">
                          <a:solidFill>
                            <a:srgbClr val="FFFFFF"/>
                          </a:solidFill>
                          <a:latin typeface="Montserrat" panose="00000500000000000000"/>
                        </a:rPr>
                        <a:t> die Flexibilität – elastyczność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38535">
                <a:tc>
                  <a:txBody>
                    <a:bodyPr/>
                    <a:lstStyle/>
                    <a:p>
                      <a:pPr algn="l">
                        <a:lnSpc>
                          <a:spcPts val="2660"/>
                        </a:lnSpc>
                        <a:defRPr/>
                      </a:pPr>
                      <a:r>
                        <a:rPr lang="en-US" sz="1900">
                          <a:solidFill>
                            <a:srgbClr val="FFFFFF"/>
                          </a:solidFill>
                          <a:latin typeface="Montserrat" panose="00000500000000000000"/>
                        </a:rPr>
                        <a:t>der Weltmarkt – rynek światowy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660"/>
                        </a:lnSpc>
                        <a:defRPr/>
                      </a:pPr>
                      <a:r>
                        <a:rPr lang="en-US" sz="1900">
                          <a:solidFill>
                            <a:srgbClr val="FFFFFF"/>
                          </a:solidFill>
                          <a:latin typeface="Montserrat" panose="00000500000000000000"/>
                        </a:rPr>
                        <a:t>das Zahlungsmittel – środek płatniczy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660"/>
                        </a:lnSpc>
                        <a:defRPr/>
                      </a:pPr>
                      <a:r>
                        <a:rPr lang="en-US" sz="1900">
                          <a:solidFill>
                            <a:srgbClr val="FFFFFF"/>
                          </a:solidFill>
                          <a:latin typeface="Montserrat" panose="00000500000000000000"/>
                        </a:rPr>
                        <a:t>gängig – powszechnie stosowany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660"/>
                        </a:lnSpc>
                        <a:defRPr/>
                      </a:pPr>
                      <a:r>
                        <a:rPr lang="en-US" sz="1900">
                          <a:solidFill>
                            <a:srgbClr val="FFFFFF"/>
                          </a:solidFill>
                          <a:latin typeface="Montserrat" panose="00000500000000000000"/>
                        </a:rPr>
                        <a:t>die Suchfunktion – funkcja wyszukiwania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38535">
                <a:tc>
                  <a:txBody>
                    <a:bodyPr/>
                    <a:lstStyle/>
                    <a:p>
                      <a:pPr algn="l">
                        <a:lnSpc>
                          <a:spcPts val="2660"/>
                        </a:lnSpc>
                        <a:defRPr/>
                      </a:pPr>
                      <a:r>
                        <a:rPr lang="en-US" sz="1900">
                          <a:solidFill>
                            <a:srgbClr val="FFFFFF"/>
                          </a:solidFill>
                          <a:latin typeface="Montserrat" panose="00000500000000000000"/>
                        </a:rPr>
                        <a:t>die Marktstrategie – </a:t>
                      </a:r>
                      <a:endParaRPr lang="en-US" sz="1100"/>
                    </a:p>
                    <a:p>
                      <a:pPr>
                        <a:lnSpc>
                          <a:spcPts val="2660"/>
                        </a:lnSpc>
                      </a:pPr>
                      <a:r>
                        <a:rPr lang="en-US" sz="1900">
                          <a:solidFill>
                            <a:srgbClr val="FFFFFF"/>
                          </a:solidFill>
                          <a:latin typeface="Montserrat" panose="00000500000000000000"/>
                        </a:rPr>
                        <a:t>strategia rynku</a:t>
                      </a:r>
                      <a:endParaRPr lang="en-US" sz="1900">
                        <a:solidFill>
                          <a:srgbClr val="FFFFFF"/>
                        </a:solidFill>
                        <a:latin typeface="Montserrat" panose="00000500000000000000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660"/>
                        </a:lnSpc>
                        <a:defRPr/>
                      </a:pPr>
                      <a:r>
                        <a:rPr lang="en-US" sz="1900">
                          <a:solidFill>
                            <a:srgbClr val="FFFFFF"/>
                          </a:solidFill>
                          <a:latin typeface="Montserrat" panose="00000500000000000000"/>
                        </a:rPr>
                        <a:t>die Kundenbindung – utrzymanie klienta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660"/>
                        </a:lnSpc>
                        <a:defRPr/>
                      </a:pPr>
                      <a:r>
                        <a:rPr lang="en-US" sz="1900">
                          <a:solidFill>
                            <a:srgbClr val="FFFFFF"/>
                          </a:solidFill>
                          <a:latin typeface="Montserrat" panose="00000500000000000000"/>
                        </a:rPr>
                        <a:t>individualisieren – indywidualizować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660"/>
                        </a:lnSpc>
                        <a:defRPr/>
                      </a:pPr>
                      <a:r>
                        <a:rPr lang="en-US" sz="1900">
                          <a:solidFill>
                            <a:srgbClr val="FFFFFF"/>
                          </a:solidFill>
                          <a:latin typeface="Montserrat" panose="00000500000000000000"/>
                        </a:rPr>
                        <a:t>das Bankkonto – </a:t>
                      </a:r>
                      <a:endParaRPr lang="en-US" sz="1100"/>
                    </a:p>
                    <a:p>
                      <a:pPr>
                        <a:lnSpc>
                          <a:spcPts val="2660"/>
                        </a:lnSpc>
                      </a:pPr>
                      <a:r>
                        <a:rPr lang="en-US" sz="1900">
                          <a:solidFill>
                            <a:srgbClr val="FFFFFF"/>
                          </a:solidFill>
                          <a:latin typeface="Montserrat" panose="00000500000000000000"/>
                        </a:rPr>
                        <a:t>konto bankowe</a:t>
                      </a:r>
                      <a:endParaRPr lang="en-US" sz="1900">
                        <a:solidFill>
                          <a:srgbClr val="FFFFFF"/>
                        </a:solidFill>
                        <a:latin typeface="Montserrat" panose="00000500000000000000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38535">
                <a:tc>
                  <a:txBody>
                    <a:bodyPr/>
                    <a:lstStyle/>
                    <a:p>
                      <a:pPr algn="l">
                        <a:lnSpc>
                          <a:spcPts val="2660"/>
                        </a:lnSpc>
                        <a:defRPr/>
                      </a:pPr>
                      <a:r>
                        <a:rPr lang="en-US" sz="1900">
                          <a:solidFill>
                            <a:srgbClr val="FFFFFF"/>
                          </a:solidFill>
                          <a:latin typeface="Montserrat" panose="00000500000000000000"/>
                        </a:rPr>
                        <a:t>die Lieferkette – </a:t>
                      </a:r>
                      <a:endParaRPr lang="en-US" sz="1100"/>
                    </a:p>
                    <a:p>
                      <a:pPr>
                        <a:lnSpc>
                          <a:spcPts val="2660"/>
                        </a:lnSpc>
                      </a:pPr>
                      <a:r>
                        <a:rPr lang="en-US" sz="1900">
                          <a:solidFill>
                            <a:srgbClr val="FFFFFF"/>
                          </a:solidFill>
                          <a:latin typeface="Montserrat" panose="00000500000000000000"/>
                        </a:rPr>
                        <a:t>łańcuch dostaw</a:t>
                      </a:r>
                      <a:endParaRPr lang="en-US" sz="1900">
                        <a:solidFill>
                          <a:srgbClr val="FFFFFF"/>
                        </a:solidFill>
                        <a:latin typeface="Montserrat" panose="00000500000000000000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660"/>
                        </a:lnSpc>
                        <a:defRPr/>
                      </a:pPr>
                      <a:r>
                        <a:rPr lang="en-US" sz="1900">
                          <a:solidFill>
                            <a:srgbClr val="FFFFFF"/>
                          </a:solidFill>
                          <a:latin typeface="Montserrat" panose="00000500000000000000"/>
                        </a:rPr>
                        <a:t>die Nachhaltigkeit – zrównoważony rozwój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660"/>
                        </a:lnSpc>
                        <a:defRPr/>
                      </a:pPr>
                      <a:r>
                        <a:rPr lang="en-US" sz="1900">
                          <a:solidFill>
                            <a:srgbClr val="FFFFFF"/>
                          </a:solidFill>
                          <a:latin typeface="Montserrat" panose="00000500000000000000"/>
                        </a:rPr>
                        <a:t>die Versandkosten – koszty wysyłki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660"/>
                        </a:lnSpc>
                        <a:defRPr/>
                      </a:pPr>
                      <a:r>
                        <a:rPr lang="en-US" sz="1900">
                          <a:solidFill>
                            <a:srgbClr val="FFFFFF"/>
                          </a:solidFill>
                          <a:latin typeface="Montserrat" panose="00000500000000000000"/>
                        </a:rPr>
                        <a:t>die Kreditkarte – </a:t>
                      </a:r>
                      <a:endParaRPr lang="en-US" sz="1100"/>
                    </a:p>
                    <a:p>
                      <a:pPr>
                        <a:lnSpc>
                          <a:spcPts val="2660"/>
                        </a:lnSpc>
                      </a:pPr>
                      <a:r>
                        <a:rPr lang="en-US" sz="1900">
                          <a:solidFill>
                            <a:srgbClr val="FFFFFF"/>
                          </a:solidFill>
                          <a:latin typeface="Montserrat" panose="00000500000000000000"/>
                        </a:rPr>
                        <a:t>karta kredytowa</a:t>
                      </a:r>
                      <a:endParaRPr lang="en-US" sz="1900">
                        <a:solidFill>
                          <a:srgbClr val="FFFFFF"/>
                        </a:solidFill>
                        <a:latin typeface="Montserrat" panose="00000500000000000000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TextBox 3"/>
          <p:cNvSpPr txBox="1"/>
          <p:nvPr/>
        </p:nvSpPr>
        <p:spPr>
          <a:xfrm>
            <a:off x="1028700" y="127991"/>
            <a:ext cx="3768816" cy="7454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60"/>
              </a:lnSpc>
              <a:spcBef>
                <a:spcPct val="0"/>
              </a:spcBef>
            </a:pPr>
            <a:r>
              <a:rPr lang="en-US" sz="4400">
                <a:solidFill>
                  <a:srgbClr val="E1A10B"/>
                </a:solidFill>
                <a:latin typeface="Montserrat Bold" panose="00000800000000000000"/>
              </a:rPr>
              <a:t>Wörterbuch</a:t>
            </a:r>
            <a:endParaRPr lang="en-US" sz="4400">
              <a:solidFill>
                <a:srgbClr val="E1A10B"/>
              </a:solidFill>
              <a:latin typeface="Montserrat Bold" panose="0000080000000000000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554467" y="3872997"/>
            <a:ext cx="13179066" cy="2541005"/>
            <a:chOff x="0" y="0"/>
            <a:chExt cx="3471030" cy="6692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471030" cy="669236"/>
            </a:xfrm>
            <a:custGeom>
              <a:avLst/>
              <a:gdLst/>
              <a:ahLst/>
              <a:cxnLst/>
              <a:rect l="l" t="t" r="r" b="b"/>
              <a:pathLst>
                <a:path w="3471030" h="669236">
                  <a:moveTo>
                    <a:pt x="29959" y="0"/>
                  </a:moveTo>
                  <a:lnTo>
                    <a:pt x="3441071" y="0"/>
                  </a:lnTo>
                  <a:cubicBezTo>
                    <a:pt x="3457617" y="0"/>
                    <a:pt x="3471030" y="13413"/>
                    <a:pt x="3471030" y="29959"/>
                  </a:cubicBezTo>
                  <a:lnTo>
                    <a:pt x="3471030" y="639277"/>
                  </a:lnTo>
                  <a:cubicBezTo>
                    <a:pt x="3471030" y="655823"/>
                    <a:pt x="3457617" y="669236"/>
                    <a:pt x="3441071" y="669236"/>
                  </a:cubicBezTo>
                  <a:lnTo>
                    <a:pt x="29959" y="669236"/>
                  </a:lnTo>
                  <a:cubicBezTo>
                    <a:pt x="13413" y="669236"/>
                    <a:pt x="0" y="655823"/>
                    <a:pt x="0" y="639277"/>
                  </a:cubicBezTo>
                  <a:lnTo>
                    <a:pt x="0" y="29959"/>
                  </a:lnTo>
                  <a:cubicBezTo>
                    <a:pt x="0" y="13413"/>
                    <a:pt x="13413" y="0"/>
                    <a:pt x="29959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3471030" cy="7168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</a:p>
          </p:txBody>
        </p:sp>
      </p:grpSp>
      <p:sp>
        <p:nvSpPr>
          <p:cNvPr id="5" name="Freeform 5"/>
          <p:cNvSpPr/>
          <p:nvPr/>
        </p:nvSpPr>
        <p:spPr>
          <a:xfrm>
            <a:off x="2688355" y="4245543"/>
            <a:ext cx="12727972" cy="1795915"/>
          </a:xfrm>
          <a:custGeom>
            <a:avLst/>
            <a:gdLst/>
            <a:ahLst/>
            <a:cxnLst/>
            <a:rect l="l" t="t" r="r" b="b"/>
            <a:pathLst>
              <a:path w="12727972" h="1795915">
                <a:moveTo>
                  <a:pt x="0" y="0"/>
                </a:moveTo>
                <a:lnTo>
                  <a:pt x="12727972" y="0"/>
                </a:lnTo>
                <a:lnTo>
                  <a:pt x="12727972" y="1795914"/>
                </a:lnTo>
                <a:lnTo>
                  <a:pt x="0" y="1795914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TextBox 6"/>
          <p:cNvSpPr txBox="1"/>
          <p:nvPr/>
        </p:nvSpPr>
        <p:spPr>
          <a:xfrm>
            <a:off x="1028700" y="876300"/>
            <a:ext cx="5753100" cy="13684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  <a:spcBef>
                <a:spcPct val="0"/>
              </a:spcBef>
            </a:pPr>
            <a:r>
              <a:rPr lang="en-US" sz="8000" dirty="0">
                <a:solidFill>
                  <a:srgbClr val="E1A10B"/>
                </a:solidFill>
                <a:latin typeface="Montserrat Bold" panose="00000800000000000000"/>
              </a:rPr>
              <a:t>Der Rebus</a:t>
            </a:r>
            <a:endParaRPr lang="en-US" sz="8000" dirty="0">
              <a:solidFill>
                <a:srgbClr val="E1A10B"/>
              </a:solidFill>
              <a:latin typeface="Montserrat Bold" panose="0000080000000000000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043591" y="3683000"/>
            <a:ext cx="11442202" cy="27876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  <a:spcBef>
                <a:spcPct val="0"/>
              </a:spcBef>
            </a:pPr>
            <a:r>
              <a:rPr lang="en-US" sz="8000">
                <a:solidFill>
                  <a:srgbClr val="E1A10B"/>
                </a:solidFill>
                <a:latin typeface="Montserrat Bold" panose="00000800000000000000"/>
              </a:rPr>
              <a:t>Vielen Dank für Ihre Aufmerksamkeit!</a:t>
            </a:r>
            <a:endParaRPr lang="en-US" sz="8000">
              <a:solidFill>
                <a:srgbClr val="E1A10B"/>
              </a:solidFill>
              <a:latin typeface="Montserrat Bold" panose="00000800000000000000"/>
            </a:endParaRPr>
          </a:p>
        </p:txBody>
      </p:sp>
      <p:sp>
        <p:nvSpPr>
          <p:cNvPr id="3" name="AutoShape 3"/>
          <p:cNvSpPr/>
          <p:nvPr/>
        </p:nvSpPr>
        <p:spPr>
          <a:xfrm flipH="1">
            <a:off x="4905461" y="3379747"/>
            <a:ext cx="0" cy="3527505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sp>
        <p:nvSpPr>
          <p:cNvPr id="4" name="AutoShape 4"/>
          <p:cNvSpPr/>
          <p:nvPr/>
        </p:nvSpPr>
        <p:spPr>
          <a:xfrm flipV="1">
            <a:off x="4905461" y="3379747"/>
            <a:ext cx="11580332" cy="1905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sp>
        <p:nvSpPr>
          <p:cNvPr id="5" name="AutoShape 5"/>
          <p:cNvSpPr/>
          <p:nvPr/>
        </p:nvSpPr>
        <p:spPr>
          <a:xfrm>
            <a:off x="4905461" y="6907253"/>
            <a:ext cx="11580332" cy="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sp>
        <p:nvSpPr>
          <p:cNvPr id="6" name="Freeform 6"/>
          <p:cNvSpPr/>
          <p:nvPr/>
        </p:nvSpPr>
        <p:spPr>
          <a:xfrm flipH="1">
            <a:off x="5889477" y="-4380925"/>
            <a:ext cx="13506576" cy="16009950"/>
          </a:xfrm>
          <a:custGeom>
            <a:avLst/>
            <a:gdLst/>
            <a:ahLst/>
            <a:cxnLst/>
            <a:rect l="l" t="t" r="r" b="b"/>
            <a:pathLst>
              <a:path w="13506576" h="16009950">
                <a:moveTo>
                  <a:pt x="13506576" y="0"/>
                </a:moveTo>
                <a:lnTo>
                  <a:pt x="0" y="0"/>
                </a:lnTo>
                <a:lnTo>
                  <a:pt x="0" y="16009950"/>
                </a:lnTo>
                <a:lnTo>
                  <a:pt x="13506576" y="16009950"/>
                </a:lnTo>
                <a:lnTo>
                  <a:pt x="13506576" y="0"/>
                </a:lnTo>
                <a:close/>
              </a:path>
            </a:pathLst>
          </a:custGeom>
          <a:blipFill>
            <a:blip r:embed="rId1">
              <a:alphaModFix amt="49000"/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5889477" y="-4380925"/>
            <a:ext cx="13506576" cy="16009950"/>
          </a:xfrm>
          <a:custGeom>
            <a:avLst/>
            <a:gdLst/>
            <a:ahLst/>
            <a:cxnLst/>
            <a:rect l="l" t="t" r="r" b="b"/>
            <a:pathLst>
              <a:path w="13506576" h="16009950">
                <a:moveTo>
                  <a:pt x="13506576" y="0"/>
                </a:moveTo>
                <a:lnTo>
                  <a:pt x="0" y="0"/>
                </a:lnTo>
                <a:lnTo>
                  <a:pt x="0" y="16009950"/>
                </a:lnTo>
                <a:lnTo>
                  <a:pt x="13506576" y="16009950"/>
                </a:lnTo>
                <a:lnTo>
                  <a:pt x="13506576" y="0"/>
                </a:lnTo>
                <a:close/>
              </a:path>
            </a:pathLst>
          </a:custGeom>
          <a:blipFill>
            <a:blip r:embed="rId1">
              <a:alphaModFix amt="49000"/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3" name="Group 3"/>
          <p:cNvGrpSpPr/>
          <p:nvPr/>
        </p:nvGrpSpPr>
        <p:grpSpPr>
          <a:xfrm>
            <a:off x="1381893" y="2847956"/>
            <a:ext cx="6930955" cy="963157"/>
            <a:chOff x="0" y="0"/>
            <a:chExt cx="1825437" cy="25367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825437" cy="253671"/>
            </a:xfrm>
            <a:custGeom>
              <a:avLst/>
              <a:gdLst/>
              <a:ahLst/>
              <a:cxnLst/>
              <a:rect l="l" t="t" r="r" b="b"/>
              <a:pathLst>
                <a:path w="1825437" h="253671">
                  <a:moveTo>
                    <a:pt x="56967" y="0"/>
                  </a:moveTo>
                  <a:lnTo>
                    <a:pt x="1768469" y="0"/>
                  </a:lnTo>
                  <a:cubicBezTo>
                    <a:pt x="1783578" y="0"/>
                    <a:pt x="1798068" y="6002"/>
                    <a:pt x="1808751" y="16685"/>
                  </a:cubicBezTo>
                  <a:cubicBezTo>
                    <a:pt x="1819435" y="27369"/>
                    <a:pt x="1825437" y="41859"/>
                    <a:pt x="1825437" y="56967"/>
                  </a:cubicBezTo>
                  <a:lnTo>
                    <a:pt x="1825437" y="196704"/>
                  </a:lnTo>
                  <a:cubicBezTo>
                    <a:pt x="1825437" y="211812"/>
                    <a:pt x="1819435" y="226302"/>
                    <a:pt x="1808751" y="236986"/>
                  </a:cubicBezTo>
                  <a:cubicBezTo>
                    <a:pt x="1798068" y="247669"/>
                    <a:pt x="1783578" y="253671"/>
                    <a:pt x="1768469" y="253671"/>
                  </a:cubicBezTo>
                  <a:lnTo>
                    <a:pt x="56967" y="253671"/>
                  </a:lnTo>
                  <a:cubicBezTo>
                    <a:pt x="41859" y="253671"/>
                    <a:pt x="27369" y="247669"/>
                    <a:pt x="16685" y="236986"/>
                  </a:cubicBezTo>
                  <a:cubicBezTo>
                    <a:pt x="6002" y="226302"/>
                    <a:pt x="0" y="211812"/>
                    <a:pt x="0" y="196704"/>
                  </a:cubicBezTo>
                  <a:lnTo>
                    <a:pt x="0" y="56967"/>
                  </a:lnTo>
                  <a:cubicBezTo>
                    <a:pt x="0" y="41859"/>
                    <a:pt x="6002" y="27369"/>
                    <a:pt x="16685" y="16685"/>
                  </a:cubicBezTo>
                  <a:cubicBezTo>
                    <a:pt x="27369" y="6002"/>
                    <a:pt x="41859" y="0"/>
                    <a:pt x="56967" y="0"/>
                  </a:cubicBezTo>
                  <a:close/>
                </a:path>
              </a:pathLst>
            </a:custGeom>
            <a:solidFill>
              <a:srgbClr val="3D3838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1825437" cy="30129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28700" y="2817588"/>
            <a:ext cx="1018655" cy="1018655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1A10B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180"/>
                </a:lnSpc>
              </a:pPr>
              <a:r>
                <a:rPr lang="en-US" sz="3700">
                  <a:solidFill>
                    <a:srgbClr val="000000"/>
                  </a:solidFill>
                  <a:latin typeface="Montserrat Semi-Bold" panose="00000700000000000000"/>
                </a:rPr>
                <a:t>1</a:t>
              </a:r>
              <a:endParaRPr lang="en-US" sz="3700">
                <a:solidFill>
                  <a:srgbClr val="000000"/>
                </a:solidFill>
                <a:latin typeface="Montserrat Semi-Bold" panose="00000700000000000000"/>
              </a:endParaRP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381893" y="4060196"/>
            <a:ext cx="6930955" cy="963157"/>
            <a:chOff x="0" y="0"/>
            <a:chExt cx="1825437" cy="25367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825437" cy="253671"/>
            </a:xfrm>
            <a:custGeom>
              <a:avLst/>
              <a:gdLst/>
              <a:ahLst/>
              <a:cxnLst/>
              <a:rect l="l" t="t" r="r" b="b"/>
              <a:pathLst>
                <a:path w="1825437" h="253671">
                  <a:moveTo>
                    <a:pt x="56967" y="0"/>
                  </a:moveTo>
                  <a:lnTo>
                    <a:pt x="1768469" y="0"/>
                  </a:lnTo>
                  <a:cubicBezTo>
                    <a:pt x="1783578" y="0"/>
                    <a:pt x="1798068" y="6002"/>
                    <a:pt x="1808751" y="16685"/>
                  </a:cubicBezTo>
                  <a:cubicBezTo>
                    <a:pt x="1819435" y="27369"/>
                    <a:pt x="1825437" y="41859"/>
                    <a:pt x="1825437" y="56967"/>
                  </a:cubicBezTo>
                  <a:lnTo>
                    <a:pt x="1825437" y="196704"/>
                  </a:lnTo>
                  <a:cubicBezTo>
                    <a:pt x="1825437" y="211812"/>
                    <a:pt x="1819435" y="226302"/>
                    <a:pt x="1808751" y="236986"/>
                  </a:cubicBezTo>
                  <a:cubicBezTo>
                    <a:pt x="1798068" y="247669"/>
                    <a:pt x="1783578" y="253671"/>
                    <a:pt x="1768469" y="253671"/>
                  </a:cubicBezTo>
                  <a:lnTo>
                    <a:pt x="56967" y="253671"/>
                  </a:lnTo>
                  <a:cubicBezTo>
                    <a:pt x="41859" y="253671"/>
                    <a:pt x="27369" y="247669"/>
                    <a:pt x="16685" y="236986"/>
                  </a:cubicBezTo>
                  <a:cubicBezTo>
                    <a:pt x="6002" y="226302"/>
                    <a:pt x="0" y="211812"/>
                    <a:pt x="0" y="196704"/>
                  </a:cubicBezTo>
                  <a:lnTo>
                    <a:pt x="0" y="56967"/>
                  </a:lnTo>
                  <a:cubicBezTo>
                    <a:pt x="0" y="41859"/>
                    <a:pt x="6002" y="27369"/>
                    <a:pt x="16685" y="16685"/>
                  </a:cubicBezTo>
                  <a:cubicBezTo>
                    <a:pt x="27369" y="6002"/>
                    <a:pt x="41859" y="0"/>
                    <a:pt x="56967" y="0"/>
                  </a:cubicBezTo>
                  <a:close/>
                </a:path>
              </a:pathLst>
            </a:custGeom>
            <a:solidFill>
              <a:srgbClr val="3D3838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47625"/>
              <a:ext cx="1825437" cy="30129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028700" y="4029828"/>
            <a:ext cx="1018655" cy="1018655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1A10B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180"/>
                </a:lnSpc>
              </a:pPr>
              <a:r>
                <a:rPr lang="en-US" sz="3700">
                  <a:solidFill>
                    <a:srgbClr val="000000"/>
                  </a:solidFill>
                  <a:latin typeface="Montserrat Semi-Bold" panose="00000700000000000000"/>
                </a:rPr>
                <a:t>2</a:t>
              </a:r>
              <a:endParaRPr lang="en-US" sz="3700">
                <a:solidFill>
                  <a:srgbClr val="000000"/>
                </a:solidFill>
                <a:latin typeface="Montserrat Semi-Bold" panose="00000700000000000000"/>
              </a:endParaRP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381893" y="5267558"/>
            <a:ext cx="6930955" cy="963157"/>
            <a:chOff x="0" y="0"/>
            <a:chExt cx="1825437" cy="253671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825437" cy="253671"/>
            </a:xfrm>
            <a:custGeom>
              <a:avLst/>
              <a:gdLst/>
              <a:ahLst/>
              <a:cxnLst/>
              <a:rect l="l" t="t" r="r" b="b"/>
              <a:pathLst>
                <a:path w="1825437" h="253671">
                  <a:moveTo>
                    <a:pt x="56967" y="0"/>
                  </a:moveTo>
                  <a:lnTo>
                    <a:pt x="1768469" y="0"/>
                  </a:lnTo>
                  <a:cubicBezTo>
                    <a:pt x="1783578" y="0"/>
                    <a:pt x="1798068" y="6002"/>
                    <a:pt x="1808751" y="16685"/>
                  </a:cubicBezTo>
                  <a:cubicBezTo>
                    <a:pt x="1819435" y="27369"/>
                    <a:pt x="1825437" y="41859"/>
                    <a:pt x="1825437" y="56967"/>
                  </a:cubicBezTo>
                  <a:lnTo>
                    <a:pt x="1825437" y="196704"/>
                  </a:lnTo>
                  <a:cubicBezTo>
                    <a:pt x="1825437" y="211812"/>
                    <a:pt x="1819435" y="226302"/>
                    <a:pt x="1808751" y="236986"/>
                  </a:cubicBezTo>
                  <a:cubicBezTo>
                    <a:pt x="1798068" y="247669"/>
                    <a:pt x="1783578" y="253671"/>
                    <a:pt x="1768469" y="253671"/>
                  </a:cubicBezTo>
                  <a:lnTo>
                    <a:pt x="56967" y="253671"/>
                  </a:lnTo>
                  <a:cubicBezTo>
                    <a:pt x="41859" y="253671"/>
                    <a:pt x="27369" y="247669"/>
                    <a:pt x="16685" y="236986"/>
                  </a:cubicBezTo>
                  <a:cubicBezTo>
                    <a:pt x="6002" y="226302"/>
                    <a:pt x="0" y="211812"/>
                    <a:pt x="0" y="196704"/>
                  </a:cubicBezTo>
                  <a:lnTo>
                    <a:pt x="0" y="56967"/>
                  </a:lnTo>
                  <a:cubicBezTo>
                    <a:pt x="0" y="41859"/>
                    <a:pt x="6002" y="27369"/>
                    <a:pt x="16685" y="16685"/>
                  </a:cubicBezTo>
                  <a:cubicBezTo>
                    <a:pt x="27369" y="6002"/>
                    <a:pt x="41859" y="0"/>
                    <a:pt x="56967" y="0"/>
                  </a:cubicBezTo>
                  <a:close/>
                </a:path>
              </a:pathLst>
            </a:custGeom>
            <a:solidFill>
              <a:srgbClr val="3D3838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47625"/>
              <a:ext cx="1825437" cy="30129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028700" y="5238983"/>
            <a:ext cx="1018655" cy="1018655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1A10B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180"/>
                </a:lnSpc>
              </a:pPr>
              <a:r>
                <a:rPr lang="en-US" sz="3700">
                  <a:solidFill>
                    <a:srgbClr val="000000"/>
                  </a:solidFill>
                  <a:latin typeface="Montserrat Semi-Bold" panose="00000700000000000000"/>
                </a:rPr>
                <a:t>3</a:t>
              </a:r>
              <a:endParaRPr lang="en-US" sz="3700">
                <a:solidFill>
                  <a:srgbClr val="000000"/>
                </a:solidFill>
                <a:latin typeface="Montserrat Semi-Bold" panose="00000700000000000000"/>
              </a:endParaRP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381893" y="6478506"/>
            <a:ext cx="6930955" cy="963157"/>
            <a:chOff x="0" y="0"/>
            <a:chExt cx="1825437" cy="253671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825437" cy="253671"/>
            </a:xfrm>
            <a:custGeom>
              <a:avLst/>
              <a:gdLst/>
              <a:ahLst/>
              <a:cxnLst/>
              <a:rect l="l" t="t" r="r" b="b"/>
              <a:pathLst>
                <a:path w="1825437" h="253671">
                  <a:moveTo>
                    <a:pt x="56967" y="0"/>
                  </a:moveTo>
                  <a:lnTo>
                    <a:pt x="1768469" y="0"/>
                  </a:lnTo>
                  <a:cubicBezTo>
                    <a:pt x="1783578" y="0"/>
                    <a:pt x="1798068" y="6002"/>
                    <a:pt x="1808751" y="16685"/>
                  </a:cubicBezTo>
                  <a:cubicBezTo>
                    <a:pt x="1819435" y="27369"/>
                    <a:pt x="1825437" y="41859"/>
                    <a:pt x="1825437" y="56967"/>
                  </a:cubicBezTo>
                  <a:lnTo>
                    <a:pt x="1825437" y="196704"/>
                  </a:lnTo>
                  <a:cubicBezTo>
                    <a:pt x="1825437" y="211812"/>
                    <a:pt x="1819435" y="226302"/>
                    <a:pt x="1808751" y="236986"/>
                  </a:cubicBezTo>
                  <a:cubicBezTo>
                    <a:pt x="1798068" y="247669"/>
                    <a:pt x="1783578" y="253671"/>
                    <a:pt x="1768469" y="253671"/>
                  </a:cubicBezTo>
                  <a:lnTo>
                    <a:pt x="56967" y="253671"/>
                  </a:lnTo>
                  <a:cubicBezTo>
                    <a:pt x="41859" y="253671"/>
                    <a:pt x="27369" y="247669"/>
                    <a:pt x="16685" y="236986"/>
                  </a:cubicBezTo>
                  <a:cubicBezTo>
                    <a:pt x="6002" y="226302"/>
                    <a:pt x="0" y="211812"/>
                    <a:pt x="0" y="196704"/>
                  </a:cubicBezTo>
                  <a:lnTo>
                    <a:pt x="0" y="56967"/>
                  </a:lnTo>
                  <a:cubicBezTo>
                    <a:pt x="0" y="41859"/>
                    <a:pt x="6002" y="27369"/>
                    <a:pt x="16685" y="16685"/>
                  </a:cubicBezTo>
                  <a:cubicBezTo>
                    <a:pt x="27369" y="6002"/>
                    <a:pt x="41859" y="0"/>
                    <a:pt x="56967" y="0"/>
                  </a:cubicBezTo>
                  <a:close/>
                </a:path>
              </a:pathLst>
            </a:custGeom>
            <a:solidFill>
              <a:srgbClr val="3D3838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47625"/>
              <a:ext cx="1825437" cy="30129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1028700" y="6448138"/>
            <a:ext cx="1018655" cy="1018655"/>
            <a:chOff x="0" y="0"/>
            <a:chExt cx="812800" cy="8128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1A10B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180"/>
                </a:lnSpc>
              </a:pPr>
              <a:r>
                <a:rPr lang="en-US" sz="3700">
                  <a:solidFill>
                    <a:srgbClr val="000000"/>
                  </a:solidFill>
                  <a:latin typeface="Montserrat Semi-Bold" panose="00000700000000000000"/>
                </a:rPr>
                <a:t>4</a:t>
              </a:r>
              <a:endParaRPr lang="en-US" sz="3700">
                <a:solidFill>
                  <a:srgbClr val="000000"/>
                </a:solidFill>
                <a:latin typeface="Montserrat Semi-Bold" panose="00000700000000000000"/>
              </a:endParaRPr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9723714" y="3448605"/>
            <a:ext cx="6930955" cy="963157"/>
            <a:chOff x="0" y="0"/>
            <a:chExt cx="1825437" cy="253671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1825437" cy="253671"/>
            </a:xfrm>
            <a:custGeom>
              <a:avLst/>
              <a:gdLst/>
              <a:ahLst/>
              <a:cxnLst/>
              <a:rect l="l" t="t" r="r" b="b"/>
              <a:pathLst>
                <a:path w="1825437" h="253671">
                  <a:moveTo>
                    <a:pt x="56967" y="0"/>
                  </a:moveTo>
                  <a:lnTo>
                    <a:pt x="1768469" y="0"/>
                  </a:lnTo>
                  <a:cubicBezTo>
                    <a:pt x="1783578" y="0"/>
                    <a:pt x="1798068" y="6002"/>
                    <a:pt x="1808751" y="16685"/>
                  </a:cubicBezTo>
                  <a:cubicBezTo>
                    <a:pt x="1819435" y="27369"/>
                    <a:pt x="1825437" y="41859"/>
                    <a:pt x="1825437" y="56967"/>
                  </a:cubicBezTo>
                  <a:lnTo>
                    <a:pt x="1825437" y="196704"/>
                  </a:lnTo>
                  <a:cubicBezTo>
                    <a:pt x="1825437" y="211812"/>
                    <a:pt x="1819435" y="226302"/>
                    <a:pt x="1808751" y="236986"/>
                  </a:cubicBezTo>
                  <a:cubicBezTo>
                    <a:pt x="1798068" y="247669"/>
                    <a:pt x="1783578" y="253671"/>
                    <a:pt x="1768469" y="253671"/>
                  </a:cubicBezTo>
                  <a:lnTo>
                    <a:pt x="56967" y="253671"/>
                  </a:lnTo>
                  <a:cubicBezTo>
                    <a:pt x="41859" y="253671"/>
                    <a:pt x="27369" y="247669"/>
                    <a:pt x="16685" y="236986"/>
                  </a:cubicBezTo>
                  <a:cubicBezTo>
                    <a:pt x="6002" y="226302"/>
                    <a:pt x="0" y="211812"/>
                    <a:pt x="0" y="196704"/>
                  </a:cubicBezTo>
                  <a:lnTo>
                    <a:pt x="0" y="56967"/>
                  </a:lnTo>
                  <a:cubicBezTo>
                    <a:pt x="0" y="41859"/>
                    <a:pt x="6002" y="27369"/>
                    <a:pt x="16685" y="16685"/>
                  </a:cubicBezTo>
                  <a:cubicBezTo>
                    <a:pt x="27369" y="6002"/>
                    <a:pt x="41859" y="0"/>
                    <a:pt x="56967" y="0"/>
                  </a:cubicBezTo>
                  <a:close/>
                </a:path>
              </a:pathLst>
            </a:custGeom>
            <a:solidFill>
              <a:srgbClr val="3D3838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0" y="-47625"/>
              <a:ext cx="1825437" cy="30129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9459848" y="3423475"/>
            <a:ext cx="1018655" cy="1018655"/>
            <a:chOff x="0" y="0"/>
            <a:chExt cx="812800" cy="81280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1A10B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180"/>
                </a:lnSpc>
              </a:pPr>
              <a:r>
                <a:rPr lang="en-US" sz="3700">
                  <a:solidFill>
                    <a:srgbClr val="000000"/>
                  </a:solidFill>
                  <a:latin typeface="Montserrat Semi-Bold" panose="00000700000000000000"/>
                </a:rPr>
                <a:t>5</a:t>
              </a:r>
              <a:endParaRPr lang="en-US" sz="3700">
                <a:solidFill>
                  <a:srgbClr val="000000"/>
                </a:solidFill>
                <a:latin typeface="Montserrat Semi-Bold" panose="00000700000000000000"/>
              </a:endParaRPr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9723714" y="4661921"/>
            <a:ext cx="6930955" cy="963157"/>
            <a:chOff x="0" y="0"/>
            <a:chExt cx="1825437" cy="253671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1825437" cy="253671"/>
            </a:xfrm>
            <a:custGeom>
              <a:avLst/>
              <a:gdLst/>
              <a:ahLst/>
              <a:cxnLst/>
              <a:rect l="l" t="t" r="r" b="b"/>
              <a:pathLst>
                <a:path w="1825437" h="253671">
                  <a:moveTo>
                    <a:pt x="56967" y="0"/>
                  </a:moveTo>
                  <a:lnTo>
                    <a:pt x="1768469" y="0"/>
                  </a:lnTo>
                  <a:cubicBezTo>
                    <a:pt x="1783578" y="0"/>
                    <a:pt x="1798068" y="6002"/>
                    <a:pt x="1808751" y="16685"/>
                  </a:cubicBezTo>
                  <a:cubicBezTo>
                    <a:pt x="1819435" y="27369"/>
                    <a:pt x="1825437" y="41859"/>
                    <a:pt x="1825437" y="56967"/>
                  </a:cubicBezTo>
                  <a:lnTo>
                    <a:pt x="1825437" y="196704"/>
                  </a:lnTo>
                  <a:cubicBezTo>
                    <a:pt x="1825437" y="211812"/>
                    <a:pt x="1819435" y="226302"/>
                    <a:pt x="1808751" y="236986"/>
                  </a:cubicBezTo>
                  <a:cubicBezTo>
                    <a:pt x="1798068" y="247669"/>
                    <a:pt x="1783578" y="253671"/>
                    <a:pt x="1768469" y="253671"/>
                  </a:cubicBezTo>
                  <a:lnTo>
                    <a:pt x="56967" y="253671"/>
                  </a:lnTo>
                  <a:cubicBezTo>
                    <a:pt x="41859" y="253671"/>
                    <a:pt x="27369" y="247669"/>
                    <a:pt x="16685" y="236986"/>
                  </a:cubicBezTo>
                  <a:cubicBezTo>
                    <a:pt x="6002" y="226302"/>
                    <a:pt x="0" y="211812"/>
                    <a:pt x="0" y="196704"/>
                  </a:cubicBezTo>
                  <a:lnTo>
                    <a:pt x="0" y="56967"/>
                  </a:lnTo>
                  <a:cubicBezTo>
                    <a:pt x="0" y="41859"/>
                    <a:pt x="6002" y="27369"/>
                    <a:pt x="16685" y="16685"/>
                  </a:cubicBezTo>
                  <a:cubicBezTo>
                    <a:pt x="27369" y="6002"/>
                    <a:pt x="41859" y="0"/>
                    <a:pt x="56967" y="0"/>
                  </a:cubicBezTo>
                  <a:close/>
                </a:path>
              </a:pathLst>
            </a:custGeom>
            <a:solidFill>
              <a:srgbClr val="3D3838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0" y="-47625"/>
              <a:ext cx="1825437" cy="30129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</a:p>
          </p:txBody>
        </p:sp>
      </p:grpSp>
      <p:grpSp>
        <p:nvGrpSpPr>
          <p:cNvPr id="36" name="Group 36"/>
          <p:cNvGrpSpPr/>
          <p:nvPr/>
        </p:nvGrpSpPr>
        <p:grpSpPr>
          <a:xfrm>
            <a:off x="9723714" y="5873445"/>
            <a:ext cx="6930955" cy="963157"/>
            <a:chOff x="0" y="0"/>
            <a:chExt cx="1825437" cy="253671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1825437" cy="253671"/>
            </a:xfrm>
            <a:custGeom>
              <a:avLst/>
              <a:gdLst/>
              <a:ahLst/>
              <a:cxnLst/>
              <a:rect l="l" t="t" r="r" b="b"/>
              <a:pathLst>
                <a:path w="1825437" h="253671">
                  <a:moveTo>
                    <a:pt x="56967" y="0"/>
                  </a:moveTo>
                  <a:lnTo>
                    <a:pt x="1768469" y="0"/>
                  </a:lnTo>
                  <a:cubicBezTo>
                    <a:pt x="1783578" y="0"/>
                    <a:pt x="1798068" y="6002"/>
                    <a:pt x="1808751" y="16685"/>
                  </a:cubicBezTo>
                  <a:cubicBezTo>
                    <a:pt x="1819435" y="27369"/>
                    <a:pt x="1825437" y="41859"/>
                    <a:pt x="1825437" y="56967"/>
                  </a:cubicBezTo>
                  <a:lnTo>
                    <a:pt x="1825437" y="196704"/>
                  </a:lnTo>
                  <a:cubicBezTo>
                    <a:pt x="1825437" y="211812"/>
                    <a:pt x="1819435" y="226302"/>
                    <a:pt x="1808751" y="236986"/>
                  </a:cubicBezTo>
                  <a:cubicBezTo>
                    <a:pt x="1798068" y="247669"/>
                    <a:pt x="1783578" y="253671"/>
                    <a:pt x="1768469" y="253671"/>
                  </a:cubicBezTo>
                  <a:lnTo>
                    <a:pt x="56967" y="253671"/>
                  </a:lnTo>
                  <a:cubicBezTo>
                    <a:pt x="41859" y="253671"/>
                    <a:pt x="27369" y="247669"/>
                    <a:pt x="16685" y="236986"/>
                  </a:cubicBezTo>
                  <a:cubicBezTo>
                    <a:pt x="6002" y="226302"/>
                    <a:pt x="0" y="211812"/>
                    <a:pt x="0" y="196704"/>
                  </a:cubicBezTo>
                  <a:lnTo>
                    <a:pt x="0" y="56967"/>
                  </a:lnTo>
                  <a:cubicBezTo>
                    <a:pt x="0" y="41859"/>
                    <a:pt x="6002" y="27369"/>
                    <a:pt x="16685" y="16685"/>
                  </a:cubicBezTo>
                  <a:cubicBezTo>
                    <a:pt x="27369" y="6002"/>
                    <a:pt x="41859" y="0"/>
                    <a:pt x="56967" y="0"/>
                  </a:cubicBezTo>
                  <a:close/>
                </a:path>
              </a:pathLst>
            </a:custGeom>
            <a:solidFill>
              <a:srgbClr val="3D3838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38" name="TextBox 38"/>
            <p:cNvSpPr txBox="1"/>
            <p:nvPr/>
          </p:nvSpPr>
          <p:spPr>
            <a:xfrm>
              <a:off x="0" y="-47625"/>
              <a:ext cx="1825437" cy="30129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</a:p>
          </p:txBody>
        </p:sp>
      </p:grpSp>
      <p:grpSp>
        <p:nvGrpSpPr>
          <p:cNvPr id="39" name="Group 39"/>
          <p:cNvGrpSpPr/>
          <p:nvPr/>
        </p:nvGrpSpPr>
        <p:grpSpPr>
          <a:xfrm>
            <a:off x="9459848" y="4635715"/>
            <a:ext cx="1018655" cy="1018655"/>
            <a:chOff x="0" y="0"/>
            <a:chExt cx="812800" cy="812800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1A10B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41" name="TextBox 41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180"/>
                </a:lnSpc>
              </a:pPr>
              <a:r>
                <a:rPr lang="en-US" sz="3700">
                  <a:solidFill>
                    <a:srgbClr val="000000"/>
                  </a:solidFill>
                  <a:latin typeface="Montserrat Semi-Bold" panose="00000700000000000000"/>
                </a:rPr>
                <a:t>6</a:t>
              </a:r>
              <a:endParaRPr lang="en-US" sz="3700">
                <a:solidFill>
                  <a:srgbClr val="000000"/>
                </a:solidFill>
                <a:latin typeface="Montserrat Semi-Bold" panose="00000700000000000000"/>
              </a:endParaRPr>
            </a:p>
          </p:txBody>
        </p:sp>
      </p:grpSp>
      <p:grpSp>
        <p:nvGrpSpPr>
          <p:cNvPr id="42" name="Group 42"/>
          <p:cNvGrpSpPr/>
          <p:nvPr/>
        </p:nvGrpSpPr>
        <p:grpSpPr>
          <a:xfrm>
            <a:off x="9459848" y="5844870"/>
            <a:ext cx="1018655" cy="1018655"/>
            <a:chOff x="0" y="0"/>
            <a:chExt cx="812800" cy="812800"/>
          </a:xfrm>
        </p:grpSpPr>
        <p:sp>
          <p:nvSpPr>
            <p:cNvPr id="43" name="Freeform 4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1A10B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44" name="TextBox 44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180"/>
                </a:lnSpc>
              </a:pPr>
              <a:r>
                <a:rPr lang="en-US" sz="3700">
                  <a:solidFill>
                    <a:srgbClr val="000000"/>
                  </a:solidFill>
                  <a:latin typeface="Montserrat Semi-Bold" panose="00000700000000000000"/>
                </a:rPr>
                <a:t>7</a:t>
              </a:r>
              <a:endParaRPr lang="en-US" sz="3700">
                <a:solidFill>
                  <a:srgbClr val="000000"/>
                </a:solidFill>
                <a:latin typeface="Montserrat Semi-Bold" panose="00000700000000000000"/>
              </a:endParaRPr>
            </a:p>
          </p:txBody>
        </p:sp>
      </p:grpSp>
      <p:sp>
        <p:nvSpPr>
          <p:cNvPr id="45" name="TextBox 45"/>
          <p:cNvSpPr txBox="1"/>
          <p:nvPr/>
        </p:nvSpPr>
        <p:spPr>
          <a:xfrm>
            <a:off x="1028700" y="1019175"/>
            <a:ext cx="6705956" cy="828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510"/>
              </a:lnSpc>
            </a:pPr>
            <a:r>
              <a:rPr lang="en-US" sz="5425">
                <a:solidFill>
                  <a:srgbClr val="E1A10B"/>
                </a:solidFill>
                <a:latin typeface="Montserrat Bold" panose="00000800000000000000"/>
              </a:rPr>
              <a:t>Präsentationsplan</a:t>
            </a:r>
            <a:endParaRPr lang="en-US" sz="5425">
              <a:solidFill>
                <a:srgbClr val="E1A10B"/>
              </a:solidFill>
              <a:latin typeface="Montserrat Bold" panose="00000800000000000000"/>
            </a:endParaRPr>
          </a:p>
        </p:txBody>
      </p:sp>
      <p:sp>
        <p:nvSpPr>
          <p:cNvPr id="46" name="TextBox 46"/>
          <p:cNvSpPr txBox="1"/>
          <p:nvPr/>
        </p:nvSpPr>
        <p:spPr>
          <a:xfrm>
            <a:off x="2217707" y="3067200"/>
            <a:ext cx="5819299" cy="471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20"/>
              </a:lnSpc>
              <a:spcBef>
                <a:spcPct val="0"/>
              </a:spcBef>
            </a:pPr>
            <a:r>
              <a:rPr lang="en-US" sz="2800">
                <a:solidFill>
                  <a:srgbClr val="FFFFFF"/>
                </a:solidFill>
                <a:latin typeface="Montserrat Bold" panose="00000800000000000000"/>
              </a:rPr>
              <a:t>Was ist elektronischer Handel?</a:t>
            </a:r>
            <a:endParaRPr lang="en-US" sz="2800">
              <a:solidFill>
                <a:srgbClr val="FFFFFF"/>
              </a:solidFill>
              <a:latin typeface="Montserrat Bold" panose="00000800000000000000"/>
            </a:endParaRPr>
          </a:p>
        </p:txBody>
      </p:sp>
      <p:sp>
        <p:nvSpPr>
          <p:cNvPr id="47" name="TextBox 47"/>
          <p:cNvSpPr txBox="1"/>
          <p:nvPr/>
        </p:nvSpPr>
        <p:spPr>
          <a:xfrm>
            <a:off x="2217707" y="5487053"/>
            <a:ext cx="1145015" cy="4637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20"/>
              </a:lnSpc>
              <a:spcBef>
                <a:spcPct val="0"/>
              </a:spcBef>
            </a:pPr>
            <a:r>
              <a:rPr lang="en-US" sz="2800" dirty="0">
                <a:solidFill>
                  <a:srgbClr val="FFFFFF"/>
                </a:solidFill>
                <a:latin typeface="Montserrat Bold" panose="00000800000000000000"/>
              </a:rPr>
              <a:t>Arte</a:t>
            </a:r>
            <a:r>
              <a:rPr lang="pl-PL" sz="2800" dirty="0">
                <a:solidFill>
                  <a:srgbClr val="FFFFFF"/>
                </a:solidFill>
                <a:latin typeface="Montserrat Bold" panose="00000800000000000000"/>
              </a:rPr>
              <a:t>n</a:t>
            </a:r>
            <a:endParaRPr lang="en-US" sz="2800" dirty="0">
              <a:solidFill>
                <a:srgbClr val="FFFFFF"/>
              </a:solidFill>
              <a:latin typeface="Montserrat Bold" panose="00000800000000000000"/>
            </a:endParaRPr>
          </a:p>
        </p:txBody>
      </p:sp>
      <p:sp>
        <p:nvSpPr>
          <p:cNvPr id="48" name="TextBox 48"/>
          <p:cNvSpPr txBox="1"/>
          <p:nvPr/>
        </p:nvSpPr>
        <p:spPr>
          <a:xfrm>
            <a:off x="2217707" y="6706965"/>
            <a:ext cx="4790718" cy="471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20"/>
              </a:lnSpc>
              <a:spcBef>
                <a:spcPct val="0"/>
              </a:spcBef>
            </a:pPr>
            <a:r>
              <a:rPr lang="en-US" sz="2800">
                <a:solidFill>
                  <a:srgbClr val="FFFFFF"/>
                </a:solidFill>
                <a:latin typeface="Montserrat Bold" panose="00000800000000000000"/>
              </a:rPr>
              <a:t>E-Commerce Plattformen</a:t>
            </a:r>
            <a:endParaRPr lang="en-US" sz="2800">
              <a:solidFill>
                <a:srgbClr val="FFFFFF"/>
              </a:solidFill>
              <a:latin typeface="Montserrat Bold" panose="00000800000000000000"/>
            </a:endParaRPr>
          </a:p>
        </p:txBody>
      </p:sp>
      <p:sp>
        <p:nvSpPr>
          <p:cNvPr id="49" name="TextBox 49"/>
          <p:cNvSpPr txBox="1"/>
          <p:nvPr/>
        </p:nvSpPr>
        <p:spPr>
          <a:xfrm>
            <a:off x="10650220" y="3672840"/>
            <a:ext cx="4341495" cy="588010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algn="ctr">
              <a:lnSpc>
                <a:spcPts val="3920"/>
              </a:lnSpc>
              <a:spcBef>
                <a:spcPct val="0"/>
              </a:spcBef>
            </a:pPr>
            <a:r>
              <a:rPr lang="en-US" sz="2800">
                <a:solidFill>
                  <a:srgbClr val="FFFFFF"/>
                </a:solidFill>
                <a:latin typeface="Montserrat Bold" panose="00000800000000000000"/>
              </a:rPr>
              <a:t>Zahlungsmethoden</a:t>
            </a:r>
            <a:endParaRPr lang="en-US" sz="2800">
              <a:solidFill>
                <a:srgbClr val="FFFFFF"/>
              </a:solidFill>
              <a:latin typeface="Montserrat Bold" panose="00000800000000000000"/>
            </a:endParaRPr>
          </a:p>
        </p:txBody>
      </p:sp>
      <p:sp>
        <p:nvSpPr>
          <p:cNvPr id="50" name="TextBox 50"/>
          <p:cNvSpPr txBox="1"/>
          <p:nvPr/>
        </p:nvSpPr>
        <p:spPr>
          <a:xfrm>
            <a:off x="10716728" y="6095309"/>
            <a:ext cx="1438241" cy="4637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20"/>
              </a:lnSpc>
              <a:spcBef>
                <a:spcPct val="0"/>
              </a:spcBef>
            </a:pPr>
            <a:r>
              <a:rPr lang="en-US" sz="2800" dirty="0">
                <a:solidFill>
                  <a:srgbClr val="FFFFFF"/>
                </a:solidFill>
                <a:latin typeface="Montserrat Bold" panose="00000800000000000000"/>
              </a:rPr>
              <a:t>Trends</a:t>
            </a:r>
            <a:endParaRPr lang="en-US" sz="2800" dirty="0">
              <a:solidFill>
                <a:srgbClr val="FFFFFF"/>
              </a:solidFill>
              <a:latin typeface="Montserrat Bold" panose="00000800000000000000"/>
            </a:endParaRPr>
          </a:p>
        </p:txBody>
      </p:sp>
      <p:sp>
        <p:nvSpPr>
          <p:cNvPr id="51" name="TextBox 51"/>
          <p:cNvSpPr txBox="1"/>
          <p:nvPr/>
        </p:nvSpPr>
        <p:spPr>
          <a:xfrm>
            <a:off x="10716729" y="4882708"/>
            <a:ext cx="3837471" cy="4637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20"/>
              </a:lnSpc>
              <a:spcBef>
                <a:spcPct val="0"/>
              </a:spcBef>
            </a:pPr>
            <a:r>
              <a:rPr lang="en-US" sz="2800" dirty="0" err="1">
                <a:solidFill>
                  <a:srgbClr val="FFFFFF"/>
                </a:solidFill>
                <a:latin typeface="Montserrat Bold" panose="00000800000000000000"/>
              </a:rPr>
              <a:t>Herausforderungen</a:t>
            </a:r>
            <a:endParaRPr lang="en-US" sz="2800" dirty="0">
              <a:solidFill>
                <a:srgbClr val="FFFFFF"/>
              </a:solidFill>
              <a:latin typeface="Montserrat Bold" panose="00000800000000000000"/>
            </a:endParaRPr>
          </a:p>
        </p:txBody>
      </p:sp>
      <p:sp>
        <p:nvSpPr>
          <p:cNvPr id="52" name="TextBox 52"/>
          <p:cNvSpPr txBox="1"/>
          <p:nvPr/>
        </p:nvSpPr>
        <p:spPr>
          <a:xfrm>
            <a:off x="2238374" y="4282060"/>
            <a:ext cx="4286607" cy="471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20"/>
              </a:lnSpc>
              <a:spcBef>
                <a:spcPct val="0"/>
              </a:spcBef>
            </a:pPr>
            <a:r>
              <a:rPr lang="en-US" sz="2800">
                <a:solidFill>
                  <a:srgbClr val="FFFFFF"/>
                </a:solidFill>
                <a:latin typeface="Montserrat Bold" panose="00000800000000000000"/>
              </a:rPr>
              <a:t>Vorteile und Nachteile </a:t>
            </a:r>
            <a:endParaRPr lang="en-US" sz="2800">
              <a:solidFill>
                <a:srgbClr val="FFFFFF"/>
              </a:solidFill>
              <a:latin typeface="Montserrat Bold" panose="0000080000000000000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9144000" cy="10287000"/>
            <a:chOff x="0" y="0"/>
            <a:chExt cx="1416645" cy="15937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16645" cy="1593725"/>
            </a:xfrm>
            <a:custGeom>
              <a:avLst/>
              <a:gdLst/>
              <a:ahLst/>
              <a:cxnLst/>
              <a:rect l="l" t="t" r="r" b="b"/>
              <a:pathLst>
                <a:path w="1416645" h="1593725">
                  <a:moveTo>
                    <a:pt x="0" y="0"/>
                  </a:moveTo>
                  <a:lnTo>
                    <a:pt x="1416645" y="0"/>
                  </a:lnTo>
                  <a:lnTo>
                    <a:pt x="1416645" y="1593725"/>
                  </a:lnTo>
                  <a:lnTo>
                    <a:pt x="0" y="1593725"/>
                  </a:lnTo>
                  <a:close/>
                </a:path>
              </a:pathLst>
            </a:custGeom>
            <a:blipFill>
              <a:blip r:embed="rId1"/>
              <a:stretch>
                <a:fillRect l="-49544" r="-50455"/>
              </a:stretch>
            </a:blip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9080394" y="923925"/>
            <a:ext cx="9207606" cy="19437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40"/>
              </a:lnSpc>
            </a:pPr>
            <a:r>
              <a:rPr lang="en-US" sz="5600">
                <a:solidFill>
                  <a:srgbClr val="E1A10B"/>
                </a:solidFill>
                <a:latin typeface="Montserrat Bold" panose="00000800000000000000"/>
              </a:rPr>
              <a:t>Was ist elektronischer Handel?</a:t>
            </a:r>
            <a:endParaRPr lang="en-US" sz="5600">
              <a:solidFill>
                <a:srgbClr val="E1A10B"/>
              </a:solidFill>
              <a:latin typeface="Montserrat Bold" panose="00000800000000000000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9538970" y="3803650"/>
            <a:ext cx="8387715" cy="4932045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algn="just">
              <a:lnSpc>
                <a:spcPts val="3920"/>
              </a:lnSpc>
              <a:spcBef>
                <a:spcPct val="0"/>
              </a:spcBef>
            </a:pPr>
            <a:r>
              <a:rPr lang="en-US" sz="2800">
                <a:solidFill>
                  <a:srgbClr val="FEFEFE"/>
                </a:solidFill>
                <a:latin typeface="Montserrat" panose="00000500000000000000"/>
              </a:rPr>
              <a:t>Elektronischer Handel, auch bekannt als </a:t>
            </a:r>
            <a:endParaRPr lang="en-US" sz="2800">
              <a:solidFill>
                <a:srgbClr val="FEFEFE"/>
              </a:solidFill>
              <a:latin typeface="Montserrat" panose="00000500000000000000"/>
            </a:endParaRPr>
          </a:p>
          <a:p>
            <a:pPr algn="just">
              <a:lnSpc>
                <a:spcPts val="3920"/>
              </a:lnSpc>
              <a:spcBef>
                <a:spcPct val="0"/>
              </a:spcBef>
            </a:pPr>
            <a:r>
              <a:rPr lang="en-US" sz="2800">
                <a:solidFill>
                  <a:srgbClr val="FEFEFE"/>
                </a:solidFill>
                <a:latin typeface="Montserrat" panose="00000500000000000000"/>
              </a:rPr>
              <a:t>E-Commerce, bezeichnet den Kauf und Verkauf von Waren und Dienstleistungen über das Internet.</a:t>
            </a:r>
            <a:endParaRPr lang="en-US" sz="2800">
              <a:solidFill>
                <a:srgbClr val="FEFEFE"/>
              </a:solidFill>
              <a:latin typeface="Montserrat" panose="00000500000000000000"/>
            </a:endParaRPr>
          </a:p>
          <a:p>
            <a:pPr algn="just">
              <a:lnSpc>
                <a:spcPts val="3920"/>
              </a:lnSpc>
              <a:spcBef>
                <a:spcPct val="0"/>
              </a:spcBef>
            </a:pPr>
            <a:r>
              <a:rPr lang="en-US" sz="2800">
                <a:solidFill>
                  <a:srgbClr val="FEFEFE"/>
                </a:solidFill>
                <a:latin typeface="Montserrat" panose="00000500000000000000"/>
              </a:rPr>
              <a:t>Dies umfasst den Online-Verkauf von Produkten, digitale Dienstleistungen, sowie elektronische Zahlungen und Versand. </a:t>
            </a:r>
            <a:endParaRPr lang="en-US" sz="2800">
              <a:solidFill>
                <a:srgbClr val="FEFEFE"/>
              </a:solidFill>
              <a:latin typeface="Montserrat" panose="00000500000000000000"/>
            </a:endParaRPr>
          </a:p>
          <a:p>
            <a:pPr algn="just">
              <a:lnSpc>
                <a:spcPts val="3920"/>
              </a:lnSpc>
              <a:spcBef>
                <a:spcPct val="0"/>
              </a:spcBef>
            </a:pPr>
            <a:r>
              <a:rPr lang="en-US" sz="2800">
                <a:solidFill>
                  <a:srgbClr val="FEFEFE"/>
                </a:solidFill>
                <a:latin typeface="Montserrat" panose="00000500000000000000"/>
              </a:rPr>
              <a:t>Der elektronische Handel hat die Art und Weise, wie Unternehmen Geschäfte abwickeln, revolutioniert.</a:t>
            </a:r>
            <a:endParaRPr lang="en-US" sz="2800">
              <a:solidFill>
                <a:srgbClr val="FEFEFE"/>
              </a:solidFill>
              <a:latin typeface="Montserrat" panose="0000050000000000000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alphaModFix amt="30000"/>
            </a:blip>
            <a:stretch>
              <a:fillRect t="-17252" b="-1303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>
            <a:off x="1817324" y="4169388"/>
            <a:ext cx="974112" cy="974112"/>
          </a:xfrm>
          <a:custGeom>
            <a:avLst/>
            <a:gdLst/>
            <a:ahLst/>
            <a:cxnLst/>
            <a:rect l="l" t="t" r="r" b="b"/>
            <a:pathLst>
              <a:path w="974112" h="974112">
                <a:moveTo>
                  <a:pt x="0" y="0"/>
                </a:moveTo>
                <a:lnTo>
                  <a:pt x="974112" y="0"/>
                </a:lnTo>
                <a:lnTo>
                  <a:pt x="974112" y="974112"/>
                </a:lnTo>
                <a:lnTo>
                  <a:pt x="0" y="9741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4"/>
          <p:cNvSpPr/>
          <p:nvPr/>
        </p:nvSpPr>
        <p:spPr>
          <a:xfrm>
            <a:off x="7080212" y="4169388"/>
            <a:ext cx="974112" cy="974112"/>
          </a:xfrm>
          <a:custGeom>
            <a:avLst/>
            <a:gdLst/>
            <a:ahLst/>
            <a:cxnLst/>
            <a:rect l="l" t="t" r="r" b="b"/>
            <a:pathLst>
              <a:path w="974112" h="974112">
                <a:moveTo>
                  <a:pt x="0" y="0"/>
                </a:moveTo>
                <a:lnTo>
                  <a:pt x="974112" y="0"/>
                </a:lnTo>
                <a:lnTo>
                  <a:pt x="974112" y="974112"/>
                </a:lnTo>
                <a:lnTo>
                  <a:pt x="0" y="9741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Freeform 5"/>
          <p:cNvSpPr/>
          <p:nvPr/>
        </p:nvSpPr>
        <p:spPr>
          <a:xfrm>
            <a:off x="12345098" y="4169388"/>
            <a:ext cx="974112" cy="974112"/>
          </a:xfrm>
          <a:custGeom>
            <a:avLst/>
            <a:gdLst/>
            <a:ahLst/>
            <a:cxnLst/>
            <a:rect l="l" t="t" r="r" b="b"/>
            <a:pathLst>
              <a:path w="974112" h="974112">
                <a:moveTo>
                  <a:pt x="0" y="0"/>
                </a:moveTo>
                <a:lnTo>
                  <a:pt x="974112" y="0"/>
                </a:lnTo>
                <a:lnTo>
                  <a:pt x="974112" y="974112"/>
                </a:lnTo>
                <a:lnTo>
                  <a:pt x="0" y="9741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Freeform 6"/>
          <p:cNvSpPr/>
          <p:nvPr/>
        </p:nvSpPr>
        <p:spPr>
          <a:xfrm>
            <a:off x="2791436" y="5950696"/>
            <a:ext cx="2313970" cy="2313970"/>
          </a:xfrm>
          <a:custGeom>
            <a:avLst/>
            <a:gdLst/>
            <a:ahLst/>
            <a:cxnLst/>
            <a:rect l="l" t="t" r="r" b="b"/>
            <a:pathLst>
              <a:path w="2313970" h="2313970">
                <a:moveTo>
                  <a:pt x="0" y="0"/>
                </a:moveTo>
                <a:lnTo>
                  <a:pt x="2313971" y="0"/>
                </a:lnTo>
                <a:lnTo>
                  <a:pt x="2313971" y="2313970"/>
                </a:lnTo>
                <a:lnTo>
                  <a:pt x="0" y="231397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7" name="Freeform 7"/>
          <p:cNvSpPr/>
          <p:nvPr/>
        </p:nvSpPr>
        <p:spPr>
          <a:xfrm rot="-10800000">
            <a:off x="3386831" y="7107681"/>
            <a:ext cx="2067625" cy="1530042"/>
          </a:xfrm>
          <a:custGeom>
            <a:avLst/>
            <a:gdLst/>
            <a:ahLst/>
            <a:cxnLst/>
            <a:rect l="l" t="t" r="r" b="b"/>
            <a:pathLst>
              <a:path w="2067625" h="1530042">
                <a:moveTo>
                  <a:pt x="0" y="0"/>
                </a:moveTo>
                <a:lnTo>
                  <a:pt x="2067624" y="0"/>
                </a:lnTo>
                <a:lnTo>
                  <a:pt x="2067624" y="1530042"/>
                </a:lnTo>
                <a:lnTo>
                  <a:pt x="0" y="153004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8" name="Freeform 8"/>
          <p:cNvSpPr/>
          <p:nvPr/>
        </p:nvSpPr>
        <p:spPr>
          <a:xfrm rot="8304046" flipH="1" flipV="1">
            <a:off x="8210512" y="5961371"/>
            <a:ext cx="2626959" cy="2292619"/>
          </a:xfrm>
          <a:custGeom>
            <a:avLst/>
            <a:gdLst/>
            <a:ahLst/>
            <a:cxnLst/>
            <a:rect l="l" t="t" r="r" b="b"/>
            <a:pathLst>
              <a:path w="2626959" h="2292619">
                <a:moveTo>
                  <a:pt x="2626960" y="2292619"/>
                </a:moveTo>
                <a:lnTo>
                  <a:pt x="0" y="2292619"/>
                </a:lnTo>
                <a:lnTo>
                  <a:pt x="0" y="0"/>
                </a:lnTo>
                <a:lnTo>
                  <a:pt x="2626960" y="0"/>
                </a:lnTo>
                <a:lnTo>
                  <a:pt x="2626960" y="2292619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9" name="Freeform 9"/>
          <p:cNvSpPr/>
          <p:nvPr/>
        </p:nvSpPr>
        <p:spPr>
          <a:xfrm>
            <a:off x="13822589" y="5950696"/>
            <a:ext cx="2462022" cy="2422981"/>
          </a:xfrm>
          <a:custGeom>
            <a:avLst/>
            <a:gdLst/>
            <a:ahLst/>
            <a:cxnLst/>
            <a:rect l="l" t="t" r="r" b="b"/>
            <a:pathLst>
              <a:path w="2462022" h="2422981">
                <a:moveTo>
                  <a:pt x="0" y="0"/>
                </a:moveTo>
                <a:lnTo>
                  <a:pt x="2462022" y="0"/>
                </a:lnTo>
                <a:lnTo>
                  <a:pt x="2462022" y="2422981"/>
                </a:lnTo>
                <a:lnTo>
                  <a:pt x="0" y="242298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0" name="Freeform 10"/>
          <p:cNvSpPr/>
          <p:nvPr/>
        </p:nvSpPr>
        <p:spPr>
          <a:xfrm>
            <a:off x="13319210" y="7051671"/>
            <a:ext cx="2025682" cy="2051796"/>
          </a:xfrm>
          <a:custGeom>
            <a:avLst/>
            <a:gdLst/>
            <a:ahLst/>
            <a:cxnLst/>
            <a:rect l="l" t="t" r="r" b="b"/>
            <a:pathLst>
              <a:path w="2025682" h="2051796">
                <a:moveTo>
                  <a:pt x="0" y="0"/>
                </a:moveTo>
                <a:lnTo>
                  <a:pt x="2025682" y="0"/>
                </a:lnTo>
                <a:lnTo>
                  <a:pt x="2025682" y="2051796"/>
                </a:lnTo>
                <a:lnTo>
                  <a:pt x="0" y="205179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1" name="TextBox 11"/>
          <p:cNvSpPr txBox="1"/>
          <p:nvPr/>
        </p:nvSpPr>
        <p:spPr>
          <a:xfrm>
            <a:off x="1028700" y="895350"/>
            <a:ext cx="16230600" cy="11372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40"/>
              </a:lnSpc>
            </a:pPr>
            <a:r>
              <a:rPr lang="en-US" sz="6600">
                <a:solidFill>
                  <a:srgbClr val="E1A10B"/>
                </a:solidFill>
                <a:latin typeface="Montserrat Bold" panose="00000800000000000000"/>
              </a:rPr>
              <a:t>Vorteile des elektronischen Handels</a:t>
            </a:r>
            <a:endParaRPr lang="en-US" sz="6600">
              <a:solidFill>
                <a:srgbClr val="E1A10B"/>
              </a:solidFill>
              <a:latin typeface="Montserrat Bold" panose="00000800000000000000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817324" y="4207816"/>
            <a:ext cx="974112" cy="8115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20"/>
              </a:lnSpc>
              <a:spcBef>
                <a:spcPct val="0"/>
              </a:spcBef>
            </a:pPr>
            <a:r>
              <a:rPr lang="en-US" sz="4800">
                <a:solidFill>
                  <a:srgbClr val="E1A10B"/>
                </a:solidFill>
                <a:latin typeface="Montserrat Bold" panose="00000800000000000000"/>
              </a:rPr>
              <a:t>1</a:t>
            </a:r>
            <a:endParaRPr lang="en-US" sz="4800">
              <a:solidFill>
                <a:srgbClr val="E1A10B"/>
              </a:solidFill>
              <a:latin typeface="Montserrat Bold" panose="00000800000000000000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7387424" y="4207816"/>
            <a:ext cx="359688" cy="8115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20"/>
              </a:lnSpc>
              <a:spcBef>
                <a:spcPct val="0"/>
              </a:spcBef>
            </a:pPr>
            <a:r>
              <a:rPr lang="en-US" sz="4800">
                <a:solidFill>
                  <a:srgbClr val="E1A10B"/>
                </a:solidFill>
                <a:latin typeface="Montserrat Bold" panose="00000800000000000000"/>
              </a:rPr>
              <a:t>2</a:t>
            </a:r>
            <a:endParaRPr lang="en-US" sz="4800">
              <a:solidFill>
                <a:srgbClr val="E1A10B"/>
              </a:solidFill>
              <a:latin typeface="Montserrat Bold" panose="00000800000000000000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2651655" y="4207816"/>
            <a:ext cx="360998" cy="8115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20"/>
              </a:lnSpc>
              <a:spcBef>
                <a:spcPct val="0"/>
              </a:spcBef>
            </a:pPr>
            <a:r>
              <a:rPr lang="en-US" sz="4800">
                <a:solidFill>
                  <a:srgbClr val="E1A10B"/>
                </a:solidFill>
                <a:latin typeface="Montserrat Bold" panose="00000800000000000000"/>
              </a:rPr>
              <a:t>3</a:t>
            </a:r>
            <a:endParaRPr lang="en-US" sz="4800">
              <a:solidFill>
                <a:srgbClr val="E1A10B"/>
              </a:solidFill>
              <a:latin typeface="Montserrat Bold" panose="00000800000000000000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2959557" y="4149079"/>
            <a:ext cx="2494898" cy="9671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20"/>
              </a:lnSpc>
              <a:spcBef>
                <a:spcPct val="0"/>
              </a:spcBef>
            </a:pPr>
            <a:r>
              <a:rPr lang="en-US" sz="2800">
                <a:solidFill>
                  <a:srgbClr val="E1A10B"/>
                </a:solidFill>
                <a:latin typeface="Montserrat Bold" panose="00000800000000000000"/>
              </a:rPr>
              <a:t>Zugang zum Weltmarkt </a:t>
            </a:r>
            <a:endParaRPr lang="en-US" sz="2800">
              <a:solidFill>
                <a:srgbClr val="E1A10B"/>
              </a:solidFill>
              <a:latin typeface="Montserrat Bold" panose="00000800000000000000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8225774" y="4149079"/>
            <a:ext cx="2596437" cy="9671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20"/>
              </a:lnSpc>
              <a:spcBef>
                <a:spcPct val="0"/>
              </a:spcBef>
            </a:pPr>
            <a:r>
              <a:rPr lang="en-US" sz="2800">
                <a:solidFill>
                  <a:srgbClr val="E1A10B"/>
                </a:solidFill>
                <a:latin typeface="Montserrat Bold" panose="00000800000000000000"/>
              </a:rPr>
              <a:t>Handel rund um die Uhr</a:t>
            </a:r>
            <a:endParaRPr lang="en-US" sz="2800">
              <a:solidFill>
                <a:srgbClr val="E1A10B"/>
              </a:solidFill>
              <a:latin typeface="Montserrat Bold" panose="00000800000000000000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13490660" y="4396729"/>
            <a:ext cx="2980015" cy="471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20"/>
              </a:lnSpc>
              <a:spcBef>
                <a:spcPct val="0"/>
              </a:spcBef>
            </a:pPr>
            <a:r>
              <a:rPr lang="en-US" sz="2800">
                <a:solidFill>
                  <a:srgbClr val="E1A10B"/>
                </a:solidFill>
                <a:latin typeface="Montserrat Bold" panose="00000800000000000000"/>
              </a:rPr>
              <a:t>Kosteneffizienz </a:t>
            </a:r>
            <a:endParaRPr lang="en-US" sz="2800">
              <a:solidFill>
                <a:srgbClr val="E1A10B"/>
              </a:solidFill>
              <a:latin typeface="Montserrat Bold" panose="00000800000000000000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8736871" y="6828850"/>
            <a:ext cx="1574242" cy="982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60"/>
              </a:lnSpc>
              <a:spcBef>
                <a:spcPct val="0"/>
              </a:spcBef>
            </a:pPr>
            <a:r>
              <a:rPr lang="en-US" sz="5755">
                <a:solidFill>
                  <a:srgbClr val="FFFFFF"/>
                </a:solidFill>
                <a:latin typeface="Montserrat" panose="00000500000000000000"/>
              </a:rPr>
              <a:t>24/7</a:t>
            </a:r>
            <a:endParaRPr lang="en-US" sz="5755">
              <a:solidFill>
                <a:srgbClr val="FFFFFF"/>
              </a:solidFill>
              <a:latin typeface="Montserrat" panose="0000050000000000000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 t="-8391" b="-10126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>
            <a:off x="1028700" y="4169388"/>
            <a:ext cx="974112" cy="974112"/>
          </a:xfrm>
          <a:custGeom>
            <a:avLst/>
            <a:gdLst/>
            <a:ahLst/>
            <a:cxnLst/>
            <a:rect l="l" t="t" r="r" b="b"/>
            <a:pathLst>
              <a:path w="974112" h="974112">
                <a:moveTo>
                  <a:pt x="0" y="0"/>
                </a:moveTo>
                <a:lnTo>
                  <a:pt x="974112" y="0"/>
                </a:lnTo>
                <a:lnTo>
                  <a:pt x="974112" y="974112"/>
                </a:lnTo>
                <a:lnTo>
                  <a:pt x="0" y="9741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4"/>
          <p:cNvSpPr/>
          <p:nvPr/>
        </p:nvSpPr>
        <p:spPr>
          <a:xfrm>
            <a:off x="6406138" y="4169388"/>
            <a:ext cx="974112" cy="974112"/>
          </a:xfrm>
          <a:custGeom>
            <a:avLst/>
            <a:gdLst/>
            <a:ahLst/>
            <a:cxnLst/>
            <a:rect l="l" t="t" r="r" b="b"/>
            <a:pathLst>
              <a:path w="974112" h="974112">
                <a:moveTo>
                  <a:pt x="0" y="0"/>
                </a:moveTo>
                <a:lnTo>
                  <a:pt x="974112" y="0"/>
                </a:lnTo>
                <a:lnTo>
                  <a:pt x="974112" y="974112"/>
                </a:lnTo>
                <a:lnTo>
                  <a:pt x="0" y="9741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Freeform 5"/>
          <p:cNvSpPr/>
          <p:nvPr/>
        </p:nvSpPr>
        <p:spPr>
          <a:xfrm>
            <a:off x="12925958" y="4169388"/>
            <a:ext cx="974112" cy="974112"/>
          </a:xfrm>
          <a:custGeom>
            <a:avLst/>
            <a:gdLst/>
            <a:ahLst/>
            <a:cxnLst/>
            <a:rect l="l" t="t" r="r" b="b"/>
            <a:pathLst>
              <a:path w="974112" h="974112">
                <a:moveTo>
                  <a:pt x="0" y="0"/>
                </a:moveTo>
                <a:lnTo>
                  <a:pt x="974112" y="0"/>
                </a:lnTo>
                <a:lnTo>
                  <a:pt x="974112" y="974112"/>
                </a:lnTo>
                <a:lnTo>
                  <a:pt x="0" y="9741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Freeform 6"/>
          <p:cNvSpPr/>
          <p:nvPr/>
        </p:nvSpPr>
        <p:spPr>
          <a:xfrm>
            <a:off x="3239276" y="6282855"/>
            <a:ext cx="1321900" cy="1136834"/>
          </a:xfrm>
          <a:custGeom>
            <a:avLst/>
            <a:gdLst/>
            <a:ahLst/>
            <a:cxnLst/>
            <a:rect l="l" t="t" r="r" b="b"/>
            <a:pathLst>
              <a:path w="1321900" h="1136834">
                <a:moveTo>
                  <a:pt x="0" y="0"/>
                </a:moveTo>
                <a:lnTo>
                  <a:pt x="1321900" y="0"/>
                </a:lnTo>
                <a:lnTo>
                  <a:pt x="1321900" y="1136834"/>
                </a:lnTo>
                <a:lnTo>
                  <a:pt x="0" y="11368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7" name="Freeform 7"/>
          <p:cNvSpPr/>
          <p:nvPr/>
        </p:nvSpPr>
        <p:spPr>
          <a:xfrm>
            <a:off x="2463335" y="5970449"/>
            <a:ext cx="2873782" cy="2579219"/>
          </a:xfrm>
          <a:custGeom>
            <a:avLst/>
            <a:gdLst/>
            <a:ahLst/>
            <a:cxnLst/>
            <a:rect l="l" t="t" r="r" b="b"/>
            <a:pathLst>
              <a:path w="2873782" h="2579219">
                <a:moveTo>
                  <a:pt x="0" y="0"/>
                </a:moveTo>
                <a:lnTo>
                  <a:pt x="2873782" y="0"/>
                </a:lnTo>
                <a:lnTo>
                  <a:pt x="2873782" y="2579220"/>
                </a:lnTo>
                <a:lnTo>
                  <a:pt x="0" y="257922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8" name="Freeform 8"/>
          <p:cNvSpPr/>
          <p:nvPr/>
        </p:nvSpPr>
        <p:spPr>
          <a:xfrm>
            <a:off x="8058574" y="5651343"/>
            <a:ext cx="3120040" cy="2667634"/>
          </a:xfrm>
          <a:custGeom>
            <a:avLst/>
            <a:gdLst/>
            <a:ahLst/>
            <a:cxnLst/>
            <a:rect l="l" t="t" r="r" b="b"/>
            <a:pathLst>
              <a:path w="3120040" h="2667634">
                <a:moveTo>
                  <a:pt x="0" y="0"/>
                </a:moveTo>
                <a:lnTo>
                  <a:pt x="3120040" y="0"/>
                </a:lnTo>
                <a:lnTo>
                  <a:pt x="3120040" y="2667634"/>
                </a:lnTo>
                <a:lnTo>
                  <a:pt x="0" y="266763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9" name="Freeform 9"/>
          <p:cNvSpPr/>
          <p:nvPr/>
        </p:nvSpPr>
        <p:spPr>
          <a:xfrm>
            <a:off x="9223638" y="5830668"/>
            <a:ext cx="789912" cy="789912"/>
          </a:xfrm>
          <a:custGeom>
            <a:avLst/>
            <a:gdLst/>
            <a:ahLst/>
            <a:cxnLst/>
            <a:rect l="l" t="t" r="r" b="b"/>
            <a:pathLst>
              <a:path w="789912" h="789912">
                <a:moveTo>
                  <a:pt x="0" y="0"/>
                </a:moveTo>
                <a:lnTo>
                  <a:pt x="789912" y="0"/>
                </a:lnTo>
                <a:lnTo>
                  <a:pt x="789912" y="789912"/>
                </a:lnTo>
                <a:lnTo>
                  <a:pt x="0" y="78991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0" name="Freeform 10"/>
          <p:cNvSpPr/>
          <p:nvPr/>
        </p:nvSpPr>
        <p:spPr>
          <a:xfrm>
            <a:off x="13900070" y="6576343"/>
            <a:ext cx="2264936" cy="1973325"/>
          </a:xfrm>
          <a:custGeom>
            <a:avLst/>
            <a:gdLst/>
            <a:ahLst/>
            <a:cxnLst/>
            <a:rect l="l" t="t" r="r" b="b"/>
            <a:pathLst>
              <a:path w="2264936" h="1973325">
                <a:moveTo>
                  <a:pt x="0" y="0"/>
                </a:moveTo>
                <a:lnTo>
                  <a:pt x="2264936" y="0"/>
                </a:lnTo>
                <a:lnTo>
                  <a:pt x="2264936" y="1973326"/>
                </a:lnTo>
                <a:lnTo>
                  <a:pt x="0" y="197332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1" name="Freeform 11"/>
          <p:cNvSpPr/>
          <p:nvPr/>
        </p:nvSpPr>
        <p:spPr>
          <a:xfrm>
            <a:off x="14366275" y="5473218"/>
            <a:ext cx="2579219" cy="2579219"/>
          </a:xfrm>
          <a:custGeom>
            <a:avLst/>
            <a:gdLst/>
            <a:ahLst/>
            <a:cxnLst/>
            <a:rect l="l" t="t" r="r" b="b"/>
            <a:pathLst>
              <a:path w="2579219" h="2579219">
                <a:moveTo>
                  <a:pt x="0" y="0"/>
                </a:moveTo>
                <a:lnTo>
                  <a:pt x="2579220" y="0"/>
                </a:lnTo>
                <a:lnTo>
                  <a:pt x="2579220" y="2579219"/>
                </a:lnTo>
                <a:lnTo>
                  <a:pt x="0" y="257921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2" name="TextBox 12"/>
          <p:cNvSpPr txBox="1"/>
          <p:nvPr/>
        </p:nvSpPr>
        <p:spPr>
          <a:xfrm>
            <a:off x="1028700" y="904875"/>
            <a:ext cx="16230600" cy="1094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60"/>
              </a:lnSpc>
            </a:pPr>
            <a:r>
              <a:rPr lang="en-US" sz="6400">
                <a:solidFill>
                  <a:srgbClr val="E1A10B"/>
                </a:solidFill>
                <a:latin typeface="Montserrat Bold" panose="00000800000000000000"/>
              </a:rPr>
              <a:t>Nachteile des elektronischen Handels</a:t>
            </a:r>
            <a:endParaRPr lang="en-US" sz="6400">
              <a:solidFill>
                <a:srgbClr val="E1A10B"/>
              </a:solidFill>
              <a:latin typeface="Montserrat Bold" panose="00000800000000000000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272228" y="4180501"/>
            <a:ext cx="487056" cy="8115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20"/>
              </a:lnSpc>
              <a:spcBef>
                <a:spcPct val="0"/>
              </a:spcBef>
            </a:pPr>
            <a:r>
              <a:rPr lang="en-US" sz="4800">
                <a:solidFill>
                  <a:srgbClr val="E1A10B"/>
                </a:solidFill>
                <a:latin typeface="Montserrat Bold" panose="00000800000000000000"/>
              </a:rPr>
              <a:t>1</a:t>
            </a:r>
            <a:endParaRPr lang="en-US" sz="4800">
              <a:solidFill>
                <a:srgbClr val="E1A10B"/>
              </a:solidFill>
              <a:latin typeface="Montserrat Bold" panose="00000800000000000000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6713350" y="4207816"/>
            <a:ext cx="359688" cy="8115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20"/>
              </a:lnSpc>
              <a:spcBef>
                <a:spcPct val="0"/>
              </a:spcBef>
            </a:pPr>
            <a:r>
              <a:rPr lang="en-US" sz="4800">
                <a:solidFill>
                  <a:srgbClr val="E1A10B"/>
                </a:solidFill>
                <a:latin typeface="Montserrat Bold" panose="00000800000000000000"/>
              </a:rPr>
              <a:t>2</a:t>
            </a:r>
            <a:endParaRPr lang="en-US" sz="4800">
              <a:solidFill>
                <a:srgbClr val="E1A10B"/>
              </a:solidFill>
              <a:latin typeface="Montserrat Bold" panose="00000800000000000000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13232516" y="4207816"/>
            <a:ext cx="360998" cy="8115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20"/>
              </a:lnSpc>
              <a:spcBef>
                <a:spcPct val="0"/>
              </a:spcBef>
            </a:pPr>
            <a:r>
              <a:rPr lang="en-US" sz="4800">
                <a:solidFill>
                  <a:srgbClr val="E1A10B"/>
                </a:solidFill>
                <a:latin typeface="Montserrat Bold" panose="00000800000000000000"/>
              </a:rPr>
              <a:t>3</a:t>
            </a:r>
            <a:endParaRPr lang="en-US" sz="4800">
              <a:solidFill>
                <a:srgbClr val="E1A10B"/>
              </a:solidFill>
              <a:latin typeface="Montserrat Bold" panose="00000800000000000000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2153309" y="4121763"/>
            <a:ext cx="3987781" cy="9671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20"/>
              </a:lnSpc>
              <a:spcBef>
                <a:spcPct val="0"/>
              </a:spcBef>
            </a:pPr>
            <a:r>
              <a:rPr lang="en-US" sz="2800">
                <a:solidFill>
                  <a:srgbClr val="E1A10B"/>
                </a:solidFill>
                <a:latin typeface="Montserrat Bold" panose="00000800000000000000"/>
              </a:rPr>
              <a:t>Der virtuelle Kontakt mit realen Waren </a:t>
            </a:r>
            <a:endParaRPr lang="en-US" sz="2800">
              <a:solidFill>
                <a:srgbClr val="E1A10B"/>
              </a:solidFill>
              <a:latin typeface="Montserrat Bold" panose="00000800000000000000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7532650" y="4396729"/>
            <a:ext cx="5128260" cy="471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20"/>
              </a:lnSpc>
              <a:spcBef>
                <a:spcPct val="0"/>
              </a:spcBef>
            </a:pPr>
            <a:r>
              <a:rPr lang="en-US" sz="2800">
                <a:solidFill>
                  <a:srgbClr val="E1A10B"/>
                </a:solidFill>
                <a:latin typeface="Montserrat Bold" panose="00000800000000000000"/>
              </a:rPr>
              <a:t>Kommunikationsprobleme </a:t>
            </a:r>
            <a:endParaRPr lang="en-US" sz="2800">
              <a:solidFill>
                <a:srgbClr val="E1A10B"/>
              </a:solidFill>
              <a:latin typeface="Montserrat Bold" panose="00000800000000000000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14052470" y="4369413"/>
            <a:ext cx="3206830" cy="471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20"/>
              </a:lnSpc>
              <a:spcBef>
                <a:spcPct val="0"/>
              </a:spcBef>
            </a:pPr>
            <a:r>
              <a:rPr lang="en-US" sz="2800">
                <a:solidFill>
                  <a:srgbClr val="E1A10B"/>
                </a:solidFill>
                <a:latin typeface="Montserrat Bold" panose="00000800000000000000"/>
              </a:rPr>
              <a:t>Zeitverzögerung </a:t>
            </a:r>
            <a:endParaRPr lang="en-US" sz="2800">
              <a:solidFill>
                <a:srgbClr val="E1A10B"/>
              </a:solidFill>
              <a:latin typeface="Montserrat Bold" panose="0000080000000000000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 t="-9061" b="-9061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TextBox 3"/>
          <p:cNvSpPr txBox="1"/>
          <p:nvPr/>
        </p:nvSpPr>
        <p:spPr>
          <a:xfrm>
            <a:off x="1028700" y="895350"/>
            <a:ext cx="16230600" cy="11372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40"/>
              </a:lnSpc>
            </a:pPr>
            <a:r>
              <a:rPr lang="en-US" sz="6600">
                <a:solidFill>
                  <a:srgbClr val="E1A10B"/>
                </a:solidFill>
                <a:latin typeface="Montserrat Bold" panose="00000800000000000000"/>
              </a:rPr>
              <a:t>Arten des elektronischen Handels</a:t>
            </a:r>
            <a:endParaRPr lang="en-US" sz="6600">
              <a:solidFill>
                <a:srgbClr val="E1A10B"/>
              </a:solidFill>
              <a:latin typeface="Montserrat Bold" panose="00000800000000000000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1028700" y="4176395"/>
            <a:ext cx="5301794" cy="9671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20"/>
              </a:lnSpc>
            </a:pPr>
            <a:r>
              <a:rPr lang="en-US" sz="2800">
                <a:solidFill>
                  <a:srgbClr val="E1A10B"/>
                </a:solidFill>
                <a:latin typeface="Montserrat Bold" panose="00000800000000000000"/>
              </a:rPr>
              <a:t>B2B </a:t>
            </a:r>
            <a:endParaRPr lang="en-US" sz="2800">
              <a:solidFill>
                <a:srgbClr val="E1A10B"/>
              </a:solidFill>
              <a:latin typeface="Montserrat Bold" panose="00000800000000000000"/>
            </a:endParaRPr>
          </a:p>
          <a:p>
            <a:pPr algn="ctr">
              <a:lnSpc>
                <a:spcPts val="3920"/>
              </a:lnSpc>
              <a:spcBef>
                <a:spcPct val="0"/>
              </a:spcBef>
            </a:pPr>
            <a:r>
              <a:rPr lang="en-US" sz="2800">
                <a:solidFill>
                  <a:srgbClr val="E1A10B"/>
                </a:solidFill>
                <a:latin typeface="Montserrat Bold" panose="00000800000000000000"/>
              </a:rPr>
              <a:t>(Business-to-Business)</a:t>
            </a:r>
            <a:endParaRPr lang="en-US" sz="2800">
              <a:solidFill>
                <a:srgbClr val="E1A10B"/>
              </a:solidFill>
              <a:latin typeface="Montserrat Bold" panose="00000800000000000000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494984" y="5769807"/>
            <a:ext cx="4369226" cy="31819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45"/>
              </a:lnSpc>
              <a:spcBef>
                <a:spcPct val="0"/>
              </a:spcBef>
            </a:pPr>
            <a:r>
              <a:rPr lang="en-US" sz="2600">
                <a:solidFill>
                  <a:srgbClr val="FFFFFF"/>
                </a:solidFill>
                <a:latin typeface="Montserrat" panose="00000500000000000000"/>
              </a:rPr>
              <a:t>Der Online-Handel zwischen Unternehmen, was zum Beispiel zwei Händler oder auch ein Lieferant und ein Unternehmen sein können.</a:t>
            </a:r>
            <a:endParaRPr lang="en-US" sz="2600">
              <a:solidFill>
                <a:srgbClr val="FFFFFF"/>
              </a:solidFill>
              <a:latin typeface="Montserrat" panose="00000500000000000000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6894612" y="4176395"/>
            <a:ext cx="4498777" cy="9671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20"/>
              </a:lnSpc>
              <a:spcBef>
                <a:spcPct val="0"/>
              </a:spcBef>
            </a:pPr>
            <a:r>
              <a:rPr lang="en-US" sz="2800">
                <a:solidFill>
                  <a:srgbClr val="E1A10B"/>
                </a:solidFill>
                <a:latin typeface="Montserrat Bold" panose="00000800000000000000"/>
              </a:rPr>
              <a:t>B2C </a:t>
            </a:r>
            <a:endParaRPr lang="en-US" sz="2800">
              <a:solidFill>
                <a:srgbClr val="E1A10B"/>
              </a:solidFill>
              <a:latin typeface="Montserrat Bold" panose="00000800000000000000"/>
            </a:endParaRPr>
          </a:p>
          <a:p>
            <a:pPr algn="ctr">
              <a:lnSpc>
                <a:spcPts val="3920"/>
              </a:lnSpc>
              <a:spcBef>
                <a:spcPct val="0"/>
              </a:spcBef>
            </a:pPr>
            <a:r>
              <a:rPr lang="en-US" sz="2800">
                <a:solidFill>
                  <a:srgbClr val="E1A10B"/>
                </a:solidFill>
                <a:latin typeface="Montserrat Bold" panose="00000800000000000000"/>
              </a:rPr>
              <a:t>(Business-to-Consumer)</a:t>
            </a:r>
            <a:endParaRPr lang="en-US" sz="2800">
              <a:solidFill>
                <a:srgbClr val="E1A10B"/>
              </a:solidFill>
              <a:latin typeface="Montserrat Bold" panose="00000800000000000000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2497395" y="4176395"/>
            <a:ext cx="4761905" cy="9671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20"/>
              </a:lnSpc>
              <a:spcBef>
                <a:spcPct val="0"/>
              </a:spcBef>
            </a:pPr>
            <a:r>
              <a:rPr lang="en-US" sz="2800">
                <a:solidFill>
                  <a:srgbClr val="E1A10B"/>
                </a:solidFill>
                <a:latin typeface="Montserrat Bold" panose="00000800000000000000"/>
              </a:rPr>
              <a:t>C2C </a:t>
            </a:r>
            <a:endParaRPr lang="en-US" sz="2800">
              <a:solidFill>
                <a:srgbClr val="E1A10B"/>
              </a:solidFill>
              <a:latin typeface="Montserrat Bold" panose="00000800000000000000"/>
            </a:endParaRPr>
          </a:p>
          <a:p>
            <a:pPr algn="ctr">
              <a:lnSpc>
                <a:spcPts val="3920"/>
              </a:lnSpc>
              <a:spcBef>
                <a:spcPct val="0"/>
              </a:spcBef>
            </a:pPr>
            <a:r>
              <a:rPr lang="en-US" sz="2800">
                <a:solidFill>
                  <a:srgbClr val="E1A10B"/>
                </a:solidFill>
                <a:latin typeface="Montserrat Bold" panose="00000800000000000000"/>
              </a:rPr>
              <a:t>(Consumer-to-Consumer)</a:t>
            </a:r>
            <a:endParaRPr lang="en-US" sz="2800">
              <a:solidFill>
                <a:srgbClr val="E1A10B"/>
              </a:solidFill>
              <a:latin typeface="Montserrat Bold" panose="00000800000000000000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7024162" y="5769807"/>
            <a:ext cx="4369226" cy="31819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45"/>
              </a:lnSpc>
              <a:spcBef>
                <a:spcPct val="0"/>
              </a:spcBef>
            </a:pPr>
            <a:r>
              <a:rPr lang="en-US" sz="2600">
                <a:solidFill>
                  <a:srgbClr val="FFFFFF"/>
                </a:solidFill>
                <a:latin typeface="Montserrat" panose="00000500000000000000"/>
              </a:rPr>
              <a:t>Der klassische Online-Handel zwischen Unternehmen und Konsumenten und somit der Verkauf von Waren und Dienstleistung an private Kunden.</a:t>
            </a:r>
            <a:endParaRPr lang="en-US" sz="2600">
              <a:solidFill>
                <a:srgbClr val="FFFFFF"/>
              </a:solidFill>
              <a:latin typeface="Montserrat" panose="00000500000000000000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2693734" y="5769807"/>
            <a:ext cx="4369226" cy="27247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45"/>
              </a:lnSpc>
              <a:spcBef>
                <a:spcPct val="0"/>
              </a:spcBef>
            </a:pPr>
            <a:r>
              <a:rPr lang="en-US" sz="2600">
                <a:solidFill>
                  <a:srgbClr val="FFFFFF"/>
                </a:solidFill>
                <a:latin typeface="Montserrat" panose="00000500000000000000"/>
              </a:rPr>
              <a:t>Konsumenten verkaufen sich hier gegenseitig Waren oder Dienstleistungen, zum Beispiel über Kleinanzeigen.</a:t>
            </a:r>
            <a:endParaRPr lang="en-US" sz="2600">
              <a:solidFill>
                <a:srgbClr val="FFFFFF"/>
              </a:solidFill>
              <a:latin typeface="Montserrat" panose="0000050000000000000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A10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45746" y="2645300"/>
            <a:ext cx="3536575" cy="1073294"/>
          </a:xfrm>
          <a:custGeom>
            <a:avLst/>
            <a:gdLst/>
            <a:ahLst/>
            <a:cxnLst/>
            <a:rect l="l" t="t" r="r" b="b"/>
            <a:pathLst>
              <a:path w="3536575" h="1073294">
                <a:moveTo>
                  <a:pt x="0" y="0"/>
                </a:moveTo>
                <a:lnTo>
                  <a:pt x="3536575" y="0"/>
                </a:lnTo>
                <a:lnTo>
                  <a:pt x="3536575" y="1073294"/>
                </a:lnTo>
                <a:lnTo>
                  <a:pt x="0" y="1073294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 t="-51147" b="-46556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>
            <a:off x="945746" y="7460845"/>
            <a:ext cx="4169186" cy="1065557"/>
          </a:xfrm>
          <a:custGeom>
            <a:avLst/>
            <a:gdLst/>
            <a:ahLst/>
            <a:cxnLst/>
            <a:rect l="l" t="t" r="r" b="b"/>
            <a:pathLst>
              <a:path w="4169186" h="1065557">
                <a:moveTo>
                  <a:pt x="0" y="0"/>
                </a:moveTo>
                <a:lnTo>
                  <a:pt x="4169186" y="0"/>
                </a:lnTo>
                <a:lnTo>
                  <a:pt x="4169186" y="1065557"/>
                </a:lnTo>
                <a:lnTo>
                  <a:pt x="0" y="106555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254" t="-44959" r="-5745" b="-52453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4"/>
          <p:cNvSpPr/>
          <p:nvPr/>
        </p:nvSpPr>
        <p:spPr>
          <a:xfrm>
            <a:off x="1021975" y="5128294"/>
            <a:ext cx="4092957" cy="922962"/>
          </a:xfrm>
          <a:custGeom>
            <a:avLst/>
            <a:gdLst/>
            <a:ahLst/>
            <a:cxnLst/>
            <a:rect l="l" t="t" r="r" b="b"/>
            <a:pathLst>
              <a:path w="4092957" h="922962">
                <a:moveTo>
                  <a:pt x="0" y="0"/>
                </a:moveTo>
                <a:lnTo>
                  <a:pt x="4092957" y="0"/>
                </a:lnTo>
                <a:lnTo>
                  <a:pt x="4092957" y="922962"/>
                </a:lnTo>
                <a:lnTo>
                  <a:pt x="0" y="9229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TextBox 5"/>
          <p:cNvSpPr txBox="1"/>
          <p:nvPr/>
        </p:nvSpPr>
        <p:spPr>
          <a:xfrm>
            <a:off x="1021975" y="895350"/>
            <a:ext cx="16230600" cy="11372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40"/>
              </a:lnSpc>
            </a:pPr>
            <a:r>
              <a:rPr lang="en-US" sz="6600">
                <a:solidFill>
                  <a:srgbClr val="000000"/>
                </a:solidFill>
                <a:latin typeface="Montserrat Bold" panose="00000800000000000000"/>
              </a:rPr>
              <a:t>E-Commerce Plattformen</a:t>
            </a:r>
            <a:endParaRPr lang="en-US" sz="6600">
              <a:solidFill>
                <a:srgbClr val="000000"/>
              </a:solidFill>
              <a:latin typeface="Montserrat Bold" panose="00000800000000000000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5979683" y="2603462"/>
            <a:ext cx="11189938" cy="1099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80"/>
              </a:lnSpc>
              <a:spcBef>
                <a:spcPct val="0"/>
              </a:spcBef>
            </a:pPr>
            <a:r>
              <a:rPr lang="en-US" sz="3200">
                <a:solidFill>
                  <a:srgbClr val="FFFFFF"/>
                </a:solidFill>
                <a:latin typeface="Montserrat" panose="00000500000000000000"/>
              </a:rPr>
              <a:t>Shopify ist die beste E-Commerce-Plattform für mühelosen Aufbau von Online-Shops.</a:t>
            </a:r>
            <a:endParaRPr lang="en-US" sz="3200">
              <a:solidFill>
                <a:srgbClr val="FFFFFF"/>
              </a:solidFill>
              <a:latin typeface="Montserrat" panose="00000500000000000000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5979683" y="4835545"/>
            <a:ext cx="11189938" cy="1099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80"/>
              </a:lnSpc>
              <a:spcBef>
                <a:spcPct val="0"/>
              </a:spcBef>
            </a:pPr>
            <a:r>
              <a:rPr lang="en-US" sz="3200">
                <a:solidFill>
                  <a:srgbClr val="FFFFFF"/>
                </a:solidFill>
                <a:latin typeface="Montserrat" panose="00000500000000000000"/>
              </a:rPr>
              <a:t>BigCommerce ist die beste E-Commerce-Plattform für große Unternehmen.</a:t>
            </a:r>
            <a:endParaRPr lang="en-US" sz="3200">
              <a:solidFill>
                <a:srgbClr val="FFFFFF"/>
              </a:solidFill>
              <a:latin typeface="Montserrat" panose="00000500000000000000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5979683" y="7291239"/>
            <a:ext cx="11189938" cy="1099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80"/>
              </a:lnSpc>
              <a:spcBef>
                <a:spcPct val="0"/>
              </a:spcBef>
            </a:pPr>
            <a:r>
              <a:rPr lang="en-US" sz="3200">
                <a:solidFill>
                  <a:srgbClr val="FFFFFF"/>
                </a:solidFill>
                <a:latin typeface="Montserrat" panose="00000500000000000000"/>
              </a:rPr>
              <a:t>WooCommerce ist die beste E-Commerce-Plattform für bestehende WordPress-Websites.</a:t>
            </a:r>
            <a:endParaRPr lang="en-US" sz="3200">
              <a:solidFill>
                <a:srgbClr val="FFFFFF"/>
              </a:solidFill>
              <a:latin typeface="Montserrat" panose="00000500000000000000"/>
            </a:endParaRPr>
          </a:p>
        </p:txBody>
      </p:sp>
      <p:sp>
        <p:nvSpPr>
          <p:cNvPr id="9" name="AutoShape 9"/>
          <p:cNvSpPr/>
          <p:nvPr/>
        </p:nvSpPr>
        <p:spPr>
          <a:xfrm>
            <a:off x="945746" y="4280238"/>
            <a:ext cx="16223875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sp>
        <p:nvSpPr>
          <p:cNvPr id="10" name="AutoShape 10"/>
          <p:cNvSpPr/>
          <p:nvPr/>
        </p:nvSpPr>
        <p:spPr>
          <a:xfrm>
            <a:off x="945746" y="6547823"/>
            <a:ext cx="16223875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sp>
        <p:nvSpPr>
          <p:cNvPr id="11" name="AutoShape 11"/>
          <p:cNvSpPr/>
          <p:nvPr/>
        </p:nvSpPr>
        <p:spPr>
          <a:xfrm>
            <a:off x="945746" y="9191625"/>
            <a:ext cx="16223875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725064" y="0"/>
            <a:ext cx="6562936" cy="10287000"/>
            <a:chOff x="0" y="0"/>
            <a:chExt cx="1016771" cy="15937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16771" cy="1593725"/>
            </a:xfrm>
            <a:custGeom>
              <a:avLst/>
              <a:gdLst/>
              <a:ahLst/>
              <a:cxnLst/>
              <a:rect l="l" t="t" r="r" b="b"/>
              <a:pathLst>
                <a:path w="1016771" h="1593725">
                  <a:moveTo>
                    <a:pt x="0" y="0"/>
                  </a:moveTo>
                  <a:lnTo>
                    <a:pt x="1016771" y="0"/>
                  </a:lnTo>
                  <a:lnTo>
                    <a:pt x="1016771" y="1593725"/>
                  </a:lnTo>
                  <a:lnTo>
                    <a:pt x="0" y="1593725"/>
                  </a:lnTo>
                  <a:close/>
                </a:path>
              </a:pathLst>
            </a:custGeom>
            <a:blipFill>
              <a:blip r:embed="rId1"/>
              <a:stretch>
                <a:fillRect l="-88151" r="-46670"/>
              </a:stretch>
            </a:blip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1028700" y="1028700"/>
            <a:ext cx="9788901" cy="1943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680"/>
              </a:lnSpc>
            </a:pPr>
            <a:r>
              <a:rPr lang="en-US" sz="6400">
                <a:solidFill>
                  <a:srgbClr val="E1A10B"/>
                </a:solidFill>
                <a:latin typeface="Montserrat Bold" panose="00000800000000000000"/>
              </a:rPr>
              <a:t>Zahlungsmethoden im elektronischen Handel</a:t>
            </a:r>
            <a:endParaRPr lang="en-US" sz="6400">
              <a:solidFill>
                <a:srgbClr val="E1A10B"/>
              </a:solidFill>
              <a:latin typeface="Montserrat Bold" panose="00000800000000000000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028700" y="3874894"/>
            <a:ext cx="974112" cy="974112"/>
          </a:xfrm>
          <a:custGeom>
            <a:avLst/>
            <a:gdLst/>
            <a:ahLst/>
            <a:cxnLst/>
            <a:rect l="l" t="t" r="r" b="b"/>
            <a:pathLst>
              <a:path w="974112" h="974112">
                <a:moveTo>
                  <a:pt x="0" y="0"/>
                </a:moveTo>
                <a:lnTo>
                  <a:pt x="974112" y="0"/>
                </a:lnTo>
                <a:lnTo>
                  <a:pt x="974112" y="974112"/>
                </a:lnTo>
                <a:lnTo>
                  <a:pt x="0" y="9741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TextBox 6"/>
          <p:cNvSpPr txBox="1"/>
          <p:nvPr/>
        </p:nvSpPr>
        <p:spPr>
          <a:xfrm>
            <a:off x="1396217" y="3913322"/>
            <a:ext cx="239078" cy="8115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20"/>
              </a:lnSpc>
              <a:spcBef>
                <a:spcPct val="0"/>
              </a:spcBef>
            </a:pPr>
            <a:r>
              <a:rPr lang="en-US" sz="4800">
                <a:solidFill>
                  <a:srgbClr val="E1A10B"/>
                </a:solidFill>
                <a:latin typeface="Montserrat Bold" panose="00000800000000000000"/>
              </a:rPr>
              <a:t>1</a:t>
            </a:r>
            <a:endParaRPr lang="en-US" sz="4800">
              <a:solidFill>
                <a:srgbClr val="E1A10B"/>
              </a:solidFill>
              <a:latin typeface="Montserrat Bold" panose="00000800000000000000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2214756" y="4021907"/>
            <a:ext cx="4529971" cy="6134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  <a:spcBef>
                <a:spcPct val="0"/>
              </a:spcBef>
            </a:pPr>
            <a:r>
              <a:rPr lang="en-US" sz="3600" dirty="0" err="1">
                <a:solidFill>
                  <a:srgbClr val="E1A10B"/>
                </a:solidFill>
                <a:latin typeface="Montserrat Bold" panose="00000800000000000000"/>
              </a:rPr>
              <a:t>Kredit</a:t>
            </a:r>
            <a:r>
              <a:rPr lang="en-US" sz="3600" dirty="0">
                <a:solidFill>
                  <a:srgbClr val="E1A10B"/>
                </a:solidFill>
                <a:latin typeface="Montserrat Bold" panose="00000800000000000000"/>
              </a:rPr>
              <a:t>-/</a:t>
            </a:r>
            <a:r>
              <a:rPr lang="en-US" sz="3600" dirty="0" err="1">
                <a:solidFill>
                  <a:srgbClr val="E1A10B"/>
                </a:solidFill>
                <a:latin typeface="Montserrat Bold" panose="00000800000000000000"/>
              </a:rPr>
              <a:t>Debitkarte</a:t>
            </a:r>
            <a:endParaRPr lang="en-US" sz="3600" dirty="0">
              <a:solidFill>
                <a:srgbClr val="E1A10B"/>
              </a:solidFill>
              <a:latin typeface="Montserrat Bold" panose="00000800000000000000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028700" y="4972831"/>
            <a:ext cx="974112" cy="974112"/>
          </a:xfrm>
          <a:custGeom>
            <a:avLst/>
            <a:gdLst/>
            <a:ahLst/>
            <a:cxnLst/>
            <a:rect l="l" t="t" r="r" b="b"/>
            <a:pathLst>
              <a:path w="974112" h="974112">
                <a:moveTo>
                  <a:pt x="0" y="0"/>
                </a:moveTo>
                <a:lnTo>
                  <a:pt x="974112" y="0"/>
                </a:lnTo>
                <a:lnTo>
                  <a:pt x="974112" y="974112"/>
                </a:lnTo>
                <a:lnTo>
                  <a:pt x="0" y="9741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9" name="TextBox 9"/>
          <p:cNvSpPr txBox="1"/>
          <p:nvPr/>
        </p:nvSpPr>
        <p:spPr>
          <a:xfrm>
            <a:off x="1335912" y="5011259"/>
            <a:ext cx="359688" cy="8115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20"/>
              </a:lnSpc>
              <a:spcBef>
                <a:spcPct val="0"/>
              </a:spcBef>
            </a:pPr>
            <a:r>
              <a:rPr lang="en-US" sz="4800">
                <a:solidFill>
                  <a:srgbClr val="E1A10B"/>
                </a:solidFill>
                <a:latin typeface="Montserrat Bold" panose="00000800000000000000"/>
              </a:rPr>
              <a:t>2</a:t>
            </a:r>
            <a:endParaRPr lang="en-US" sz="4800">
              <a:solidFill>
                <a:srgbClr val="E1A10B"/>
              </a:solidFill>
              <a:latin typeface="Montserrat Bold" panose="00000800000000000000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2214756" y="5119844"/>
            <a:ext cx="1747643" cy="6134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  <a:spcBef>
                <a:spcPct val="0"/>
              </a:spcBef>
            </a:pPr>
            <a:r>
              <a:rPr lang="en-US" sz="3600" dirty="0">
                <a:solidFill>
                  <a:srgbClr val="E1A10B"/>
                </a:solidFill>
                <a:latin typeface="Montserrat Bold" panose="00000800000000000000"/>
              </a:rPr>
              <a:t>PayPal</a:t>
            </a:r>
            <a:endParaRPr lang="en-US" sz="3600" dirty="0">
              <a:solidFill>
                <a:srgbClr val="E1A10B"/>
              </a:solidFill>
              <a:latin typeface="Montserrat Bold" panose="00000800000000000000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028700" y="6078789"/>
            <a:ext cx="974112" cy="974112"/>
          </a:xfrm>
          <a:custGeom>
            <a:avLst/>
            <a:gdLst/>
            <a:ahLst/>
            <a:cxnLst/>
            <a:rect l="l" t="t" r="r" b="b"/>
            <a:pathLst>
              <a:path w="974112" h="974112">
                <a:moveTo>
                  <a:pt x="0" y="0"/>
                </a:moveTo>
                <a:lnTo>
                  <a:pt x="974112" y="0"/>
                </a:lnTo>
                <a:lnTo>
                  <a:pt x="974112" y="974112"/>
                </a:lnTo>
                <a:lnTo>
                  <a:pt x="0" y="9741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2" name="TextBox 12"/>
          <p:cNvSpPr txBox="1"/>
          <p:nvPr/>
        </p:nvSpPr>
        <p:spPr>
          <a:xfrm>
            <a:off x="1335257" y="6117217"/>
            <a:ext cx="360998" cy="8115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20"/>
              </a:lnSpc>
              <a:spcBef>
                <a:spcPct val="0"/>
              </a:spcBef>
            </a:pPr>
            <a:r>
              <a:rPr lang="en-US" sz="4800">
                <a:solidFill>
                  <a:srgbClr val="E1A10B"/>
                </a:solidFill>
                <a:latin typeface="Montserrat Bold" panose="00000800000000000000"/>
              </a:rPr>
              <a:t>3</a:t>
            </a:r>
            <a:endParaRPr lang="en-US" sz="4800">
              <a:solidFill>
                <a:srgbClr val="E1A10B"/>
              </a:solidFill>
              <a:latin typeface="Montserrat Bold" panose="00000800000000000000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2214757" y="7333264"/>
            <a:ext cx="2431971" cy="6134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  <a:spcBef>
                <a:spcPct val="0"/>
              </a:spcBef>
            </a:pPr>
            <a:r>
              <a:rPr lang="en-US" sz="3600">
                <a:solidFill>
                  <a:srgbClr val="E1A10B"/>
                </a:solidFill>
                <a:latin typeface="Montserrat Bold" panose="00000800000000000000"/>
              </a:rPr>
              <a:t>E-Wallets </a:t>
            </a:r>
            <a:endParaRPr lang="en-US" sz="3600">
              <a:solidFill>
                <a:srgbClr val="E1A10B"/>
              </a:solidFill>
              <a:latin typeface="Montserrat Bold" panose="00000800000000000000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1028700" y="7186251"/>
            <a:ext cx="974112" cy="974112"/>
          </a:xfrm>
          <a:custGeom>
            <a:avLst/>
            <a:gdLst/>
            <a:ahLst/>
            <a:cxnLst/>
            <a:rect l="l" t="t" r="r" b="b"/>
            <a:pathLst>
              <a:path w="974112" h="974112">
                <a:moveTo>
                  <a:pt x="0" y="0"/>
                </a:moveTo>
                <a:lnTo>
                  <a:pt x="974112" y="0"/>
                </a:lnTo>
                <a:lnTo>
                  <a:pt x="974112" y="974112"/>
                </a:lnTo>
                <a:lnTo>
                  <a:pt x="0" y="9741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5" name="TextBox 15"/>
          <p:cNvSpPr txBox="1"/>
          <p:nvPr/>
        </p:nvSpPr>
        <p:spPr>
          <a:xfrm>
            <a:off x="1305730" y="7224679"/>
            <a:ext cx="420053" cy="8115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20"/>
              </a:lnSpc>
              <a:spcBef>
                <a:spcPct val="0"/>
              </a:spcBef>
            </a:pPr>
            <a:r>
              <a:rPr lang="en-US" sz="4800">
                <a:solidFill>
                  <a:srgbClr val="E1A10B"/>
                </a:solidFill>
                <a:latin typeface="Montserrat Bold" panose="00000800000000000000"/>
              </a:rPr>
              <a:t>4</a:t>
            </a:r>
            <a:endParaRPr lang="en-US" sz="4800">
              <a:solidFill>
                <a:srgbClr val="E1A10B"/>
              </a:solidFill>
              <a:latin typeface="Montserrat Bold" panose="00000800000000000000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2214757" y="6225802"/>
            <a:ext cx="5100443" cy="6134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  <a:spcBef>
                <a:spcPct val="0"/>
              </a:spcBef>
            </a:pPr>
            <a:r>
              <a:rPr lang="en-US" sz="3600" dirty="0" err="1">
                <a:solidFill>
                  <a:srgbClr val="E1A10B"/>
                </a:solidFill>
                <a:latin typeface="Montserrat Bold" panose="00000800000000000000"/>
              </a:rPr>
              <a:t>Banküberweisungen</a:t>
            </a:r>
            <a:endParaRPr lang="en-US" sz="3600" dirty="0">
              <a:solidFill>
                <a:srgbClr val="E1A10B"/>
              </a:solidFill>
              <a:latin typeface="Montserrat Bold" panose="00000800000000000000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2214757" y="8431201"/>
            <a:ext cx="4529971" cy="6134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  <a:spcBef>
                <a:spcPct val="0"/>
              </a:spcBef>
            </a:pPr>
            <a:r>
              <a:rPr lang="en-US" sz="3600">
                <a:solidFill>
                  <a:srgbClr val="E1A10B"/>
                </a:solidFill>
                <a:latin typeface="Montserrat Bold" panose="00000800000000000000"/>
              </a:rPr>
              <a:t>Kryptowährungen </a:t>
            </a:r>
            <a:endParaRPr lang="en-US" sz="3600">
              <a:solidFill>
                <a:srgbClr val="E1A10B"/>
              </a:solidFill>
              <a:latin typeface="Montserrat Bold" panose="00000800000000000000"/>
            </a:endParaRPr>
          </a:p>
        </p:txBody>
      </p:sp>
      <p:sp>
        <p:nvSpPr>
          <p:cNvPr id="18" name="Freeform 18"/>
          <p:cNvSpPr/>
          <p:nvPr/>
        </p:nvSpPr>
        <p:spPr>
          <a:xfrm>
            <a:off x="1028700" y="8284188"/>
            <a:ext cx="974112" cy="974112"/>
          </a:xfrm>
          <a:custGeom>
            <a:avLst/>
            <a:gdLst/>
            <a:ahLst/>
            <a:cxnLst/>
            <a:rect l="l" t="t" r="r" b="b"/>
            <a:pathLst>
              <a:path w="974112" h="974112">
                <a:moveTo>
                  <a:pt x="0" y="0"/>
                </a:moveTo>
                <a:lnTo>
                  <a:pt x="974112" y="0"/>
                </a:lnTo>
                <a:lnTo>
                  <a:pt x="974112" y="974112"/>
                </a:lnTo>
                <a:lnTo>
                  <a:pt x="0" y="9741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9" name="TextBox 19"/>
          <p:cNvSpPr txBox="1"/>
          <p:nvPr/>
        </p:nvSpPr>
        <p:spPr>
          <a:xfrm>
            <a:off x="1334364" y="8322616"/>
            <a:ext cx="362783" cy="8115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20"/>
              </a:lnSpc>
              <a:spcBef>
                <a:spcPct val="0"/>
              </a:spcBef>
            </a:pPr>
            <a:r>
              <a:rPr lang="en-US" sz="4800">
                <a:solidFill>
                  <a:srgbClr val="E1A10B"/>
                </a:solidFill>
                <a:latin typeface="Montserrat Bold" panose="00000800000000000000"/>
              </a:rPr>
              <a:t>5</a:t>
            </a:r>
            <a:endParaRPr lang="en-US" sz="4800">
              <a:solidFill>
                <a:srgbClr val="E1A10B"/>
              </a:solidFill>
              <a:latin typeface="Montserrat Bold" panose="0000080000000000000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309609"/>
          </a:xfrm>
          <a:custGeom>
            <a:avLst/>
            <a:gdLst/>
            <a:ahLst/>
            <a:cxnLst/>
            <a:rect l="l" t="t" r="r" b="b"/>
            <a:pathLst>
              <a:path w="18288000" h="10309609">
                <a:moveTo>
                  <a:pt x="0" y="0"/>
                </a:moveTo>
                <a:lnTo>
                  <a:pt x="18288000" y="0"/>
                </a:lnTo>
                <a:lnTo>
                  <a:pt x="18288000" y="10309609"/>
                </a:lnTo>
                <a:lnTo>
                  <a:pt x="0" y="10309609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 l="-14985" t="-18639" b="-17340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>
            <a:off x="1327881" y="4169388"/>
            <a:ext cx="974112" cy="974112"/>
          </a:xfrm>
          <a:custGeom>
            <a:avLst/>
            <a:gdLst/>
            <a:ahLst/>
            <a:cxnLst/>
            <a:rect l="l" t="t" r="r" b="b"/>
            <a:pathLst>
              <a:path w="974112" h="974112">
                <a:moveTo>
                  <a:pt x="0" y="0"/>
                </a:moveTo>
                <a:lnTo>
                  <a:pt x="974112" y="0"/>
                </a:lnTo>
                <a:lnTo>
                  <a:pt x="974112" y="974112"/>
                </a:lnTo>
                <a:lnTo>
                  <a:pt x="0" y="9741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4"/>
          <p:cNvSpPr/>
          <p:nvPr/>
        </p:nvSpPr>
        <p:spPr>
          <a:xfrm>
            <a:off x="6186258" y="4142072"/>
            <a:ext cx="974112" cy="974112"/>
          </a:xfrm>
          <a:custGeom>
            <a:avLst/>
            <a:gdLst/>
            <a:ahLst/>
            <a:cxnLst/>
            <a:rect l="l" t="t" r="r" b="b"/>
            <a:pathLst>
              <a:path w="974112" h="974112">
                <a:moveTo>
                  <a:pt x="0" y="0"/>
                </a:moveTo>
                <a:lnTo>
                  <a:pt x="974112" y="0"/>
                </a:lnTo>
                <a:lnTo>
                  <a:pt x="974112" y="974112"/>
                </a:lnTo>
                <a:lnTo>
                  <a:pt x="0" y="9741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Freeform 5"/>
          <p:cNvSpPr/>
          <p:nvPr/>
        </p:nvSpPr>
        <p:spPr>
          <a:xfrm>
            <a:off x="12376193" y="4169388"/>
            <a:ext cx="974112" cy="974112"/>
          </a:xfrm>
          <a:custGeom>
            <a:avLst/>
            <a:gdLst/>
            <a:ahLst/>
            <a:cxnLst/>
            <a:rect l="l" t="t" r="r" b="b"/>
            <a:pathLst>
              <a:path w="974112" h="974112">
                <a:moveTo>
                  <a:pt x="0" y="0"/>
                </a:moveTo>
                <a:lnTo>
                  <a:pt x="974112" y="0"/>
                </a:lnTo>
                <a:lnTo>
                  <a:pt x="974112" y="974112"/>
                </a:lnTo>
                <a:lnTo>
                  <a:pt x="0" y="9741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Freeform 6"/>
          <p:cNvSpPr/>
          <p:nvPr/>
        </p:nvSpPr>
        <p:spPr>
          <a:xfrm>
            <a:off x="2484249" y="6211559"/>
            <a:ext cx="2794454" cy="2667433"/>
          </a:xfrm>
          <a:custGeom>
            <a:avLst/>
            <a:gdLst/>
            <a:ahLst/>
            <a:cxnLst/>
            <a:rect l="l" t="t" r="r" b="b"/>
            <a:pathLst>
              <a:path w="2794454" h="2667433">
                <a:moveTo>
                  <a:pt x="0" y="0"/>
                </a:moveTo>
                <a:lnTo>
                  <a:pt x="2794454" y="0"/>
                </a:lnTo>
                <a:lnTo>
                  <a:pt x="2794454" y="2667433"/>
                </a:lnTo>
                <a:lnTo>
                  <a:pt x="0" y="266743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7" name="Freeform 7"/>
          <p:cNvSpPr/>
          <p:nvPr/>
        </p:nvSpPr>
        <p:spPr>
          <a:xfrm>
            <a:off x="3211857" y="6617505"/>
            <a:ext cx="669619" cy="1086402"/>
          </a:xfrm>
          <a:custGeom>
            <a:avLst/>
            <a:gdLst/>
            <a:ahLst/>
            <a:cxnLst/>
            <a:rect l="l" t="t" r="r" b="b"/>
            <a:pathLst>
              <a:path w="669619" h="1086402">
                <a:moveTo>
                  <a:pt x="0" y="0"/>
                </a:moveTo>
                <a:lnTo>
                  <a:pt x="669619" y="0"/>
                </a:lnTo>
                <a:lnTo>
                  <a:pt x="669619" y="1086402"/>
                </a:lnTo>
                <a:lnTo>
                  <a:pt x="0" y="108640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8" name="Freeform 8"/>
          <p:cNvSpPr/>
          <p:nvPr/>
        </p:nvSpPr>
        <p:spPr>
          <a:xfrm>
            <a:off x="13531280" y="6211559"/>
            <a:ext cx="2794454" cy="2794454"/>
          </a:xfrm>
          <a:custGeom>
            <a:avLst/>
            <a:gdLst/>
            <a:ahLst/>
            <a:cxnLst/>
            <a:rect l="l" t="t" r="r" b="b"/>
            <a:pathLst>
              <a:path w="2794454" h="2794454">
                <a:moveTo>
                  <a:pt x="0" y="0"/>
                </a:moveTo>
                <a:lnTo>
                  <a:pt x="2794454" y="0"/>
                </a:lnTo>
                <a:lnTo>
                  <a:pt x="2794454" y="2794454"/>
                </a:lnTo>
                <a:lnTo>
                  <a:pt x="0" y="279445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9" name="Freeform 9"/>
          <p:cNvSpPr/>
          <p:nvPr/>
        </p:nvSpPr>
        <p:spPr>
          <a:xfrm>
            <a:off x="7746773" y="6084538"/>
            <a:ext cx="2794454" cy="2794454"/>
          </a:xfrm>
          <a:custGeom>
            <a:avLst/>
            <a:gdLst/>
            <a:ahLst/>
            <a:cxnLst/>
            <a:rect l="l" t="t" r="r" b="b"/>
            <a:pathLst>
              <a:path w="2794454" h="2794454">
                <a:moveTo>
                  <a:pt x="0" y="0"/>
                </a:moveTo>
                <a:lnTo>
                  <a:pt x="2794454" y="0"/>
                </a:lnTo>
                <a:lnTo>
                  <a:pt x="2794454" y="2794454"/>
                </a:lnTo>
                <a:lnTo>
                  <a:pt x="0" y="279445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0" name="TextBox 10"/>
          <p:cNvSpPr txBox="1"/>
          <p:nvPr/>
        </p:nvSpPr>
        <p:spPr>
          <a:xfrm>
            <a:off x="1028700" y="895350"/>
            <a:ext cx="16230600" cy="2202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20"/>
              </a:lnSpc>
            </a:pPr>
            <a:r>
              <a:rPr lang="en-US" sz="6300">
                <a:solidFill>
                  <a:srgbClr val="E1A10B"/>
                </a:solidFill>
                <a:latin typeface="Montserrat Bold" panose="00000800000000000000"/>
              </a:rPr>
              <a:t>Herausforderungen im elektronischen Handel</a:t>
            </a:r>
            <a:endParaRPr lang="en-US" sz="6300">
              <a:solidFill>
                <a:srgbClr val="E1A10B"/>
              </a:solidFill>
              <a:latin typeface="Montserrat Bold" panose="00000800000000000000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571409" y="4207816"/>
            <a:ext cx="487056" cy="8115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20"/>
              </a:lnSpc>
              <a:spcBef>
                <a:spcPct val="0"/>
              </a:spcBef>
            </a:pPr>
            <a:r>
              <a:rPr lang="en-US" sz="4800">
                <a:solidFill>
                  <a:srgbClr val="E1A10B"/>
                </a:solidFill>
                <a:latin typeface="Montserrat Bold" panose="00000800000000000000"/>
              </a:rPr>
              <a:t>1</a:t>
            </a:r>
            <a:endParaRPr lang="en-US" sz="4800">
              <a:solidFill>
                <a:srgbClr val="E1A10B"/>
              </a:solidFill>
              <a:latin typeface="Montserrat Bold" panose="00000800000000000000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6493470" y="4180501"/>
            <a:ext cx="359688" cy="8115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20"/>
              </a:lnSpc>
              <a:spcBef>
                <a:spcPct val="0"/>
              </a:spcBef>
            </a:pPr>
            <a:r>
              <a:rPr lang="en-US" sz="4800">
                <a:solidFill>
                  <a:srgbClr val="E1A10B"/>
                </a:solidFill>
                <a:latin typeface="Montserrat Bold" panose="00000800000000000000"/>
              </a:rPr>
              <a:t>2</a:t>
            </a:r>
            <a:endParaRPr lang="en-US" sz="4800">
              <a:solidFill>
                <a:srgbClr val="E1A10B"/>
              </a:solidFill>
              <a:latin typeface="Montserrat Bold" panose="00000800000000000000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2682751" y="4207816"/>
            <a:ext cx="360998" cy="8115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20"/>
              </a:lnSpc>
              <a:spcBef>
                <a:spcPct val="0"/>
              </a:spcBef>
            </a:pPr>
            <a:r>
              <a:rPr lang="en-US" sz="4800">
                <a:solidFill>
                  <a:srgbClr val="E1A10B"/>
                </a:solidFill>
                <a:latin typeface="Montserrat Bold" panose="00000800000000000000"/>
              </a:rPr>
              <a:t>3</a:t>
            </a:r>
            <a:endParaRPr lang="en-US" sz="4800">
              <a:solidFill>
                <a:srgbClr val="E1A10B"/>
              </a:solidFill>
              <a:latin typeface="Montserrat Bold" panose="00000800000000000000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2484249" y="4149079"/>
            <a:ext cx="4098275" cy="9671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20"/>
              </a:lnSpc>
              <a:spcBef>
                <a:spcPct val="0"/>
              </a:spcBef>
            </a:pPr>
            <a:r>
              <a:rPr lang="en-US" sz="2800">
                <a:solidFill>
                  <a:srgbClr val="E1A10B"/>
                </a:solidFill>
                <a:latin typeface="Montserrat Bold" panose="00000800000000000000"/>
              </a:rPr>
              <a:t>Produktsuche Schwierigkeiten</a:t>
            </a:r>
            <a:endParaRPr lang="en-US" sz="2800">
              <a:solidFill>
                <a:srgbClr val="E1A10B"/>
              </a:solidFill>
              <a:latin typeface="Montserrat Bold" panose="00000800000000000000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7307855" y="4369413"/>
            <a:ext cx="4195524" cy="471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20"/>
              </a:lnSpc>
              <a:spcBef>
                <a:spcPct val="0"/>
              </a:spcBef>
            </a:pPr>
            <a:r>
              <a:rPr lang="en-US" sz="2800">
                <a:solidFill>
                  <a:srgbClr val="E1A10B"/>
                </a:solidFill>
                <a:latin typeface="Montserrat Bold" panose="00000800000000000000"/>
              </a:rPr>
              <a:t>Markenpositionierung</a:t>
            </a:r>
            <a:endParaRPr lang="en-US" sz="2800">
              <a:solidFill>
                <a:srgbClr val="E1A10B"/>
              </a:solidFill>
              <a:latin typeface="Montserrat Bold" panose="00000800000000000000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3531280" y="4149079"/>
            <a:ext cx="3428838" cy="9671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20"/>
              </a:lnSpc>
              <a:spcBef>
                <a:spcPct val="0"/>
              </a:spcBef>
            </a:pPr>
            <a:r>
              <a:rPr lang="en-US" sz="2800">
                <a:solidFill>
                  <a:srgbClr val="E1A10B"/>
                </a:solidFill>
                <a:latin typeface="Montserrat Bold" panose="00000800000000000000"/>
              </a:rPr>
              <a:t>Unübersichtliche Informationen</a:t>
            </a:r>
            <a:endParaRPr lang="en-US" sz="2800">
              <a:solidFill>
                <a:srgbClr val="E1A10B"/>
              </a:solidFill>
              <a:latin typeface="Montserrat Bold" panose="0000080000000000000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0F032860FE59B94DB7E8C59EF37275DE" ma:contentTypeVersion="4" ma:contentTypeDescription="Utwórz nowy dokument." ma:contentTypeScope="" ma:versionID="30a33ceb647133b84e5dba8a309f7008">
  <xsd:schema xmlns:xsd="http://www.w3.org/2001/XMLSchema" xmlns:xs="http://www.w3.org/2001/XMLSchema" xmlns:p="http://schemas.microsoft.com/office/2006/metadata/properties" xmlns:ns2="6088189d-10d2-4b44-9742-ab2d115595fe" targetNamespace="http://schemas.microsoft.com/office/2006/metadata/properties" ma:root="true" ma:fieldsID="513c54406955a8cf909538105aa7cd4f" ns2:_="">
    <xsd:import namespace="6088189d-10d2-4b44-9742-ab2d115595f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088189d-10d2-4b44-9742-ab2d115595f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zawartości"/>
        <xsd:element ref="dc:title" minOccurs="0" maxOccurs="1" ma:index="4" ma:displayName="Tytu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9834CEBD-8CED-4312-9228-78827961360F}"/>
</file>

<file path=customXml/itemProps2.xml><?xml version="1.0" encoding="utf-8"?>
<ds:datastoreItem xmlns:ds="http://schemas.openxmlformats.org/officeDocument/2006/customXml" ds:itemID="{E4F08228-8788-4E1A-8B24-A515B827541E}"/>
</file>

<file path=customXml/itemProps3.xml><?xml version="1.0" encoding="utf-8"?>
<ds:datastoreItem xmlns:ds="http://schemas.openxmlformats.org/officeDocument/2006/customXml" ds:itemID="{090B5AD7-AAF5-46E7-8AA1-F81C0E6B256A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4151</Words>
  <Application>WPS Presentation</Application>
  <PresentationFormat>Niestandardowy</PresentationFormat>
  <Paragraphs>245</Paragraphs>
  <Slides>14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14</vt:i4>
      </vt:variant>
    </vt:vector>
  </HeadingPairs>
  <TitlesOfParts>
    <vt:vector size="25" baseType="lpstr">
      <vt:lpstr>Arial</vt:lpstr>
      <vt:lpstr>SimSun</vt:lpstr>
      <vt:lpstr>Wingdings</vt:lpstr>
      <vt:lpstr>Montserrat Bold</vt:lpstr>
      <vt:lpstr>Montserrat Semi-Bold</vt:lpstr>
      <vt:lpstr>Montserrat</vt:lpstr>
      <vt:lpstr>Arial</vt:lpstr>
      <vt:lpstr>Calibri</vt:lpstr>
      <vt:lpstr>Microsoft YaHei</vt:lpstr>
      <vt:lpstr>Arial Unicode MS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Elektronischer Handel</dc:title>
  <dc:creator/>
  <cp:lastModifiedBy>Oem</cp:lastModifiedBy>
  <cp:revision>4</cp:revision>
  <dcterms:created xsi:type="dcterms:W3CDTF">2006-08-16T00:00:00Z</dcterms:created>
  <dcterms:modified xsi:type="dcterms:W3CDTF">2024-03-03T17:00:08Z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633A939AE52D43CAA788850AB53F76EF_12</vt:lpwstr>
  </property>
  <property fmtid="{D5CDD505-2E9C-101B-9397-08002B2CF9AE}" pid="3" name="KSOProductBuildVer">
    <vt:lpwstr>1045-12.2.0.13489</vt:lpwstr>
  </property>
  <property fmtid="{D5CDD505-2E9C-101B-9397-08002B2CF9AE}" pid="4" name="ContentTypeId">
    <vt:lpwstr>0x0101000F032860FE59B94DB7E8C59EF37275DE</vt:lpwstr>
  </property>
</Properties>
</file>