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presProps" Target="presProps.xml"/><Relationship Id="rId13" Type="http://schemas.openxmlformats.org/officeDocument/2006/relationships/slide" Target="slides/slide11.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7" Type="http://schemas.openxmlformats.org/officeDocument/2006/relationships/slide" Target="slides/slide15.xml"/><Relationship Id="rId12" Type="http://schemas.openxmlformats.org/officeDocument/2006/relationships/slide" Target="slides/slide10.xml"/><Relationship Id="rId20" Type="http://schemas.openxmlformats.org/officeDocument/2006/relationships/tableStyles" Target="tableStyles.xml"/><Relationship Id="rId2" Type="http://schemas.openxmlformats.org/officeDocument/2006/relationships/theme" Target="theme/theme1.xml"/><Relationship Id="rId16" Type="http://schemas.openxmlformats.org/officeDocument/2006/relationships/slide" Target="slides/slide14.xml"/><Relationship Id="rId6" Type="http://schemas.openxmlformats.org/officeDocument/2006/relationships/slide" Target="slides/slide4.xml"/><Relationship Id="rId11" Type="http://schemas.openxmlformats.org/officeDocument/2006/relationships/slide" Target="slides/slide9.xml"/><Relationship Id="rId1" Type="http://schemas.openxmlformats.org/officeDocument/2006/relationships/slideMaster" Target="slideMasters/slide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3.xml"/><Relationship Id="rId19" Type="http://schemas.openxmlformats.org/officeDocument/2006/relationships/viewProps" Target="viewProps.xml"/><Relationship Id="rId10" Type="http://schemas.openxmlformats.org/officeDocument/2006/relationships/slide" Target="slides/slide8.xml"/><Relationship Id="rId9" Type="http://schemas.openxmlformats.org/officeDocument/2006/relationships/slide" Target="slides/slide7.xml"/><Relationship Id="rId4" Type="http://schemas.openxmlformats.org/officeDocument/2006/relationships/slide" Target="slides/slide2.xml"/><Relationship Id="rId14" Type="http://schemas.openxmlformats.org/officeDocument/2006/relationships/slide" Target="slides/slide12.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DCCA726-0BBB-4DF9-A808-B3AB8091184A}"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pl-PL"/>
        </a:p>
      </dgm:t>
    </dgm:pt>
    <dgm:pt modelId="{2F838AA3-4E64-4FCD-A8F2-B34C5870AD2E}">
      <dgm:prSet phldrT="[Tekst]"/>
      <dgm:spPr>
        <a:solidFill>
          <a:schemeClr val="bg1">
            <a:lumMod val="85000"/>
          </a:schemeClr>
        </a:solidFill>
      </dgm:spPr>
      <dgm:t>
        <a:bodyPr/>
        <a:lstStyle/>
        <a:p>
          <a:pPr>
            <a:buAutoNum type="arabicPeriod"/>
          </a:pPr>
          <a:r>
            <a:rPr lang="pl-PL" b="1" dirty="0" err="1">
              <a:solidFill>
                <a:schemeClr val="tx1"/>
              </a:solidFill>
              <a:latin typeface="Times New Roman" panose="02020603050405020304" pitchFamily="18" charset="0"/>
              <a:cs typeface="Times New Roman" panose="02020603050405020304" pitchFamily="18" charset="0"/>
            </a:rPr>
            <a:t>Arten</a:t>
          </a:r>
          <a:r>
            <a:rPr lang="pl-PL" b="1" dirty="0">
              <a:solidFill>
                <a:schemeClr val="tx1"/>
              </a:solidFill>
              <a:latin typeface="Times New Roman" panose="02020603050405020304" pitchFamily="18" charset="0"/>
              <a:cs typeface="Times New Roman" panose="02020603050405020304" pitchFamily="18" charset="0"/>
            </a:rPr>
            <a:t> der </a:t>
          </a:r>
          <a:r>
            <a:rPr lang="pl-PL" b="1" dirty="0" err="1">
              <a:solidFill>
                <a:schemeClr val="tx1"/>
              </a:solidFill>
              <a:latin typeface="Times New Roman" panose="02020603050405020304" pitchFamily="18" charset="0"/>
              <a:cs typeface="Times New Roman" panose="02020603050405020304" pitchFamily="18" charset="0"/>
            </a:rPr>
            <a:t>Arbeitslosigkeit</a:t>
          </a:r>
          <a:endParaRPr lang="pl-PL" dirty="0">
            <a:solidFill>
              <a:schemeClr val="tx1"/>
            </a:solidFill>
          </a:endParaRPr>
        </a:p>
      </dgm:t>
    </dgm:pt>
    <dgm:pt modelId="{57A65DB2-B65A-45DD-AC9F-A637E8A1A9FC}" cxnId="{CF439955-B447-4293-896F-55833C3C40C4}" type="parTrans">
      <dgm:prSet/>
      <dgm:spPr/>
      <dgm:t>
        <a:bodyPr/>
        <a:lstStyle/>
        <a:p>
          <a:endParaRPr lang="pl-PL"/>
        </a:p>
      </dgm:t>
    </dgm:pt>
    <dgm:pt modelId="{8842C045-8B04-414A-BB09-440181AD5F88}" cxnId="{CF439955-B447-4293-896F-55833C3C40C4}" type="sibTrans">
      <dgm:prSet/>
      <dgm:spPr/>
      <dgm:t>
        <a:bodyPr/>
        <a:lstStyle/>
        <a:p>
          <a:endParaRPr lang="pl-PL"/>
        </a:p>
      </dgm:t>
    </dgm:pt>
    <dgm:pt modelId="{3BE1F020-4E6E-4261-ADF6-535281FFA127}">
      <dgm:prSet phldrT="[Tekst]" custT="1"/>
      <dgm:spPr>
        <a:solidFill>
          <a:schemeClr val="tx2">
            <a:lumMod val="40000"/>
            <a:lumOff val="60000"/>
          </a:schemeClr>
        </a:solidFill>
      </dgm:spPr>
      <dgm:t>
        <a:bodyPr/>
        <a:lstStyle/>
        <a:p>
          <a:pPr>
            <a:buFont typeface="Arial" panose="020B0604020202020204" pitchFamily="34" charset="0"/>
            <a:buChar char="•"/>
          </a:pPr>
          <a:r>
            <a:rPr lang="en-GB" sz="140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Friktionsarbeitslosigkeit</a:t>
          </a:r>
          <a:endParaRPr lang="pl-PL" sz="1400" dirty="0">
            <a:ln>
              <a:noFill/>
            </a:ln>
            <a:solidFill>
              <a:schemeClr val="tx1"/>
            </a:solidFill>
          </a:endParaRPr>
        </a:p>
      </dgm:t>
    </dgm:pt>
    <dgm:pt modelId="{DC3900F2-B67D-4E3A-A686-F4E64AE9B2CD}" cxnId="{1432872E-73BB-4CAE-BB0F-DED252458A61}" type="parTrans">
      <dgm:prSet/>
      <dgm:spPr/>
      <dgm:t>
        <a:bodyPr/>
        <a:lstStyle/>
        <a:p>
          <a:endParaRPr lang="pl-PL"/>
        </a:p>
      </dgm:t>
    </dgm:pt>
    <dgm:pt modelId="{FC548F13-36FA-407F-83BB-254AB8BA0301}" cxnId="{1432872E-73BB-4CAE-BB0F-DED252458A61}" type="sibTrans">
      <dgm:prSet/>
      <dgm:spPr/>
      <dgm:t>
        <a:bodyPr/>
        <a:lstStyle/>
        <a:p>
          <a:endParaRPr lang="pl-PL"/>
        </a:p>
      </dgm:t>
    </dgm:pt>
    <dgm:pt modelId="{9151D0BC-143C-4300-B2C6-21F7F28A0409}">
      <dgm:prSet phldrT="[Tekst]" custT="1"/>
      <dgm:spPr>
        <a:solidFill>
          <a:schemeClr val="tx2">
            <a:lumMod val="40000"/>
            <a:lumOff val="60000"/>
          </a:schemeClr>
        </a:solidFill>
      </dgm:spPr>
      <dgm:t>
        <a:bodyPr/>
        <a:lstStyle/>
        <a:p>
          <a:pPr>
            <a:buFont typeface="Arial" panose="020B0604020202020204" pitchFamily="34" charset="0"/>
            <a:buChar char="•"/>
          </a:pPr>
          <a:r>
            <a:rPr lang="en-GB" sz="14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Zyklische</a:t>
          </a:r>
          <a:r>
            <a:rPr lang="en-GB" sz="14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lang="en-GB" sz="14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sz="1400" dirty="0">
            <a:solidFill>
              <a:schemeClr val="tx1"/>
            </a:solidFill>
          </a:endParaRPr>
        </a:p>
      </dgm:t>
    </dgm:pt>
    <dgm:pt modelId="{A7873124-4702-4D2D-8F97-A153CB54095D}" cxnId="{4F75561F-1DD3-4F6E-8335-7E2C17CCCA4C}" type="parTrans">
      <dgm:prSet/>
      <dgm:spPr/>
      <dgm:t>
        <a:bodyPr/>
        <a:lstStyle/>
        <a:p>
          <a:endParaRPr lang="pl-PL"/>
        </a:p>
      </dgm:t>
    </dgm:pt>
    <dgm:pt modelId="{87B50A42-A41A-4D36-A3B9-3186CF3A0A48}" cxnId="{4F75561F-1DD3-4F6E-8335-7E2C17CCCA4C}" type="sibTrans">
      <dgm:prSet/>
      <dgm:spPr/>
      <dgm:t>
        <a:bodyPr/>
        <a:lstStyle/>
        <a:p>
          <a:endParaRPr lang="pl-PL"/>
        </a:p>
      </dgm:t>
    </dgm:pt>
    <dgm:pt modelId="{39F000EB-0267-4A2E-B8F6-F44D23077F09}">
      <dgm:prSet phldrT="[Tekst]" custT="1"/>
      <dgm:spPr>
        <a:solidFill>
          <a:schemeClr val="tx2">
            <a:lumMod val="40000"/>
            <a:lumOff val="60000"/>
          </a:schemeClr>
        </a:solidFill>
      </dgm:spPr>
      <dgm:t>
        <a:bodyPr/>
        <a:lstStyle/>
        <a:p>
          <a:pPr>
            <a:buFont typeface="Arial" panose="020B0604020202020204" pitchFamily="34" charset="0"/>
            <a:buChar char="•"/>
          </a:pPr>
          <a:r>
            <a:rPr lang="en-GB" sz="14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Saisonale</a:t>
          </a:r>
          <a:r>
            <a:rPr lang="en-GB" sz="14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lang="en-GB" sz="14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sz="1400" dirty="0">
            <a:solidFill>
              <a:schemeClr val="tx1"/>
            </a:solidFill>
          </a:endParaRPr>
        </a:p>
      </dgm:t>
    </dgm:pt>
    <dgm:pt modelId="{24269AB3-2AFB-4D7B-993C-2093533D968B}" cxnId="{76E0D7D1-6FD0-41E4-B987-7A7D8FAD7AF8}" type="parTrans">
      <dgm:prSet/>
      <dgm:spPr/>
      <dgm:t>
        <a:bodyPr/>
        <a:lstStyle/>
        <a:p>
          <a:endParaRPr lang="pl-PL"/>
        </a:p>
      </dgm:t>
    </dgm:pt>
    <dgm:pt modelId="{81E3BC7D-02AE-484A-9EC2-7B83A8AD2849}" cxnId="{76E0D7D1-6FD0-41E4-B987-7A7D8FAD7AF8}" type="sibTrans">
      <dgm:prSet/>
      <dgm:spPr/>
      <dgm:t>
        <a:bodyPr/>
        <a:lstStyle/>
        <a:p>
          <a:endParaRPr lang="pl-PL"/>
        </a:p>
      </dgm:t>
    </dgm:pt>
    <dgm:pt modelId="{23E5123F-32DA-474A-A0DB-EA4A4540E1DB}">
      <dgm:prSet custT="1"/>
      <dgm:spPr>
        <a:solidFill>
          <a:schemeClr val="tx2">
            <a:lumMod val="40000"/>
            <a:lumOff val="60000"/>
          </a:schemeClr>
        </a:solidFill>
      </dgm:spPr>
      <dgm:t>
        <a:bodyPr/>
        <a:lstStyle/>
        <a:p>
          <a:r>
            <a:rPr lang="en-GB" sz="14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Strukturelle</a:t>
          </a:r>
          <a:r>
            <a:rPr lang="en-GB" sz="14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lang="en-GB" sz="14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sz="14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dgm:t>
    </dgm:pt>
    <dgm:pt modelId="{E1A5508F-88D3-4DF3-AFB9-BE9AAF697D08}" cxnId="{EF778965-058A-465E-B34C-06EB608C098D}" type="parTrans">
      <dgm:prSet/>
      <dgm:spPr/>
      <dgm:t>
        <a:bodyPr/>
        <a:lstStyle/>
        <a:p>
          <a:endParaRPr lang="pl-PL"/>
        </a:p>
      </dgm:t>
    </dgm:pt>
    <dgm:pt modelId="{CD76C22D-3E93-4BDF-B816-1E6A92C270EB}" cxnId="{EF778965-058A-465E-B34C-06EB608C098D}" type="sibTrans">
      <dgm:prSet/>
      <dgm:spPr/>
      <dgm:t>
        <a:bodyPr/>
        <a:lstStyle/>
        <a:p>
          <a:endParaRPr lang="pl-PL"/>
        </a:p>
      </dgm:t>
    </dgm:pt>
    <dgm:pt modelId="{FB70CAB2-7CF9-49CB-8E39-0232BF36307B}">
      <dgm:prSet custT="1"/>
      <dgm:spPr>
        <a:solidFill>
          <a:schemeClr val="tx2">
            <a:lumMod val="40000"/>
            <a:lumOff val="60000"/>
          </a:schemeClr>
        </a:solidFill>
      </dgm:spPr>
      <dgm:t>
        <a:bodyPr/>
        <a:lstStyle/>
        <a:p>
          <a:r>
            <a:rPr lang="en-GB" sz="140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Technologische</a:t>
          </a:r>
          <a:r>
            <a:rPr lang="en-GB" sz="140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lang="en-GB" sz="140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sz="1400" dirty="0">
            <a:ln>
              <a:noFill/>
            </a:ln>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dgm:t>
    </dgm:pt>
    <dgm:pt modelId="{D427CEEF-EFBD-452B-92A9-2EE2568607EB}" cxnId="{65D6E213-5E4A-49A7-BF8B-8D5FB0CB106B}" type="parTrans">
      <dgm:prSet/>
      <dgm:spPr/>
      <dgm:t>
        <a:bodyPr/>
        <a:lstStyle/>
        <a:p>
          <a:endParaRPr lang="pl-PL"/>
        </a:p>
      </dgm:t>
    </dgm:pt>
    <dgm:pt modelId="{ADC79E4F-339E-4CE5-AE86-0D392568931B}" cxnId="{65D6E213-5E4A-49A7-BF8B-8D5FB0CB106B}" type="sibTrans">
      <dgm:prSet/>
      <dgm:spPr/>
      <dgm:t>
        <a:bodyPr/>
        <a:lstStyle/>
        <a:p>
          <a:endParaRPr lang="pl-PL"/>
        </a:p>
      </dgm:t>
    </dgm:pt>
    <dgm:pt modelId="{8EE3DDF3-1A4F-40F6-A0FD-713DFBF2CAF2}" type="pres">
      <dgm:prSet presAssocID="{DDCCA726-0BBB-4DF9-A808-B3AB8091184A}" presName="mainComposite" presStyleCnt="0">
        <dgm:presLayoutVars>
          <dgm:chPref val="1"/>
          <dgm:dir/>
          <dgm:animOne val="branch"/>
          <dgm:animLvl val="lvl"/>
          <dgm:resizeHandles val="exact"/>
        </dgm:presLayoutVars>
      </dgm:prSet>
      <dgm:spPr/>
    </dgm:pt>
    <dgm:pt modelId="{5C0D3164-A431-4666-915C-D9EBA529925F}" type="pres">
      <dgm:prSet presAssocID="{DDCCA726-0BBB-4DF9-A808-B3AB8091184A}" presName="hierFlow" presStyleCnt="0"/>
      <dgm:spPr/>
    </dgm:pt>
    <dgm:pt modelId="{B3EA9197-F40D-4770-94EC-BD306E30FDBF}" type="pres">
      <dgm:prSet presAssocID="{DDCCA726-0BBB-4DF9-A808-B3AB8091184A}" presName="hierChild1" presStyleCnt="0">
        <dgm:presLayoutVars>
          <dgm:chPref val="1"/>
          <dgm:animOne val="branch"/>
          <dgm:animLvl val="lvl"/>
        </dgm:presLayoutVars>
      </dgm:prSet>
      <dgm:spPr/>
    </dgm:pt>
    <dgm:pt modelId="{A3D453DA-39F6-42C5-A693-1F8FE6241F02}" type="pres">
      <dgm:prSet presAssocID="{2F838AA3-4E64-4FCD-A8F2-B34C5870AD2E}" presName="Name17" presStyleCnt="0"/>
      <dgm:spPr/>
    </dgm:pt>
    <dgm:pt modelId="{66E93EC3-192B-476F-AB92-42AEDFC94835}" type="pres">
      <dgm:prSet presAssocID="{2F838AA3-4E64-4FCD-A8F2-B34C5870AD2E}" presName="level1Shape" presStyleLbl="node0" presStyleIdx="0" presStyleCnt="1" custScaleX="128975" custScaleY="142694" custLinFactNeighborX="-76489" custLinFactNeighborY="-2668">
        <dgm:presLayoutVars>
          <dgm:chPref val="3"/>
        </dgm:presLayoutVars>
      </dgm:prSet>
      <dgm:spPr/>
    </dgm:pt>
    <dgm:pt modelId="{6F1E4047-1FB6-4AB6-B7EE-2339D1C73986}" type="pres">
      <dgm:prSet presAssocID="{2F838AA3-4E64-4FCD-A8F2-B34C5870AD2E}" presName="hierChild2" presStyleCnt="0"/>
      <dgm:spPr/>
    </dgm:pt>
    <dgm:pt modelId="{C37CEA69-E0BD-4DC7-AC03-F8B30E63F6D9}" type="pres">
      <dgm:prSet presAssocID="{DC3900F2-B67D-4E3A-A686-F4E64AE9B2CD}" presName="Name25" presStyleLbl="parChTrans1D2" presStyleIdx="0" presStyleCnt="5"/>
      <dgm:spPr/>
    </dgm:pt>
    <dgm:pt modelId="{8A20912E-26F2-4514-9D6A-96CFD7952741}" type="pres">
      <dgm:prSet presAssocID="{DC3900F2-B67D-4E3A-A686-F4E64AE9B2CD}" presName="connTx" presStyleLbl="parChTrans1D2" presStyleIdx="0" presStyleCnt="5"/>
      <dgm:spPr/>
    </dgm:pt>
    <dgm:pt modelId="{3C79E5FF-2946-4D79-BEF8-8D156B927CF4}" type="pres">
      <dgm:prSet presAssocID="{3BE1F020-4E6E-4261-ADF6-535281FFA127}" presName="Name30" presStyleCnt="0"/>
      <dgm:spPr/>
    </dgm:pt>
    <dgm:pt modelId="{3B520F11-D5AA-49A8-BA16-5620DD7C6947}" type="pres">
      <dgm:prSet presAssocID="{3BE1F020-4E6E-4261-ADF6-535281FFA127}" presName="level2Shape" presStyleLbl="node2" presStyleIdx="0" presStyleCnt="5" custScaleX="105992" custScaleY="103287"/>
      <dgm:spPr/>
    </dgm:pt>
    <dgm:pt modelId="{38889FA9-7F93-4A16-98A9-7AA6BC9E3B8D}" type="pres">
      <dgm:prSet presAssocID="{3BE1F020-4E6E-4261-ADF6-535281FFA127}" presName="hierChild3" presStyleCnt="0"/>
      <dgm:spPr/>
    </dgm:pt>
    <dgm:pt modelId="{C488CFB8-4C4A-4E85-8885-F604D1C7230E}" type="pres">
      <dgm:prSet presAssocID="{D427CEEF-EFBD-452B-92A9-2EE2568607EB}" presName="Name25" presStyleLbl="parChTrans1D2" presStyleIdx="1" presStyleCnt="5"/>
      <dgm:spPr/>
    </dgm:pt>
    <dgm:pt modelId="{562FCBFC-5293-4BF1-83FC-B29E9BFE82C7}" type="pres">
      <dgm:prSet presAssocID="{D427CEEF-EFBD-452B-92A9-2EE2568607EB}" presName="connTx" presStyleLbl="parChTrans1D2" presStyleIdx="1" presStyleCnt="5"/>
      <dgm:spPr/>
    </dgm:pt>
    <dgm:pt modelId="{024EB381-558B-4853-925A-69CD88412F91}" type="pres">
      <dgm:prSet presAssocID="{FB70CAB2-7CF9-49CB-8E39-0232BF36307B}" presName="Name30" presStyleCnt="0"/>
      <dgm:spPr/>
    </dgm:pt>
    <dgm:pt modelId="{28AF69BA-EE56-4E2B-A882-6E35BAE17200}" type="pres">
      <dgm:prSet presAssocID="{FB70CAB2-7CF9-49CB-8E39-0232BF36307B}" presName="level2Shape" presStyleLbl="node2" presStyleIdx="1" presStyleCnt="5" custScaleX="105992" custScaleY="103287"/>
      <dgm:spPr/>
    </dgm:pt>
    <dgm:pt modelId="{88FD6E07-9D39-4DF8-8A6B-8A7866292995}" type="pres">
      <dgm:prSet presAssocID="{FB70CAB2-7CF9-49CB-8E39-0232BF36307B}" presName="hierChild3" presStyleCnt="0"/>
      <dgm:spPr/>
    </dgm:pt>
    <dgm:pt modelId="{5FCF487A-C76C-4E1D-AC7E-32A3DF384F84}" type="pres">
      <dgm:prSet presAssocID="{E1A5508F-88D3-4DF3-AFB9-BE9AAF697D08}" presName="Name25" presStyleLbl="parChTrans1D2" presStyleIdx="2" presStyleCnt="5"/>
      <dgm:spPr/>
    </dgm:pt>
    <dgm:pt modelId="{91E445E1-F2E9-4D81-888D-A43FDFD8886C}" type="pres">
      <dgm:prSet presAssocID="{E1A5508F-88D3-4DF3-AFB9-BE9AAF697D08}" presName="connTx" presStyleLbl="parChTrans1D2" presStyleIdx="2" presStyleCnt="5"/>
      <dgm:spPr/>
    </dgm:pt>
    <dgm:pt modelId="{00DF568C-6578-4A6F-9003-91986D2EE75F}" type="pres">
      <dgm:prSet presAssocID="{23E5123F-32DA-474A-A0DB-EA4A4540E1DB}" presName="Name30" presStyleCnt="0"/>
      <dgm:spPr/>
    </dgm:pt>
    <dgm:pt modelId="{6F5D7022-DDF9-486F-9C46-B5541D70C2E1}" type="pres">
      <dgm:prSet presAssocID="{23E5123F-32DA-474A-A0DB-EA4A4540E1DB}" presName="level2Shape" presStyleLbl="node2" presStyleIdx="2" presStyleCnt="5" custScaleX="105992" custScaleY="103287"/>
      <dgm:spPr/>
    </dgm:pt>
    <dgm:pt modelId="{452C63D3-8BA1-4B4E-B2E7-B1E3D7E10036}" type="pres">
      <dgm:prSet presAssocID="{23E5123F-32DA-474A-A0DB-EA4A4540E1DB}" presName="hierChild3" presStyleCnt="0"/>
      <dgm:spPr/>
    </dgm:pt>
    <dgm:pt modelId="{D0D2A02C-8E7D-4190-B730-003A83D9C608}" type="pres">
      <dgm:prSet presAssocID="{A7873124-4702-4D2D-8F97-A153CB54095D}" presName="Name25" presStyleLbl="parChTrans1D2" presStyleIdx="3" presStyleCnt="5"/>
      <dgm:spPr/>
    </dgm:pt>
    <dgm:pt modelId="{CEA90653-FD2E-454A-A962-E33371E67551}" type="pres">
      <dgm:prSet presAssocID="{A7873124-4702-4D2D-8F97-A153CB54095D}" presName="connTx" presStyleLbl="parChTrans1D2" presStyleIdx="3" presStyleCnt="5"/>
      <dgm:spPr/>
    </dgm:pt>
    <dgm:pt modelId="{29652BCD-00F7-42AF-A3B0-CC3C236DB439}" type="pres">
      <dgm:prSet presAssocID="{9151D0BC-143C-4300-B2C6-21F7F28A0409}" presName="Name30" presStyleCnt="0"/>
      <dgm:spPr/>
    </dgm:pt>
    <dgm:pt modelId="{D03C4124-B322-413E-BC0D-C9D9EBFA434F}" type="pres">
      <dgm:prSet presAssocID="{9151D0BC-143C-4300-B2C6-21F7F28A0409}" presName="level2Shape" presStyleLbl="node2" presStyleIdx="3" presStyleCnt="5" custScaleX="105992" custScaleY="103287"/>
      <dgm:spPr/>
    </dgm:pt>
    <dgm:pt modelId="{6118EA1F-ACF3-4525-9DEE-6DDC97E718D9}" type="pres">
      <dgm:prSet presAssocID="{9151D0BC-143C-4300-B2C6-21F7F28A0409}" presName="hierChild3" presStyleCnt="0"/>
      <dgm:spPr/>
    </dgm:pt>
    <dgm:pt modelId="{E54529A8-30C8-48C2-A972-FDE6FA737FB2}" type="pres">
      <dgm:prSet presAssocID="{24269AB3-2AFB-4D7B-993C-2093533D968B}" presName="Name25" presStyleLbl="parChTrans1D2" presStyleIdx="4" presStyleCnt="5"/>
      <dgm:spPr/>
    </dgm:pt>
    <dgm:pt modelId="{33FAC9F6-0BD0-42D0-95D0-24E6155F3A58}" type="pres">
      <dgm:prSet presAssocID="{24269AB3-2AFB-4D7B-993C-2093533D968B}" presName="connTx" presStyleLbl="parChTrans1D2" presStyleIdx="4" presStyleCnt="5"/>
      <dgm:spPr/>
    </dgm:pt>
    <dgm:pt modelId="{CE2C4E0D-7794-4C80-8E51-E19744B8B8E1}" type="pres">
      <dgm:prSet presAssocID="{39F000EB-0267-4A2E-B8F6-F44D23077F09}" presName="Name30" presStyleCnt="0"/>
      <dgm:spPr/>
    </dgm:pt>
    <dgm:pt modelId="{BD1F376B-DB1F-43B4-861F-D7CF39A73DF6}" type="pres">
      <dgm:prSet presAssocID="{39F000EB-0267-4A2E-B8F6-F44D23077F09}" presName="level2Shape" presStyleLbl="node2" presStyleIdx="4" presStyleCnt="5" custScaleX="105992" custScaleY="103287"/>
      <dgm:spPr/>
    </dgm:pt>
    <dgm:pt modelId="{FFE5D72E-748E-40FF-BF3F-A924D00984D3}" type="pres">
      <dgm:prSet presAssocID="{39F000EB-0267-4A2E-B8F6-F44D23077F09}" presName="hierChild3" presStyleCnt="0"/>
      <dgm:spPr/>
    </dgm:pt>
    <dgm:pt modelId="{1EBED3AC-5449-421E-BAF8-3B3918603A6F}" type="pres">
      <dgm:prSet presAssocID="{DDCCA726-0BBB-4DF9-A808-B3AB8091184A}" presName="bgShapesFlow" presStyleCnt="0"/>
      <dgm:spPr/>
    </dgm:pt>
  </dgm:ptLst>
  <dgm:cxnLst>
    <dgm:cxn modelId="{C43BF80F-7A86-403B-9BE3-7587A84C8C06}" type="presOf" srcId="{24269AB3-2AFB-4D7B-993C-2093533D968B}" destId="{E54529A8-30C8-48C2-A972-FDE6FA737FB2}" srcOrd="0" destOrd="0" presId="urn:microsoft.com/office/officeart/2005/8/layout/hierarchy5"/>
    <dgm:cxn modelId="{78519910-189F-47CB-ABEF-D56D607A1788}" type="presOf" srcId="{E1A5508F-88D3-4DF3-AFB9-BE9AAF697D08}" destId="{5FCF487A-C76C-4E1D-AC7E-32A3DF384F84}" srcOrd="0" destOrd="0" presId="urn:microsoft.com/office/officeart/2005/8/layout/hierarchy5"/>
    <dgm:cxn modelId="{65D6E213-5E4A-49A7-BF8B-8D5FB0CB106B}" srcId="{2F838AA3-4E64-4FCD-A8F2-B34C5870AD2E}" destId="{FB70CAB2-7CF9-49CB-8E39-0232BF36307B}" srcOrd="1" destOrd="0" parTransId="{D427CEEF-EFBD-452B-92A9-2EE2568607EB}" sibTransId="{ADC79E4F-339E-4CE5-AE86-0D392568931B}"/>
    <dgm:cxn modelId="{27C20E1A-6CF3-4CCB-B3DD-96AD2AE01CE2}" type="presOf" srcId="{D427CEEF-EFBD-452B-92A9-2EE2568607EB}" destId="{562FCBFC-5293-4BF1-83FC-B29E9BFE82C7}" srcOrd="1" destOrd="0" presId="urn:microsoft.com/office/officeart/2005/8/layout/hierarchy5"/>
    <dgm:cxn modelId="{4F75561F-1DD3-4F6E-8335-7E2C17CCCA4C}" srcId="{2F838AA3-4E64-4FCD-A8F2-B34C5870AD2E}" destId="{9151D0BC-143C-4300-B2C6-21F7F28A0409}" srcOrd="3" destOrd="0" parTransId="{A7873124-4702-4D2D-8F97-A153CB54095D}" sibTransId="{87B50A42-A41A-4D36-A3B9-3186CF3A0A48}"/>
    <dgm:cxn modelId="{758A6426-AB82-45AE-94A4-A6A22D165C42}" type="presOf" srcId="{DDCCA726-0BBB-4DF9-A808-B3AB8091184A}" destId="{8EE3DDF3-1A4F-40F6-A0FD-713DFBF2CAF2}" srcOrd="0" destOrd="0" presId="urn:microsoft.com/office/officeart/2005/8/layout/hierarchy5"/>
    <dgm:cxn modelId="{5469572C-519B-49FD-9BBD-D5A4E8D7BF2C}" type="presOf" srcId="{A7873124-4702-4D2D-8F97-A153CB54095D}" destId="{CEA90653-FD2E-454A-A962-E33371E67551}" srcOrd="1" destOrd="0" presId="urn:microsoft.com/office/officeart/2005/8/layout/hierarchy5"/>
    <dgm:cxn modelId="{495FC02D-FCA8-4DE9-B707-2474374A1223}" type="presOf" srcId="{3BE1F020-4E6E-4261-ADF6-535281FFA127}" destId="{3B520F11-D5AA-49A8-BA16-5620DD7C6947}" srcOrd="0" destOrd="0" presId="urn:microsoft.com/office/officeart/2005/8/layout/hierarchy5"/>
    <dgm:cxn modelId="{1432872E-73BB-4CAE-BB0F-DED252458A61}" srcId="{2F838AA3-4E64-4FCD-A8F2-B34C5870AD2E}" destId="{3BE1F020-4E6E-4261-ADF6-535281FFA127}" srcOrd="0" destOrd="0" parTransId="{DC3900F2-B67D-4E3A-A686-F4E64AE9B2CD}" sibTransId="{FC548F13-36FA-407F-83BB-254AB8BA0301}"/>
    <dgm:cxn modelId="{DEF86141-C0D1-49BA-8F65-D44EA6D52180}" type="presOf" srcId="{9151D0BC-143C-4300-B2C6-21F7F28A0409}" destId="{D03C4124-B322-413E-BC0D-C9D9EBFA434F}" srcOrd="0" destOrd="0" presId="urn:microsoft.com/office/officeart/2005/8/layout/hierarchy5"/>
    <dgm:cxn modelId="{EF778965-058A-465E-B34C-06EB608C098D}" srcId="{2F838AA3-4E64-4FCD-A8F2-B34C5870AD2E}" destId="{23E5123F-32DA-474A-A0DB-EA4A4540E1DB}" srcOrd="2" destOrd="0" parTransId="{E1A5508F-88D3-4DF3-AFB9-BE9AAF697D08}" sibTransId="{CD76C22D-3E93-4BDF-B816-1E6A92C270EB}"/>
    <dgm:cxn modelId="{F729246C-6FE6-4D6B-A1A8-EC71D22E1521}" type="presOf" srcId="{A7873124-4702-4D2D-8F97-A153CB54095D}" destId="{D0D2A02C-8E7D-4190-B730-003A83D9C608}" srcOrd="0" destOrd="0" presId="urn:microsoft.com/office/officeart/2005/8/layout/hierarchy5"/>
    <dgm:cxn modelId="{A0EB4F55-DE51-4BE4-B978-B4A9AC079018}" type="presOf" srcId="{24269AB3-2AFB-4D7B-993C-2093533D968B}" destId="{33FAC9F6-0BD0-42D0-95D0-24E6155F3A58}" srcOrd="1" destOrd="0" presId="urn:microsoft.com/office/officeart/2005/8/layout/hierarchy5"/>
    <dgm:cxn modelId="{CF439955-B447-4293-896F-55833C3C40C4}" srcId="{DDCCA726-0BBB-4DF9-A808-B3AB8091184A}" destId="{2F838AA3-4E64-4FCD-A8F2-B34C5870AD2E}" srcOrd="0" destOrd="0" parTransId="{57A65DB2-B65A-45DD-AC9F-A637E8A1A9FC}" sibTransId="{8842C045-8B04-414A-BB09-440181AD5F88}"/>
    <dgm:cxn modelId="{78FAEA7A-D479-42D4-B7B9-A349B51E0B98}" type="presOf" srcId="{E1A5508F-88D3-4DF3-AFB9-BE9AAF697D08}" destId="{91E445E1-F2E9-4D81-888D-A43FDFD8886C}" srcOrd="1" destOrd="0" presId="urn:microsoft.com/office/officeart/2005/8/layout/hierarchy5"/>
    <dgm:cxn modelId="{4E054D89-ED74-40D5-8B4A-BD7A8D2154B5}" type="presOf" srcId="{23E5123F-32DA-474A-A0DB-EA4A4540E1DB}" destId="{6F5D7022-DDF9-486F-9C46-B5541D70C2E1}" srcOrd="0" destOrd="0" presId="urn:microsoft.com/office/officeart/2005/8/layout/hierarchy5"/>
    <dgm:cxn modelId="{29061B9F-8390-4B90-AF0E-661B0300999E}" type="presOf" srcId="{FB70CAB2-7CF9-49CB-8E39-0232BF36307B}" destId="{28AF69BA-EE56-4E2B-A882-6E35BAE17200}" srcOrd="0" destOrd="0" presId="urn:microsoft.com/office/officeart/2005/8/layout/hierarchy5"/>
    <dgm:cxn modelId="{00AD5CA7-6422-4B48-BBBD-3F014BE195A8}" type="presOf" srcId="{39F000EB-0267-4A2E-B8F6-F44D23077F09}" destId="{BD1F376B-DB1F-43B4-861F-D7CF39A73DF6}" srcOrd="0" destOrd="0" presId="urn:microsoft.com/office/officeart/2005/8/layout/hierarchy5"/>
    <dgm:cxn modelId="{A31ADBC3-B795-4344-8E61-21FA5E53E010}" type="presOf" srcId="{DC3900F2-B67D-4E3A-A686-F4E64AE9B2CD}" destId="{8A20912E-26F2-4514-9D6A-96CFD7952741}" srcOrd="1" destOrd="0" presId="urn:microsoft.com/office/officeart/2005/8/layout/hierarchy5"/>
    <dgm:cxn modelId="{55983BCE-71DC-47A7-93D1-488069E59E2A}" type="presOf" srcId="{D427CEEF-EFBD-452B-92A9-2EE2568607EB}" destId="{C488CFB8-4C4A-4E85-8885-F604D1C7230E}" srcOrd="0" destOrd="0" presId="urn:microsoft.com/office/officeart/2005/8/layout/hierarchy5"/>
    <dgm:cxn modelId="{76E0D7D1-6FD0-41E4-B987-7A7D8FAD7AF8}" srcId="{2F838AA3-4E64-4FCD-A8F2-B34C5870AD2E}" destId="{39F000EB-0267-4A2E-B8F6-F44D23077F09}" srcOrd="4" destOrd="0" parTransId="{24269AB3-2AFB-4D7B-993C-2093533D968B}" sibTransId="{81E3BC7D-02AE-484A-9EC2-7B83A8AD2849}"/>
    <dgm:cxn modelId="{F678F6F1-CCCD-4972-90A1-D7EAA5CE4992}" type="presOf" srcId="{DC3900F2-B67D-4E3A-A686-F4E64AE9B2CD}" destId="{C37CEA69-E0BD-4DC7-AC03-F8B30E63F6D9}" srcOrd="0" destOrd="0" presId="urn:microsoft.com/office/officeart/2005/8/layout/hierarchy5"/>
    <dgm:cxn modelId="{7BE3C1F5-74FE-4B42-A83C-CF1FD1FCAAAA}" type="presOf" srcId="{2F838AA3-4E64-4FCD-A8F2-B34C5870AD2E}" destId="{66E93EC3-192B-476F-AB92-42AEDFC94835}" srcOrd="0" destOrd="0" presId="urn:microsoft.com/office/officeart/2005/8/layout/hierarchy5"/>
    <dgm:cxn modelId="{A84F5ED1-4F24-43C6-BE92-73374F85A99E}" type="presParOf" srcId="{8EE3DDF3-1A4F-40F6-A0FD-713DFBF2CAF2}" destId="{5C0D3164-A431-4666-915C-D9EBA529925F}" srcOrd="0" destOrd="0" presId="urn:microsoft.com/office/officeart/2005/8/layout/hierarchy5"/>
    <dgm:cxn modelId="{520B155E-25A6-493D-98E7-3087054A3E93}" type="presParOf" srcId="{5C0D3164-A431-4666-915C-D9EBA529925F}" destId="{B3EA9197-F40D-4770-94EC-BD306E30FDBF}" srcOrd="0" destOrd="0" presId="urn:microsoft.com/office/officeart/2005/8/layout/hierarchy5"/>
    <dgm:cxn modelId="{31A14E9A-7876-4F5C-9BD9-9EC49FB19C80}" type="presParOf" srcId="{B3EA9197-F40D-4770-94EC-BD306E30FDBF}" destId="{A3D453DA-39F6-42C5-A693-1F8FE6241F02}" srcOrd="0" destOrd="0" presId="urn:microsoft.com/office/officeart/2005/8/layout/hierarchy5"/>
    <dgm:cxn modelId="{A07BC0E3-E6C3-4142-88F7-0F60158A83BD}" type="presParOf" srcId="{A3D453DA-39F6-42C5-A693-1F8FE6241F02}" destId="{66E93EC3-192B-476F-AB92-42AEDFC94835}" srcOrd="0" destOrd="0" presId="urn:microsoft.com/office/officeart/2005/8/layout/hierarchy5"/>
    <dgm:cxn modelId="{11624A82-7F4D-4BAE-B448-2CD0CC8A24A8}" type="presParOf" srcId="{A3D453DA-39F6-42C5-A693-1F8FE6241F02}" destId="{6F1E4047-1FB6-4AB6-B7EE-2339D1C73986}" srcOrd="1" destOrd="0" presId="urn:microsoft.com/office/officeart/2005/8/layout/hierarchy5"/>
    <dgm:cxn modelId="{34AC952B-24EE-4F3A-A787-F803F791279E}" type="presParOf" srcId="{6F1E4047-1FB6-4AB6-B7EE-2339D1C73986}" destId="{C37CEA69-E0BD-4DC7-AC03-F8B30E63F6D9}" srcOrd="0" destOrd="0" presId="urn:microsoft.com/office/officeart/2005/8/layout/hierarchy5"/>
    <dgm:cxn modelId="{E5AE9DEC-868B-4D1D-A863-41FADBCE1CDF}" type="presParOf" srcId="{C37CEA69-E0BD-4DC7-AC03-F8B30E63F6D9}" destId="{8A20912E-26F2-4514-9D6A-96CFD7952741}" srcOrd="0" destOrd="0" presId="urn:microsoft.com/office/officeart/2005/8/layout/hierarchy5"/>
    <dgm:cxn modelId="{DB5AE191-E8C4-4789-9DF9-E373822EB9C5}" type="presParOf" srcId="{6F1E4047-1FB6-4AB6-B7EE-2339D1C73986}" destId="{3C79E5FF-2946-4D79-BEF8-8D156B927CF4}" srcOrd="1" destOrd="0" presId="urn:microsoft.com/office/officeart/2005/8/layout/hierarchy5"/>
    <dgm:cxn modelId="{DDB943A3-7B1B-467A-9EDF-0AEB30FDE32B}" type="presParOf" srcId="{3C79E5FF-2946-4D79-BEF8-8D156B927CF4}" destId="{3B520F11-D5AA-49A8-BA16-5620DD7C6947}" srcOrd="0" destOrd="0" presId="urn:microsoft.com/office/officeart/2005/8/layout/hierarchy5"/>
    <dgm:cxn modelId="{F1DCFC1F-91E6-4BB1-96F5-5D1BCD08E2AB}" type="presParOf" srcId="{3C79E5FF-2946-4D79-BEF8-8D156B927CF4}" destId="{38889FA9-7F93-4A16-98A9-7AA6BC9E3B8D}" srcOrd="1" destOrd="0" presId="urn:microsoft.com/office/officeart/2005/8/layout/hierarchy5"/>
    <dgm:cxn modelId="{27F3ECB1-BD78-43FF-8DE9-F3B710220A0C}" type="presParOf" srcId="{6F1E4047-1FB6-4AB6-B7EE-2339D1C73986}" destId="{C488CFB8-4C4A-4E85-8885-F604D1C7230E}" srcOrd="2" destOrd="0" presId="urn:microsoft.com/office/officeart/2005/8/layout/hierarchy5"/>
    <dgm:cxn modelId="{667186C2-82B9-4E8E-A537-CDE2B768A46E}" type="presParOf" srcId="{C488CFB8-4C4A-4E85-8885-F604D1C7230E}" destId="{562FCBFC-5293-4BF1-83FC-B29E9BFE82C7}" srcOrd="0" destOrd="0" presId="urn:microsoft.com/office/officeart/2005/8/layout/hierarchy5"/>
    <dgm:cxn modelId="{867889B8-0308-431A-82E7-03336C093137}" type="presParOf" srcId="{6F1E4047-1FB6-4AB6-B7EE-2339D1C73986}" destId="{024EB381-558B-4853-925A-69CD88412F91}" srcOrd="3" destOrd="0" presId="urn:microsoft.com/office/officeart/2005/8/layout/hierarchy5"/>
    <dgm:cxn modelId="{0D16114B-41D7-4C2E-97E1-ABAE29EF5DB3}" type="presParOf" srcId="{024EB381-558B-4853-925A-69CD88412F91}" destId="{28AF69BA-EE56-4E2B-A882-6E35BAE17200}" srcOrd="0" destOrd="0" presId="urn:microsoft.com/office/officeart/2005/8/layout/hierarchy5"/>
    <dgm:cxn modelId="{14B22EC3-F7B4-49AF-BCF0-DBD29E49F69F}" type="presParOf" srcId="{024EB381-558B-4853-925A-69CD88412F91}" destId="{88FD6E07-9D39-4DF8-8A6B-8A7866292995}" srcOrd="1" destOrd="0" presId="urn:microsoft.com/office/officeart/2005/8/layout/hierarchy5"/>
    <dgm:cxn modelId="{A84C8DA2-6EA1-4AF0-AF3B-7AC4D29E3B43}" type="presParOf" srcId="{6F1E4047-1FB6-4AB6-B7EE-2339D1C73986}" destId="{5FCF487A-C76C-4E1D-AC7E-32A3DF384F84}" srcOrd="4" destOrd="0" presId="urn:microsoft.com/office/officeart/2005/8/layout/hierarchy5"/>
    <dgm:cxn modelId="{28D9E4E4-F39C-44E8-BC4B-FB91E4049D8B}" type="presParOf" srcId="{5FCF487A-C76C-4E1D-AC7E-32A3DF384F84}" destId="{91E445E1-F2E9-4D81-888D-A43FDFD8886C}" srcOrd="0" destOrd="0" presId="urn:microsoft.com/office/officeart/2005/8/layout/hierarchy5"/>
    <dgm:cxn modelId="{30B42B8A-086B-410B-BA70-6CC2113DB53C}" type="presParOf" srcId="{6F1E4047-1FB6-4AB6-B7EE-2339D1C73986}" destId="{00DF568C-6578-4A6F-9003-91986D2EE75F}" srcOrd="5" destOrd="0" presId="urn:microsoft.com/office/officeart/2005/8/layout/hierarchy5"/>
    <dgm:cxn modelId="{C30C98FA-BD32-4567-9392-4ED38D639A18}" type="presParOf" srcId="{00DF568C-6578-4A6F-9003-91986D2EE75F}" destId="{6F5D7022-DDF9-486F-9C46-B5541D70C2E1}" srcOrd="0" destOrd="0" presId="urn:microsoft.com/office/officeart/2005/8/layout/hierarchy5"/>
    <dgm:cxn modelId="{CA6C56CF-C803-4D94-9BD7-C81885490041}" type="presParOf" srcId="{00DF568C-6578-4A6F-9003-91986D2EE75F}" destId="{452C63D3-8BA1-4B4E-B2E7-B1E3D7E10036}" srcOrd="1" destOrd="0" presId="urn:microsoft.com/office/officeart/2005/8/layout/hierarchy5"/>
    <dgm:cxn modelId="{AEC7A790-5B44-4285-A8E2-69B67DF5504E}" type="presParOf" srcId="{6F1E4047-1FB6-4AB6-B7EE-2339D1C73986}" destId="{D0D2A02C-8E7D-4190-B730-003A83D9C608}" srcOrd="6" destOrd="0" presId="urn:microsoft.com/office/officeart/2005/8/layout/hierarchy5"/>
    <dgm:cxn modelId="{ADB0BDDA-717E-4A50-8F7F-4494D40EC80D}" type="presParOf" srcId="{D0D2A02C-8E7D-4190-B730-003A83D9C608}" destId="{CEA90653-FD2E-454A-A962-E33371E67551}" srcOrd="0" destOrd="0" presId="urn:microsoft.com/office/officeart/2005/8/layout/hierarchy5"/>
    <dgm:cxn modelId="{8DADEF68-8612-44FD-A440-D13C365F45FC}" type="presParOf" srcId="{6F1E4047-1FB6-4AB6-B7EE-2339D1C73986}" destId="{29652BCD-00F7-42AF-A3B0-CC3C236DB439}" srcOrd="7" destOrd="0" presId="urn:microsoft.com/office/officeart/2005/8/layout/hierarchy5"/>
    <dgm:cxn modelId="{C28EDF1E-3A7A-45DC-A6B6-9BF8B48D87DC}" type="presParOf" srcId="{29652BCD-00F7-42AF-A3B0-CC3C236DB439}" destId="{D03C4124-B322-413E-BC0D-C9D9EBFA434F}" srcOrd="0" destOrd="0" presId="urn:microsoft.com/office/officeart/2005/8/layout/hierarchy5"/>
    <dgm:cxn modelId="{48B85D2B-62B1-403B-A7D0-D6ECF95F3786}" type="presParOf" srcId="{29652BCD-00F7-42AF-A3B0-CC3C236DB439}" destId="{6118EA1F-ACF3-4525-9DEE-6DDC97E718D9}" srcOrd="1" destOrd="0" presId="urn:microsoft.com/office/officeart/2005/8/layout/hierarchy5"/>
    <dgm:cxn modelId="{44DE06A2-A362-481E-ABCE-4B29C762BE94}" type="presParOf" srcId="{6F1E4047-1FB6-4AB6-B7EE-2339D1C73986}" destId="{E54529A8-30C8-48C2-A972-FDE6FA737FB2}" srcOrd="8" destOrd="0" presId="urn:microsoft.com/office/officeart/2005/8/layout/hierarchy5"/>
    <dgm:cxn modelId="{E1209569-CC59-4802-A46F-D9A5AD30B411}" type="presParOf" srcId="{E54529A8-30C8-48C2-A972-FDE6FA737FB2}" destId="{33FAC9F6-0BD0-42D0-95D0-24E6155F3A58}" srcOrd="0" destOrd="0" presId="urn:microsoft.com/office/officeart/2005/8/layout/hierarchy5"/>
    <dgm:cxn modelId="{3BAFC2A4-2A8E-4472-A7C7-CAF6409FF165}" type="presParOf" srcId="{6F1E4047-1FB6-4AB6-B7EE-2339D1C73986}" destId="{CE2C4E0D-7794-4C80-8E51-E19744B8B8E1}" srcOrd="9" destOrd="0" presId="urn:microsoft.com/office/officeart/2005/8/layout/hierarchy5"/>
    <dgm:cxn modelId="{A87B1D2D-8CED-4D65-9EAE-D285281C2AC1}" type="presParOf" srcId="{CE2C4E0D-7794-4C80-8E51-E19744B8B8E1}" destId="{BD1F376B-DB1F-43B4-861F-D7CF39A73DF6}" srcOrd="0" destOrd="0" presId="urn:microsoft.com/office/officeart/2005/8/layout/hierarchy5"/>
    <dgm:cxn modelId="{98259525-D559-4DB1-AB06-6A15B78C8200}" type="presParOf" srcId="{CE2C4E0D-7794-4C80-8E51-E19744B8B8E1}" destId="{FFE5D72E-748E-40FF-BF3F-A924D00984D3}" srcOrd="1" destOrd="0" presId="urn:microsoft.com/office/officeart/2005/8/layout/hierarchy5"/>
    <dgm:cxn modelId="{77B9664D-51B5-4CDB-B292-2F1D225A1481}" type="presParOf" srcId="{8EE3DDF3-1A4F-40F6-A0FD-713DFBF2CAF2}" destId="{1EBED3AC-5449-421E-BAF8-3B3918603A6F}" srcOrd="1" destOrd="0" presId="urn:microsoft.com/office/officeart/2005/8/layout/hierarchy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upa 1"/>
      <dsp:cNvGrpSpPr/>
    </dsp:nvGrpSpPr>
    <dsp:grpSpPr>
      <a:xfrm>
        <a:off x="0" y="0"/>
        <a:ext cx="10514045" cy="5878285"/>
        <a:chOff x="0" y="0"/>
        <a:chExt cx="10514045" cy="5878285"/>
      </a:xfrm>
    </dsp:grpSpPr>
    <dsp:sp modelId="{66E93EC3-192B-476F-AB92-42AEDFC94835}">
      <dsp:nvSpPr>
        <dsp:cNvPr id="3" name="Prostokąt zaokrąglony 2"/>
        <dsp:cNvSpPr/>
      </dsp:nvSpPr>
      <dsp:spPr bwMode="white">
        <a:xfrm>
          <a:off x="0" y="2184363"/>
          <a:ext cx="2630485" cy="1455144"/>
        </a:xfrm>
        <a:prstGeom prst="roundRect">
          <a:avLst>
            <a:gd name="adj" fmla="val 10000"/>
          </a:avLst>
        </a:prstGeom>
        <a:solidFill>
          <a:schemeClr val="bg1">
            <a:lumMod val="85000"/>
          </a:schemeClr>
        </a:solidFill>
      </dsp:spPr>
      <dsp:style>
        <a:lnRef idx="2">
          <a:schemeClr val="lt1"/>
        </a:lnRef>
        <a:fillRef idx="1">
          <a:schemeClr val="accent1"/>
        </a:fillRef>
        <a:effectRef idx="0">
          <a:scrgbClr r="0" g="0" b="0"/>
        </a:effectRef>
        <a:fontRef idx="minor">
          <a:schemeClr val="lt1"/>
        </a:fontRef>
      </dsp:style>
      <dsp:txBody>
        <a:bodyPr lIns="18415" tIns="18415" rIns="18415" bIns="18415"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buAutoNum type="arabicPeriod"/>
          </a:pPr>
          <a:r>
            <a:rPr lang="pl-PL" b="1" dirty="0" err="1">
              <a:solidFill>
                <a:schemeClr val="tx1"/>
              </a:solidFill>
              <a:latin typeface="Times New Roman" panose="02020603050405020304" pitchFamily="18" charset="0"/>
              <a:cs typeface="Times New Roman" panose="02020603050405020304" pitchFamily="18" charset="0"/>
            </a:rPr>
            <a:t>Arten</a:t>
          </a:r>
          <a:r>
            <a:rPr lang="pl-PL" b="1" dirty="0">
              <a:solidFill>
                <a:schemeClr val="tx1"/>
              </a:solidFill>
              <a:latin typeface="Times New Roman" panose="02020603050405020304" pitchFamily="18" charset="0"/>
              <a:cs typeface="Times New Roman" panose="02020603050405020304" pitchFamily="18" charset="0"/>
            </a:rPr>
            <a:t> der </a:t>
          </a:r>
          <a:r>
            <a:rPr lang="pl-PL" b="1" dirty="0" err="1">
              <a:solidFill>
                <a:schemeClr val="tx1"/>
              </a:solidFill>
              <a:latin typeface="Times New Roman" panose="02020603050405020304" pitchFamily="18" charset="0"/>
              <a:cs typeface="Times New Roman" panose="02020603050405020304" pitchFamily="18" charset="0"/>
            </a:rPr>
            <a:t>Arbeitslosigkeit</a:t>
          </a:r>
          <a:endParaRPr lang="pl-PL" dirty="0">
            <a:solidFill>
              <a:schemeClr val="tx1"/>
            </a:solidFill>
          </a:endParaRPr>
        </a:p>
      </dsp:txBody>
      <dsp:txXfrm>
        <a:off x="0" y="2184363"/>
        <a:ext cx="2630485" cy="1455144"/>
      </dsp:txXfrm>
    </dsp:sp>
    <dsp:sp modelId="{C37CEA69-E0BD-4DC7-AC03-F8B30E63F6D9}">
      <dsp:nvSpPr>
        <dsp:cNvPr id="4" name="Dowolny kształt 3"/>
        <dsp:cNvSpPr/>
      </dsp:nvSpPr>
      <dsp:spPr bwMode="white">
        <a:xfrm>
          <a:off x="1777918" y="1703676"/>
          <a:ext cx="2520946" cy="31226"/>
        </a:xfrm>
        <a:custGeom>
          <a:avLst/>
          <a:gdLst/>
          <a:ahLst/>
          <a:cxnLst/>
          <a:pathLst>
            <a:path w="3970" h="49">
              <a:moveTo>
                <a:pt x="1343" y="1903"/>
              </a:moveTo>
              <a:lnTo>
                <a:pt x="2627" y="-1854"/>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pl-PL">
            <a:solidFill>
              <a:schemeClr val="tx1"/>
            </a:solidFill>
          </a:endParaRPr>
        </a:p>
      </dsp:txBody>
      <dsp:txXfrm>
        <a:off x="1777918" y="1703676"/>
        <a:ext cx="2520946" cy="31226"/>
      </dsp:txXfrm>
    </dsp:sp>
    <dsp:sp modelId="{3B520F11-D5AA-49A8-BA16-5620DD7C6947}">
      <dsp:nvSpPr>
        <dsp:cNvPr id="5" name="Prostokąt zaokrąglony 4"/>
        <dsp:cNvSpPr/>
      </dsp:nvSpPr>
      <dsp:spPr bwMode="white">
        <a:xfrm>
          <a:off x="3446297" y="0"/>
          <a:ext cx="2161740" cy="1053285"/>
        </a:xfrm>
        <a:prstGeom prst="roundRect">
          <a:avLst>
            <a:gd name="adj" fmla="val 10000"/>
          </a:avLst>
        </a:prstGeom>
        <a:solidFill>
          <a:schemeClr val="tx2">
            <a:lumMod val="40000"/>
            <a:lumOff val="60000"/>
          </a:schemeClr>
        </a:solidFill>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buFont typeface="Arial" panose="020B0604020202020204" pitchFamily="34" charset="0"/>
            <a:buChar char="•"/>
          </a:pPr>
          <a:r>
            <a:rPr lang="en-GB" sz="140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Friktionsarbeitslosigkeit</a:t>
          </a:r>
          <a:endParaRPr lang="pl-PL" sz="1400" dirty="0">
            <a:ln>
              <a:noFill/>
            </a:ln>
            <a:solidFill>
              <a:schemeClr val="tx1"/>
            </a:solidFill>
          </a:endParaRPr>
        </a:p>
      </dsp:txBody>
      <dsp:txXfrm>
        <a:off x="3446297" y="0"/>
        <a:ext cx="2161740" cy="1053285"/>
      </dsp:txXfrm>
    </dsp:sp>
    <dsp:sp modelId="{C488CFB8-4C4A-4E85-8885-F604D1C7230E}">
      <dsp:nvSpPr>
        <dsp:cNvPr id="6" name="Dowolny kształt 5"/>
        <dsp:cNvSpPr/>
      </dsp:nvSpPr>
      <dsp:spPr bwMode="white">
        <a:xfrm>
          <a:off x="2321507" y="2306801"/>
          <a:ext cx="1433768" cy="31226"/>
        </a:xfrm>
        <a:custGeom>
          <a:avLst/>
          <a:gdLst/>
          <a:ahLst/>
          <a:cxnLst/>
          <a:pathLst>
            <a:path w="2258" h="49">
              <a:moveTo>
                <a:pt x="487" y="953"/>
              </a:moveTo>
              <a:lnTo>
                <a:pt x="1771" y="-904"/>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pl-PL">
            <a:solidFill>
              <a:schemeClr val="tx1"/>
            </a:solidFill>
          </a:endParaRPr>
        </a:p>
      </dsp:txBody>
      <dsp:txXfrm>
        <a:off x="2321507" y="2306801"/>
        <a:ext cx="1433768" cy="31226"/>
      </dsp:txXfrm>
    </dsp:sp>
    <dsp:sp modelId="{28AF69BA-EE56-4E2B-A882-6E35BAE17200}">
      <dsp:nvSpPr>
        <dsp:cNvPr id="7" name="Prostokąt zaokrąglony 6"/>
        <dsp:cNvSpPr/>
      </dsp:nvSpPr>
      <dsp:spPr bwMode="white">
        <a:xfrm>
          <a:off x="3446297" y="1206250"/>
          <a:ext cx="2161740" cy="1053285"/>
        </a:xfrm>
        <a:prstGeom prst="roundRect">
          <a:avLst>
            <a:gd name="adj" fmla="val 10000"/>
          </a:avLst>
        </a:prstGeom>
        <a:solidFill>
          <a:schemeClr val="tx2">
            <a:lumMod val="40000"/>
            <a:lumOff val="60000"/>
          </a:schemeClr>
        </a:solidFill>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n-GB" sz="140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Technologische</a:t>
          </a:r>
          <a:r>
            <a:rPr lang="en-GB" sz="140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lang="en-GB" sz="140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sz="1400" dirty="0">
            <a:ln>
              <a:noFill/>
            </a:ln>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dsp:txBody>
      <dsp:txXfrm>
        <a:off x="3446297" y="1206250"/>
        <a:ext cx="2161740" cy="1053285"/>
      </dsp:txXfrm>
    </dsp:sp>
    <dsp:sp modelId="{5FCF487A-C76C-4E1D-AC7E-32A3DF384F84}">
      <dsp:nvSpPr>
        <dsp:cNvPr id="8" name="Dowolny kształt 7"/>
        <dsp:cNvSpPr/>
      </dsp:nvSpPr>
      <dsp:spPr bwMode="white">
        <a:xfrm>
          <a:off x="2630258" y="2909926"/>
          <a:ext cx="816266" cy="31226"/>
        </a:xfrm>
        <a:custGeom>
          <a:avLst/>
          <a:gdLst/>
          <a:ahLst/>
          <a:cxnLst/>
          <a:pathLst>
            <a:path w="1285" h="49">
              <a:moveTo>
                <a:pt x="0" y="3"/>
              </a:moveTo>
              <a:lnTo>
                <a:pt x="1285" y="46"/>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pl-PL">
            <a:solidFill>
              <a:schemeClr val="tx1"/>
            </a:solidFill>
          </a:endParaRPr>
        </a:p>
      </dsp:txBody>
      <dsp:txXfrm>
        <a:off x="2630258" y="2909926"/>
        <a:ext cx="816266" cy="31226"/>
      </dsp:txXfrm>
    </dsp:sp>
    <dsp:sp modelId="{6F5D7022-DDF9-486F-9C46-B5541D70C2E1}">
      <dsp:nvSpPr>
        <dsp:cNvPr id="9" name="Prostokąt zaokrąglony 8"/>
        <dsp:cNvSpPr/>
      </dsp:nvSpPr>
      <dsp:spPr bwMode="white">
        <a:xfrm>
          <a:off x="3446297" y="2412500"/>
          <a:ext cx="2161740" cy="1053285"/>
        </a:xfrm>
        <a:prstGeom prst="roundRect">
          <a:avLst>
            <a:gd name="adj" fmla="val 10000"/>
          </a:avLst>
        </a:prstGeom>
        <a:solidFill>
          <a:schemeClr val="tx2">
            <a:lumMod val="40000"/>
            <a:lumOff val="60000"/>
          </a:schemeClr>
        </a:solidFill>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en-GB" sz="14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Strukturelle</a:t>
          </a:r>
          <a:r>
            <a:rPr lang="en-GB" sz="14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lang="en-GB" sz="14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sz="1400" dirty="0">
            <a:solidFill>
              <a:schemeClr val="tx1"/>
            </a:solidFill>
            <a:latin typeface="Times New Roman" panose="02020603050405020304" pitchFamily="18" charset="0"/>
            <a:ea typeface="Aptos" panose="020B0004020202020204" pitchFamily="34" charset="0"/>
            <a:cs typeface="Times New Roman" panose="02020603050405020304" pitchFamily="18" charset="0"/>
          </a:endParaRPr>
        </a:p>
      </dsp:txBody>
      <dsp:txXfrm>
        <a:off x="3446297" y="2412500"/>
        <a:ext cx="2161740" cy="1053285"/>
      </dsp:txXfrm>
    </dsp:sp>
    <dsp:sp modelId="{D0D2A02C-8E7D-4190-B730-003A83D9C608}">
      <dsp:nvSpPr>
        <dsp:cNvPr id="10" name="Dowolny kształt 9"/>
        <dsp:cNvSpPr/>
      </dsp:nvSpPr>
      <dsp:spPr bwMode="white">
        <a:xfrm>
          <a:off x="2298971" y="3513051"/>
          <a:ext cx="1478840" cy="31226"/>
        </a:xfrm>
        <a:custGeom>
          <a:avLst/>
          <a:gdLst/>
          <a:ahLst/>
          <a:cxnLst/>
          <a:pathLst>
            <a:path w="2329" h="49">
              <a:moveTo>
                <a:pt x="522" y="-947"/>
              </a:moveTo>
              <a:lnTo>
                <a:pt x="1807" y="996"/>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pl-PL">
            <a:solidFill>
              <a:schemeClr val="tx1"/>
            </a:solidFill>
          </a:endParaRPr>
        </a:p>
      </dsp:txBody>
      <dsp:txXfrm>
        <a:off x="2298971" y="3513051"/>
        <a:ext cx="1478840" cy="31226"/>
      </dsp:txXfrm>
    </dsp:sp>
    <dsp:sp modelId="{D03C4124-B322-413E-BC0D-C9D9EBFA434F}">
      <dsp:nvSpPr>
        <dsp:cNvPr id="11" name="Prostokąt zaokrąglony 10"/>
        <dsp:cNvSpPr/>
      </dsp:nvSpPr>
      <dsp:spPr bwMode="white">
        <a:xfrm>
          <a:off x="3446297" y="3618750"/>
          <a:ext cx="2161740" cy="1053285"/>
        </a:xfrm>
        <a:prstGeom prst="roundRect">
          <a:avLst>
            <a:gd name="adj" fmla="val 10000"/>
          </a:avLst>
        </a:prstGeom>
        <a:solidFill>
          <a:schemeClr val="tx2">
            <a:lumMod val="40000"/>
            <a:lumOff val="60000"/>
          </a:schemeClr>
        </a:solidFill>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buFont typeface="Arial" panose="020B0604020202020204" pitchFamily="34" charset="0"/>
            <a:buChar char="•"/>
          </a:pPr>
          <a:r>
            <a:rPr lang="en-GB" sz="14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Zyklische</a:t>
          </a:r>
          <a:r>
            <a:rPr lang="en-GB" sz="14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lang="en-GB" sz="14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sz="1400" dirty="0">
            <a:solidFill>
              <a:schemeClr val="tx1"/>
            </a:solidFill>
          </a:endParaRPr>
        </a:p>
      </dsp:txBody>
      <dsp:txXfrm>
        <a:off x="3446297" y="3618750"/>
        <a:ext cx="2161740" cy="1053285"/>
      </dsp:txXfrm>
    </dsp:sp>
    <dsp:sp modelId="{E54529A8-30C8-48C2-A972-FDE6FA737FB2}">
      <dsp:nvSpPr>
        <dsp:cNvPr id="12" name="Dowolny kształt 11"/>
        <dsp:cNvSpPr/>
      </dsp:nvSpPr>
      <dsp:spPr bwMode="white">
        <a:xfrm>
          <a:off x="1752145" y="4116176"/>
          <a:ext cx="2572493" cy="31226"/>
        </a:xfrm>
        <a:custGeom>
          <a:avLst/>
          <a:gdLst/>
          <a:ahLst/>
          <a:cxnLst/>
          <a:pathLst>
            <a:path w="4051" h="49">
              <a:moveTo>
                <a:pt x="1383" y="-1896"/>
              </a:moveTo>
              <a:lnTo>
                <a:pt x="2668" y="1946"/>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pl-PL">
            <a:solidFill>
              <a:schemeClr val="tx1"/>
            </a:solidFill>
          </a:endParaRPr>
        </a:p>
      </dsp:txBody>
      <dsp:txXfrm>
        <a:off x="1752145" y="4116176"/>
        <a:ext cx="2572493" cy="31226"/>
      </dsp:txXfrm>
    </dsp:sp>
    <dsp:sp modelId="{BD1F376B-DB1F-43B4-861F-D7CF39A73DF6}">
      <dsp:nvSpPr>
        <dsp:cNvPr id="13" name="Prostokąt zaokrąglony 12"/>
        <dsp:cNvSpPr/>
      </dsp:nvSpPr>
      <dsp:spPr bwMode="white">
        <a:xfrm>
          <a:off x="3446297" y="4825000"/>
          <a:ext cx="2161740" cy="1053285"/>
        </a:xfrm>
        <a:prstGeom prst="roundRect">
          <a:avLst>
            <a:gd name="adj" fmla="val 10000"/>
          </a:avLst>
        </a:prstGeom>
        <a:solidFill>
          <a:schemeClr val="tx2">
            <a:lumMod val="40000"/>
            <a:lumOff val="60000"/>
          </a:schemeClr>
        </a:solidFill>
      </dsp:spPr>
      <dsp:style>
        <a:lnRef idx="2">
          <a:schemeClr val="lt1"/>
        </a:lnRef>
        <a:fillRef idx="1">
          <a:schemeClr val="accent1"/>
        </a:fillRef>
        <a:effectRef idx="0">
          <a:scrgbClr r="0" g="0" b="0"/>
        </a:effectRef>
        <a:fontRef idx="minor">
          <a:schemeClr val="lt1"/>
        </a:fontRef>
      </dsp:style>
      <dsp:txBody>
        <a:bodyPr lIns="8890" tIns="8890" rIns="8890" bIns="889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buFont typeface="Arial" panose="020B0604020202020204" pitchFamily="34" charset="0"/>
            <a:buChar char="•"/>
          </a:pPr>
          <a:r>
            <a:rPr lang="en-GB" sz="14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Saisonale</a:t>
          </a:r>
          <a:r>
            <a:rPr lang="en-GB" sz="1400" dirty="0">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lang="en-GB" sz="1400" dirty="0" err="1">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sz="1400" dirty="0">
            <a:solidFill>
              <a:schemeClr val="tx1"/>
            </a:solidFill>
          </a:endParaRPr>
        </a:p>
      </dsp:txBody>
      <dsp:txXfrm>
        <a:off x="3446297" y="4825000"/>
        <a:ext cx="2161740" cy="10532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endSty" val="noArr"/>
                            <dgm:param type="begPts" val="midR"/>
                            <dgm:param type="endPts" val="midL"/>
                          </dgm:alg>
                        </dgm:if>
                        <dgm:else name="Name28">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3B8A4420-402E-4D64-A64D-32CF358DD81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263A81-652D-4473-89FD-0071159300E7}" type="slidenum">
              <a:rPr lang="pl-PL" smtClean="0"/>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Vertical Text Placeholder 2"/>
          <p:cNvSpPr>
            <a:spLocks noGrp="1"/>
          </p:cNvSpPr>
          <p:nvPr>
            <p:ph type="body" orient="vert" idx="1" hasCustomPrompt="1"/>
          </p:nvPr>
        </p:nvSpPr>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10"/>
          </p:nvPr>
        </p:nvSpPr>
        <p:spPr/>
        <p:txBody>
          <a:bodyPr/>
          <a:lstStyle/>
          <a:p>
            <a:fld id="{3B8A4420-402E-4D64-A64D-32CF358DD81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263A81-652D-4473-89FD-0071159300E7}" type="slidenum">
              <a:rPr lang="pl-PL" smtClean="0"/>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10"/>
          </p:nvPr>
        </p:nvSpPr>
        <p:spPr/>
        <p:txBody>
          <a:bodyPr/>
          <a:lstStyle/>
          <a:p>
            <a:fld id="{3B8A4420-402E-4D64-A64D-32CF358DD81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263A81-652D-4473-89FD-0071159300E7}" type="slidenum">
              <a:rPr lang="pl-PL" smtClean="0"/>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Content Placeholder 2"/>
          <p:cNvSpPr>
            <a:spLocks noGrp="1"/>
          </p:cNvSpPr>
          <p:nvPr>
            <p:ph idx="1" hasCustomPrompt="1"/>
          </p:nvPr>
        </p:nvSpPr>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10"/>
          </p:nvPr>
        </p:nvSpPr>
        <p:spPr/>
        <p:txBody>
          <a:bodyPr/>
          <a:lstStyle/>
          <a:p>
            <a:fld id="{3B8A4420-402E-4D64-A64D-32CF358DD81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263A81-652D-4473-89FD-0071159300E7}" type="slidenum">
              <a:rPr lang="pl-PL" smtClean="0"/>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endParaRPr lang="pl-PL"/>
          </a:p>
        </p:txBody>
      </p:sp>
      <p:sp>
        <p:nvSpPr>
          <p:cNvPr id="4" name="Date Placeholder 3"/>
          <p:cNvSpPr>
            <a:spLocks noGrp="1"/>
          </p:cNvSpPr>
          <p:nvPr>
            <p:ph type="dt" sz="half" idx="10"/>
          </p:nvPr>
        </p:nvSpPr>
        <p:spPr/>
        <p:txBody>
          <a:bodyPr/>
          <a:lstStyle/>
          <a:p>
            <a:fld id="{3B8A4420-402E-4D64-A64D-32CF358DD819}" type="datetimeFigureOut">
              <a:rPr lang="pl-PL" smtClean="0"/>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24263A81-652D-4473-89FD-0071159300E7}" type="slidenum">
              <a:rPr lang="pl-PL" smtClean="0"/>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5" name="Date Placeholder 4"/>
          <p:cNvSpPr>
            <a:spLocks noGrp="1"/>
          </p:cNvSpPr>
          <p:nvPr>
            <p:ph type="dt" sz="half" idx="10"/>
          </p:nvPr>
        </p:nvSpPr>
        <p:spPr/>
        <p:txBody>
          <a:bodyPr/>
          <a:lstStyle/>
          <a:p>
            <a:fld id="{3B8A4420-402E-4D64-A64D-32CF358DD819}" type="datetimeFigureOut">
              <a:rPr lang="pl-PL" smtClean="0"/>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4263A81-652D-4473-89FD-0071159300E7}" type="slidenum">
              <a:rPr lang="pl-PL" smtClean="0"/>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4" name="Content Placeholder 3"/>
          <p:cNvSpPr>
            <a:spLocks noGrp="1"/>
          </p:cNvSpPr>
          <p:nvPr>
            <p:ph sz="half" idx="2" hasCustomPrompt="1"/>
          </p:nvPr>
        </p:nvSpPr>
        <p:spPr>
          <a:xfrm>
            <a:off x="839788" y="2505075"/>
            <a:ext cx="5157787"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6" name="Content Placeholder 5"/>
          <p:cNvSpPr>
            <a:spLocks noGrp="1"/>
          </p:cNvSpPr>
          <p:nvPr>
            <p:ph sz="quarter" idx="4" hasCustomPrompt="1"/>
          </p:nvPr>
        </p:nvSpPr>
        <p:spPr>
          <a:xfrm>
            <a:off x="6172200" y="2505075"/>
            <a:ext cx="5183188" cy="3684588"/>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7" name="Date Placeholder 6"/>
          <p:cNvSpPr>
            <a:spLocks noGrp="1"/>
          </p:cNvSpPr>
          <p:nvPr>
            <p:ph type="dt" sz="half" idx="10"/>
          </p:nvPr>
        </p:nvSpPr>
        <p:spPr/>
        <p:txBody>
          <a:bodyPr/>
          <a:lstStyle/>
          <a:p>
            <a:fld id="{3B8A4420-402E-4D64-A64D-32CF358DD819}" type="datetimeFigureOut">
              <a:rPr lang="pl-PL" smtClean="0"/>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24263A81-652D-4473-89FD-0071159300E7}" type="slidenum">
              <a:rPr lang="pl-PL" smtClean="0"/>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3B8A4420-402E-4D64-A64D-32CF358DD819}" type="datetimeFigureOut">
              <a:rPr lang="pl-PL" smtClean="0"/>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24263A81-652D-4473-89FD-0071159300E7}" type="slidenum">
              <a:rPr lang="pl-PL" smtClean="0"/>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8A4420-402E-4D64-A64D-32CF358DD819}" type="datetimeFigureOut">
              <a:rPr lang="pl-PL" smtClean="0"/>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24263A81-652D-4473-89FD-0071159300E7}" type="slidenum">
              <a:rPr lang="pl-PL" smtClean="0"/>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Date Placeholder 4"/>
          <p:cNvSpPr>
            <a:spLocks noGrp="1"/>
          </p:cNvSpPr>
          <p:nvPr>
            <p:ph type="dt" sz="half" idx="10"/>
          </p:nvPr>
        </p:nvSpPr>
        <p:spPr/>
        <p:txBody>
          <a:bodyPr/>
          <a:lstStyle/>
          <a:p>
            <a:fld id="{3B8A4420-402E-4D64-A64D-32CF358DD819}" type="datetimeFigureOut">
              <a:rPr lang="pl-PL" smtClean="0"/>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4263A81-652D-4473-89FD-0071159300E7}" type="slidenum">
              <a:rPr lang="pl-PL" smtClean="0"/>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hasCustomPrompt="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Date Placeholder 4"/>
          <p:cNvSpPr>
            <a:spLocks noGrp="1"/>
          </p:cNvSpPr>
          <p:nvPr>
            <p:ph type="dt" sz="half" idx="10"/>
          </p:nvPr>
        </p:nvSpPr>
        <p:spPr/>
        <p:txBody>
          <a:bodyPr/>
          <a:lstStyle/>
          <a:p>
            <a:fld id="{3B8A4420-402E-4D64-A64D-32CF358DD819}" type="datetimeFigureOut">
              <a:rPr lang="pl-PL" smtClean="0"/>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24263A81-652D-4473-89FD-0071159300E7}" type="slidenum">
              <a:rPr lang="pl-PL" smtClean="0"/>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8A4420-402E-4D64-A64D-32CF358DD819}" type="datetimeFigureOut">
              <a:rPr lang="pl-PL" smtClean="0"/>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63A81-652D-4473-89FD-0071159300E7}" type="slidenum">
              <a:rPr lang="pl-PL" smtClean="0"/>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hyperlink" Target="https://www.studysmarter.de/studium/bwl/bwl-grundlagen/arbeitslosigkeit/" TargetMode="External"/><Relationship Id="rId2" Type="http://schemas.openxmlformats.org/officeDocument/2006/relationships/hyperlink" Target="https://www.livecareer.pl/porady-zawodowe/bezrobocie" TargetMode="External"/><Relationship Id="rId1" Type="http://schemas.openxmlformats.org/officeDocument/2006/relationships/hyperlink" Target="https://studyflix.de/wirtschaft/arten-der-arbeitslosigkeit-4590?fbclid=IwAR2Q6tcR1tsvkkXrxq7V6TMTJvmpAfKRRXgHcbV8pCS-7cyY515sZT2Q9OU"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474236"/>
            <a:ext cx="9144000" cy="2387600"/>
          </a:xfrm>
        </p:spPr>
        <p:txBody>
          <a:bodyPr>
            <a:normAutofit/>
          </a:bodyPr>
          <a:lstStyle/>
          <a:p>
            <a:r>
              <a:rPr lang="pl-PL" sz="4800" b="1" dirty="0">
                <a:latin typeface="Times New Roman" panose="02020603050405020304" pitchFamily="18" charset="0"/>
                <a:cs typeface="Times New Roman" panose="02020603050405020304" pitchFamily="18" charset="0"/>
              </a:rPr>
              <a:t>ARBEITSLOSIGKEIT</a:t>
            </a:r>
            <a:r>
              <a:rPr lang="pl-PL" sz="4400" dirty="0">
                <a:latin typeface="Times New Roman" panose="02020603050405020304" pitchFamily="18" charset="0"/>
                <a:cs typeface="Times New Roman" panose="02020603050405020304" pitchFamily="18" charset="0"/>
              </a:rPr>
              <a:t> </a:t>
            </a:r>
            <a:endParaRPr lang="pl-PL" sz="4400" dirty="0">
              <a:latin typeface="Times New Roman" panose="02020603050405020304" pitchFamily="18" charset="0"/>
              <a:cs typeface="Times New Roman" panose="02020603050405020304" pitchFamily="18" charset="0"/>
            </a:endParaRPr>
          </a:p>
        </p:txBody>
      </p:sp>
      <p:sp>
        <p:nvSpPr>
          <p:cNvPr id="3" name="Podtytuł 2"/>
          <p:cNvSpPr>
            <a:spLocks noGrp="1"/>
          </p:cNvSpPr>
          <p:nvPr>
            <p:ph type="subTitle" idx="1"/>
          </p:nvPr>
        </p:nvSpPr>
        <p:spPr>
          <a:xfrm>
            <a:off x="6527145" y="4994063"/>
            <a:ext cx="5526833" cy="2602819"/>
          </a:xfrm>
        </p:spPr>
        <p:txBody>
          <a:bodyPr>
            <a:normAutofit/>
          </a:bodyPr>
          <a:lstStyle/>
          <a:p>
            <a:pPr algn="r">
              <a:spcBef>
                <a:spcPts val="600"/>
              </a:spcBef>
            </a:pPr>
            <a:r>
              <a:rPr lang="pl-PL" sz="1600" dirty="0" err="1">
                <a:latin typeface="Times New Roman" panose="02020603050405020304" pitchFamily="18" charset="0"/>
                <a:cs typeface="Times New Roman" panose="02020603050405020304" pitchFamily="18" charset="0"/>
              </a:rPr>
              <a:t>Bearbeitet</a:t>
            </a:r>
            <a:r>
              <a:rPr lang="pl-PL" sz="1600" dirty="0">
                <a:latin typeface="Times New Roman" panose="02020603050405020304" pitchFamily="18" charset="0"/>
                <a:cs typeface="Times New Roman" panose="02020603050405020304" pitchFamily="18" charset="0"/>
              </a:rPr>
              <a:t> von: </a:t>
            </a:r>
            <a:endParaRPr lang="pl-PL" sz="1600" dirty="0">
              <a:latin typeface="Times New Roman" panose="02020603050405020304" pitchFamily="18" charset="0"/>
              <a:cs typeface="Times New Roman" panose="02020603050405020304" pitchFamily="18" charset="0"/>
            </a:endParaRPr>
          </a:p>
          <a:p>
            <a:pPr algn="r">
              <a:spcBef>
                <a:spcPts val="600"/>
              </a:spcBef>
            </a:pPr>
            <a:r>
              <a:rPr lang="pl-PL" sz="1600" dirty="0">
                <a:latin typeface="Times New Roman" panose="02020603050405020304" pitchFamily="18" charset="0"/>
                <a:cs typeface="Times New Roman" panose="02020603050405020304" pitchFamily="18" charset="0"/>
              </a:rPr>
              <a:t>Wiktoria Marczak</a:t>
            </a:r>
            <a:endParaRPr lang="pl-PL" sz="1600" dirty="0">
              <a:latin typeface="Times New Roman" panose="02020603050405020304" pitchFamily="18" charset="0"/>
              <a:cs typeface="Times New Roman" panose="02020603050405020304" pitchFamily="18" charset="0"/>
            </a:endParaRPr>
          </a:p>
          <a:p>
            <a:pPr algn="r">
              <a:spcBef>
                <a:spcPts val="600"/>
              </a:spcBef>
            </a:pPr>
            <a:r>
              <a:rPr lang="pl-PL" sz="1600" dirty="0" err="1">
                <a:latin typeface="Times New Roman" panose="02020603050405020304" pitchFamily="18" charset="0"/>
                <a:cs typeface="Times New Roman" panose="02020603050405020304" pitchFamily="18" charset="0"/>
              </a:rPr>
              <a:t>Studentin</a:t>
            </a:r>
            <a:r>
              <a:rPr lang="pl-PL" sz="1600" dirty="0">
                <a:latin typeface="Times New Roman" panose="02020603050405020304" pitchFamily="18" charset="0"/>
                <a:cs typeface="Times New Roman" panose="02020603050405020304" pitchFamily="18" charset="0"/>
              </a:rPr>
              <a:t> des 2. </a:t>
            </a:r>
            <a:r>
              <a:rPr lang="pl-PL" sz="1600" dirty="0" err="1">
                <a:latin typeface="Times New Roman" panose="02020603050405020304" pitchFamily="18" charset="0"/>
                <a:cs typeface="Times New Roman" panose="02020603050405020304" pitchFamily="18" charset="0"/>
              </a:rPr>
              <a:t>Studienjahres</a:t>
            </a:r>
            <a:r>
              <a:rPr lang="pl-PL" sz="1600" dirty="0">
                <a:latin typeface="Times New Roman" panose="02020603050405020304" pitchFamily="18" charset="0"/>
                <a:cs typeface="Times New Roman" panose="02020603050405020304" pitchFamily="18" charset="0"/>
              </a:rPr>
              <a:t> </a:t>
            </a:r>
            <a:endParaRPr lang="pl-PL" sz="1600" dirty="0">
              <a:latin typeface="Times New Roman" panose="02020603050405020304" pitchFamily="18" charset="0"/>
              <a:cs typeface="Times New Roman" panose="02020603050405020304" pitchFamily="18" charset="0"/>
            </a:endParaRPr>
          </a:p>
          <a:p>
            <a:pPr algn="r">
              <a:spcBef>
                <a:spcPts val="600"/>
              </a:spcBef>
            </a:pPr>
            <a:r>
              <a:rPr lang="pl-PL" sz="1600" dirty="0" err="1">
                <a:latin typeface="Times New Roman" panose="02020603050405020304" pitchFamily="18" charset="0"/>
                <a:cs typeface="Times New Roman" panose="02020603050405020304" pitchFamily="18" charset="0"/>
              </a:rPr>
              <a:t>Institut</a:t>
            </a:r>
            <a:r>
              <a:rPr lang="pl-PL" sz="1600" dirty="0">
                <a:latin typeface="Times New Roman" panose="02020603050405020304" pitchFamily="18" charset="0"/>
                <a:cs typeface="Times New Roman" panose="02020603050405020304" pitchFamily="18" charset="0"/>
              </a:rPr>
              <a:t> fur </a:t>
            </a:r>
            <a:r>
              <a:rPr lang="pl-PL" sz="1600" dirty="0" err="1">
                <a:latin typeface="Times New Roman" panose="02020603050405020304" pitchFamily="18" charset="0"/>
                <a:cs typeface="Times New Roman" panose="02020603050405020304" pitchFamily="18" charset="0"/>
              </a:rPr>
              <a:t>Ökonomie</a:t>
            </a:r>
            <a:r>
              <a:rPr lang="pl-PL" sz="1600" dirty="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und</a:t>
            </a:r>
            <a:r>
              <a:rPr lang="pl-PL" sz="1600" dirty="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Finanzwesen</a:t>
            </a:r>
            <a:endParaRPr lang="pl-PL" sz="1600" dirty="0">
              <a:latin typeface="Times New Roman" panose="02020603050405020304" pitchFamily="18" charset="0"/>
              <a:cs typeface="Times New Roman" panose="02020603050405020304" pitchFamily="18" charset="0"/>
            </a:endParaRPr>
          </a:p>
          <a:p>
            <a:pPr algn="r">
              <a:spcBef>
                <a:spcPts val="600"/>
              </a:spcBef>
            </a:pPr>
            <a:r>
              <a:rPr lang="pl-PL" sz="1600" dirty="0" err="1">
                <a:latin typeface="Times New Roman" panose="02020603050405020304" pitchFamily="18" charset="0"/>
                <a:cs typeface="Times New Roman" panose="02020603050405020304" pitchFamily="18" charset="0"/>
              </a:rPr>
              <a:t>Rzeszower</a:t>
            </a:r>
            <a:r>
              <a:rPr lang="pl-PL" sz="1600" dirty="0">
                <a:latin typeface="Times New Roman" panose="02020603050405020304" pitchFamily="18" charset="0"/>
                <a:cs typeface="Times New Roman" panose="02020603050405020304" pitchFamily="18" charset="0"/>
              </a:rPr>
              <a:t> </a:t>
            </a:r>
            <a:r>
              <a:rPr lang="pl-PL" sz="1600" dirty="0" err="1">
                <a:latin typeface="Times New Roman" panose="02020603050405020304" pitchFamily="18" charset="0"/>
                <a:cs typeface="Times New Roman" panose="02020603050405020304" pitchFamily="18" charset="0"/>
              </a:rPr>
              <a:t>Universität</a:t>
            </a:r>
            <a:endParaRPr lang="pl-PL" sz="1600" dirty="0">
              <a:latin typeface="Times New Roman" panose="02020603050405020304" pitchFamily="18" charset="0"/>
              <a:cs typeface="Times New Roman" panose="02020603050405020304" pitchFamily="18" charset="0"/>
            </a:endParaRPr>
          </a:p>
          <a:p>
            <a:pPr algn="r">
              <a:spcBef>
                <a:spcPts val="600"/>
              </a:spcBef>
            </a:pPr>
            <a:r>
              <a:rPr lang="pl-PL" sz="1600" dirty="0">
                <a:latin typeface="Times New Roman" panose="02020603050405020304" pitchFamily="18" charset="0"/>
                <a:cs typeface="Times New Roman" panose="02020603050405020304" pitchFamily="18" charset="0"/>
              </a:rPr>
              <a:t>2023/2024</a:t>
            </a:r>
            <a:endParaRPr lang="pl-PL" sz="1600" dirty="0">
              <a:latin typeface="Times New Roman" panose="02020603050405020304" pitchFamily="18" charset="0"/>
              <a:cs typeface="Times New Roman" panose="02020603050405020304" pitchFamily="18" charset="0"/>
            </a:endParaRPr>
          </a:p>
          <a:p>
            <a:endParaRPr lang="pl-PL" dirty="0"/>
          </a:p>
        </p:txBody>
      </p:sp>
      <p:pic>
        <p:nvPicPr>
          <p:cNvPr id="4" name="Obraz 4"/>
          <p:cNvPicPr>
            <a:picLocks noChangeAspect="1"/>
          </p:cNvPicPr>
          <p:nvPr/>
        </p:nvPicPr>
        <p:blipFill>
          <a:blip r:embed="rId1"/>
          <a:stretch>
            <a:fillRect/>
          </a:stretch>
        </p:blipFill>
        <p:spPr>
          <a:xfrm>
            <a:off x="10594325" y="145212"/>
            <a:ext cx="1459653" cy="1459653"/>
          </a:xfrm>
          <a:prstGeom prst="rect">
            <a:avLst/>
          </a:prstGeom>
        </p:spPr>
      </p:pic>
      <p:pic>
        <p:nvPicPr>
          <p:cNvPr id="1026" name="Picture 2" descr="Strukturelle Arbeitslosigkeit • Definition und Beispiel · [mit Video]"/>
          <p:cNvPicPr>
            <a:picLocks noChangeAspect="1" noChangeArrowheads="1"/>
          </p:cNvPicPr>
          <p:nvPr/>
        </p:nvPicPr>
        <p:blipFill rotWithShape="1">
          <a:blip r:embed="rId2">
            <a:extLst>
              <a:ext uri="{28A0092B-C50C-407E-A947-70E740481C1C}">
                <a14:useLocalDpi xmlns:a14="http://schemas.microsoft.com/office/drawing/2010/main" val="0"/>
              </a:ext>
            </a:extLst>
          </a:blip>
          <a:srcRect t="25529"/>
          <a:stretch>
            <a:fillRect/>
          </a:stretch>
        </p:blipFill>
        <p:spPr bwMode="auto">
          <a:xfrm>
            <a:off x="371281" y="145212"/>
            <a:ext cx="5253135" cy="2200554"/>
          </a:xfrm>
          <a:prstGeom prst="rect">
            <a:avLst/>
          </a:prstGeom>
          <a:noFill/>
          <a:effectLst>
            <a:reflection blurRad="6350" stA="50000" endA="300" endPos="55500" dist="101600" dir="5400000" sy="-100000" algn="bl" rotWithShape="0"/>
          </a:effectLst>
          <a:scene3d>
            <a:camera prst="perspectiveHeroicExtremeRightFacing"/>
            <a:lightRig rig="threePt" dir="t"/>
          </a:scene3d>
          <a:sp3d>
            <a:bevelT w="139700" h="139700" prst="divot"/>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562947" y="1623947"/>
            <a:ext cx="6155094" cy="2509513"/>
          </a:xfrm>
        </p:spPr>
        <p:txBody>
          <a:bodyPr>
            <a:normAutofit/>
          </a:bodyPr>
          <a:lstStyle/>
          <a:p>
            <a:pPr algn="l"/>
            <a:r>
              <a:rPr lang="de-DE" sz="2200" b="1">
                <a:latin typeface="Times New Roman" panose="02020603050405020304" pitchFamily="18" charset="0"/>
                <a:cs typeface="Times New Roman" panose="02020603050405020304" pitchFamily="18" charset="0"/>
              </a:rPr>
              <a:t>Saisonale Arbeitslosigkeit </a:t>
            </a:r>
            <a:r>
              <a:rPr lang="de-DE" sz="2200">
                <a:latin typeface="Times New Roman" panose="02020603050405020304" pitchFamily="18" charset="0"/>
                <a:cs typeface="Times New Roman" panose="02020603050405020304" pitchFamily="18" charset="0"/>
              </a:rPr>
              <a:t>- tritt an saisonalen Arbeitsplätzen (Baugewerbe, Landwirtschaft usw.) oder bei Hochschulabsolventen auf, die ihre erste Stelle suchen. </a:t>
            </a:r>
            <a:endParaRPr lang="pl-PL" sz="2200">
              <a:latin typeface="Times New Roman" panose="02020603050405020304" pitchFamily="18" charset="0"/>
              <a:cs typeface="Times New Roman" panose="02020603050405020304" pitchFamily="18" charset="0"/>
            </a:endParaRPr>
          </a:p>
          <a:p>
            <a:pPr algn="l"/>
            <a:r>
              <a:rPr lang="de-DE" sz="2200">
                <a:latin typeface="Times New Roman" panose="02020603050405020304" pitchFamily="18" charset="0"/>
                <a:cs typeface="Times New Roman" panose="02020603050405020304" pitchFamily="18" charset="0"/>
              </a:rPr>
              <a:t>Sie kann auch auf die Saisonabhängigkeit der Produktion in bestimmten Wirtschaftsbereichen zurückzuführen sein.</a:t>
            </a:r>
            <a:endParaRPr lang="pl-PL" sz="2200" dirty="0">
              <a:latin typeface="Times New Roman" panose="02020603050405020304" pitchFamily="18" charset="0"/>
              <a:cs typeface="Times New Roman" panose="02020603050405020304" pitchFamily="18" charset="0"/>
            </a:endParaRPr>
          </a:p>
        </p:txBody>
      </p:sp>
      <p:pic>
        <p:nvPicPr>
          <p:cNvPr id="7170" name="Picture 2" descr="Prace Ogrodnicze Dla Dzieci. Mali Ogrodnicy Chłopcy I Dziewczęta Sadzenie I  Pielęgnacja Roślin. Happy Kids Znaków Pracujących W Ogrodzie Letnim,  Podlewanie, Kopanie, Pielęgnacja Krzewów. Ilustracja Wektorowa Kreskówka  Ludzie | Premium Wektor"/>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70212" y="4540412"/>
            <a:ext cx="6624704" cy="2317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17241" y="79828"/>
            <a:ext cx="10823509" cy="2387600"/>
          </a:xfrm>
        </p:spPr>
        <p:txBody>
          <a:bodyPr>
            <a:normAutofit/>
          </a:bodyPr>
          <a:lstStyle/>
          <a:p>
            <a:pPr algn="ctr"/>
            <a:r>
              <a:rPr lang="pl-PL" sz="4400" b="1" dirty="0" err="1">
                <a:latin typeface="Times New Roman" panose="02020603050405020304" pitchFamily="18" charset="0"/>
                <a:cs typeface="Times New Roman" panose="02020603050405020304" pitchFamily="18" charset="0"/>
              </a:rPr>
              <a:t>Andere</a:t>
            </a:r>
            <a:r>
              <a:rPr lang="pl-PL" sz="4400" b="1" dirty="0">
                <a:latin typeface="Times New Roman" panose="02020603050405020304" pitchFamily="18" charset="0"/>
                <a:cs typeface="Times New Roman" panose="02020603050405020304" pitchFamily="18" charset="0"/>
              </a:rPr>
              <a:t> </a:t>
            </a:r>
            <a:r>
              <a:rPr lang="pl-PL" sz="4400" b="1" dirty="0" err="1">
                <a:latin typeface="Times New Roman" panose="02020603050405020304" pitchFamily="18" charset="0"/>
                <a:cs typeface="Times New Roman" panose="02020603050405020304" pitchFamily="18" charset="0"/>
              </a:rPr>
              <a:t>Arten</a:t>
            </a:r>
            <a:r>
              <a:rPr lang="pl-PL" sz="4400" b="1" dirty="0">
                <a:latin typeface="Times New Roman" panose="02020603050405020304" pitchFamily="18" charset="0"/>
                <a:cs typeface="Times New Roman" panose="02020603050405020304" pitchFamily="18" charset="0"/>
              </a:rPr>
              <a:t> von </a:t>
            </a:r>
            <a:r>
              <a:rPr lang="pl-PL" sz="4400" b="1" dirty="0" err="1">
                <a:latin typeface="Times New Roman" panose="02020603050405020304" pitchFamily="18" charset="0"/>
                <a:cs typeface="Times New Roman" panose="02020603050405020304" pitchFamily="18" charset="0"/>
              </a:rPr>
              <a:t>Arbeitslosigkeit</a:t>
            </a:r>
            <a:br>
              <a:rPr lang="pl-PL" sz="4400" b="1" dirty="0">
                <a:latin typeface="Times New Roman" panose="02020603050405020304" pitchFamily="18" charset="0"/>
                <a:cs typeface="Times New Roman" panose="02020603050405020304" pitchFamily="18" charset="0"/>
              </a:rPr>
            </a:br>
            <a:endParaRPr lang="pl-PL" sz="4400" dirty="0"/>
          </a:p>
        </p:txBody>
      </p:sp>
      <p:sp>
        <p:nvSpPr>
          <p:cNvPr id="3" name="Podtytuł 2"/>
          <p:cNvSpPr>
            <a:spLocks noGrp="1"/>
          </p:cNvSpPr>
          <p:nvPr>
            <p:ph type="subTitle" idx="1"/>
          </p:nvPr>
        </p:nvSpPr>
        <p:spPr>
          <a:xfrm>
            <a:off x="749559" y="3172408"/>
            <a:ext cx="9144000" cy="2654559"/>
          </a:xfrm>
        </p:spPr>
        <p:txBody>
          <a:bodyPr>
            <a:noAutofit/>
          </a:bodyPr>
          <a:lstStyle/>
          <a:p>
            <a:pPr marL="342900" lvl="0" indent="-342900" algn="l">
              <a:lnSpc>
                <a:spcPct val="107000"/>
              </a:lnSpc>
              <a:buFont typeface="Symbol" panose="05050102010706020507" pitchFamily="18" charset="2"/>
              <a:buChar char=""/>
            </a:pPr>
            <a:r>
              <a:rPr lang="en-GB" kern="100" dirty="0" err="1">
                <a:effectLst/>
                <a:latin typeface="Times New Roman" panose="02020603050405020304" pitchFamily="18" charset="0"/>
                <a:ea typeface="Aptos" panose="020B0004020202020204" pitchFamily="34" charset="0"/>
                <a:cs typeface="Times New Roman" panose="02020603050405020304" pitchFamily="18" charset="0"/>
              </a:rPr>
              <a:t>unfreiwillige</a:t>
            </a:r>
            <a:r>
              <a:rPr lang="en-GB" kern="100" dirty="0">
                <a:effectLst/>
                <a:latin typeface="Times New Roman" panose="02020603050405020304" pitchFamily="18" charset="0"/>
                <a:ea typeface="Aptos" panose="020B0004020202020204" pitchFamily="34" charset="0"/>
                <a:cs typeface="Times New Roman" panose="02020603050405020304" pitchFamily="18" charset="0"/>
              </a:rPr>
              <a:t> und </a:t>
            </a:r>
            <a:r>
              <a:rPr lang="en-GB" kern="100" dirty="0" err="1">
                <a:effectLst/>
                <a:latin typeface="Times New Roman" panose="02020603050405020304" pitchFamily="18" charset="0"/>
                <a:ea typeface="Aptos" panose="020B0004020202020204" pitchFamily="34" charset="0"/>
                <a:cs typeface="Times New Roman" panose="02020603050405020304" pitchFamily="18" charset="0"/>
              </a:rPr>
              <a:t>natürliche</a:t>
            </a:r>
            <a:r>
              <a:rPr lang="en-GB"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kern="100" dirty="0" err="1">
                <a:effectLst/>
                <a:latin typeface="Times New Roman" panose="02020603050405020304" pitchFamily="18" charset="0"/>
                <a:ea typeface="Aptos" panose="020B0004020202020204" pitchFamily="34" charset="0"/>
                <a:cs typeface="Times New Roman" panose="02020603050405020304" pitchFamily="18" charset="0"/>
              </a:rPr>
              <a:t>freiwillige</a:t>
            </a:r>
            <a:r>
              <a:rPr lang="en-GB"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kern="100" dirty="0" err="1">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kern="100" dirty="0" err="1">
                <a:effectLst/>
                <a:latin typeface="Times New Roman" panose="02020603050405020304" pitchFamily="18" charset="0"/>
                <a:ea typeface="Aptos" panose="020B0004020202020204" pitchFamily="34" charset="0"/>
                <a:cs typeface="Times New Roman" panose="02020603050405020304" pitchFamily="18" charset="0"/>
              </a:rPr>
              <a:t>klassische</a:t>
            </a:r>
            <a:r>
              <a:rPr lang="en-GB"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kern="100" dirty="0" err="1">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kern="100" dirty="0" err="1">
                <a:effectLst/>
                <a:latin typeface="Times New Roman" panose="02020603050405020304" pitchFamily="18" charset="0"/>
                <a:ea typeface="Aptos" panose="020B0004020202020204" pitchFamily="34" charset="0"/>
                <a:cs typeface="Times New Roman" panose="02020603050405020304" pitchFamily="18" charset="0"/>
              </a:rPr>
              <a:t>allgemeine</a:t>
            </a:r>
            <a:r>
              <a:rPr lang="en-GB" kern="100" dirty="0">
                <a:effectLst/>
                <a:latin typeface="Times New Roman" panose="02020603050405020304" pitchFamily="18" charset="0"/>
                <a:ea typeface="Aptos" panose="020B0004020202020204" pitchFamily="34" charset="0"/>
                <a:cs typeface="Times New Roman" panose="02020603050405020304" pitchFamily="18" charset="0"/>
              </a:rPr>
              <a:t> und </a:t>
            </a:r>
            <a:r>
              <a:rPr lang="en-GB" kern="100" dirty="0" err="1">
                <a:effectLst/>
                <a:latin typeface="Times New Roman" panose="02020603050405020304" pitchFamily="18" charset="0"/>
                <a:ea typeface="Aptos" panose="020B0004020202020204" pitchFamily="34" charset="0"/>
                <a:cs typeface="Times New Roman" panose="02020603050405020304" pitchFamily="18" charset="0"/>
              </a:rPr>
              <a:t>lokale</a:t>
            </a:r>
            <a:r>
              <a:rPr lang="en-GB"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kern="100" dirty="0" err="1">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07000"/>
              </a:lnSpc>
              <a:buFont typeface="Symbol" panose="05050102010706020507" pitchFamily="18" charset="2"/>
              <a:buChar char=""/>
            </a:pPr>
            <a:r>
              <a:rPr lang="en-GB" kern="100" dirty="0" err="1">
                <a:effectLst/>
                <a:latin typeface="Times New Roman" panose="02020603050405020304" pitchFamily="18" charset="0"/>
                <a:ea typeface="Aptos" panose="020B0004020202020204" pitchFamily="34" charset="0"/>
                <a:cs typeface="Times New Roman" panose="02020603050405020304" pitchFamily="18" charset="0"/>
              </a:rPr>
              <a:t>Scheinarbeitslosigkeit</a:t>
            </a:r>
            <a:endParaRPr lang="pl-PL"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a:lnSpc>
                <a:spcPct val="107000"/>
              </a:lnSpc>
              <a:spcAft>
                <a:spcPts val="800"/>
              </a:spcAft>
              <a:buFont typeface="Symbol" panose="05050102010706020507" pitchFamily="18" charset="2"/>
              <a:buChar char=""/>
            </a:pPr>
            <a:r>
              <a:rPr lang="en-GB" kern="100" dirty="0" err="1">
                <a:effectLst/>
                <a:latin typeface="Times New Roman" panose="02020603050405020304" pitchFamily="18" charset="0"/>
                <a:ea typeface="Aptos" panose="020B0004020202020204" pitchFamily="34" charset="0"/>
                <a:cs typeface="Times New Roman" panose="02020603050405020304" pitchFamily="18" charset="0"/>
              </a:rPr>
              <a:t>totale</a:t>
            </a:r>
            <a:r>
              <a:rPr lang="en-GB" kern="100" dirty="0">
                <a:effectLst/>
                <a:latin typeface="Times New Roman" panose="02020603050405020304" pitchFamily="18" charset="0"/>
                <a:ea typeface="Aptos" panose="020B0004020202020204" pitchFamily="34" charset="0"/>
                <a:cs typeface="Times New Roman" panose="02020603050405020304" pitchFamily="18" charset="0"/>
              </a:rPr>
              <a:t> und </a:t>
            </a:r>
            <a:r>
              <a:rPr lang="en-GB" kern="100" dirty="0" err="1">
                <a:effectLst/>
                <a:latin typeface="Times New Roman" panose="02020603050405020304" pitchFamily="18" charset="0"/>
                <a:ea typeface="Aptos" panose="020B0004020202020204" pitchFamily="34" charset="0"/>
                <a:cs typeface="Times New Roman" panose="02020603050405020304" pitchFamily="18" charset="0"/>
              </a:rPr>
              <a:t>partielle</a:t>
            </a:r>
            <a:r>
              <a:rPr lang="en-GB"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kern="100" dirty="0" err="1">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pl-PL"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err="1">
                <a:latin typeface="Times New Roman" panose="02020603050405020304" pitchFamily="18" charset="0"/>
                <a:ea typeface="+mj-lt"/>
                <a:cs typeface="Times New Roman" panose="02020603050405020304" pitchFamily="18" charset="0"/>
              </a:rPr>
              <a:t>Fragen</a:t>
            </a:r>
            <a:r>
              <a:rPr lang="pl-PL" sz="3200" b="1" dirty="0">
                <a:latin typeface="Times New Roman" panose="02020603050405020304" pitchFamily="18" charset="0"/>
                <a:ea typeface="+mj-lt"/>
                <a:cs typeface="Times New Roman" panose="02020603050405020304" pitchFamily="18" charset="0"/>
              </a:rPr>
              <a:t> </a:t>
            </a:r>
            <a:r>
              <a:rPr lang="pl-PL" sz="3200" b="1" dirty="0" err="1">
                <a:latin typeface="Times New Roman" panose="02020603050405020304" pitchFamily="18" charset="0"/>
                <a:ea typeface="+mj-lt"/>
                <a:cs typeface="Times New Roman" panose="02020603050405020304" pitchFamily="18" charset="0"/>
              </a:rPr>
              <a:t>zum</a:t>
            </a:r>
            <a:r>
              <a:rPr lang="pl-PL" sz="3200" b="1" dirty="0">
                <a:latin typeface="Times New Roman" panose="02020603050405020304" pitchFamily="18" charset="0"/>
                <a:ea typeface="+mj-lt"/>
                <a:cs typeface="Times New Roman" panose="02020603050405020304" pitchFamily="18" charset="0"/>
              </a:rPr>
              <a:t> </a:t>
            </a:r>
            <a:r>
              <a:rPr lang="pl-PL" sz="3200" b="1" dirty="0" err="1">
                <a:latin typeface="Times New Roman" panose="02020603050405020304" pitchFamily="18" charset="0"/>
                <a:ea typeface="+mj-lt"/>
                <a:cs typeface="Times New Roman" panose="02020603050405020304" pitchFamily="18" charset="0"/>
              </a:rPr>
              <a:t>Text</a:t>
            </a:r>
            <a:r>
              <a:rPr lang="pl-PL" sz="3200" b="1" dirty="0">
                <a:latin typeface="Times New Roman" panose="02020603050405020304" pitchFamily="18" charset="0"/>
                <a:ea typeface="+mj-lt"/>
                <a:cs typeface="Times New Roman" panose="02020603050405020304" pitchFamily="18" charset="0"/>
              </a:rPr>
              <a:t>:</a:t>
            </a:r>
            <a:endParaRPr lang="pl-PL" sz="3200" dirty="0">
              <a:latin typeface="Times New Roman" panose="02020603050405020304" pitchFamily="18" charset="0"/>
              <a:cs typeface="Times New Roman" panose="02020603050405020304" pitchFamily="18" charset="0"/>
            </a:endParaRPr>
          </a:p>
        </p:txBody>
      </p:sp>
      <p:sp>
        <p:nvSpPr>
          <p:cNvPr id="3" name="Symbol zastępczy zawartości 2"/>
          <p:cNvSpPr>
            <a:spLocks noGrp="1"/>
          </p:cNvSpPr>
          <p:nvPr>
            <p:ph idx="1"/>
          </p:nvPr>
        </p:nvSpPr>
        <p:spPr>
          <a:xfrm>
            <a:off x="838200" y="2668556"/>
            <a:ext cx="5257800" cy="2967232"/>
          </a:xfrm>
        </p:spPr>
        <p:txBody>
          <a:bodyPr/>
          <a:lstStyle/>
          <a:p>
            <a:pPr marL="514350" indent="-514350">
              <a:buAutoNum type="arabicPeriod"/>
            </a:pPr>
            <a:r>
              <a:rPr lang="de-DE" dirty="0"/>
              <a:t>Welche Art von Arbeitslosigkeit dauert 4 bis 6 Monate?</a:t>
            </a:r>
            <a:endParaRPr lang="pl-PL" dirty="0"/>
          </a:p>
          <a:p>
            <a:pPr marL="514350" indent="-514350">
              <a:buAutoNum type="arabicPeriod"/>
            </a:pPr>
            <a:r>
              <a:rPr lang="de-DE" dirty="0"/>
              <a:t>Welche Art von Arbeitslosigkeit kann durch die Saisonabhängigkeit der Produktion entstehen?</a:t>
            </a:r>
            <a:endParaRPr lang="pl-PL" dirty="0"/>
          </a:p>
          <a:p>
            <a:pPr marL="514350" indent="-514350">
              <a:buAutoNum type="arabicPeriod"/>
            </a:pPr>
            <a:endParaRPr lang="pl-PL" dirty="0"/>
          </a:p>
        </p:txBody>
      </p:sp>
      <p:pic>
        <p:nvPicPr>
          <p:cNvPr id="1026" name="Picture 2" descr="Znak Zapytania Pytanie Odpowiedzi - Darmowy obraz na Pixabay - Pixabay"/>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16282" y="138404"/>
            <a:ext cx="4396273" cy="43962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4387" y="101818"/>
            <a:ext cx="1475792" cy="963719"/>
          </a:xfrm>
        </p:spPr>
        <p:txBody>
          <a:bodyPr>
            <a:normAutofit/>
          </a:bodyPr>
          <a:lstStyle/>
          <a:p>
            <a:r>
              <a:rPr lang="pl-PL" sz="2800" dirty="0" err="1">
                <a:latin typeface="Times New Roman" panose="02020603050405020304" pitchFamily="18" charset="0"/>
                <a:cs typeface="Times New Roman" panose="02020603050405020304" pitchFamily="18" charset="0"/>
              </a:rPr>
              <a:t>Lexikon</a:t>
            </a:r>
            <a:r>
              <a:rPr lang="pl-PL" sz="2800" dirty="0">
                <a:latin typeface="Times New Roman" panose="02020603050405020304" pitchFamily="18" charset="0"/>
                <a:cs typeface="Times New Roman" panose="02020603050405020304" pitchFamily="18" charset="0"/>
              </a:rPr>
              <a:t>:</a:t>
            </a:r>
            <a:endParaRPr lang="pl-PL" sz="2800" dirty="0">
              <a:latin typeface="Times New Roman" panose="02020603050405020304" pitchFamily="18" charset="0"/>
              <a:cs typeface="Times New Roman" panose="02020603050405020304" pitchFamily="18" charset="0"/>
            </a:endParaRPr>
          </a:p>
        </p:txBody>
      </p:sp>
      <p:sp>
        <p:nvSpPr>
          <p:cNvPr id="4" name="Symbol zastępczy zawartości 3"/>
          <p:cNvSpPr>
            <a:spLocks noGrp="1"/>
          </p:cNvSpPr>
          <p:nvPr>
            <p:ph sz="half" idx="1"/>
          </p:nvPr>
        </p:nvSpPr>
        <p:spPr>
          <a:xfrm>
            <a:off x="194387" y="989046"/>
            <a:ext cx="4517571" cy="5766318"/>
          </a:xfrm>
        </p:spPr>
        <p:txBody>
          <a:bodyPr>
            <a:normAutofit lnSpcReduction="10000"/>
          </a:bodyPr>
          <a:lstStyle/>
          <a:p>
            <a:pPr>
              <a:lnSpc>
                <a:spcPct val="107000"/>
              </a:lnSpc>
              <a:spcBef>
                <a:spcPts val="500"/>
              </a:spcBef>
            </a:pPr>
            <a:r>
              <a:rPr lang="en-GB" sz="1200" kern="100" dirty="0">
                <a:effectLst/>
                <a:latin typeface="Calibri" panose="020F0502020204030204" charset="0"/>
                <a:ea typeface="Aptos" panose="020B0004020202020204" pitchFamily="34" charset="0"/>
                <a:cs typeface="Calibri" panose="020F0502020204030204" charset="0"/>
              </a:rPr>
              <a:t>die </a:t>
            </a:r>
            <a:r>
              <a:rPr lang="en-GB" sz="1200" kern="100" dirty="0" err="1">
                <a:effectLst/>
                <a:latin typeface="Calibri" panose="020F0502020204030204" charset="0"/>
                <a:ea typeface="Aptos" panose="020B0004020202020204" pitchFamily="34" charset="0"/>
                <a:cs typeface="Calibri" panose="020F0502020204030204" charset="0"/>
              </a:rPr>
              <a:t>Arbeitslosigkeit</a:t>
            </a:r>
            <a:r>
              <a:rPr lang="en-GB" sz="1200" kern="100" dirty="0">
                <a:effectLst/>
                <a:latin typeface="Calibri" panose="020F0502020204030204" charset="0"/>
                <a:ea typeface="Aptos" panose="020B0004020202020204" pitchFamily="34" charset="0"/>
                <a:cs typeface="Calibri" panose="020F0502020204030204" charset="0"/>
              </a:rPr>
              <a:t> – </a:t>
            </a:r>
            <a:r>
              <a:rPr lang="en-GB" sz="1200" kern="100" dirty="0" err="1">
                <a:effectLst/>
                <a:latin typeface="Calibri" panose="020F0502020204030204" charset="0"/>
                <a:ea typeface="Aptos" panose="020B0004020202020204" pitchFamily="34" charset="0"/>
                <a:cs typeface="Calibri" panose="020F0502020204030204" charset="0"/>
              </a:rPr>
              <a:t>bezrobocie</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en-GB" sz="1200" kern="100" dirty="0">
                <a:effectLst/>
                <a:latin typeface="Calibri" panose="020F0502020204030204" charset="0"/>
                <a:ea typeface="Aptos" panose="020B0004020202020204" pitchFamily="34" charset="0"/>
                <a:cs typeface="Calibri" panose="020F0502020204030204" charset="0"/>
              </a:rPr>
              <a:t>das </a:t>
            </a:r>
            <a:r>
              <a:rPr lang="en-GB" sz="1200" kern="100" dirty="0" err="1">
                <a:effectLst/>
                <a:latin typeface="Calibri" panose="020F0502020204030204" charset="0"/>
                <a:ea typeface="Aptos" panose="020B0004020202020204" pitchFamily="34" charset="0"/>
                <a:cs typeface="Calibri" panose="020F0502020204030204" charset="0"/>
              </a:rPr>
              <a:t>Phänomen</a:t>
            </a:r>
            <a:r>
              <a:rPr lang="en-GB" sz="1200" kern="100" dirty="0">
                <a:effectLst/>
                <a:latin typeface="Calibri" panose="020F0502020204030204" charset="0"/>
                <a:ea typeface="Aptos" panose="020B0004020202020204" pitchFamily="34" charset="0"/>
                <a:cs typeface="Calibri" panose="020F0502020204030204" charset="0"/>
              </a:rPr>
              <a:t> – </a:t>
            </a:r>
            <a:r>
              <a:rPr lang="en-GB" sz="1200" kern="100" dirty="0" err="1">
                <a:effectLst/>
                <a:latin typeface="Calibri" panose="020F0502020204030204" charset="0"/>
                <a:ea typeface="Aptos" panose="020B0004020202020204" pitchFamily="34" charset="0"/>
                <a:cs typeface="Calibri" panose="020F0502020204030204" charset="0"/>
              </a:rPr>
              <a:t>zjawisko</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en-GB" sz="1200" kern="100" dirty="0" err="1">
                <a:effectLst/>
                <a:latin typeface="Calibri" panose="020F0502020204030204" charset="0"/>
                <a:ea typeface="Aptos" panose="020B0004020202020204" pitchFamily="34" charset="0"/>
                <a:cs typeface="Calibri" panose="020F0502020204030204" charset="0"/>
              </a:rPr>
              <a:t>sozial</a:t>
            </a:r>
            <a:r>
              <a:rPr lang="en-GB" sz="1200" kern="100" dirty="0">
                <a:effectLst/>
                <a:latin typeface="Calibri" panose="020F0502020204030204" charset="0"/>
                <a:ea typeface="Aptos" panose="020B0004020202020204" pitchFamily="34" charset="0"/>
                <a:cs typeface="Calibri" panose="020F0502020204030204" charset="0"/>
              </a:rPr>
              <a:t> – </a:t>
            </a:r>
            <a:r>
              <a:rPr lang="en-GB" sz="1200" kern="100" dirty="0" err="1">
                <a:effectLst/>
                <a:latin typeface="Calibri" panose="020F0502020204030204" charset="0"/>
                <a:ea typeface="Aptos" panose="020B0004020202020204" pitchFamily="34" charset="0"/>
                <a:cs typeface="Calibri" panose="020F0502020204030204" charset="0"/>
              </a:rPr>
              <a:t>społeczny</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en-GB" sz="1200" kern="100" dirty="0">
                <a:effectLst/>
                <a:latin typeface="Calibri" panose="020F0502020204030204" charset="0"/>
                <a:ea typeface="Aptos" panose="020B0004020202020204" pitchFamily="34" charset="0"/>
                <a:cs typeface="Calibri" panose="020F0502020204030204" charset="0"/>
              </a:rPr>
              <a:t>der Teil – </a:t>
            </a:r>
            <a:r>
              <a:rPr lang="en-GB" sz="1200" kern="100" dirty="0" err="1">
                <a:effectLst/>
                <a:latin typeface="Calibri" panose="020F0502020204030204" charset="0"/>
                <a:ea typeface="Aptos" panose="020B0004020202020204" pitchFamily="34" charset="0"/>
                <a:cs typeface="Calibri" panose="020F0502020204030204" charset="0"/>
              </a:rPr>
              <a:t>część</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Arbeitsfähigkeit</a:t>
            </a:r>
            <a:r>
              <a:rPr lang="pl-PL" sz="1200" kern="100" dirty="0">
                <a:effectLst/>
                <a:latin typeface="Calibri" panose="020F0502020204030204" charset="0"/>
                <a:ea typeface="Aptos" panose="020B0004020202020204" pitchFamily="34" charset="0"/>
                <a:cs typeface="Calibri" panose="020F0502020204030204" charset="0"/>
              </a:rPr>
              <a:t> – zdolność do pracy</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arbeitswillig</a:t>
            </a:r>
            <a:r>
              <a:rPr lang="pl-PL" sz="1200" kern="100" dirty="0">
                <a:effectLst/>
                <a:latin typeface="Calibri" panose="020F0502020204030204" charset="0"/>
                <a:ea typeface="Aptos" panose="020B0004020202020204" pitchFamily="34" charset="0"/>
                <a:cs typeface="Calibri" panose="020F0502020204030204" charset="0"/>
              </a:rPr>
              <a:t> – chętny/skłonny do pracy</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Beschäftigung</a:t>
            </a:r>
            <a:r>
              <a:rPr lang="pl-PL" sz="1200" kern="100" dirty="0">
                <a:effectLst/>
                <a:latin typeface="Calibri" panose="020F0502020204030204" charset="0"/>
                <a:ea typeface="Aptos" panose="020B0004020202020204" pitchFamily="34" charset="0"/>
                <a:cs typeface="Calibri" panose="020F0502020204030204" charset="0"/>
              </a:rPr>
              <a:t> – zatrudnienie</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a:effectLst/>
                <a:latin typeface="Calibri" panose="020F0502020204030204" charset="0"/>
                <a:ea typeface="Aptos" panose="020B0004020202020204" pitchFamily="34" charset="0"/>
                <a:cs typeface="Calibri" panose="020F0502020204030204" charset="0"/>
              </a:rPr>
              <a:t>der/</a:t>
            </a: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Arbeitslose</a:t>
            </a:r>
            <a:r>
              <a:rPr lang="pl-PL" sz="1200" kern="100" dirty="0">
                <a:effectLst/>
                <a:latin typeface="Calibri" panose="020F0502020204030204" charset="0"/>
                <a:ea typeface="Aptos" panose="020B0004020202020204" pitchFamily="34" charset="0"/>
                <a:cs typeface="Calibri" panose="020F0502020204030204" charset="0"/>
              </a:rPr>
              <a:t> – bezrobotny/bezrobotna</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nirgendwo</a:t>
            </a:r>
            <a:r>
              <a:rPr lang="pl-PL" sz="1200" kern="100" dirty="0">
                <a:effectLst/>
                <a:latin typeface="Calibri" panose="020F0502020204030204" charset="0"/>
                <a:ea typeface="Aptos" panose="020B0004020202020204" pitchFamily="34" charset="0"/>
                <a:cs typeface="Calibri" panose="020F0502020204030204" charset="0"/>
              </a:rPr>
              <a:t> – nigdzie</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andere</a:t>
            </a:r>
            <a:r>
              <a:rPr lang="pl-PL" sz="1200" kern="100" dirty="0">
                <a:effectLst/>
                <a:latin typeface="Calibri" panose="020F0502020204030204" charset="0"/>
                <a:ea typeface="Aptos" panose="020B0004020202020204" pitchFamily="34" charset="0"/>
                <a:cs typeface="Calibri" panose="020F0502020204030204" charset="0"/>
              </a:rPr>
              <a:t> – inne</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Erwerbstätigkeit</a:t>
            </a:r>
            <a:r>
              <a:rPr lang="pl-PL" sz="1200" kern="100" dirty="0">
                <a:effectLst/>
                <a:latin typeface="Calibri" panose="020F0502020204030204" charset="0"/>
                <a:ea typeface="Aptos" panose="020B0004020202020204" pitchFamily="34" charset="0"/>
                <a:cs typeface="Calibri" panose="020F0502020204030204" charset="0"/>
              </a:rPr>
              <a:t> – działalność zarobkowa</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wirtschaftliche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Tätigkeit</a:t>
            </a:r>
            <a:r>
              <a:rPr lang="pl-PL" sz="1200" kern="100" dirty="0">
                <a:effectLst/>
                <a:latin typeface="Calibri" panose="020F0502020204030204" charset="0"/>
                <a:ea typeface="Aptos" panose="020B0004020202020204" pitchFamily="34" charset="0"/>
                <a:cs typeface="Calibri" panose="020F0502020204030204" charset="0"/>
              </a:rPr>
              <a:t> – działalność gospodarcza</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kurzfristige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Arbeitslosigkeit</a:t>
            </a:r>
            <a:r>
              <a:rPr lang="pl-PL" sz="1200" kern="100" dirty="0">
                <a:effectLst/>
                <a:latin typeface="Calibri" panose="020F0502020204030204" charset="0"/>
                <a:ea typeface="Aptos" panose="020B0004020202020204" pitchFamily="34" charset="0"/>
                <a:cs typeface="Calibri" panose="020F0502020204030204" charset="0"/>
              </a:rPr>
              <a:t> – bezrobocie krótkookresowe</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mittelfristige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Arbeitslosigkeit</a:t>
            </a:r>
            <a:r>
              <a:rPr lang="pl-PL" sz="1200" kern="100" dirty="0">
                <a:effectLst/>
                <a:latin typeface="Calibri" panose="020F0502020204030204" charset="0"/>
                <a:ea typeface="Aptos" panose="020B0004020202020204" pitchFamily="34" charset="0"/>
                <a:cs typeface="Calibri" panose="020F0502020204030204" charset="0"/>
              </a:rPr>
              <a:t> – bezrobocie średniookresowe</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de-DE" altLang="pl-PL" sz="1200" kern="100" dirty="0" err="1">
                <a:effectLst/>
                <a:latin typeface="Calibri" panose="020F0502020204030204" charset="0"/>
                <a:ea typeface="Aptos" panose="020B0004020202020204" pitchFamily="34" charset="0"/>
                <a:cs typeface="Calibri" panose="020F0502020204030204" charset="0"/>
              </a:rPr>
              <a:t>die </a:t>
            </a:r>
            <a:r>
              <a:rPr lang="pl-PL" sz="1200" kern="100" dirty="0" err="1">
                <a:effectLst/>
                <a:latin typeface="Calibri" panose="020F0502020204030204" charset="0"/>
                <a:ea typeface="Aptos" panose="020B0004020202020204" pitchFamily="34" charset="0"/>
                <a:cs typeface="Calibri" panose="020F0502020204030204" charset="0"/>
              </a:rPr>
              <a:t>Langzeitarbeitslosigkeit</a:t>
            </a:r>
            <a:r>
              <a:rPr lang="pl-PL" sz="1200" kern="100" dirty="0">
                <a:effectLst/>
                <a:latin typeface="Calibri" panose="020F0502020204030204" charset="0"/>
                <a:ea typeface="Aptos" panose="020B0004020202020204" pitchFamily="34" charset="0"/>
                <a:cs typeface="Calibri" panose="020F0502020204030204" charset="0"/>
              </a:rPr>
              <a:t> – bezrobocie długookresowe</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de-DE" altLang="pl-PL" sz="1200" kern="100" dirty="0" err="1">
                <a:effectLst/>
                <a:latin typeface="Calibri" panose="020F0502020204030204" charset="0"/>
                <a:ea typeface="Aptos" panose="020B0004020202020204" pitchFamily="34" charset="0"/>
                <a:cs typeface="Calibri" panose="020F0502020204030204" charset="0"/>
              </a:rPr>
              <a:t>die </a:t>
            </a:r>
            <a:r>
              <a:rPr lang="pl-PL" sz="1200" kern="100" dirty="0" err="1">
                <a:effectLst/>
                <a:latin typeface="Calibri" panose="020F0502020204030204" charset="0"/>
                <a:ea typeface="Aptos" panose="020B0004020202020204" pitchFamily="34" charset="0"/>
                <a:cs typeface="Calibri" panose="020F0502020204030204" charset="0"/>
              </a:rPr>
              <a:t>Dauerarbeitslosigkeit</a:t>
            </a:r>
            <a:r>
              <a:rPr lang="pl-PL" sz="1200" kern="100" dirty="0">
                <a:effectLst/>
                <a:latin typeface="Calibri" panose="020F0502020204030204" charset="0"/>
                <a:ea typeface="Aptos" panose="020B0004020202020204" pitchFamily="34" charset="0"/>
                <a:cs typeface="Calibri" panose="020F0502020204030204" charset="0"/>
              </a:rPr>
              <a:t> – bezrobocie stałe/długotrwałe</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300" kern="100" dirty="0" err="1">
                <a:effectLst/>
                <a:latin typeface="Calibri" panose="020F0502020204030204" charset="0"/>
                <a:ea typeface="Aptos" panose="020B0004020202020204" pitchFamily="34" charset="0"/>
                <a:cs typeface="Calibri" panose="020F0502020204030204" charset="0"/>
              </a:rPr>
              <a:t>die</a:t>
            </a:r>
            <a:r>
              <a:rPr lang="pl-PL" sz="1300" kern="100" dirty="0">
                <a:effectLst/>
                <a:latin typeface="Calibri" panose="020F0502020204030204" charset="0"/>
                <a:ea typeface="Aptos" panose="020B0004020202020204" pitchFamily="34" charset="0"/>
                <a:cs typeface="Calibri" panose="020F0502020204030204" charset="0"/>
              </a:rPr>
              <a:t> </a:t>
            </a:r>
            <a:r>
              <a:rPr lang="pl-PL" sz="1300" kern="100" dirty="0" err="1">
                <a:effectLst/>
                <a:latin typeface="Calibri" panose="020F0502020204030204" charset="0"/>
                <a:ea typeface="Aptos" panose="020B0004020202020204" pitchFamily="34" charset="0"/>
                <a:cs typeface="Calibri" panose="020F0502020204030204" charset="0"/>
              </a:rPr>
              <a:t>Friktionsarbeitslosigkeit</a:t>
            </a:r>
            <a:r>
              <a:rPr lang="pl-PL" sz="1300" kern="100" dirty="0">
                <a:effectLst/>
                <a:latin typeface="Calibri" panose="020F0502020204030204" charset="0"/>
                <a:ea typeface="Aptos" panose="020B0004020202020204" pitchFamily="34" charset="0"/>
                <a:cs typeface="Calibri" panose="020F0502020204030204" charset="0"/>
              </a:rPr>
              <a:t> – bezrobocie frykcyjne</a:t>
            </a:r>
            <a:endParaRPr lang="pl-PL" sz="13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300" kern="100" dirty="0" err="1">
                <a:effectLst/>
                <a:latin typeface="Calibri" panose="020F0502020204030204" charset="0"/>
                <a:ea typeface="Aptos" panose="020B0004020202020204" pitchFamily="34" charset="0"/>
                <a:cs typeface="Calibri" panose="020F0502020204030204" charset="0"/>
              </a:rPr>
              <a:t>vorübergehend</a:t>
            </a:r>
            <a:r>
              <a:rPr lang="pl-PL" sz="1300" kern="100" dirty="0">
                <a:effectLst/>
                <a:latin typeface="Calibri" panose="020F0502020204030204" charset="0"/>
                <a:ea typeface="Aptos" panose="020B0004020202020204" pitchFamily="34" charset="0"/>
                <a:cs typeface="Calibri" panose="020F0502020204030204" charset="0"/>
              </a:rPr>
              <a:t> – tymczasowo</a:t>
            </a:r>
            <a:endParaRPr lang="pl-PL" sz="13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300" kern="100" dirty="0">
                <a:effectLst/>
                <a:latin typeface="Calibri" panose="020F0502020204030204" charset="0"/>
                <a:ea typeface="Aptos" panose="020B0004020202020204" pitchFamily="34" charset="0"/>
                <a:cs typeface="Calibri" panose="020F0502020204030204" charset="0"/>
              </a:rPr>
              <a:t>der </a:t>
            </a:r>
            <a:r>
              <a:rPr lang="pl-PL" sz="1300" kern="100" dirty="0" err="1">
                <a:effectLst/>
                <a:latin typeface="Calibri" panose="020F0502020204030204" charset="0"/>
                <a:ea typeface="Aptos" panose="020B0004020202020204" pitchFamily="34" charset="0"/>
                <a:cs typeface="Calibri" panose="020F0502020204030204" charset="0"/>
              </a:rPr>
              <a:t>Arbeitsplatzwechsel</a:t>
            </a:r>
            <a:r>
              <a:rPr lang="pl-PL" sz="1300" kern="100" dirty="0">
                <a:effectLst/>
                <a:latin typeface="Calibri" panose="020F0502020204030204" charset="0"/>
                <a:ea typeface="Aptos" panose="020B0004020202020204" pitchFamily="34" charset="0"/>
                <a:cs typeface="Calibri" panose="020F0502020204030204" charset="0"/>
              </a:rPr>
              <a:t> – zmiana miejsca pracy</a:t>
            </a:r>
            <a:endParaRPr lang="pl-PL" sz="13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300" kern="100" dirty="0" err="1">
                <a:effectLst/>
                <a:latin typeface="Calibri" panose="020F0502020204030204" charset="0"/>
                <a:ea typeface="Aptos" panose="020B0004020202020204" pitchFamily="34" charset="0"/>
                <a:cs typeface="Calibri" panose="020F0502020204030204" charset="0"/>
              </a:rPr>
              <a:t>unzureichend</a:t>
            </a:r>
            <a:r>
              <a:rPr lang="pl-PL" sz="1300" kern="100" dirty="0">
                <a:effectLst/>
                <a:latin typeface="Calibri" panose="020F0502020204030204" charset="0"/>
                <a:ea typeface="Aptos" panose="020B0004020202020204" pitchFamily="34" charset="0"/>
                <a:cs typeface="Calibri" panose="020F0502020204030204" charset="0"/>
              </a:rPr>
              <a:t> – niewystarczający</a:t>
            </a:r>
            <a:endParaRPr lang="pl-PL" sz="13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300" kern="100" dirty="0" err="1">
                <a:effectLst/>
                <a:latin typeface="Calibri" panose="020F0502020204030204" charset="0"/>
                <a:ea typeface="Aptos" panose="020B0004020202020204" pitchFamily="34" charset="0"/>
                <a:cs typeface="Calibri" panose="020F0502020204030204" charset="0"/>
              </a:rPr>
              <a:t>günstig</a:t>
            </a:r>
            <a:r>
              <a:rPr lang="pl-PL" sz="1300" kern="100" dirty="0">
                <a:effectLst/>
                <a:latin typeface="Calibri" panose="020F0502020204030204" charset="0"/>
                <a:ea typeface="Aptos" panose="020B0004020202020204" pitchFamily="34" charset="0"/>
                <a:cs typeface="Calibri" panose="020F0502020204030204" charset="0"/>
              </a:rPr>
              <a:t> – korzystny</a:t>
            </a:r>
            <a:endParaRPr lang="pl-PL" sz="13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300" kern="100" dirty="0" err="1">
                <a:effectLst/>
                <a:latin typeface="Calibri" panose="020F0502020204030204" charset="0"/>
                <a:ea typeface="Aptos" panose="020B0004020202020204" pitchFamily="34" charset="0"/>
                <a:cs typeface="Calibri" panose="020F0502020204030204" charset="0"/>
              </a:rPr>
              <a:t>das</a:t>
            </a:r>
            <a:r>
              <a:rPr lang="pl-PL" sz="1300" kern="100" dirty="0">
                <a:effectLst/>
                <a:latin typeface="Calibri" panose="020F0502020204030204" charset="0"/>
                <a:ea typeface="Aptos" panose="020B0004020202020204" pitchFamily="34" charset="0"/>
                <a:cs typeface="Calibri" panose="020F0502020204030204" charset="0"/>
              </a:rPr>
              <a:t> </a:t>
            </a:r>
            <a:r>
              <a:rPr lang="pl-PL" sz="1300" kern="100" dirty="0" err="1">
                <a:effectLst/>
                <a:latin typeface="Calibri" panose="020F0502020204030204" charset="0"/>
                <a:ea typeface="Aptos" panose="020B0004020202020204" pitchFamily="34" charset="0"/>
                <a:cs typeface="Calibri" panose="020F0502020204030204" charset="0"/>
              </a:rPr>
              <a:t>Angebot</a:t>
            </a:r>
            <a:r>
              <a:rPr lang="pl-PL" sz="1300" kern="100" dirty="0">
                <a:effectLst/>
                <a:latin typeface="Calibri" panose="020F0502020204030204" charset="0"/>
                <a:ea typeface="Aptos" panose="020B0004020202020204" pitchFamily="34" charset="0"/>
                <a:cs typeface="Calibri" panose="020F0502020204030204" charset="0"/>
              </a:rPr>
              <a:t> – oferta/propozycja</a:t>
            </a:r>
            <a:endParaRPr lang="pl-PL" sz="13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endParaRPr lang="pl-PL"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Bef>
                <a:spcPts val="500"/>
              </a:spcBef>
            </a:pPr>
            <a:endParaRPr lang="pl-PL"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pl-PL" dirty="0"/>
          </a:p>
        </p:txBody>
      </p:sp>
      <p:sp>
        <p:nvSpPr>
          <p:cNvPr id="5" name="Symbol zastępczy zawartości 4"/>
          <p:cNvSpPr>
            <a:spLocks noGrp="1"/>
          </p:cNvSpPr>
          <p:nvPr>
            <p:ph sz="half" idx="2"/>
          </p:nvPr>
        </p:nvSpPr>
        <p:spPr>
          <a:xfrm>
            <a:off x="4613988" y="989046"/>
            <a:ext cx="3867539" cy="5868954"/>
          </a:xfrm>
        </p:spPr>
        <p:txBody>
          <a:bodyPr>
            <a:normAutofit lnSpcReduction="10000"/>
          </a:bodyPr>
          <a:lstStyle/>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de-DE" altLang="pl-PL" sz="1200" kern="100" dirty="0">
                <a:effectLst/>
                <a:latin typeface="Calibri" panose="020F0502020204030204" charset="0"/>
                <a:ea typeface="Aptos" panose="020B0004020202020204" pitchFamily="34" charset="0"/>
                <a:cs typeface="Calibri" panose="020F0502020204030204" charset="0"/>
              </a:rPr>
              <a:t>s</a:t>
            </a:r>
            <a:r>
              <a:rPr lang="pl-PL" sz="1200" kern="100" dirty="0" err="1">
                <a:effectLst/>
                <a:latin typeface="Calibri" panose="020F0502020204030204" charset="0"/>
                <a:ea typeface="Aptos" panose="020B0004020202020204" pitchFamily="34" charset="0"/>
                <a:cs typeface="Calibri" panose="020F0502020204030204" charset="0"/>
              </a:rPr>
              <a:t>trukturelle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Arbeitslosigkeit</a:t>
            </a:r>
            <a:r>
              <a:rPr lang="pl-PL" sz="1200" kern="100" dirty="0">
                <a:effectLst/>
                <a:latin typeface="Calibri" panose="020F0502020204030204" charset="0"/>
                <a:ea typeface="Aptos" panose="020B0004020202020204" pitchFamily="34" charset="0"/>
                <a:cs typeface="Calibri" panose="020F0502020204030204" charset="0"/>
              </a:rPr>
              <a:t> – bezrobocie strukturalne</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a:effectLst/>
                <a:latin typeface="Calibri" panose="020F0502020204030204" charset="0"/>
                <a:ea typeface="Aptos" panose="020B0004020202020204" pitchFamily="34" charset="0"/>
                <a:cs typeface="Calibri" panose="020F0502020204030204" charset="0"/>
              </a:rPr>
              <a:t>der </a:t>
            </a:r>
            <a:r>
              <a:rPr lang="pl-PL" sz="1200" kern="100" dirty="0" err="1">
                <a:effectLst/>
                <a:latin typeface="Calibri" panose="020F0502020204030204" charset="0"/>
                <a:ea typeface="Aptos" panose="020B0004020202020204" pitchFamily="34" charset="0"/>
                <a:cs typeface="Calibri" panose="020F0502020204030204" charset="0"/>
              </a:rPr>
              <a:t>Hintergrund</a:t>
            </a:r>
            <a:r>
              <a:rPr lang="pl-PL" sz="1200" kern="100" dirty="0">
                <a:effectLst/>
                <a:latin typeface="Calibri" panose="020F0502020204030204" charset="0"/>
                <a:ea typeface="Aptos" panose="020B0004020202020204" pitchFamily="34" charset="0"/>
                <a:cs typeface="Calibri" panose="020F0502020204030204" charset="0"/>
              </a:rPr>
              <a:t> – tło/podłoże</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das</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Missverhältnis</a:t>
            </a:r>
            <a:r>
              <a:rPr lang="pl-PL" sz="1200" kern="100" dirty="0">
                <a:effectLst/>
                <a:latin typeface="Calibri" panose="020F0502020204030204" charset="0"/>
                <a:ea typeface="Aptos" panose="020B0004020202020204" pitchFamily="34" charset="0"/>
                <a:cs typeface="Calibri" panose="020F0502020204030204" charset="0"/>
              </a:rPr>
              <a:t> – rozbieżność</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Nachfrage</a:t>
            </a:r>
            <a:r>
              <a:rPr lang="pl-PL" sz="1200" kern="100" dirty="0">
                <a:effectLst/>
                <a:latin typeface="Calibri" panose="020F0502020204030204" charset="0"/>
                <a:ea typeface="Aptos" panose="020B0004020202020204" pitchFamily="34" charset="0"/>
                <a:cs typeface="Calibri" panose="020F0502020204030204" charset="0"/>
              </a:rPr>
              <a:t> – popyt</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das</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Angebot</a:t>
            </a:r>
            <a:r>
              <a:rPr lang="pl-PL" sz="1200" kern="100" dirty="0">
                <a:effectLst/>
                <a:latin typeface="Calibri" panose="020F0502020204030204" charset="0"/>
                <a:ea typeface="Aptos" panose="020B0004020202020204" pitchFamily="34" charset="0"/>
                <a:cs typeface="Calibri" panose="020F0502020204030204" charset="0"/>
              </a:rPr>
              <a:t> – podaż</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ausreichend</a:t>
            </a:r>
            <a:r>
              <a:rPr lang="pl-PL" sz="1200" kern="100" dirty="0">
                <a:effectLst/>
                <a:latin typeface="Calibri" panose="020F0502020204030204" charset="0"/>
                <a:ea typeface="Aptos" panose="020B0004020202020204" pitchFamily="34" charset="0"/>
                <a:cs typeface="Calibri" panose="020F0502020204030204" charset="0"/>
              </a:rPr>
              <a:t> – wystarczający</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beruflich</a:t>
            </a:r>
            <a:r>
              <a:rPr lang="pl-PL" sz="1200" kern="100" dirty="0">
                <a:effectLst/>
                <a:latin typeface="Calibri" panose="020F0502020204030204" charset="0"/>
                <a:ea typeface="Aptos" panose="020B0004020202020204" pitchFamily="34" charset="0"/>
                <a:cs typeface="Calibri" panose="020F0502020204030204" charset="0"/>
              </a:rPr>
              <a:t> – zawodowy</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de-DE" altLang="pl-PL" sz="1200" kern="100" dirty="0">
                <a:effectLst/>
                <a:latin typeface="Calibri" panose="020F0502020204030204" charset="0"/>
                <a:ea typeface="Aptos" panose="020B0004020202020204" pitchFamily="34" charset="0"/>
                <a:cs typeface="Calibri" panose="020F0502020204030204" charset="0"/>
              </a:rPr>
              <a:t>z</a:t>
            </a:r>
            <a:r>
              <a:rPr lang="pl-PL" sz="1200" kern="100" dirty="0" err="1">
                <a:effectLst/>
                <a:latin typeface="Calibri" panose="020F0502020204030204" charset="0"/>
                <a:ea typeface="Aptos" panose="020B0004020202020204" pitchFamily="34" charset="0"/>
                <a:cs typeface="Calibri" panose="020F0502020204030204" charset="0"/>
              </a:rPr>
              <a:t>yklische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Arbeitslosigkeit</a:t>
            </a:r>
            <a:r>
              <a:rPr lang="pl-PL" sz="1200" kern="100" dirty="0">
                <a:effectLst/>
                <a:latin typeface="Calibri" panose="020F0502020204030204" charset="0"/>
                <a:ea typeface="Aptos" panose="020B0004020202020204" pitchFamily="34" charset="0"/>
                <a:cs typeface="Calibri" panose="020F0502020204030204" charset="0"/>
              </a:rPr>
              <a:t> – bezrobocie cykliczne </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Veränderung</a:t>
            </a:r>
            <a:r>
              <a:rPr lang="pl-PL" sz="1200" kern="100" dirty="0">
                <a:effectLst/>
                <a:latin typeface="Calibri" panose="020F0502020204030204" charset="0"/>
                <a:ea typeface="Aptos" panose="020B0004020202020204" pitchFamily="34" charset="0"/>
                <a:cs typeface="Calibri" panose="020F0502020204030204" charset="0"/>
              </a:rPr>
              <a:t> – zmiana</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Produktivität</a:t>
            </a:r>
            <a:r>
              <a:rPr lang="pl-PL" sz="1200" kern="100" dirty="0">
                <a:effectLst/>
                <a:latin typeface="Calibri" panose="020F0502020204030204" charset="0"/>
                <a:ea typeface="Aptos" panose="020B0004020202020204" pitchFamily="34" charset="0"/>
                <a:cs typeface="Calibri" panose="020F0502020204030204" charset="0"/>
              </a:rPr>
              <a:t> – produktywność/wydajność </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Rezession</a:t>
            </a:r>
            <a:r>
              <a:rPr lang="pl-PL" sz="1200" kern="100" dirty="0">
                <a:effectLst/>
                <a:latin typeface="Calibri" panose="020F0502020204030204" charset="0"/>
                <a:ea typeface="Aptos" panose="020B0004020202020204" pitchFamily="34" charset="0"/>
                <a:cs typeface="Calibri" panose="020F0502020204030204" charset="0"/>
              </a:rPr>
              <a:t> – recesja </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en-GB" sz="1200" kern="100" dirty="0">
                <a:effectLst/>
                <a:latin typeface="Calibri" panose="020F0502020204030204" charset="0"/>
                <a:ea typeface="Aptos" panose="020B0004020202020204" pitchFamily="34" charset="0"/>
                <a:cs typeface="Calibri" panose="020F0502020204030204" charset="0"/>
              </a:rPr>
              <a:t>die Ware – </a:t>
            </a:r>
            <a:r>
              <a:rPr lang="en-GB" sz="1200" kern="100" dirty="0" err="1">
                <a:effectLst/>
                <a:latin typeface="Calibri" panose="020F0502020204030204" charset="0"/>
                <a:ea typeface="Aptos" panose="020B0004020202020204" pitchFamily="34" charset="0"/>
                <a:cs typeface="Calibri" panose="020F0502020204030204" charset="0"/>
              </a:rPr>
              <a:t>towar</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en-GB" sz="1200" kern="100" dirty="0">
                <a:effectLst/>
                <a:latin typeface="Calibri" panose="020F0502020204030204" charset="0"/>
                <a:ea typeface="Aptos" panose="020B0004020202020204" pitchFamily="34" charset="0"/>
                <a:cs typeface="Calibri" panose="020F0502020204030204" charset="0"/>
              </a:rPr>
              <a:t>die </a:t>
            </a:r>
            <a:r>
              <a:rPr lang="en-GB" sz="1200" kern="100" dirty="0" err="1">
                <a:effectLst/>
                <a:latin typeface="Calibri" panose="020F0502020204030204" charset="0"/>
                <a:ea typeface="Aptos" panose="020B0004020202020204" pitchFamily="34" charset="0"/>
                <a:cs typeface="Calibri" panose="020F0502020204030204" charset="0"/>
              </a:rPr>
              <a:t>Dienstleistung</a:t>
            </a:r>
            <a:r>
              <a:rPr lang="en-GB" sz="1200" kern="100" dirty="0">
                <a:effectLst/>
                <a:latin typeface="Calibri" panose="020F0502020204030204" charset="0"/>
                <a:ea typeface="Aptos" panose="020B0004020202020204" pitchFamily="34" charset="0"/>
                <a:cs typeface="Calibri" panose="020F0502020204030204" charset="0"/>
              </a:rPr>
              <a:t> – </a:t>
            </a:r>
            <a:r>
              <a:rPr lang="en-GB" sz="1200" kern="100" dirty="0" err="1">
                <a:effectLst/>
                <a:latin typeface="Calibri" panose="020F0502020204030204" charset="0"/>
                <a:ea typeface="Aptos" panose="020B0004020202020204" pitchFamily="34" charset="0"/>
                <a:cs typeface="Calibri" panose="020F0502020204030204" charset="0"/>
              </a:rPr>
              <a:t>usługa</a:t>
            </a:r>
            <a:r>
              <a:rPr lang="en-GB" sz="1200" kern="100" dirty="0">
                <a:effectLst/>
                <a:latin typeface="Calibri" panose="020F0502020204030204" charset="0"/>
                <a:ea typeface="Aptos" panose="020B0004020202020204" pitchFamily="34" charset="0"/>
                <a:cs typeface="Calibri" panose="020F0502020204030204" charset="0"/>
              </a:rPr>
              <a:t> </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sinken</a:t>
            </a:r>
            <a:r>
              <a:rPr lang="pl-PL" sz="1200" kern="100" dirty="0">
                <a:effectLst/>
                <a:latin typeface="Calibri" panose="020F0502020204030204" charset="0"/>
                <a:ea typeface="Aptos" panose="020B0004020202020204" pitchFamily="34" charset="0"/>
                <a:cs typeface="Calibri" panose="020F0502020204030204" charset="0"/>
              </a:rPr>
              <a:t> – spadać </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a:effectLst/>
                <a:latin typeface="Calibri" panose="020F0502020204030204" charset="0"/>
                <a:ea typeface="Aptos" panose="020B0004020202020204" pitchFamily="34" charset="0"/>
                <a:cs typeface="Calibri" panose="020F0502020204030204" charset="0"/>
              </a:rPr>
              <a:t>der </a:t>
            </a:r>
            <a:r>
              <a:rPr lang="pl-PL" sz="1200" kern="100" dirty="0" err="1">
                <a:effectLst/>
                <a:latin typeface="Calibri" panose="020F0502020204030204" charset="0"/>
                <a:ea typeface="Aptos" panose="020B0004020202020204" pitchFamily="34" charset="0"/>
                <a:cs typeface="Calibri" panose="020F0502020204030204" charset="0"/>
              </a:rPr>
              <a:t>Rückgang</a:t>
            </a:r>
            <a:r>
              <a:rPr lang="pl-PL" sz="1200" kern="100" dirty="0">
                <a:effectLst/>
                <a:latin typeface="Calibri" panose="020F0502020204030204" charset="0"/>
                <a:ea typeface="Aptos" panose="020B0004020202020204" pitchFamily="34" charset="0"/>
                <a:cs typeface="Calibri" panose="020F0502020204030204" charset="0"/>
              </a:rPr>
              <a:t> – spadek/zmniejszanie się </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de-DE" altLang="pl-PL" sz="1200" kern="100" dirty="0">
                <a:effectLst/>
                <a:latin typeface="Calibri" panose="020F0502020204030204" charset="0"/>
                <a:ea typeface="Aptos" panose="020B0004020202020204" pitchFamily="34" charset="0"/>
                <a:cs typeface="Calibri" panose="020F0502020204030204" charset="0"/>
              </a:rPr>
              <a:t>t</a:t>
            </a:r>
            <a:r>
              <a:rPr lang="pl-PL" sz="1200" kern="100" dirty="0" err="1">
                <a:effectLst/>
                <a:latin typeface="Calibri" panose="020F0502020204030204" charset="0"/>
                <a:ea typeface="Aptos" panose="020B0004020202020204" pitchFamily="34" charset="0"/>
                <a:cs typeface="Calibri" panose="020F0502020204030204" charset="0"/>
              </a:rPr>
              <a:t>echnologische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Arbeitslosigkeit</a:t>
            </a:r>
            <a:r>
              <a:rPr lang="pl-PL" sz="1200" kern="100" dirty="0">
                <a:effectLst/>
                <a:latin typeface="Calibri" panose="020F0502020204030204" charset="0"/>
                <a:ea typeface="Aptos" panose="020B0004020202020204" pitchFamily="34" charset="0"/>
                <a:cs typeface="Calibri" panose="020F0502020204030204" charset="0"/>
              </a:rPr>
              <a:t> – bezrobocie technologiczne</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das</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Ergebnis</a:t>
            </a:r>
            <a:r>
              <a:rPr lang="pl-PL" sz="1200" kern="100" dirty="0">
                <a:effectLst/>
                <a:latin typeface="Calibri" panose="020F0502020204030204" charset="0"/>
                <a:ea typeface="Aptos" panose="020B0004020202020204" pitchFamily="34" charset="0"/>
                <a:cs typeface="Calibri" panose="020F0502020204030204" charset="0"/>
              </a:rPr>
              <a:t> – skutek </a:t>
            </a:r>
            <a:endParaRPr lang="pl-PL" sz="1200" kern="100" dirty="0">
              <a:effectLst/>
              <a:latin typeface="Calibri" panose="020F0502020204030204" charset="0"/>
              <a:ea typeface="Aptos" panose="020B0004020202020204" pitchFamily="34" charset="0"/>
              <a:cs typeface="Calibri" panose="020F0502020204030204" charset="0"/>
            </a:endParaRPr>
          </a:p>
          <a:p>
            <a:pPr>
              <a:spcBef>
                <a:spcPts val="500"/>
              </a:spcBef>
            </a:pPr>
            <a:r>
              <a:rPr lang="pl-PL" sz="1200" dirty="0">
                <a:effectLst/>
                <a:latin typeface="Calibri" panose="020F0502020204030204" charset="0"/>
                <a:ea typeface="Aptos" panose="020B0004020202020204" pitchFamily="34" charset="0"/>
                <a:cs typeface="Calibri" panose="020F0502020204030204" charset="0"/>
              </a:rPr>
              <a:t>der </a:t>
            </a:r>
            <a:r>
              <a:rPr lang="pl-PL" sz="1200" dirty="0" err="1">
                <a:effectLst/>
                <a:latin typeface="Calibri" panose="020F0502020204030204" charset="0"/>
                <a:ea typeface="Aptos" panose="020B0004020202020204" pitchFamily="34" charset="0"/>
                <a:cs typeface="Calibri" panose="020F0502020204030204" charset="0"/>
              </a:rPr>
              <a:t>technische</a:t>
            </a:r>
            <a:r>
              <a:rPr lang="pl-PL" sz="1200" dirty="0">
                <a:effectLst/>
                <a:latin typeface="Calibri" panose="020F0502020204030204" charset="0"/>
                <a:ea typeface="Aptos" panose="020B0004020202020204" pitchFamily="34" charset="0"/>
                <a:cs typeface="Calibri" panose="020F0502020204030204" charset="0"/>
              </a:rPr>
              <a:t> </a:t>
            </a:r>
            <a:r>
              <a:rPr lang="pl-PL" sz="1200" dirty="0" err="1">
                <a:effectLst/>
                <a:latin typeface="Calibri" panose="020F0502020204030204" charset="0"/>
                <a:ea typeface="Aptos" panose="020B0004020202020204" pitchFamily="34" charset="0"/>
                <a:cs typeface="Calibri" panose="020F0502020204030204" charset="0"/>
              </a:rPr>
              <a:t>Fortschritt</a:t>
            </a:r>
            <a:r>
              <a:rPr lang="pl-PL" sz="1200" dirty="0">
                <a:effectLst/>
                <a:latin typeface="Calibri" panose="020F0502020204030204" charset="0"/>
                <a:ea typeface="Aptos" panose="020B0004020202020204" pitchFamily="34" charset="0"/>
                <a:cs typeface="Calibri" panose="020F0502020204030204" charset="0"/>
              </a:rPr>
              <a:t>– postęp techniczny</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a:effectLst/>
                <a:latin typeface="Calibri" panose="020F0502020204030204" charset="0"/>
                <a:ea typeface="Aptos" panose="020B0004020202020204" pitchFamily="34" charset="0"/>
                <a:cs typeface="Calibri" panose="020F0502020204030204" charset="0"/>
              </a:rPr>
              <a:t> d</a:t>
            </a:r>
            <a:r>
              <a:rPr lang="de-DE" altLang="pl-PL" sz="1200" kern="100" dirty="0">
                <a:effectLst/>
                <a:latin typeface="Calibri" panose="020F0502020204030204" charset="0"/>
                <a:ea typeface="Aptos" panose="020B0004020202020204" pitchFamily="34" charset="0"/>
                <a:cs typeface="Calibri" panose="020F0502020204030204" charset="0"/>
              </a:rPr>
              <a:t>ie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menschliche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Arbeitskraft</a:t>
            </a:r>
            <a:r>
              <a:rPr lang="pl-PL" sz="1200" kern="100" dirty="0">
                <a:effectLst/>
                <a:latin typeface="Calibri" panose="020F0502020204030204" charset="0"/>
                <a:ea typeface="Aptos" panose="020B0004020202020204" pitchFamily="34" charset="0"/>
                <a:cs typeface="Calibri" panose="020F0502020204030204" charset="0"/>
              </a:rPr>
              <a:t> – praca ludzka</a:t>
            </a:r>
            <a:endParaRPr lang="pl-PL" sz="1200" kern="100" dirty="0">
              <a:effectLst/>
              <a:latin typeface="Calibri" panose="020F0502020204030204" charset="0"/>
              <a:ea typeface="Aptos" panose="020B0004020202020204" pitchFamily="34" charset="0"/>
              <a:cs typeface="Calibri" panose="020F0502020204030204" charset="0"/>
            </a:endParaRPr>
          </a:p>
          <a:p>
            <a:pPr>
              <a:lnSpc>
                <a:spcPct val="107000"/>
              </a:lnSpc>
              <a:spcBef>
                <a:spcPts val="500"/>
              </a:spcBef>
            </a:pPr>
            <a:r>
              <a:rPr lang="pl-PL" sz="1200" kern="100" dirty="0" err="1">
                <a:effectLst/>
                <a:latin typeface="Calibri" panose="020F0502020204030204" charset="0"/>
                <a:ea typeface="Aptos" panose="020B0004020202020204" pitchFamily="34" charset="0"/>
                <a:cs typeface="Calibri" panose="020F0502020204030204" charset="0"/>
              </a:rPr>
              <a:t>maschinelle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Arbeitskraft</a:t>
            </a:r>
            <a:r>
              <a:rPr lang="pl-PL" sz="1200" kern="100" dirty="0">
                <a:effectLst/>
                <a:latin typeface="Calibri" panose="020F0502020204030204" charset="0"/>
                <a:ea typeface="Aptos" panose="020B0004020202020204" pitchFamily="34" charset="0"/>
                <a:cs typeface="Calibri" panose="020F0502020204030204" charset="0"/>
              </a:rPr>
              <a:t> – praca maszynowa </a:t>
            </a:r>
            <a:endParaRPr lang="pl-PL" sz="1200" kern="100" dirty="0">
              <a:effectLst/>
              <a:latin typeface="Calibri" panose="020F0502020204030204" charset="0"/>
              <a:ea typeface="Aptos" panose="020B0004020202020204" pitchFamily="34" charset="0"/>
              <a:cs typeface="Calibri" panose="020F0502020204030204" charset="0"/>
            </a:endParaRPr>
          </a:p>
          <a:p>
            <a:endParaRPr lang="pl-PL" dirty="0">
              <a:latin typeface="Calibri" panose="020F0502020204030204" charset="0"/>
              <a:cs typeface="Calibri" panose="020F0502020204030204" charset="0"/>
            </a:endParaRPr>
          </a:p>
        </p:txBody>
      </p:sp>
      <p:pic>
        <p:nvPicPr>
          <p:cNvPr id="2050" name="Picture 2" descr="Turysta Z Niemiec Grafika Wektorowa, Clipartów i Ilustracji - 123R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77816" y="5783102"/>
            <a:ext cx="1262935" cy="107489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8763585" y="989046"/>
            <a:ext cx="3124201" cy="5497830"/>
          </a:xfrm>
          <a:prstGeom prst="rect">
            <a:avLst/>
          </a:prstGeom>
          <a:noFill/>
        </p:spPr>
        <p:txBody>
          <a:bodyPr wrap="square" rtlCol="0">
            <a:spAutoFit/>
          </a:bodyPr>
          <a:lstStyle/>
          <a:p>
            <a:pPr marL="171450" indent="-171450">
              <a:lnSpc>
                <a:spcPct val="107000"/>
              </a:lnSpc>
              <a:spcBef>
                <a:spcPts val="500"/>
              </a:spcBef>
              <a:buFont typeface="Arial" panose="020B0604020202020204" pitchFamily="34" charset="0"/>
              <a:buChar char="•"/>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Saisonale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Arbeitslosigkeit</a:t>
            </a:r>
            <a:r>
              <a:rPr lang="pl-PL" sz="1200" kern="100" dirty="0">
                <a:effectLst/>
                <a:latin typeface="Calibri" panose="020F0502020204030204" charset="0"/>
                <a:ea typeface="Aptos" panose="020B0004020202020204" pitchFamily="34" charset="0"/>
                <a:cs typeface="Calibri" panose="020F0502020204030204" charset="0"/>
              </a:rPr>
              <a:t> – bezrobocie sezonowe</a:t>
            </a:r>
            <a:endParaRPr lang="pl-PL" sz="1200" kern="100" dirty="0">
              <a:effectLst/>
              <a:latin typeface="Calibri" panose="020F0502020204030204" charset="0"/>
              <a:ea typeface="Aptos" panose="020B0004020202020204" pitchFamily="34" charset="0"/>
              <a:cs typeface="Calibri" panose="020F0502020204030204" charset="0"/>
            </a:endParaRPr>
          </a:p>
          <a:p>
            <a:pPr marL="171450" indent="-171450">
              <a:lnSpc>
                <a:spcPct val="107000"/>
              </a:lnSpc>
              <a:spcBef>
                <a:spcPts val="500"/>
              </a:spcBef>
              <a:buFont typeface="Arial" panose="020B0604020202020204" pitchFamily="34" charset="0"/>
              <a:buChar char="•"/>
              <a:tabLst>
                <a:tab pos="1478280" algn="l"/>
              </a:tabLst>
            </a:pPr>
            <a:r>
              <a:rPr lang="pl-PL" sz="1200" kern="100" dirty="0">
                <a:effectLst/>
                <a:latin typeface="Calibri" panose="020F0502020204030204" charset="0"/>
                <a:ea typeface="Aptos" panose="020B0004020202020204" pitchFamily="34" charset="0"/>
                <a:cs typeface="Calibri" panose="020F0502020204030204" charset="0"/>
              </a:rPr>
              <a:t>der  </a:t>
            </a:r>
            <a:r>
              <a:rPr lang="pl-PL" sz="1200" kern="100" dirty="0" err="1">
                <a:effectLst/>
                <a:latin typeface="Calibri" panose="020F0502020204030204" charset="0"/>
                <a:ea typeface="Aptos" panose="020B0004020202020204" pitchFamily="34" charset="0"/>
                <a:cs typeface="Calibri" panose="020F0502020204030204" charset="0"/>
              </a:rPr>
              <a:t>Arbeitsplätz</a:t>
            </a:r>
            <a:r>
              <a:rPr lang="pl-PL" sz="1200" kern="100" dirty="0">
                <a:effectLst/>
                <a:latin typeface="Calibri" panose="020F0502020204030204" charset="0"/>
                <a:ea typeface="Aptos" panose="020B0004020202020204" pitchFamily="34" charset="0"/>
                <a:cs typeface="Calibri" panose="020F0502020204030204" charset="0"/>
              </a:rPr>
              <a:t> – miejsce pracy </a:t>
            </a:r>
            <a:endParaRPr lang="pl-PL" sz="1200" kern="100" dirty="0">
              <a:effectLst/>
              <a:latin typeface="Calibri" panose="020F0502020204030204" charset="0"/>
              <a:ea typeface="Aptos" panose="020B0004020202020204" pitchFamily="34" charset="0"/>
              <a:cs typeface="Calibri" panose="020F0502020204030204" charset="0"/>
            </a:endParaRPr>
          </a:p>
          <a:p>
            <a:pPr marL="171450" indent="-171450">
              <a:lnSpc>
                <a:spcPct val="107000"/>
              </a:lnSpc>
              <a:spcBef>
                <a:spcPts val="500"/>
              </a:spcBef>
              <a:buFont typeface="Arial" panose="020B0604020202020204" pitchFamily="34" charset="0"/>
              <a:buChar char="•"/>
              <a:tabLst>
                <a:tab pos="1478280" algn="l"/>
              </a:tabLst>
            </a:pPr>
            <a:r>
              <a:rPr lang="pl-PL" sz="1200" kern="100" dirty="0" err="1">
                <a:effectLst/>
                <a:latin typeface="Calibri" panose="020F0502020204030204" charset="0"/>
                <a:ea typeface="Aptos" panose="020B0004020202020204" pitchFamily="34" charset="0"/>
                <a:cs typeface="Calibri" panose="020F0502020204030204" charset="0"/>
              </a:rPr>
              <a:t>das</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Baugewerbe</a:t>
            </a:r>
            <a:r>
              <a:rPr lang="pl-PL" sz="1200" kern="100" dirty="0">
                <a:effectLst/>
                <a:latin typeface="Calibri" panose="020F0502020204030204" charset="0"/>
                <a:ea typeface="Aptos" panose="020B0004020202020204" pitchFamily="34" charset="0"/>
                <a:cs typeface="Calibri" panose="020F0502020204030204" charset="0"/>
              </a:rPr>
              <a:t> – przemysł budowlany</a:t>
            </a:r>
            <a:endParaRPr lang="pl-PL" sz="1200" kern="100" dirty="0">
              <a:effectLst/>
              <a:latin typeface="Calibri" panose="020F0502020204030204" charset="0"/>
              <a:ea typeface="Aptos" panose="020B0004020202020204" pitchFamily="34" charset="0"/>
              <a:cs typeface="Calibri" panose="020F0502020204030204" charset="0"/>
            </a:endParaRPr>
          </a:p>
          <a:p>
            <a:pPr marL="171450" indent="-171450">
              <a:lnSpc>
                <a:spcPct val="107000"/>
              </a:lnSpc>
              <a:spcBef>
                <a:spcPts val="500"/>
              </a:spcBef>
              <a:buFont typeface="Arial" panose="020B0604020202020204" pitchFamily="34" charset="0"/>
              <a:buChar char="•"/>
              <a:tabLst>
                <a:tab pos="1478280" algn="l"/>
              </a:tabLst>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Landwirtschaft</a:t>
            </a:r>
            <a:r>
              <a:rPr lang="pl-PL" sz="1200" kern="100" dirty="0">
                <a:effectLst/>
                <a:latin typeface="Calibri" panose="020F0502020204030204" charset="0"/>
                <a:ea typeface="Aptos" panose="020B0004020202020204" pitchFamily="34" charset="0"/>
                <a:cs typeface="Calibri" panose="020F0502020204030204" charset="0"/>
              </a:rPr>
              <a:t> – rolnictwo </a:t>
            </a:r>
            <a:endParaRPr lang="pl-PL" sz="1200" kern="100" dirty="0">
              <a:effectLst/>
              <a:latin typeface="Calibri" panose="020F0502020204030204" charset="0"/>
              <a:ea typeface="Aptos" panose="020B0004020202020204" pitchFamily="34" charset="0"/>
              <a:cs typeface="Calibri" panose="020F0502020204030204" charset="0"/>
            </a:endParaRPr>
          </a:p>
          <a:p>
            <a:pPr marL="171450" indent="-171450">
              <a:lnSpc>
                <a:spcPct val="107000"/>
              </a:lnSpc>
              <a:spcBef>
                <a:spcPts val="500"/>
              </a:spcBef>
              <a:buFont typeface="Arial" panose="020B0604020202020204" pitchFamily="34" charset="0"/>
              <a:buChar char="•"/>
              <a:tabLst>
                <a:tab pos="1478280" algn="l"/>
              </a:tabLst>
            </a:pPr>
            <a:r>
              <a:rPr lang="pl-PL" sz="1200" kern="100" dirty="0">
                <a:effectLst/>
                <a:latin typeface="Calibri" panose="020F0502020204030204" charset="0"/>
                <a:ea typeface="Aptos" panose="020B0004020202020204" pitchFamily="34" charset="0"/>
                <a:cs typeface="Calibri" panose="020F0502020204030204" charset="0"/>
              </a:rPr>
              <a:t>der </a:t>
            </a:r>
            <a:r>
              <a:rPr lang="pl-PL" sz="1200" kern="100" dirty="0" err="1">
                <a:effectLst/>
                <a:latin typeface="Calibri" panose="020F0502020204030204" charset="0"/>
                <a:ea typeface="Aptos" panose="020B0004020202020204" pitchFamily="34" charset="0"/>
                <a:cs typeface="Calibri" panose="020F0502020204030204" charset="0"/>
              </a:rPr>
              <a:t>Hochschulabsolvent</a:t>
            </a:r>
            <a:r>
              <a:rPr lang="pl-PL" sz="1200" kern="100" dirty="0">
                <a:effectLst/>
                <a:latin typeface="Calibri" panose="020F0502020204030204" charset="0"/>
                <a:ea typeface="Aptos" panose="020B0004020202020204" pitchFamily="34" charset="0"/>
                <a:cs typeface="Calibri" panose="020F0502020204030204" charset="0"/>
              </a:rPr>
              <a:t> – absolwent szkoły wyższej</a:t>
            </a:r>
            <a:endParaRPr lang="pl-PL" sz="1200" kern="100" dirty="0">
              <a:effectLst/>
              <a:latin typeface="Calibri" panose="020F0502020204030204" charset="0"/>
              <a:ea typeface="Aptos" panose="020B0004020202020204" pitchFamily="34" charset="0"/>
              <a:cs typeface="Calibri" panose="020F0502020204030204" charset="0"/>
            </a:endParaRPr>
          </a:p>
          <a:p>
            <a:pPr marL="171450" indent="-171450">
              <a:lnSpc>
                <a:spcPct val="107000"/>
              </a:lnSpc>
              <a:spcBef>
                <a:spcPts val="500"/>
              </a:spcBef>
              <a:buFont typeface="Arial" panose="020B0604020202020204" pitchFamily="34" charset="0"/>
              <a:buChar char="•"/>
              <a:tabLst>
                <a:tab pos="1478280" algn="l"/>
              </a:tabLst>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Saisonabhängigkeit</a:t>
            </a:r>
            <a:r>
              <a:rPr lang="pl-PL" sz="1200" kern="100" dirty="0">
                <a:effectLst/>
                <a:latin typeface="Calibri" panose="020F0502020204030204" charset="0"/>
                <a:ea typeface="Aptos" panose="020B0004020202020204" pitchFamily="34" charset="0"/>
                <a:cs typeface="Calibri" panose="020F0502020204030204" charset="0"/>
              </a:rPr>
              <a:t> – sezonowość</a:t>
            </a:r>
            <a:endParaRPr lang="pl-PL" sz="1200" kern="100" dirty="0">
              <a:effectLst/>
              <a:latin typeface="Calibri" panose="020F0502020204030204" charset="0"/>
              <a:ea typeface="Aptos" panose="020B0004020202020204" pitchFamily="34" charset="0"/>
              <a:cs typeface="Calibri" panose="020F0502020204030204" charset="0"/>
            </a:endParaRPr>
          </a:p>
          <a:p>
            <a:pPr marL="171450" indent="-171450">
              <a:spcBef>
                <a:spcPts val="500"/>
              </a:spcBef>
              <a:buFont typeface="Arial" panose="020B0604020202020204" pitchFamily="34" charset="0"/>
              <a:buChar char="•"/>
              <a:tabLst>
                <a:tab pos="1478280" algn="l"/>
              </a:tabLst>
            </a:pPr>
            <a:r>
              <a:rPr lang="pl-PL" sz="1200" kern="100" dirty="0" err="1">
                <a:effectLst/>
                <a:latin typeface="Calibri" panose="020F0502020204030204" charset="0"/>
                <a:ea typeface="Aptos" panose="020B0004020202020204" pitchFamily="34" charset="0"/>
                <a:cs typeface="Calibri" panose="020F0502020204030204" charset="0"/>
              </a:rPr>
              <a:t>bestimmt</a:t>
            </a:r>
            <a:r>
              <a:rPr lang="pl-PL" sz="1200" kern="100" dirty="0">
                <a:effectLst/>
                <a:latin typeface="Calibri" panose="020F0502020204030204" charset="0"/>
                <a:ea typeface="Aptos" panose="020B0004020202020204" pitchFamily="34" charset="0"/>
                <a:cs typeface="Calibri" panose="020F0502020204030204" charset="0"/>
              </a:rPr>
              <a:t> – pewny/określony</a:t>
            </a:r>
            <a:endParaRPr lang="pl-PL" sz="1200" kern="100" dirty="0">
              <a:effectLst/>
              <a:latin typeface="Calibri" panose="020F0502020204030204" charset="0"/>
              <a:ea typeface="Aptos" panose="020B0004020202020204" pitchFamily="34" charset="0"/>
              <a:cs typeface="Calibri" panose="020F0502020204030204" charset="0"/>
            </a:endParaRPr>
          </a:p>
          <a:p>
            <a:pPr marL="171450" indent="-171450">
              <a:spcBef>
                <a:spcPts val="500"/>
              </a:spcBef>
              <a:buFont typeface="Arial" panose="020B0604020202020204" pitchFamily="34" charset="0"/>
              <a:buChar char="•"/>
            </a:pPr>
            <a:r>
              <a:rPr lang="pl-PL" sz="1200" kern="100" dirty="0">
                <a:effectLst/>
                <a:latin typeface="Calibri" panose="020F0502020204030204" charset="0"/>
                <a:ea typeface="Aptos" panose="020B0004020202020204" pitchFamily="34" charset="0"/>
                <a:cs typeface="Calibri" panose="020F0502020204030204" charset="0"/>
              </a:rPr>
              <a:t>der </a:t>
            </a:r>
            <a:r>
              <a:rPr lang="pl-PL" sz="1200" kern="100" dirty="0" err="1">
                <a:effectLst/>
                <a:latin typeface="Calibri" panose="020F0502020204030204" charset="0"/>
                <a:ea typeface="Aptos" panose="020B0004020202020204" pitchFamily="34" charset="0"/>
                <a:cs typeface="Calibri" panose="020F0502020204030204" charset="0"/>
              </a:rPr>
              <a:t>Wirtschaftsbereich</a:t>
            </a:r>
            <a:r>
              <a:rPr lang="pl-PL" sz="1200" kern="100" dirty="0">
                <a:effectLst/>
                <a:latin typeface="Calibri" panose="020F0502020204030204" charset="0"/>
                <a:ea typeface="Aptos" panose="020B0004020202020204" pitchFamily="34" charset="0"/>
                <a:cs typeface="Calibri" panose="020F0502020204030204" charset="0"/>
              </a:rPr>
              <a:t> – dziedzina gospodarki</a:t>
            </a:r>
            <a:endParaRPr lang="pl-PL" sz="1200" kern="100" dirty="0">
              <a:effectLst/>
              <a:latin typeface="Calibri" panose="020F0502020204030204" charset="0"/>
              <a:ea typeface="Aptos" panose="020B0004020202020204" pitchFamily="34" charset="0"/>
              <a:cs typeface="Calibri" panose="020F0502020204030204" charset="0"/>
            </a:endParaRPr>
          </a:p>
          <a:p>
            <a:pPr marL="171450" indent="-171450">
              <a:spcBef>
                <a:spcPts val="500"/>
              </a:spcBef>
              <a:buFont typeface="Arial" panose="020B0604020202020204" pitchFamily="34" charset="0"/>
              <a:buChar char="•"/>
            </a:pPr>
            <a:r>
              <a:rPr lang="pl-PL" sz="1200" kern="100" dirty="0" err="1">
                <a:effectLst/>
                <a:latin typeface="Calibri" panose="020F0502020204030204" charset="0"/>
                <a:ea typeface="Aptos" panose="020B0004020202020204" pitchFamily="34" charset="0"/>
                <a:cs typeface="Calibri" panose="020F0502020204030204" charset="0"/>
              </a:rPr>
              <a:t>zurückführen</a:t>
            </a:r>
            <a:r>
              <a:rPr lang="pl-PL" sz="1200" kern="100" dirty="0">
                <a:effectLst/>
                <a:latin typeface="Calibri" panose="020F0502020204030204" charset="0"/>
                <a:ea typeface="Aptos" panose="020B0004020202020204" pitchFamily="34" charset="0"/>
                <a:cs typeface="Calibri" panose="020F0502020204030204" charset="0"/>
              </a:rPr>
              <a:t> – uznawać za przyczynę</a:t>
            </a:r>
            <a:endParaRPr lang="pl-PL" sz="1200" kern="100" dirty="0">
              <a:effectLst/>
              <a:latin typeface="Calibri" panose="020F0502020204030204" charset="0"/>
              <a:ea typeface="Aptos" panose="020B0004020202020204" pitchFamily="34" charset="0"/>
              <a:cs typeface="Calibri" panose="020F0502020204030204" charset="0"/>
            </a:endParaRPr>
          </a:p>
          <a:p>
            <a:pPr marL="171450" indent="-171450">
              <a:lnSpc>
                <a:spcPct val="107000"/>
              </a:lnSpc>
              <a:spcBef>
                <a:spcPts val="500"/>
              </a:spcBef>
              <a:buFont typeface="Arial" panose="020B0604020202020204" pitchFamily="34" charset="0"/>
              <a:buChar char="•"/>
            </a:pP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unfreiwillig</a:t>
            </a:r>
            <a:r>
              <a:rPr lang="pl-PL" sz="1200" kern="100" dirty="0">
                <a:effectLst/>
                <a:latin typeface="Calibri" panose="020F0502020204030204" charset="0"/>
                <a:ea typeface="Aptos" panose="020B0004020202020204" pitchFamily="34" charset="0"/>
                <a:cs typeface="Calibri" panose="020F0502020204030204" charset="0"/>
              </a:rPr>
              <a:t> – przymusowy </a:t>
            </a:r>
            <a:endParaRPr lang="pl-PL" sz="1200" kern="100" dirty="0">
              <a:effectLst/>
              <a:latin typeface="Calibri" panose="020F0502020204030204" charset="0"/>
              <a:ea typeface="Aptos" panose="020B0004020202020204" pitchFamily="34" charset="0"/>
              <a:cs typeface="Calibri" panose="020F0502020204030204" charset="0"/>
            </a:endParaRPr>
          </a:p>
          <a:p>
            <a:pPr marL="171450" indent="-171450">
              <a:lnSpc>
                <a:spcPct val="107000"/>
              </a:lnSpc>
              <a:spcBef>
                <a:spcPts val="500"/>
              </a:spcBef>
              <a:buFont typeface="Arial" panose="020B0604020202020204" pitchFamily="34" charset="0"/>
              <a:buChar char="•"/>
            </a:pPr>
            <a:r>
              <a:rPr lang="pl-PL" sz="1200" kern="100" dirty="0" err="1">
                <a:effectLst/>
                <a:latin typeface="Calibri" panose="020F0502020204030204" charset="0"/>
                <a:ea typeface="Aptos" panose="020B0004020202020204" pitchFamily="34" charset="0"/>
                <a:cs typeface="Calibri" panose="020F0502020204030204" charset="0"/>
              </a:rPr>
              <a:t>freiwillig</a:t>
            </a:r>
            <a:r>
              <a:rPr lang="pl-PL" sz="1200" kern="100" dirty="0">
                <a:effectLst/>
                <a:latin typeface="Calibri" panose="020F0502020204030204" charset="0"/>
                <a:ea typeface="Aptos" panose="020B0004020202020204" pitchFamily="34" charset="0"/>
                <a:cs typeface="Calibri" panose="020F0502020204030204" charset="0"/>
              </a:rPr>
              <a:t> – dobrowolny</a:t>
            </a:r>
            <a:endParaRPr lang="pl-PL" sz="1200" kern="100" dirty="0">
              <a:effectLst/>
              <a:latin typeface="Calibri" panose="020F0502020204030204" charset="0"/>
              <a:ea typeface="Aptos" panose="020B0004020202020204" pitchFamily="34" charset="0"/>
              <a:cs typeface="Calibri" panose="020F0502020204030204" charset="0"/>
            </a:endParaRPr>
          </a:p>
          <a:p>
            <a:pPr marL="171450" indent="-171450">
              <a:lnSpc>
                <a:spcPct val="107000"/>
              </a:lnSpc>
              <a:spcBef>
                <a:spcPts val="500"/>
              </a:spcBef>
              <a:buFont typeface="Arial" panose="020B0604020202020204" pitchFamily="34" charset="0"/>
              <a:buChar char="•"/>
            </a:pPr>
            <a:r>
              <a:rPr lang="pl-PL" sz="1200" kern="100" dirty="0" err="1">
                <a:effectLst/>
                <a:latin typeface="Calibri" panose="020F0502020204030204" charset="0"/>
                <a:ea typeface="Aptos" panose="020B0004020202020204" pitchFamily="34" charset="0"/>
                <a:cs typeface="Calibri" panose="020F0502020204030204" charset="0"/>
              </a:rPr>
              <a:t>allgemein</a:t>
            </a:r>
            <a:r>
              <a:rPr lang="pl-PL" sz="1200" kern="100" dirty="0">
                <a:effectLst/>
                <a:latin typeface="Calibri" panose="020F0502020204030204" charset="0"/>
                <a:ea typeface="Aptos" panose="020B0004020202020204" pitchFamily="34" charset="0"/>
                <a:cs typeface="Calibri" panose="020F0502020204030204" charset="0"/>
              </a:rPr>
              <a:t> – powszechny</a:t>
            </a:r>
            <a:endParaRPr lang="pl-PL" sz="1200" kern="100" dirty="0">
              <a:effectLst/>
              <a:latin typeface="Calibri" panose="020F0502020204030204" charset="0"/>
              <a:ea typeface="Aptos" panose="020B0004020202020204" pitchFamily="34" charset="0"/>
              <a:cs typeface="Calibri" panose="020F0502020204030204" charset="0"/>
            </a:endParaRPr>
          </a:p>
          <a:p>
            <a:pPr marL="171450" indent="-171450">
              <a:lnSpc>
                <a:spcPct val="107000"/>
              </a:lnSpc>
              <a:spcBef>
                <a:spcPts val="500"/>
              </a:spcBef>
              <a:buFont typeface="Arial" panose="020B0604020202020204" pitchFamily="34" charset="0"/>
              <a:buChar char="•"/>
            </a:pPr>
            <a:r>
              <a:rPr lang="pl-PL" sz="1200" kern="100" dirty="0" err="1">
                <a:effectLst/>
                <a:latin typeface="Calibri" panose="020F0502020204030204" charset="0"/>
                <a:ea typeface="Aptos" panose="020B0004020202020204" pitchFamily="34" charset="0"/>
                <a:cs typeface="Calibri" panose="020F0502020204030204" charset="0"/>
              </a:rPr>
              <a:t>die</a:t>
            </a:r>
            <a:r>
              <a:rPr lang="pl-PL" sz="1200" kern="100" dirty="0">
                <a:effectLst/>
                <a:latin typeface="Calibri" panose="020F0502020204030204" charset="0"/>
                <a:ea typeface="Aptos" panose="020B0004020202020204" pitchFamily="34" charset="0"/>
                <a:cs typeface="Calibri" panose="020F0502020204030204" charset="0"/>
              </a:rPr>
              <a:t> </a:t>
            </a:r>
            <a:r>
              <a:rPr lang="pl-PL" sz="1200" kern="100" dirty="0" err="1">
                <a:effectLst/>
                <a:latin typeface="Calibri" panose="020F0502020204030204" charset="0"/>
                <a:ea typeface="Aptos" panose="020B0004020202020204" pitchFamily="34" charset="0"/>
                <a:cs typeface="Calibri" panose="020F0502020204030204" charset="0"/>
              </a:rPr>
              <a:t>Scheinarbeitslosigkeit</a:t>
            </a:r>
            <a:r>
              <a:rPr lang="pl-PL" sz="1200" kern="100" dirty="0">
                <a:effectLst/>
                <a:latin typeface="Calibri" panose="020F0502020204030204" charset="0"/>
                <a:ea typeface="Aptos" panose="020B0004020202020204" pitchFamily="34" charset="0"/>
                <a:cs typeface="Calibri" panose="020F0502020204030204" charset="0"/>
              </a:rPr>
              <a:t> – bezrobocie pozorne</a:t>
            </a:r>
            <a:endParaRPr lang="pl-PL" sz="1200" kern="100" dirty="0">
              <a:effectLst/>
              <a:latin typeface="Calibri" panose="020F0502020204030204" charset="0"/>
              <a:ea typeface="Aptos" panose="020B0004020202020204" pitchFamily="34" charset="0"/>
              <a:cs typeface="Calibri" panose="020F0502020204030204" charset="0"/>
            </a:endParaRPr>
          </a:p>
          <a:p>
            <a:br>
              <a:rPr lang="pl-PL" sz="1800" dirty="0">
                <a:effectLst/>
                <a:latin typeface="Aptos" panose="020B0004020202020204" pitchFamily="34" charset="0"/>
                <a:ea typeface="Aptos" panose="020B0004020202020204" pitchFamily="34" charset="0"/>
                <a:cs typeface="Times New Roman" panose="02020603050405020304" pitchFamily="18" charset="0"/>
              </a:rPr>
            </a:br>
            <a:endParaRPr lang="pl-PL" sz="12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tabLst>
                <a:tab pos="1478280" algn="l"/>
              </a:tabLst>
            </a:pPr>
            <a:endParaRPr lang="pl-PL" sz="1200" kern="100" dirty="0">
              <a:effectLst/>
              <a:latin typeface="Aptos" panose="020B0004020202020204" pitchFamily="34" charset="0"/>
              <a:ea typeface="Aptos" panose="020B0004020202020204" pitchFamily="34" charset="0"/>
              <a:cs typeface="Times New Roman" panose="02020603050405020304" pitchFamily="18" charset="0"/>
            </a:endParaRPr>
          </a:p>
          <a:p>
            <a:pPr marL="171450" indent="-171450">
              <a:lnSpc>
                <a:spcPct val="107000"/>
              </a:lnSpc>
              <a:buFont typeface="Arial" panose="020B0604020202020204" pitchFamily="34" charset="0"/>
              <a:buChar char="•"/>
              <a:tabLst>
                <a:tab pos="1478280" algn="l"/>
              </a:tabLst>
            </a:pPr>
            <a:endParaRPr lang="pl-PL"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tabLst>
                <a:tab pos="1478280" algn="l"/>
              </a:tabLst>
            </a:pPr>
            <a:endParaRPr lang="pl-PL" sz="12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83029" y="1240971"/>
            <a:ext cx="3439886" cy="869400"/>
          </a:xfrm>
        </p:spPr>
        <p:txBody>
          <a:bodyPr>
            <a:normAutofit/>
          </a:bodyPr>
          <a:lstStyle/>
          <a:p>
            <a:r>
              <a:rPr lang="pl-PL" sz="4800" dirty="0" err="1">
                <a:latin typeface="Times New Roman" panose="02020603050405020304" pitchFamily="18" charset="0"/>
                <a:cs typeface="Times New Roman" panose="02020603050405020304" pitchFamily="18" charset="0"/>
              </a:rPr>
              <a:t>Quellen</a:t>
            </a:r>
            <a:r>
              <a:rPr lang="pl-PL" sz="4800" dirty="0">
                <a:latin typeface="Times New Roman" panose="02020603050405020304" pitchFamily="18" charset="0"/>
                <a:cs typeface="Times New Roman" panose="02020603050405020304" pitchFamily="18" charset="0"/>
              </a:rPr>
              <a:t>:</a:t>
            </a:r>
            <a:endParaRPr lang="pl-PL" sz="4800" dirty="0">
              <a:latin typeface="Times New Roman" panose="02020603050405020304" pitchFamily="18" charset="0"/>
              <a:cs typeface="Times New Roman" panose="02020603050405020304" pitchFamily="18" charset="0"/>
            </a:endParaRPr>
          </a:p>
        </p:txBody>
      </p:sp>
      <p:sp>
        <p:nvSpPr>
          <p:cNvPr id="3" name="Podtytuł 2"/>
          <p:cNvSpPr>
            <a:spLocks noGrp="1"/>
          </p:cNvSpPr>
          <p:nvPr>
            <p:ph type="subTitle" idx="1"/>
          </p:nvPr>
        </p:nvSpPr>
        <p:spPr>
          <a:xfrm>
            <a:off x="553617" y="2724539"/>
            <a:ext cx="9144000" cy="3279710"/>
          </a:xfrm>
        </p:spPr>
        <p:txBody>
          <a:bodyPr/>
          <a:lstStyle/>
          <a:p>
            <a:pPr marL="342900" indent="-342900" algn="l">
              <a:buFont typeface="Arial" panose="020B0604020202020204" pitchFamily="34" charset="0"/>
              <a:buChar char="•"/>
            </a:pPr>
            <a:r>
              <a:rPr lang="pl-PL"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1"/>
              </a:rPr>
              <a:t>https://studyflix.de/wirtschaft/arten-der-arbeitslosigkeit-4590?fbclid=IwAR2Q6tcR1tsvkkXrxq7V6TMTJvmpAfKRRXgHcbV8pCS-7cyY515sZT2Q9OU</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l">
              <a:buFont typeface="Arial" panose="020B0604020202020204" pitchFamily="34" charset="0"/>
              <a:buChar char="•"/>
            </a:pPr>
            <a:r>
              <a:rPr lang="pl-PL"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https://www.livecareer.pl/porady-zawodowe/bezrobocie</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l">
              <a:buFont typeface="Arial" panose="020B0604020202020204" pitchFamily="34" charset="0"/>
              <a:buChar char="•"/>
            </a:pPr>
            <a:r>
              <a:rPr lang="pl-PL" sz="1800"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https://www.studysmarter.de/studium/bwl/bwl-grundlagen/arbeitslosigkeit/</a:t>
            </a:r>
            <a:endParaRPr lang="pl-PL"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lgn="l">
              <a:buFont typeface="Arial" panose="020B0604020202020204" pitchFamily="34" charset="0"/>
              <a:buChar char="•"/>
            </a:pP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Obraz zawierający design, linia, sztuka&#10;&#10;Opis wygenerowany automatycznie"/>
          <p:cNvPicPr>
            <a:picLocks noChangeAspect="1"/>
          </p:cNvPicPr>
          <p:nvPr/>
        </p:nvPicPr>
        <p:blipFill rotWithShape="1">
          <a:blip r:embed="rId1"/>
          <a:srcRect b="1836"/>
          <a:stretch>
            <a:fillRect/>
          </a:stretch>
        </p:blipFill>
        <p:spPr>
          <a:xfrm>
            <a:off x="2522358" y="10"/>
            <a:ext cx="9669642" cy="6857990"/>
          </a:xfrm>
          <a:prstGeom prst="rect">
            <a:avLst/>
          </a:prstGeom>
        </p:spPr>
      </p:pic>
      <p:sp>
        <p:nvSpPr>
          <p:cNvPr id="10" name="Rectangle 9"/>
          <p:cNvSpPr>
            <a:spLocks noGrp="1" noRot="1" noChangeAspect="1" noMove="1" noResize="1" noEditPoints="1" noAdjustHandles="1" noChangeArrowheads="1" noChangeShapeType="1" noTextEdit="1"/>
          </p:cNvSpPr>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970890" y="2463282"/>
            <a:ext cx="5915103" cy="1104446"/>
          </a:xfrm>
          <a:noFill/>
        </p:spPr>
        <p:txBody>
          <a:bodyPr>
            <a:noAutofit/>
          </a:bodyPr>
          <a:lstStyle/>
          <a:p>
            <a:r>
              <a:rPr lang="de-DE" sz="4800" b="1" dirty="0">
                <a:latin typeface="Times New Roman" panose="02020603050405020304" pitchFamily="18" charset="0"/>
                <a:cs typeface="Times New Roman" panose="02020603050405020304" pitchFamily="18" charset="0"/>
              </a:rPr>
              <a:t>Vielen Dank für Ihre Aufmerksamkeit!</a:t>
            </a:r>
            <a:endParaRPr lang="pl-PL" sz="4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nfo Magazyn Lubelski.pl - Agenda spotkania - planuj z głową!"/>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47658" y="33339"/>
            <a:ext cx="6444342" cy="3589700"/>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p:cNvSpPr txBox="1"/>
          <p:nvPr/>
        </p:nvSpPr>
        <p:spPr>
          <a:xfrm>
            <a:off x="973495" y="2547258"/>
            <a:ext cx="5122505" cy="3538220"/>
          </a:xfrm>
          <a:prstGeom prst="rect">
            <a:avLst/>
          </a:prstGeom>
          <a:noFill/>
        </p:spPr>
        <p:txBody>
          <a:bodyPr wrap="square" rtlCol="0">
            <a:spAutoFit/>
          </a:bodyPr>
          <a:lstStyle/>
          <a:p>
            <a:pPr marL="342900" indent="-342900">
              <a:buAutoNum type="arabicPeriod"/>
            </a:pPr>
            <a:r>
              <a:rPr lang="en-GB" sz="1800" b="1" dirty="0" err="1">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b="1" dirty="0">
              <a:latin typeface="Times New Roman" panose="02020603050405020304" pitchFamily="18" charset="0"/>
              <a:ea typeface="Aptos" panose="020B0004020202020204" pitchFamily="34" charset="0"/>
              <a:cs typeface="Times New Roman" panose="02020603050405020304" pitchFamily="18" charset="0"/>
            </a:endParaRPr>
          </a:p>
          <a:p>
            <a:pPr marL="342900" indent="-342900">
              <a:buAutoNum type="arabicPeriod"/>
            </a:pPr>
            <a:r>
              <a:rPr lang="pl-PL" b="1" dirty="0" err="1">
                <a:latin typeface="Times New Roman" panose="02020603050405020304" pitchFamily="18" charset="0"/>
                <a:cs typeface="Times New Roman" panose="02020603050405020304" pitchFamily="18" charset="0"/>
              </a:rPr>
              <a:t>Arten</a:t>
            </a:r>
            <a:r>
              <a:rPr lang="pl-PL" b="1" dirty="0">
                <a:latin typeface="Times New Roman" panose="02020603050405020304" pitchFamily="18" charset="0"/>
                <a:cs typeface="Times New Roman" panose="02020603050405020304" pitchFamily="18" charset="0"/>
              </a:rPr>
              <a:t> von </a:t>
            </a:r>
            <a:r>
              <a:rPr lang="pl-PL" b="1" dirty="0" err="1">
                <a:latin typeface="Times New Roman" panose="02020603050405020304" pitchFamily="18" charset="0"/>
                <a:cs typeface="Times New Roman" panose="02020603050405020304" pitchFamily="18" charset="0"/>
              </a:rPr>
              <a:t>Arbeitslosigkeit</a:t>
            </a:r>
            <a:r>
              <a:rPr lang="pl-PL" b="1" dirty="0">
                <a:latin typeface="Times New Roman" panose="02020603050405020304" pitchFamily="18" charset="0"/>
                <a:cs typeface="Times New Roman" panose="02020603050405020304" pitchFamily="18" charset="0"/>
              </a:rPr>
              <a:t> </a:t>
            </a:r>
            <a:r>
              <a:rPr lang="pl-PL" b="1" dirty="0" err="1">
                <a:latin typeface="Times New Roman" panose="02020603050405020304" pitchFamily="18" charset="0"/>
                <a:cs typeface="Times New Roman" panose="02020603050405020304" pitchFamily="18" charset="0"/>
              </a:rPr>
              <a:t>nach</a:t>
            </a:r>
            <a:r>
              <a:rPr lang="pl-PL" b="1" dirty="0">
                <a:latin typeface="Times New Roman" panose="02020603050405020304" pitchFamily="18" charset="0"/>
                <a:cs typeface="Times New Roman" panose="02020603050405020304" pitchFamily="18" charset="0"/>
              </a:rPr>
              <a:t> Dauer</a:t>
            </a:r>
            <a:endParaRPr lang="pl-PL" b="1" dirty="0">
              <a:latin typeface="Times New Roman" panose="02020603050405020304" pitchFamily="18" charset="0"/>
              <a:cs typeface="Times New Roman" panose="02020603050405020304" pitchFamily="18" charset="0"/>
            </a:endParaRPr>
          </a:p>
          <a:p>
            <a:pPr marL="342900" indent="-342900">
              <a:buAutoNum type="arabicPeriod"/>
            </a:pPr>
            <a:r>
              <a:rPr lang="pl-PL" b="1" dirty="0" err="1">
                <a:latin typeface="Times New Roman" panose="02020603050405020304" pitchFamily="18" charset="0"/>
                <a:cs typeface="Times New Roman" panose="02020603050405020304" pitchFamily="18" charset="0"/>
              </a:rPr>
              <a:t>Arten</a:t>
            </a:r>
            <a:r>
              <a:rPr lang="pl-PL" b="1" dirty="0">
                <a:latin typeface="Times New Roman" panose="02020603050405020304" pitchFamily="18" charset="0"/>
                <a:cs typeface="Times New Roman" panose="02020603050405020304" pitchFamily="18" charset="0"/>
              </a:rPr>
              <a:t> der </a:t>
            </a:r>
            <a:r>
              <a:rPr lang="pl-PL" b="1" dirty="0" err="1">
                <a:latin typeface="Times New Roman" panose="02020603050405020304" pitchFamily="18" charset="0"/>
                <a:cs typeface="Times New Roman" panose="02020603050405020304" pitchFamily="18" charset="0"/>
              </a:rPr>
              <a:t>Arbeitslosigkeit</a:t>
            </a:r>
            <a:endParaRPr lang="pl-PL"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1600" dirty="0" err="1">
                <a:effectLst/>
                <a:latin typeface="Times New Roman" panose="02020603050405020304" pitchFamily="18" charset="0"/>
                <a:ea typeface="Aptos" panose="020B0004020202020204" pitchFamily="34" charset="0"/>
                <a:cs typeface="Times New Roman" panose="02020603050405020304" pitchFamily="18" charset="0"/>
              </a:rPr>
              <a:t>Friktion</a:t>
            </a:r>
            <a:r>
              <a:rPr lang="de-DE" altLang="en-GB" sz="1600" dirty="0" err="1">
                <a:effectLst/>
                <a:latin typeface="Calibri" panose="020F0502020204030204" charset="0"/>
                <a:ea typeface="Aptos" panose="020B0004020202020204" pitchFamily="34" charset="0"/>
                <a:cs typeface="Times New Roman" panose="02020603050405020304" pitchFamily="18" charset="0"/>
              </a:rPr>
              <a:t>elle A</a:t>
            </a:r>
            <a:r>
              <a:rPr lang="en-GB" sz="1600" dirty="0" err="1">
                <a:effectLst/>
                <a:latin typeface="Times New Roman" panose="02020603050405020304" pitchFamily="18" charset="0"/>
                <a:ea typeface="Aptos" panose="020B0004020202020204" pitchFamily="34" charset="0"/>
                <a:cs typeface="Times New Roman" panose="02020603050405020304" pitchFamily="18" charset="0"/>
              </a:rPr>
              <a:t>rbeitslosigkeit</a:t>
            </a:r>
            <a:endParaRPr lang="pl-PL" sz="16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GB" sz="1600" dirty="0" err="1">
                <a:effectLst/>
                <a:latin typeface="Times New Roman" panose="02020603050405020304" pitchFamily="18" charset="0"/>
                <a:ea typeface="Aptos" panose="020B0004020202020204" pitchFamily="34" charset="0"/>
                <a:cs typeface="Times New Roman" panose="02020603050405020304" pitchFamily="18" charset="0"/>
              </a:rPr>
              <a:t>Strukturelle</a:t>
            </a:r>
            <a:r>
              <a:rPr lang="en-GB" sz="16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600" dirty="0" err="1">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sz="1600" dirty="0">
              <a:latin typeface="Times New Roman" panose="02020603050405020304" pitchFamily="18"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GB" sz="1600" dirty="0" err="1">
                <a:effectLst/>
                <a:latin typeface="Times New Roman" panose="02020603050405020304" pitchFamily="18" charset="0"/>
                <a:ea typeface="Aptos" panose="020B0004020202020204" pitchFamily="34" charset="0"/>
                <a:cs typeface="Times New Roman" panose="02020603050405020304" pitchFamily="18" charset="0"/>
              </a:rPr>
              <a:t>Zyklische</a:t>
            </a:r>
            <a:r>
              <a:rPr lang="en-GB" sz="16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600" dirty="0" err="1">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sz="16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GB" sz="1600" dirty="0" err="1">
                <a:effectLst/>
                <a:latin typeface="Times New Roman" panose="02020603050405020304" pitchFamily="18" charset="0"/>
                <a:ea typeface="Aptos" panose="020B0004020202020204" pitchFamily="34" charset="0"/>
                <a:cs typeface="Times New Roman" panose="02020603050405020304" pitchFamily="18" charset="0"/>
              </a:rPr>
              <a:t>Technologische</a:t>
            </a:r>
            <a:r>
              <a:rPr lang="en-GB" sz="16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600" dirty="0" err="1">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sz="1600" dirty="0">
              <a:latin typeface="Times New Roman" panose="02020603050405020304" pitchFamily="18" charset="0"/>
              <a:ea typeface="Aptos" panose="020B0004020202020204" pitchFamily="34" charset="0"/>
              <a:cs typeface="Times New Roman" panose="02020603050405020304" pitchFamily="18" charset="0"/>
            </a:endParaRPr>
          </a:p>
          <a:p>
            <a:pPr marL="342900" indent="-342900">
              <a:buFont typeface="Arial" panose="020B0604020202020204" pitchFamily="34" charset="0"/>
              <a:buChar char="•"/>
            </a:pPr>
            <a:r>
              <a:rPr lang="en-GB" sz="1600" dirty="0" err="1">
                <a:effectLst/>
                <a:latin typeface="Times New Roman" panose="02020603050405020304" pitchFamily="18" charset="0"/>
                <a:ea typeface="Aptos" panose="020B0004020202020204" pitchFamily="34" charset="0"/>
                <a:cs typeface="Times New Roman" panose="02020603050405020304" pitchFamily="18" charset="0"/>
              </a:rPr>
              <a:t>Saisonale</a:t>
            </a:r>
            <a:r>
              <a:rPr lang="en-GB" sz="16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1600" dirty="0" err="1">
                <a:effectLst/>
                <a:latin typeface="Times New Roman" panose="02020603050405020304" pitchFamily="18" charset="0"/>
                <a:ea typeface="Aptos" panose="020B0004020202020204" pitchFamily="34" charset="0"/>
                <a:cs typeface="Times New Roman" panose="02020603050405020304" pitchFamily="18" charset="0"/>
              </a:rPr>
              <a:t>Arbeitslosigkeit</a:t>
            </a:r>
            <a:endParaRPr lang="pl-PL" sz="16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buAutoNum type="arabicPeriod" startAt="4"/>
            </a:pPr>
            <a:r>
              <a:rPr lang="pl-PL" b="1" dirty="0" err="1">
                <a:latin typeface="Times New Roman" panose="02020603050405020304" pitchFamily="18" charset="0"/>
                <a:cs typeface="Times New Roman" panose="02020603050405020304" pitchFamily="18" charset="0"/>
              </a:rPr>
              <a:t>Andere</a:t>
            </a:r>
            <a:r>
              <a:rPr lang="pl-PL" b="1" dirty="0">
                <a:latin typeface="Times New Roman" panose="02020603050405020304" pitchFamily="18" charset="0"/>
                <a:cs typeface="Times New Roman" panose="02020603050405020304" pitchFamily="18" charset="0"/>
              </a:rPr>
              <a:t> </a:t>
            </a:r>
            <a:r>
              <a:rPr lang="pl-PL" b="1" dirty="0" err="1">
                <a:latin typeface="Times New Roman" panose="02020603050405020304" pitchFamily="18" charset="0"/>
                <a:cs typeface="Times New Roman" panose="02020603050405020304" pitchFamily="18" charset="0"/>
              </a:rPr>
              <a:t>Arten</a:t>
            </a:r>
            <a:r>
              <a:rPr lang="pl-PL" b="1" dirty="0">
                <a:latin typeface="Times New Roman" panose="02020603050405020304" pitchFamily="18" charset="0"/>
                <a:cs typeface="Times New Roman" panose="02020603050405020304" pitchFamily="18" charset="0"/>
              </a:rPr>
              <a:t> von </a:t>
            </a:r>
            <a:r>
              <a:rPr lang="pl-PL" b="1" dirty="0" err="1">
                <a:latin typeface="Times New Roman" panose="02020603050405020304" pitchFamily="18" charset="0"/>
                <a:cs typeface="Times New Roman" panose="02020603050405020304" pitchFamily="18" charset="0"/>
              </a:rPr>
              <a:t>Arbeitslosigkeit</a:t>
            </a:r>
            <a:endParaRPr lang="pl-PL" b="1" dirty="0">
              <a:latin typeface="Times New Roman" panose="02020603050405020304" pitchFamily="18" charset="0"/>
              <a:cs typeface="Times New Roman" panose="02020603050405020304" pitchFamily="18" charset="0"/>
            </a:endParaRPr>
          </a:p>
          <a:p>
            <a:pPr marL="342900" indent="-342900">
              <a:buAutoNum type="arabicPeriod" startAt="4"/>
            </a:pPr>
            <a:r>
              <a:rPr lang="pl-PL" b="1" dirty="0" err="1">
                <a:latin typeface="Times New Roman" panose="02020603050405020304" pitchFamily="18" charset="0"/>
                <a:cs typeface="Times New Roman" panose="02020603050405020304" pitchFamily="18" charset="0"/>
              </a:rPr>
              <a:t>Fragen</a:t>
            </a:r>
            <a:r>
              <a:rPr lang="pl-PL" b="1" dirty="0">
                <a:latin typeface="Times New Roman" panose="02020603050405020304" pitchFamily="18" charset="0"/>
                <a:cs typeface="Times New Roman" panose="02020603050405020304" pitchFamily="18" charset="0"/>
              </a:rPr>
              <a:t> </a:t>
            </a:r>
            <a:r>
              <a:rPr lang="pl-PL" b="1" dirty="0" err="1">
                <a:latin typeface="Times New Roman" panose="02020603050405020304" pitchFamily="18" charset="0"/>
                <a:cs typeface="Times New Roman" panose="02020603050405020304" pitchFamily="18" charset="0"/>
              </a:rPr>
              <a:t>zum</a:t>
            </a:r>
            <a:r>
              <a:rPr lang="pl-PL" b="1" dirty="0">
                <a:latin typeface="Times New Roman" panose="02020603050405020304" pitchFamily="18" charset="0"/>
                <a:cs typeface="Times New Roman" panose="02020603050405020304" pitchFamily="18" charset="0"/>
              </a:rPr>
              <a:t> </a:t>
            </a:r>
            <a:r>
              <a:rPr lang="pl-PL" b="1" dirty="0" err="1">
                <a:latin typeface="Times New Roman" panose="02020603050405020304" pitchFamily="18" charset="0"/>
                <a:cs typeface="Times New Roman" panose="02020603050405020304" pitchFamily="18" charset="0"/>
              </a:rPr>
              <a:t>Text</a:t>
            </a:r>
            <a:endParaRPr lang="pl-PL" b="1" dirty="0">
              <a:latin typeface="Times New Roman" panose="02020603050405020304" pitchFamily="18" charset="0"/>
              <a:cs typeface="Times New Roman" panose="02020603050405020304" pitchFamily="18" charset="0"/>
            </a:endParaRPr>
          </a:p>
          <a:p>
            <a:pPr marL="342900" indent="-342900">
              <a:buAutoNum type="arabicPeriod" startAt="4"/>
            </a:pPr>
            <a:r>
              <a:rPr lang="pl-PL" b="1" dirty="0" err="1">
                <a:latin typeface="Times New Roman" panose="02020603050405020304" pitchFamily="18" charset="0"/>
                <a:cs typeface="Times New Roman" panose="02020603050405020304" pitchFamily="18" charset="0"/>
              </a:rPr>
              <a:t>Lexikon</a:t>
            </a:r>
            <a:endParaRPr lang="pl-PL" b="1" dirty="0">
              <a:latin typeface="Times New Roman" panose="02020603050405020304" pitchFamily="18" charset="0"/>
              <a:cs typeface="Times New Roman" panose="02020603050405020304" pitchFamily="18" charset="0"/>
            </a:endParaRPr>
          </a:p>
          <a:p>
            <a:pPr marL="342900" indent="-342900">
              <a:buAutoNum type="arabicPeriod"/>
            </a:pPr>
            <a:endParaRPr lang="pl-PL" b="1" dirty="0">
              <a:latin typeface="Aptos" panose="020B0004020202020204" pitchFamily="34" charset="0"/>
              <a:cs typeface="Times New Roman" panose="02020603050405020304" pitchFamily="18" charset="0"/>
            </a:endParaRPr>
          </a:p>
          <a:p>
            <a:r>
              <a:rPr lang="pl-PL" b="1" dirty="0">
                <a:latin typeface="Aptos" panose="020B0004020202020204" pitchFamily="34" charset="0"/>
                <a:cs typeface="Times New Roman" panose="02020603050405020304" pitchFamily="18" charset="0"/>
              </a:rPr>
              <a:t>  </a:t>
            </a: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1" name="Rectangle 1030"/>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Jak prawidłowo zameldować się jako osoba bezrobotna w Niemczech?"/>
          <p:cNvPicPr>
            <a:picLocks noChangeAspect="1" noChangeArrowheads="1"/>
          </p:cNvPicPr>
          <p:nvPr/>
        </p:nvPicPr>
        <p:blipFill rotWithShape="1">
          <a:blip r:embed="rId1">
            <a:extLst>
              <a:ext uri="{28A0092B-C50C-407E-A947-70E740481C1C}">
                <a14:useLocalDpi xmlns:a14="http://schemas.microsoft.com/office/drawing/2010/main" val="0"/>
              </a:ext>
            </a:extLst>
          </a:blip>
          <a:srcRect l="5884" r="-1" b="-1"/>
          <a:stretch>
            <a:fillRect/>
          </a:stretch>
        </p:blipFill>
        <p:spPr bwMode="auto">
          <a:xfrm>
            <a:off x="2522358"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92" name="Rectangle 1032"/>
          <p:cNvSpPr>
            <a:spLocks noGrp="1" noRot="1" noChangeAspect="1" noMove="1" noResize="1" noEditPoints="1" noAdjustHandles="1" noChangeArrowheads="1" noChangeShapeType="1" noTextEdit="1"/>
          </p:cNvSpPr>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ctrTitle"/>
          </p:nvPr>
        </p:nvSpPr>
        <p:spPr>
          <a:xfrm>
            <a:off x="419100" y="743585"/>
            <a:ext cx="4587875" cy="4243070"/>
          </a:xfrm>
          <a:noFill/>
        </p:spPr>
        <p:txBody>
          <a:bodyPr>
            <a:normAutofit/>
          </a:bodyPr>
          <a:lstStyle/>
          <a:p>
            <a:pPr algn="l">
              <a:spcBef>
                <a:spcPts val="600"/>
              </a:spcBef>
            </a:pPr>
            <a:r>
              <a:rPr lang="en-GB" sz="2100" b="1" dirty="0" err="1">
                <a:effectLst/>
                <a:latin typeface="Times New Roman" panose="02020603050405020304" pitchFamily="18" charset="0"/>
                <a:ea typeface="Aptos" panose="020B0004020202020204" pitchFamily="34" charset="0"/>
                <a:cs typeface="Times New Roman" panose="02020603050405020304" pitchFamily="18" charset="0"/>
              </a:rPr>
              <a:t>Arbeitslosigkeit</a:t>
            </a:r>
            <a:r>
              <a:rPr lang="pl-PL" sz="2100" dirty="0">
                <a:effectLst/>
                <a:latin typeface="Times New Roman" panose="02020603050405020304" pitchFamily="18" charset="0"/>
                <a:ea typeface="Aptos" panose="020B0004020202020204" pitchFamily="34" charset="0"/>
                <a:cs typeface="Times New Roman" panose="02020603050405020304" pitchFamily="18" charset="0"/>
              </a:rPr>
              <a:t> -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ist</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ein</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soziales</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Phänomen</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bei</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dem</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ein</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Teil der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arbeitsfähigen</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und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arbeitswilligen</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Menschen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keine</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Beschäftigung</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findet</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br>
              <a:rPr lang="pl-PL" sz="2100" dirty="0">
                <a:effectLst/>
                <a:latin typeface="Times New Roman" panose="02020603050405020304" pitchFamily="18" charset="0"/>
                <a:ea typeface="Aptos" panose="020B0004020202020204" pitchFamily="34" charset="0"/>
                <a:cs typeface="Times New Roman" panose="02020603050405020304" pitchFamily="18" charset="0"/>
              </a:rPr>
            </a:br>
            <a:br>
              <a:rPr lang="pl-PL" sz="2100" dirty="0">
                <a:latin typeface="Times New Roman" panose="02020603050405020304" pitchFamily="18" charset="0"/>
                <a:ea typeface="Aptos" panose="020B0004020202020204" pitchFamily="34" charset="0"/>
                <a:cs typeface="Times New Roman" panose="02020603050405020304" pitchFamily="18" charset="0"/>
              </a:rPr>
            </a:br>
            <a:r>
              <a:rPr lang="en-GB" sz="2100" dirty="0">
                <a:effectLst/>
                <a:latin typeface="Times New Roman" panose="02020603050405020304" pitchFamily="18" charset="0"/>
                <a:ea typeface="Aptos" panose="020B0004020202020204" pitchFamily="34" charset="0"/>
                <a:cs typeface="Times New Roman" panose="02020603050405020304" pitchFamily="18" charset="0"/>
              </a:rPr>
              <a:t>Ein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Arbeitsloser</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ist</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also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nirgendwo</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beschäftigt</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geht</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keiner</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anderen</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Erwerbstätigkeit</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nach</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oder</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übt</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keine</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wirtschaftliche</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Tätigkeit</a:t>
            </a:r>
            <a:r>
              <a:rPr lang="en-GB" sz="2100" dirty="0">
                <a:effectLst/>
                <a:latin typeface="Times New Roman" panose="02020603050405020304" pitchFamily="18" charset="0"/>
                <a:ea typeface="Aptos" panose="020B0004020202020204" pitchFamily="34" charset="0"/>
                <a:cs typeface="Times New Roman" panose="02020603050405020304" pitchFamily="18" charset="0"/>
              </a:rPr>
              <a:t> </a:t>
            </a:r>
            <a:r>
              <a:rPr lang="en-GB" sz="2100" dirty="0" err="1">
                <a:effectLst/>
                <a:latin typeface="Times New Roman" panose="02020603050405020304" pitchFamily="18" charset="0"/>
                <a:ea typeface="Aptos" panose="020B0004020202020204" pitchFamily="34" charset="0"/>
                <a:cs typeface="Times New Roman" panose="02020603050405020304" pitchFamily="18" charset="0"/>
              </a:rPr>
              <a:t>aus.</a:t>
            </a:r>
            <a:br>
              <a:rPr lang="pl-PL" sz="2100" b="1" dirty="0">
                <a:latin typeface="Times New Roman" panose="02020603050405020304" pitchFamily="18" charset="0"/>
                <a:ea typeface="Aptos" panose="020B0004020202020204" pitchFamily="34" charset="0"/>
                <a:cs typeface="Times New Roman" panose="02020603050405020304" pitchFamily="18" charset="0"/>
              </a:rPr>
            </a:br>
            <a:endParaRPr lang="pl-PL" sz="2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30936" y="640080"/>
            <a:ext cx="4818888" cy="1481328"/>
          </a:xfrm>
        </p:spPr>
        <p:txBody>
          <a:bodyPr vert="horz" lIns="91440" tIns="45720" rIns="91440" bIns="45720" rtlCol="0" anchor="b">
            <a:normAutofit/>
          </a:bodyPr>
          <a:lstStyle/>
          <a:p>
            <a:pPr algn="l"/>
            <a:r>
              <a:rPr lang="en-US" sz="3000" b="1" kern="1200" dirty="0" err="1">
                <a:solidFill>
                  <a:schemeClr val="tx1"/>
                </a:solidFill>
                <a:latin typeface="Times New Roman" panose="02020603050405020304" pitchFamily="18" charset="0"/>
                <a:cs typeface="Times New Roman" panose="02020603050405020304" pitchFamily="18" charset="0"/>
              </a:rPr>
              <a:t>Arten</a:t>
            </a:r>
            <a:r>
              <a:rPr lang="en-US" sz="3000" b="1" kern="1200" dirty="0">
                <a:solidFill>
                  <a:schemeClr val="tx1"/>
                </a:solidFill>
                <a:latin typeface="Times New Roman" panose="02020603050405020304" pitchFamily="18" charset="0"/>
                <a:cs typeface="Times New Roman" panose="02020603050405020304" pitchFamily="18" charset="0"/>
              </a:rPr>
              <a:t> von </a:t>
            </a:r>
            <a:r>
              <a:rPr lang="en-US" sz="3000" b="1" kern="1200" dirty="0" err="1">
                <a:solidFill>
                  <a:schemeClr val="tx1"/>
                </a:solidFill>
                <a:latin typeface="Times New Roman" panose="02020603050405020304" pitchFamily="18" charset="0"/>
                <a:cs typeface="Times New Roman" panose="02020603050405020304" pitchFamily="18" charset="0"/>
              </a:rPr>
              <a:t>Arbeitslosigkeit</a:t>
            </a:r>
            <a:r>
              <a:rPr lang="en-US" sz="3000" b="1" kern="1200" dirty="0">
                <a:solidFill>
                  <a:schemeClr val="tx1"/>
                </a:solidFill>
                <a:latin typeface="Times New Roman" panose="02020603050405020304" pitchFamily="18" charset="0"/>
                <a:cs typeface="Times New Roman" panose="02020603050405020304" pitchFamily="18" charset="0"/>
              </a:rPr>
              <a:t> </a:t>
            </a:r>
            <a:r>
              <a:rPr lang="de-DE" altLang="en-US" sz="3000" b="1" kern="1200" dirty="0">
                <a:solidFill>
                  <a:schemeClr val="tx1"/>
                </a:solidFill>
                <a:latin typeface="Calibri" panose="020F0502020204030204" charset="0"/>
                <a:cs typeface="Times New Roman" panose="02020603050405020304" pitchFamily="18" charset="0"/>
              </a:rPr>
              <a:t>(Einteilung </a:t>
            </a:r>
            <a:r>
              <a:rPr lang="en-US" sz="3000" b="1" kern="1200" dirty="0" err="1">
                <a:solidFill>
                  <a:schemeClr val="tx1"/>
                </a:solidFill>
                <a:latin typeface="Times New Roman" panose="02020603050405020304" pitchFamily="18" charset="0"/>
                <a:cs typeface="Times New Roman" panose="02020603050405020304" pitchFamily="18" charset="0"/>
              </a:rPr>
              <a:t>nach</a:t>
            </a:r>
            <a:r>
              <a:rPr lang="en-US" sz="3000" b="1" kern="1200" dirty="0">
                <a:solidFill>
                  <a:schemeClr val="tx1"/>
                </a:solidFill>
                <a:latin typeface="Times New Roman" panose="02020603050405020304" pitchFamily="18" charset="0"/>
                <a:cs typeface="Times New Roman" panose="02020603050405020304" pitchFamily="18" charset="0"/>
              </a:rPr>
              <a:t> Dauer</a:t>
            </a:r>
            <a:r>
              <a:rPr lang="de-DE" altLang="en-US" sz="3000" b="1" kern="1200" dirty="0">
                <a:solidFill>
                  <a:schemeClr val="tx1"/>
                </a:solidFill>
                <a:latin typeface="Calibri" panose="020F0502020204030204" charset="0"/>
                <a:cs typeface="Times New Roman" panose="02020603050405020304" pitchFamily="18" charset="0"/>
              </a:rPr>
              <a:t>zeit)</a:t>
            </a:r>
            <a:r>
              <a:rPr lang="en-US" sz="3000" b="1" kern="1200" dirty="0">
                <a:solidFill>
                  <a:schemeClr val="tx1"/>
                </a:solidFill>
                <a:latin typeface="Times New Roman" panose="02020603050405020304" pitchFamily="18" charset="0"/>
                <a:cs typeface="Times New Roman" panose="02020603050405020304" pitchFamily="18" charset="0"/>
              </a:rPr>
              <a:t>:</a:t>
            </a:r>
            <a:br>
              <a:rPr lang="en-US" sz="3000" b="1" kern="1200" dirty="0">
                <a:solidFill>
                  <a:schemeClr val="tx1"/>
                </a:solidFill>
                <a:latin typeface="Times New Roman" panose="02020603050405020304" pitchFamily="18" charset="0"/>
                <a:cs typeface="Times New Roman" panose="02020603050405020304" pitchFamily="18" charset="0"/>
              </a:rPr>
            </a:br>
            <a:endParaRPr lang="en-US" sz="3000" kern="1200" dirty="0">
              <a:solidFill>
                <a:schemeClr val="tx1"/>
              </a:solidFill>
              <a:latin typeface="Times New Roman" panose="02020603050405020304" pitchFamily="18" charset="0"/>
              <a:cs typeface="Times New Roman" panose="02020603050405020304" pitchFamily="18" charset="0"/>
            </a:endParaRPr>
          </a:p>
        </p:txBody>
      </p:sp>
      <p:sp>
        <p:nvSpPr>
          <p:cNvPr id="3" name="Podtytuł 2"/>
          <p:cNvSpPr>
            <a:spLocks noGrp="1"/>
          </p:cNvSpPr>
          <p:nvPr>
            <p:ph type="subTitle" idx="1"/>
          </p:nvPr>
        </p:nvSpPr>
        <p:spPr>
          <a:xfrm>
            <a:off x="273015" y="2604454"/>
            <a:ext cx="6008913" cy="3547872"/>
          </a:xfrm>
        </p:spPr>
        <p:txBody>
          <a:bodyPr vert="horz" lIns="91440" tIns="45720" rIns="91440" bIns="45720" rtlCol="0" anchor="t">
            <a:normAutofit/>
          </a:bodyPr>
          <a:lstStyle/>
          <a:p>
            <a:pPr marL="342900" indent="-228600" algn="l">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kurzfristige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Arbeitslosigkeit</a:t>
            </a:r>
            <a:r>
              <a:rPr lang="en-US" dirty="0">
                <a:latin typeface="Times New Roman" panose="02020603050405020304" pitchFamily="18" charset="0"/>
                <a:cs typeface="Times New Roman" panose="02020603050405020304" pitchFamily="18" charset="0"/>
              </a:rPr>
              <a:t> (bis </a:t>
            </a:r>
            <a:r>
              <a:rPr lang="en-US" dirty="0" err="1">
                <a:latin typeface="Times New Roman" panose="02020603050405020304" pitchFamily="18" charset="0"/>
                <a:cs typeface="Times New Roman" panose="02020603050405020304" pitchFamily="18" charset="0"/>
              </a:rPr>
              <a:t>zu</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Monate</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342900" indent="-228600" algn="l">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mittelfristige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Arbeitslosigkeit</a:t>
            </a:r>
            <a:r>
              <a:rPr lang="en-US" dirty="0">
                <a:latin typeface="Times New Roman" panose="02020603050405020304" pitchFamily="18" charset="0"/>
                <a:cs typeface="Times New Roman" panose="02020603050405020304" pitchFamily="18" charset="0"/>
              </a:rPr>
              <a:t> (4 bis 6 </a:t>
            </a:r>
            <a:r>
              <a:rPr lang="en-US" dirty="0" err="1">
                <a:latin typeface="Times New Roman" panose="02020603050405020304" pitchFamily="18" charset="0"/>
                <a:cs typeface="Times New Roman" panose="02020603050405020304" pitchFamily="18" charset="0"/>
              </a:rPr>
              <a:t>Monate</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342900" indent="-228600" algn="l">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langzeitarbeitslosigkeit</a:t>
            </a:r>
            <a:r>
              <a:rPr lang="en-US" dirty="0">
                <a:latin typeface="Times New Roman" panose="02020603050405020304" pitchFamily="18" charset="0"/>
                <a:cs typeface="Times New Roman" panose="02020603050405020304" pitchFamily="18" charset="0"/>
              </a:rPr>
              <a:t> (7 bis 12 </a:t>
            </a:r>
            <a:r>
              <a:rPr lang="en-US" dirty="0" err="1">
                <a:latin typeface="Times New Roman" panose="02020603050405020304" pitchFamily="18" charset="0"/>
                <a:cs typeface="Times New Roman" panose="02020603050405020304" pitchFamily="18" charset="0"/>
              </a:rPr>
              <a:t>Monate</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342900" indent="-228600" algn="l">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dauerarbeitslosigkeit</a:t>
            </a:r>
            <a:r>
              <a:rPr lang="en-US" dirty="0">
                <a:latin typeface="Times New Roman" panose="02020603050405020304" pitchFamily="18" charset="0"/>
                <a:cs typeface="Times New Roman" panose="02020603050405020304" pitchFamily="18" charset="0"/>
              </a:rPr>
              <a:t> (12 </a:t>
            </a:r>
            <a:r>
              <a:rPr lang="en-US" dirty="0" err="1">
                <a:latin typeface="Times New Roman" panose="02020603050405020304" pitchFamily="18" charset="0"/>
                <a:cs typeface="Times New Roman" panose="02020603050405020304" pitchFamily="18" charset="0"/>
              </a:rPr>
              <a:t>Monate</a:t>
            </a:r>
            <a:r>
              <a:rPr lang="en-US" dirty="0">
                <a:latin typeface="Times New Roman" panose="02020603050405020304" pitchFamily="18" charset="0"/>
                <a:cs typeface="Times New Roman" panose="02020603050405020304" pitchFamily="18" charset="0"/>
              </a:rPr>
              <a:t> und </a:t>
            </a:r>
            <a:r>
              <a:rPr lang="en-US" dirty="0" err="1">
                <a:latin typeface="Times New Roman" panose="02020603050405020304" pitchFamily="18" charset="0"/>
                <a:cs typeface="Times New Roman" panose="02020603050405020304" pitchFamily="18" charset="0"/>
              </a:rPr>
              <a:t>länger</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2050" name="Picture 2" descr="210000+ Kalendarz Ilustracja PNG Obrazy z przezroczystym tłem | Darmowe  pobieranie na Lovepik"/>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7347297" y="2043124"/>
            <a:ext cx="4443984" cy="44439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838977" y="373225"/>
          <a:ext cx="10514045" cy="58782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541175" y="897052"/>
            <a:ext cx="5150498" cy="2919168"/>
          </a:xfrm>
        </p:spPr>
        <p:txBody>
          <a:bodyPr anchor="b">
            <a:normAutofit/>
          </a:bodyPr>
          <a:lstStyle/>
          <a:p>
            <a:pPr algn="l">
              <a:spcBef>
                <a:spcPts val="1200"/>
              </a:spcBef>
            </a:pPr>
            <a:r>
              <a:rPr lang="de-DE" b="1" dirty="0">
                <a:latin typeface="Times New Roman" panose="02020603050405020304" pitchFamily="18" charset="0"/>
                <a:cs typeface="Times New Roman" panose="02020603050405020304" pitchFamily="18" charset="0"/>
              </a:rPr>
              <a:t>Friktionsarbeitslosigkeit (kurzfristig, vorübergehend) </a:t>
            </a:r>
            <a:r>
              <a:rPr lang="de-DE" dirty="0">
                <a:latin typeface="Times New Roman" panose="02020603050405020304" pitchFamily="18" charset="0"/>
                <a:cs typeface="Times New Roman" panose="02020603050405020304" pitchFamily="18" charset="0"/>
              </a:rPr>
              <a:t>- verursacht durch einen Arbeitsplatzwechsel und unzureichende Mobilität.</a:t>
            </a:r>
            <a:endParaRPr lang="pl-PL" dirty="0">
              <a:latin typeface="Times New Roman" panose="02020603050405020304" pitchFamily="18" charset="0"/>
              <a:cs typeface="Times New Roman" panose="02020603050405020304" pitchFamily="18" charset="0"/>
            </a:endParaRPr>
          </a:p>
          <a:p>
            <a:pPr algn="l">
              <a:spcBef>
                <a:spcPts val="1200"/>
              </a:spcBef>
            </a:pPr>
            <a:r>
              <a:rPr lang="de-DE" dirty="0">
                <a:latin typeface="Times New Roman" panose="02020603050405020304" pitchFamily="18" charset="0"/>
                <a:cs typeface="Times New Roman" panose="02020603050405020304" pitchFamily="18" charset="0"/>
              </a:rPr>
              <a:t>Sie tritt auf, wenn die Arbeitssuche verlängert wird, um das günstigste Angebot zu finden.</a:t>
            </a:r>
            <a:endParaRPr lang="pl-PL" dirty="0">
              <a:latin typeface="Times New Roman" panose="02020603050405020304" pitchFamily="18" charset="0"/>
              <a:cs typeface="Times New Roman" panose="02020603050405020304" pitchFamily="18" charset="0"/>
            </a:endParaRPr>
          </a:p>
        </p:txBody>
      </p:sp>
      <p:pic>
        <p:nvPicPr>
          <p:cNvPr id="3074" name="Picture 2" descr="Rodzaje Bezrobocia | PPT"/>
          <p:cNvPicPr>
            <a:picLocks noChangeAspect="1" noChangeArrowheads="1"/>
          </p:cNvPicPr>
          <p:nvPr/>
        </p:nvPicPr>
        <p:blipFill rotWithShape="1">
          <a:blip r:embed="rId1">
            <a:extLst>
              <a:ext uri="{28A0092B-C50C-407E-A947-70E740481C1C}">
                <a14:useLocalDpi xmlns:a14="http://schemas.microsoft.com/office/drawing/2010/main" val="0"/>
              </a:ext>
            </a:extLst>
          </a:blip>
          <a:srcRect t="25797"/>
          <a:stretch>
            <a:fillRect/>
          </a:stretch>
        </p:blipFill>
        <p:spPr bwMode="auto">
          <a:xfrm>
            <a:off x="6295717" y="1756532"/>
            <a:ext cx="5536001" cy="30809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65583" y="1418675"/>
            <a:ext cx="5660572" cy="2612150"/>
          </a:xfrm>
        </p:spPr>
        <p:txBody>
          <a:bodyPr>
            <a:normAutofit/>
          </a:bodyPr>
          <a:lstStyle/>
          <a:p>
            <a:pPr algn="l"/>
            <a:r>
              <a:rPr lang="de-DE" b="1" dirty="0">
                <a:latin typeface="Times New Roman" panose="02020603050405020304" pitchFamily="18" charset="0"/>
                <a:cs typeface="Times New Roman" panose="02020603050405020304" pitchFamily="18" charset="0"/>
              </a:rPr>
              <a:t>Strukturelle Arbeitslosigkeit </a:t>
            </a:r>
            <a:r>
              <a:rPr lang="de-DE" dirty="0">
                <a:latin typeface="Times New Roman" panose="02020603050405020304" pitchFamily="18" charset="0"/>
                <a:cs typeface="Times New Roman" panose="02020603050405020304" pitchFamily="18" charset="0"/>
              </a:rPr>
              <a:t>- entsteht vor dem Hintergrund eines strukturellen Missverhältnisses zwischen Arbeitsangebot und Arbeitsnachfrage. </a:t>
            </a:r>
            <a:endParaRPr lang="pl-PL" dirty="0">
              <a:latin typeface="Times New Roman" panose="02020603050405020304" pitchFamily="18" charset="0"/>
              <a:cs typeface="Times New Roman" panose="02020603050405020304" pitchFamily="18" charset="0"/>
            </a:endParaRPr>
          </a:p>
          <a:p>
            <a:pPr algn="l"/>
            <a:r>
              <a:rPr lang="de-DE" dirty="0">
                <a:latin typeface="Times New Roman" panose="02020603050405020304" pitchFamily="18" charset="0"/>
                <a:cs typeface="Times New Roman" panose="02020603050405020304" pitchFamily="18" charset="0"/>
              </a:rPr>
              <a:t>In diesem Fall verfügen die Arbeitslosen nicht über ausreichende berufliche Qualifikationen, um eine Stelle anzunehmen.</a:t>
            </a:r>
            <a:endParaRPr lang="pl-PL" dirty="0">
              <a:latin typeface="Times New Roman" panose="02020603050405020304" pitchFamily="18" charset="0"/>
              <a:cs typeface="Times New Roman" panose="02020603050405020304" pitchFamily="18" charset="0"/>
            </a:endParaRPr>
          </a:p>
        </p:txBody>
      </p:sp>
      <p:pic>
        <p:nvPicPr>
          <p:cNvPr id="4098" name="Picture 2" descr="Rodzaje Bezrobocia | PPT"/>
          <p:cNvPicPr>
            <a:picLocks noChangeAspect="1" noChangeArrowheads="1"/>
          </p:cNvPicPr>
          <p:nvPr/>
        </p:nvPicPr>
        <p:blipFill rotWithShape="1">
          <a:blip r:embed="rId1">
            <a:extLst>
              <a:ext uri="{28A0092B-C50C-407E-A947-70E740481C1C}">
                <a14:useLocalDpi xmlns:a14="http://schemas.microsoft.com/office/drawing/2010/main" val="0"/>
              </a:ext>
            </a:extLst>
          </a:blip>
          <a:srcRect t="25714"/>
          <a:stretch>
            <a:fillRect/>
          </a:stretch>
        </p:blipFill>
        <p:spPr bwMode="auto">
          <a:xfrm>
            <a:off x="6664032" y="2143902"/>
            <a:ext cx="5128501" cy="28573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637591" y="1381353"/>
            <a:ext cx="6061788" cy="2369554"/>
          </a:xfrm>
        </p:spPr>
        <p:txBody>
          <a:bodyPr>
            <a:normAutofit/>
          </a:bodyPr>
          <a:lstStyle/>
          <a:p>
            <a:pPr algn="l"/>
            <a:r>
              <a:rPr lang="de-DE" sz="2200" b="1" dirty="0">
                <a:latin typeface="Times New Roman" panose="02020603050405020304" pitchFamily="18" charset="0"/>
                <a:cs typeface="Times New Roman" panose="02020603050405020304" pitchFamily="18" charset="0"/>
              </a:rPr>
              <a:t>Zyklische Arbeitslosigkeit (zyklisch) </a:t>
            </a:r>
            <a:r>
              <a:rPr lang="de-DE" sz="2200" dirty="0">
                <a:latin typeface="Times New Roman" panose="02020603050405020304" pitchFamily="18" charset="0"/>
                <a:cs typeface="Times New Roman" panose="02020603050405020304" pitchFamily="18" charset="0"/>
              </a:rPr>
              <a:t>- verursacht durch zyklische Veränderungen in der Produktivität der Wirtschaft. </a:t>
            </a:r>
            <a:endParaRPr lang="pl-PL" sz="2200" dirty="0">
              <a:latin typeface="Times New Roman" panose="02020603050405020304" pitchFamily="18" charset="0"/>
              <a:cs typeface="Times New Roman" panose="02020603050405020304" pitchFamily="18" charset="0"/>
            </a:endParaRPr>
          </a:p>
          <a:p>
            <a:pPr algn="l"/>
            <a:r>
              <a:rPr lang="de-DE" sz="2200" dirty="0">
                <a:latin typeface="Times New Roman" panose="02020603050405020304" pitchFamily="18" charset="0"/>
                <a:cs typeface="Times New Roman" panose="02020603050405020304" pitchFamily="18" charset="0"/>
              </a:rPr>
              <a:t>Sie tritt in Rezessionen auf, wenn die Nachfrage nach Waren und Dienstleistungen sinkt, was zu einem Rückgang der Produktion führt.</a:t>
            </a:r>
            <a:endParaRPr lang="pl-PL" sz="2200" dirty="0">
              <a:latin typeface="Times New Roman" panose="02020603050405020304" pitchFamily="18" charset="0"/>
              <a:cs typeface="Times New Roman" panose="02020603050405020304" pitchFamily="18" charset="0"/>
            </a:endParaRPr>
          </a:p>
        </p:txBody>
      </p:sp>
      <p:pic>
        <p:nvPicPr>
          <p:cNvPr id="5132" name="Picture 12" descr="Wykres spadku Model 3D - TurboSquid 201662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60672" y="2566130"/>
            <a:ext cx="5168382" cy="36523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721568" y="1530642"/>
            <a:ext cx="5259355" cy="1655762"/>
          </a:xfrm>
        </p:spPr>
        <p:txBody>
          <a:bodyPr>
            <a:normAutofit/>
          </a:bodyPr>
          <a:lstStyle/>
          <a:p>
            <a:pPr algn="l"/>
            <a:r>
              <a:rPr lang="de-DE" sz="2200" b="1" dirty="0">
                <a:latin typeface="Times New Roman" panose="02020603050405020304" pitchFamily="18" charset="0"/>
                <a:cs typeface="Times New Roman" panose="02020603050405020304" pitchFamily="18" charset="0"/>
              </a:rPr>
              <a:t>Technologische Arbeitslosigkeit </a:t>
            </a:r>
            <a:r>
              <a:rPr lang="de-DE" sz="2200" dirty="0">
                <a:latin typeface="Times New Roman" panose="02020603050405020304" pitchFamily="18" charset="0"/>
                <a:cs typeface="Times New Roman" panose="02020603050405020304" pitchFamily="18" charset="0"/>
              </a:rPr>
              <a:t>- ist das Ergebnis des technischen Fortschritts und damit der Substitution menschlicher durch maschinelle Arbeitskraft. </a:t>
            </a:r>
            <a:endParaRPr lang="pl-PL" sz="2200" dirty="0">
              <a:latin typeface="Times New Roman" panose="02020603050405020304" pitchFamily="18" charset="0"/>
              <a:cs typeface="Times New Roman" panose="02020603050405020304" pitchFamily="18" charset="0"/>
            </a:endParaRPr>
          </a:p>
        </p:txBody>
      </p:sp>
      <p:pic>
        <p:nvPicPr>
          <p:cNvPr id="6148" name="Picture 4" descr="Konfederacja Lewiatan: Grozi nam bezrobocie technologiczne - Bankier.pl"/>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38123" y="3041779"/>
            <a:ext cx="4746552" cy="2836506"/>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Motyw pakietu Office 2013–2022">
  <a:themeElements>
    <a:clrScheme name="Motyw pakietu Office 2013–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yw pakietu Office 2013–2022">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2013–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F032860FE59B94DB7E8C59EF37275DE" ma:contentTypeVersion="4" ma:contentTypeDescription="Utwórz nowy dokument." ma:contentTypeScope="" ma:versionID="30a33ceb647133b84e5dba8a309f7008">
  <xsd:schema xmlns:xsd="http://www.w3.org/2001/XMLSchema" xmlns:xs="http://www.w3.org/2001/XMLSchema" xmlns:p="http://schemas.microsoft.com/office/2006/metadata/properties" xmlns:ns2="6088189d-10d2-4b44-9742-ab2d115595fe" targetNamespace="http://schemas.microsoft.com/office/2006/metadata/properties" ma:root="true" ma:fieldsID="513c54406955a8cf909538105aa7cd4f" ns2:_="">
    <xsd:import namespace="6088189d-10d2-4b44-9742-ab2d115595f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189d-10d2-4b44-9742-ab2d11559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4F4117-DFD9-4754-9F85-D2C5116F5A1B}"/>
</file>

<file path=customXml/itemProps2.xml><?xml version="1.0" encoding="utf-8"?>
<ds:datastoreItem xmlns:ds="http://schemas.openxmlformats.org/officeDocument/2006/customXml" ds:itemID="{A48CE398-8AAF-4D4F-8320-B0E5DCAAD31F}"/>
</file>

<file path=customXml/itemProps3.xml><?xml version="1.0" encoding="utf-8"?>
<ds:datastoreItem xmlns:ds="http://schemas.openxmlformats.org/officeDocument/2006/customXml" ds:itemID="{4C862075-8DE7-4342-BDD9-B0973CA2A88D}"/>
</file>

<file path=docProps/app.xml><?xml version="1.0" encoding="utf-8"?>
<Properties xmlns="http://schemas.openxmlformats.org/officeDocument/2006/extended-properties" xmlns:vt="http://schemas.openxmlformats.org/officeDocument/2006/docPropsVTypes">
  <Template>Office 2013 - 2022 Theme</Template>
  <TotalTime>0</TotalTime>
  <Words>4722</Words>
  <Application>WPS Presentation</Application>
  <PresentationFormat>Panoramiczny</PresentationFormat>
  <Paragraphs>140</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SimSun</vt:lpstr>
      <vt:lpstr>Wingdings</vt:lpstr>
      <vt:lpstr>Times New Roman</vt:lpstr>
      <vt:lpstr>Aptos</vt:lpstr>
      <vt:lpstr>Segoe Print</vt:lpstr>
      <vt:lpstr>Symbol</vt:lpstr>
      <vt:lpstr>Calibri</vt:lpstr>
      <vt:lpstr>Microsoft YaHei</vt:lpstr>
      <vt:lpstr>Arial Unicode MS</vt:lpstr>
      <vt:lpstr>Calibri Light</vt:lpstr>
      <vt:lpstr>Motyw pakietu Office 2013–2022</vt:lpstr>
      <vt:lpstr>ARBEITSLOSIGKEIT </vt:lpstr>
      <vt:lpstr>PowerPoint 演示文稿</vt:lpstr>
      <vt:lpstr>Arbeitslosigkeit - ist ein soziales Phänomen, bei dem ein Teil der arbeitsfähigen und arbeitswilligen Menschen keine Beschäftigung findet.   Ein Arbeitsloser ist also nirgendwo beschäftigt, geht keiner anderen Erwerbstätigkeit nach oder übt keine wirtschaftliche Tätigkeit aus. </vt:lpstr>
      <vt:lpstr>Arten von Arbeitslosigkeit nach Dauer: </vt:lpstr>
      <vt:lpstr>PowerPoint 演示文稿</vt:lpstr>
      <vt:lpstr>PowerPoint 演示文稿</vt:lpstr>
      <vt:lpstr>PowerPoint 演示文稿</vt:lpstr>
      <vt:lpstr>PowerPoint 演示文稿</vt:lpstr>
      <vt:lpstr>PowerPoint 演示文稿</vt:lpstr>
      <vt:lpstr>PowerPoint 演示文稿</vt:lpstr>
      <vt:lpstr>Andere Arten von Arbeitslosigkeit: </vt:lpstr>
      <vt:lpstr>Fragen zum Text:</vt:lpstr>
      <vt:lpstr>Lexikon:</vt:lpstr>
      <vt:lpstr>Quellen:</vt:lpstr>
      <vt:lpstr>Vielen Dank für Ihre Aufmerksamkeit!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ARBEITSLOSIGKEIT </dc:title>
  <dc:creator>Wiktoria Marczak</dc:creator>
  <cp:lastModifiedBy>Barbara Skoczyńska -Prokopowi</cp:lastModifiedBy>
  <cp:revision>5</cp:revision>
  <dcterms:created xsi:type="dcterms:W3CDTF">2024-03-04T22:05:00Z</dcterms:created>
  <dcterms:modified xsi:type="dcterms:W3CDTF">2024-03-07T16:14:59Z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E6363567078243B1AAADCFF324D184E4_12</vt:lpwstr>
  </property>
  <property fmtid="{D5CDD505-2E9C-101B-9397-08002B2CF9AE}" pid="3" name="KSOProductBuildVer">
    <vt:lpwstr>1045-12.2.0.13489</vt:lpwstr>
  </property>
  <property fmtid="{D5CDD505-2E9C-101B-9397-08002B2CF9AE}" pid="4" name="ContentTypeId">
    <vt:lpwstr>0x0101000F032860FE59B94DB7E8C59EF37275DE</vt:lpwstr>
  </property>
</Properties>
</file>