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2.svg" ContentType="image/svg+xml"/>
  <Override PartName="/ppt/media/image14.svg" ContentType="image/svg+xml"/>
  <Override PartName="/ppt/media/image16.svg" ContentType="image/svg+xml"/>
  <Override PartName="/ppt/media/image18.svg" ContentType="image/svg+xml"/>
  <Override PartName="/ppt/media/image2.svg" ContentType="image/svg+xml"/>
  <Override PartName="/ppt/media/image20.svg" ContentType="image/svg+xml"/>
  <Override PartName="/ppt/media/image24.svg" ContentType="image/svg+xml"/>
  <Override PartName="/ppt/media/image26.svg" ContentType="image/svg+xml"/>
  <Override PartName="/ppt/media/image28.svg" ContentType="image/svg+xml"/>
  <Override PartName="/ppt/media/image30.svg" ContentType="image/svg+xml"/>
  <Override PartName="/ppt/media/image32.svg" ContentType="image/svg+xml"/>
  <Override PartName="/ppt/media/image34.svg" ContentType="image/svg+xml"/>
  <Override PartName="/ppt/media/image36.svg" ContentType="image/svg+xml"/>
  <Override PartName="/ppt/media/image38.svg" ContentType="image/svg+xml"/>
  <Override PartName="/ppt/media/image40.svg" ContentType="image/svg+xml"/>
  <Override PartName="/ppt/media/image42.svg" ContentType="image/svg+xml"/>
  <Override PartName="/ppt/media/image44.svg" ContentType="image/svg+xml"/>
  <Override PartName="/ppt/media/image46.svg" ContentType="image/svg+xml"/>
  <Override PartName="/ppt/media/image48.svg" ContentType="image/svg+xml"/>
  <Override PartName="/ppt/media/image5.svg" ContentType="image/svg+xml"/>
  <Override PartName="/ppt/media/image50.svg" ContentType="image/svg+xml"/>
  <Override PartName="/ppt/media/image7.svg" ContentType="image/svg+xml"/>
  <Override PartName="/ppt/media/image9.svg" ContentType="image/svg+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58" r:id="rId5"/>
    <p:sldId id="270" r:id="rId6"/>
    <p:sldId id="260" r:id="rId7"/>
    <p:sldId id="261" r:id="rId8"/>
    <p:sldId id="262" r:id="rId9"/>
    <p:sldId id="271" r:id="rId10"/>
    <p:sldId id="264" r:id="rId11"/>
    <p:sldId id="265" r:id="rId12"/>
    <p:sldId id="266" r:id="rId13"/>
    <p:sldId id="267" r:id="rId14"/>
    <p:sldId id="269" r:id="rId15"/>
    <p:sldId id="268" r:id="rId16"/>
  </p:sldIdLst>
  <p:sldSz cx="18288000" cy="10287000"/>
  <p:notesSz cx="6858000" cy="9144000"/>
  <p:embeddedFontLst>
    <p:embeddedFont>
      <p:font typeface="Quintessential" panose="03020500000000020000"/>
      <p:regular r:id="rId20"/>
    </p:embeddedFont>
    <p:embeddedFont>
      <p:font typeface="Quintessential" panose="03020500000000020000" charset="0"/>
      <p:regular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8" Type="http://schemas.openxmlformats.org/officeDocument/2006/relationships/viewProps" Target="viewProps.xml"/><Relationship Id="rId13" Type="http://schemas.openxmlformats.org/officeDocument/2006/relationships/slide" Target="slides/slide11.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25" Type="http://schemas.openxmlformats.org/officeDocument/2006/relationships/font" Target="fonts/font6.fntdata"/><Relationship Id="rId17" Type="http://schemas.openxmlformats.org/officeDocument/2006/relationships/presProps" Target="presProps.xml"/><Relationship Id="rId12" Type="http://schemas.openxmlformats.org/officeDocument/2006/relationships/slide" Target="slides/slide10.xml"/><Relationship Id="rId20" Type="http://schemas.openxmlformats.org/officeDocument/2006/relationships/font" Target="fonts/font1.fntdata"/><Relationship Id="rId2" Type="http://schemas.openxmlformats.org/officeDocument/2006/relationships/theme" Target="theme/theme1.xml"/><Relationship Id="rId16" Type="http://schemas.openxmlformats.org/officeDocument/2006/relationships/slide" Target="slides/slide14.xml"/><Relationship Id="rId6" Type="http://schemas.openxmlformats.org/officeDocument/2006/relationships/slide" Target="slides/slide4.xml"/><Relationship Id="rId24" Type="http://schemas.openxmlformats.org/officeDocument/2006/relationships/font" Target="fonts/font5.fntdata"/><Relationship Id="rId11" Type="http://schemas.openxmlformats.org/officeDocument/2006/relationships/slide" Target="slides/slide9.xml"/><Relationship Id="rId1" Type="http://schemas.openxmlformats.org/officeDocument/2006/relationships/slideMaster" Target="slideMasters/slideMaster1.xml"/><Relationship Id="rId5" Type="http://schemas.openxmlformats.org/officeDocument/2006/relationships/slide" Target="slides/slide3.xml"/><Relationship Id="rId23" Type="http://schemas.openxmlformats.org/officeDocument/2006/relationships/font" Target="fonts/font4.fntdata"/><Relationship Id="rId15" Type="http://schemas.openxmlformats.org/officeDocument/2006/relationships/slide" Target="slides/slide13.xml"/><Relationship Id="rId28" Type="http://schemas.openxmlformats.org/officeDocument/2006/relationships/customXml" Target="../customXml/item3.xml"/><Relationship Id="rId19" Type="http://schemas.openxmlformats.org/officeDocument/2006/relationships/tableStyles" Target="tableStyles.xml"/><Relationship Id="rId10" Type="http://schemas.openxmlformats.org/officeDocument/2006/relationships/slide" Target="slides/slide8.xml"/><Relationship Id="rId9" Type="http://schemas.openxmlformats.org/officeDocument/2006/relationships/slide" Target="slides/slide7.xml"/><Relationship Id="rId4" Type="http://schemas.openxmlformats.org/officeDocument/2006/relationships/slide" Target="slides/slide2.xml"/><Relationship Id="rId22" Type="http://schemas.openxmlformats.org/officeDocument/2006/relationships/font" Target="fonts/font3.fntdata"/><Relationship Id="rId14" Type="http://schemas.openxmlformats.org/officeDocument/2006/relationships/slide" Target="slides/slide12.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image" Target="../media/image2.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image" Target="../media/image30.svg"/><Relationship Id="rId7" Type="http://schemas.openxmlformats.org/officeDocument/2006/relationships/image" Target="../media/image29.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 Id="rId3" Type="http://schemas.openxmlformats.org/officeDocument/2006/relationships/image" Target="../media/image25.png"/><Relationship Id="rId2" Type="http://schemas.openxmlformats.org/officeDocument/2006/relationships/image" Target="../media/image24.svg"/><Relationship Id="rId17" Type="http://schemas.openxmlformats.org/officeDocument/2006/relationships/slideLayout" Target="../slideLayouts/slideLayout7.xml"/><Relationship Id="rId16" Type="http://schemas.openxmlformats.org/officeDocument/2006/relationships/image" Target="../media/image9.svg"/><Relationship Id="rId15" Type="http://schemas.openxmlformats.org/officeDocument/2006/relationships/image" Target="../media/image8.png"/><Relationship Id="rId14" Type="http://schemas.openxmlformats.org/officeDocument/2006/relationships/image" Target="../media/image36.svg"/><Relationship Id="rId13" Type="http://schemas.openxmlformats.org/officeDocument/2006/relationships/image" Target="../media/image35.png"/><Relationship Id="rId12" Type="http://schemas.openxmlformats.org/officeDocument/2006/relationships/image" Target="../media/image34.svg"/><Relationship Id="rId11" Type="http://schemas.openxmlformats.org/officeDocument/2006/relationships/image" Target="../media/image33.png"/><Relationship Id="rId10" Type="http://schemas.openxmlformats.org/officeDocument/2006/relationships/image" Target="../media/image32.svg"/><Relationship Id="rId1" Type="http://schemas.openxmlformats.org/officeDocument/2006/relationships/image" Target="../media/image23.png"/></Relationships>
</file>

<file path=ppt/slides/_rels/slide11.xml.rels><?xml version="1.0" encoding="UTF-8" standalone="yes"?>
<Relationships xmlns="http://schemas.openxmlformats.org/package/2006/relationships"><Relationship Id="rId9" Type="http://schemas.openxmlformats.org/officeDocument/2006/relationships/image" Target="../media/image45.png"/><Relationship Id="rId8" Type="http://schemas.openxmlformats.org/officeDocument/2006/relationships/image" Target="../media/image44.svg"/><Relationship Id="rId7" Type="http://schemas.openxmlformats.org/officeDocument/2006/relationships/image" Target="../media/image43.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 Id="rId3" Type="http://schemas.openxmlformats.org/officeDocument/2006/relationships/image" Target="../media/image39.png"/><Relationship Id="rId2" Type="http://schemas.openxmlformats.org/officeDocument/2006/relationships/image" Target="../media/image38.svg"/><Relationship Id="rId13" Type="http://schemas.openxmlformats.org/officeDocument/2006/relationships/slideLayout" Target="../slideLayouts/slideLayout7.xml"/><Relationship Id="rId12" Type="http://schemas.openxmlformats.org/officeDocument/2006/relationships/image" Target="../media/image48.svg"/><Relationship Id="rId11" Type="http://schemas.openxmlformats.org/officeDocument/2006/relationships/image" Target="../media/image47.png"/><Relationship Id="rId10" Type="http://schemas.openxmlformats.org/officeDocument/2006/relationships/image" Target="../media/image46.svg"/><Relationship Id="rId1"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0.svg"/><Relationship Id="rId1"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sv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sv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sv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9.svg"/><Relationship Id="rId7" Type="http://schemas.openxmlformats.org/officeDocument/2006/relationships/image" Target="../media/image8.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 Id="rId3" Type="http://schemas.openxmlformats.org/officeDocument/2006/relationships/image" Target="../media/image13.png"/><Relationship Id="rId2" Type="http://schemas.openxmlformats.org/officeDocument/2006/relationships/image" Target="../media/image12.svg"/><Relationship Id="rId11" Type="http://schemas.openxmlformats.org/officeDocument/2006/relationships/slideLayout" Target="../slideLayouts/slideLayout7.xml"/><Relationship Id="rId10" Type="http://schemas.openxmlformats.org/officeDocument/2006/relationships/image" Target="../media/image18.sv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0.svg"/><Relationship Id="rId3"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FEEFF">
                <a:alpha val="100000"/>
              </a:srgbClr>
            </a:gs>
            <a:gs pos="50000">
              <a:srgbClr val="C5D0FF">
                <a:alpha val="100000"/>
              </a:srgbClr>
            </a:gs>
            <a:gs pos="100000">
              <a:srgbClr val="E0E6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567332" y="3669154"/>
            <a:ext cx="6305412" cy="5239225"/>
          </a:xfrm>
          <a:custGeom>
            <a:avLst/>
            <a:gdLst/>
            <a:ahLst/>
            <a:cxnLst/>
            <a:rect l="l" t="t" r="r" b="b"/>
            <a:pathLst>
              <a:path w="6305412" h="5239225">
                <a:moveTo>
                  <a:pt x="0" y="0"/>
                </a:moveTo>
                <a:lnTo>
                  <a:pt x="6305412" y="0"/>
                </a:lnTo>
                <a:lnTo>
                  <a:pt x="6305412" y="5239225"/>
                </a:lnTo>
                <a:lnTo>
                  <a:pt x="0" y="5239225"/>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pl-PL"/>
          </a:p>
        </p:txBody>
      </p:sp>
      <p:sp>
        <p:nvSpPr>
          <p:cNvPr id="3" name="Freeform 3"/>
          <p:cNvSpPr/>
          <p:nvPr/>
        </p:nvSpPr>
        <p:spPr>
          <a:xfrm>
            <a:off x="1766352" y="0"/>
            <a:ext cx="2703744" cy="2586190"/>
          </a:xfrm>
          <a:custGeom>
            <a:avLst/>
            <a:gdLst/>
            <a:ahLst/>
            <a:cxnLst/>
            <a:rect l="l" t="t" r="r" b="b"/>
            <a:pathLst>
              <a:path w="2703744" h="2586190">
                <a:moveTo>
                  <a:pt x="0" y="0"/>
                </a:moveTo>
                <a:lnTo>
                  <a:pt x="2703744" y="0"/>
                </a:lnTo>
                <a:lnTo>
                  <a:pt x="2703744" y="2586190"/>
                </a:lnTo>
                <a:lnTo>
                  <a:pt x="0" y="2586190"/>
                </a:lnTo>
                <a:lnTo>
                  <a:pt x="0" y="0"/>
                </a:lnTo>
                <a:close/>
              </a:path>
            </a:pathLst>
          </a:custGeom>
          <a:blipFill>
            <a:blip r:embed="rId3"/>
            <a:stretch>
              <a:fillRect/>
            </a:stretch>
          </a:blipFill>
        </p:spPr>
        <p:txBody>
          <a:bodyPr/>
          <a:lstStyle/>
          <a:p>
            <a:endParaRPr lang="pl-PL"/>
          </a:p>
        </p:txBody>
      </p:sp>
      <p:grpSp>
        <p:nvGrpSpPr>
          <p:cNvPr id="4" name="Group 4"/>
          <p:cNvGrpSpPr/>
          <p:nvPr/>
        </p:nvGrpSpPr>
        <p:grpSpPr>
          <a:xfrm>
            <a:off x="12582202" y="6716206"/>
            <a:ext cx="5171496" cy="3086100"/>
            <a:chOff x="0" y="0"/>
            <a:chExt cx="1362040" cy="812800"/>
          </a:xfrm>
        </p:grpSpPr>
        <p:sp>
          <p:nvSpPr>
            <p:cNvPr id="5" name="Freeform 5"/>
            <p:cNvSpPr/>
            <p:nvPr/>
          </p:nvSpPr>
          <p:spPr>
            <a:xfrm>
              <a:off x="0" y="0"/>
              <a:ext cx="1362040" cy="812800"/>
            </a:xfrm>
            <a:custGeom>
              <a:avLst/>
              <a:gdLst/>
              <a:ahLst/>
              <a:cxnLst/>
              <a:rect l="l" t="t" r="r" b="b"/>
              <a:pathLst>
                <a:path w="1362040" h="812800">
                  <a:moveTo>
                    <a:pt x="76349" y="0"/>
                  </a:moveTo>
                  <a:lnTo>
                    <a:pt x="1285691" y="0"/>
                  </a:lnTo>
                  <a:cubicBezTo>
                    <a:pt x="1305940" y="0"/>
                    <a:pt x="1325360" y="8044"/>
                    <a:pt x="1339678" y="22362"/>
                  </a:cubicBezTo>
                  <a:cubicBezTo>
                    <a:pt x="1353996" y="36680"/>
                    <a:pt x="1362040" y="56100"/>
                    <a:pt x="1362040" y="76349"/>
                  </a:cubicBezTo>
                  <a:lnTo>
                    <a:pt x="1362040" y="736451"/>
                  </a:lnTo>
                  <a:cubicBezTo>
                    <a:pt x="1362040" y="756700"/>
                    <a:pt x="1353996" y="776120"/>
                    <a:pt x="1339678" y="790438"/>
                  </a:cubicBezTo>
                  <a:cubicBezTo>
                    <a:pt x="1325360" y="804756"/>
                    <a:pt x="1305940" y="812800"/>
                    <a:pt x="1285691" y="812800"/>
                  </a:cubicBezTo>
                  <a:lnTo>
                    <a:pt x="76349" y="812800"/>
                  </a:lnTo>
                  <a:cubicBezTo>
                    <a:pt x="56100" y="812800"/>
                    <a:pt x="36680" y="804756"/>
                    <a:pt x="22362" y="790438"/>
                  </a:cubicBezTo>
                  <a:cubicBezTo>
                    <a:pt x="8044" y="776120"/>
                    <a:pt x="0" y="756700"/>
                    <a:pt x="0" y="736451"/>
                  </a:cubicBezTo>
                  <a:lnTo>
                    <a:pt x="0" y="76349"/>
                  </a:lnTo>
                  <a:cubicBezTo>
                    <a:pt x="0" y="56100"/>
                    <a:pt x="8044" y="36680"/>
                    <a:pt x="22362" y="22362"/>
                  </a:cubicBezTo>
                  <a:cubicBezTo>
                    <a:pt x="36680" y="8044"/>
                    <a:pt x="56100" y="0"/>
                    <a:pt x="76349" y="0"/>
                  </a:cubicBezTo>
                  <a:close/>
                </a:path>
              </a:pathLst>
            </a:custGeom>
            <a:solidFill>
              <a:srgbClr val="E4ECFF"/>
            </a:solidFill>
          </p:spPr>
          <p:txBody>
            <a:bodyPr/>
            <a:lstStyle/>
            <a:p>
              <a:endParaRPr lang="pl-PL"/>
            </a:p>
          </p:txBody>
        </p:sp>
        <p:sp>
          <p:nvSpPr>
            <p:cNvPr id="6" name="TextBox 6"/>
            <p:cNvSpPr txBox="1"/>
            <p:nvPr/>
          </p:nvSpPr>
          <p:spPr>
            <a:xfrm>
              <a:off x="0" y="-38100"/>
              <a:ext cx="1362040" cy="850900"/>
            </a:xfrm>
            <a:prstGeom prst="rect">
              <a:avLst/>
            </a:prstGeom>
          </p:spPr>
          <p:txBody>
            <a:bodyPr lIns="50800" tIns="50800" rIns="50800" bIns="50800" rtlCol="0" anchor="ctr"/>
            <a:lstStyle/>
            <a:p>
              <a:pPr algn="ctr">
                <a:lnSpc>
                  <a:spcPts val="2660"/>
                </a:lnSpc>
                <a:spcBef>
                  <a:spcPct val="0"/>
                </a:spcBef>
              </a:pPr>
            </a:p>
          </p:txBody>
        </p:sp>
      </p:grpSp>
      <p:sp>
        <p:nvSpPr>
          <p:cNvPr id="7" name="Freeform 7"/>
          <p:cNvSpPr/>
          <p:nvPr/>
        </p:nvSpPr>
        <p:spPr>
          <a:xfrm>
            <a:off x="7877851" y="5625974"/>
            <a:ext cx="4229102" cy="4798981"/>
          </a:xfrm>
          <a:custGeom>
            <a:avLst/>
            <a:gdLst/>
            <a:ahLst/>
            <a:cxnLst/>
            <a:rect l="l" t="t" r="r" b="b"/>
            <a:pathLst>
              <a:path w="4229102" h="4798981">
                <a:moveTo>
                  <a:pt x="0" y="0"/>
                </a:moveTo>
                <a:lnTo>
                  <a:pt x="4229102" y="0"/>
                </a:lnTo>
                <a:lnTo>
                  <a:pt x="4229102" y="4798981"/>
                </a:lnTo>
                <a:lnTo>
                  <a:pt x="0" y="47989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l-PL"/>
          </a:p>
        </p:txBody>
      </p:sp>
      <p:grpSp>
        <p:nvGrpSpPr>
          <p:cNvPr id="8" name="Group 8"/>
          <p:cNvGrpSpPr/>
          <p:nvPr/>
        </p:nvGrpSpPr>
        <p:grpSpPr>
          <a:xfrm>
            <a:off x="7969303" y="-2450642"/>
            <a:ext cx="8275299" cy="7629784"/>
            <a:chOff x="0" y="0"/>
            <a:chExt cx="2179503" cy="2009490"/>
          </a:xfrm>
        </p:grpSpPr>
        <p:sp>
          <p:nvSpPr>
            <p:cNvPr id="9" name="Freeform 9"/>
            <p:cNvSpPr/>
            <p:nvPr/>
          </p:nvSpPr>
          <p:spPr>
            <a:xfrm>
              <a:off x="0" y="0"/>
              <a:ext cx="2179503" cy="2009491"/>
            </a:xfrm>
            <a:custGeom>
              <a:avLst/>
              <a:gdLst/>
              <a:ahLst/>
              <a:cxnLst/>
              <a:rect l="l" t="t" r="r" b="b"/>
              <a:pathLst>
                <a:path w="2179503" h="2009491">
                  <a:moveTo>
                    <a:pt x="47713" y="0"/>
                  </a:moveTo>
                  <a:lnTo>
                    <a:pt x="2131790" y="0"/>
                  </a:lnTo>
                  <a:cubicBezTo>
                    <a:pt x="2158141" y="0"/>
                    <a:pt x="2179503" y="21362"/>
                    <a:pt x="2179503" y="47713"/>
                  </a:cubicBezTo>
                  <a:lnTo>
                    <a:pt x="2179503" y="1961778"/>
                  </a:lnTo>
                  <a:cubicBezTo>
                    <a:pt x="2179503" y="1974432"/>
                    <a:pt x="2174476" y="1986568"/>
                    <a:pt x="2165528" y="1995516"/>
                  </a:cubicBezTo>
                  <a:cubicBezTo>
                    <a:pt x="2156580" y="2004464"/>
                    <a:pt x="2144444" y="2009491"/>
                    <a:pt x="2131790" y="2009491"/>
                  </a:cubicBezTo>
                  <a:lnTo>
                    <a:pt x="47713" y="2009491"/>
                  </a:lnTo>
                  <a:cubicBezTo>
                    <a:pt x="21362" y="2009491"/>
                    <a:pt x="0" y="1988129"/>
                    <a:pt x="0" y="1961778"/>
                  </a:cubicBezTo>
                  <a:lnTo>
                    <a:pt x="0" y="47713"/>
                  </a:lnTo>
                  <a:cubicBezTo>
                    <a:pt x="0" y="35059"/>
                    <a:pt x="5027" y="22923"/>
                    <a:pt x="13975" y="13975"/>
                  </a:cubicBezTo>
                  <a:cubicBezTo>
                    <a:pt x="22923" y="5027"/>
                    <a:pt x="35059" y="0"/>
                    <a:pt x="47713" y="0"/>
                  </a:cubicBezTo>
                  <a:close/>
                </a:path>
              </a:pathLst>
            </a:custGeom>
            <a:solidFill>
              <a:srgbClr val="E4ECFF"/>
            </a:solidFill>
          </p:spPr>
          <p:txBody>
            <a:bodyPr/>
            <a:lstStyle/>
            <a:p>
              <a:endParaRPr lang="pl-PL"/>
            </a:p>
          </p:txBody>
        </p:sp>
        <p:sp>
          <p:nvSpPr>
            <p:cNvPr id="10" name="TextBox 10"/>
            <p:cNvSpPr txBox="1"/>
            <p:nvPr/>
          </p:nvSpPr>
          <p:spPr>
            <a:xfrm>
              <a:off x="0" y="-38100"/>
              <a:ext cx="2179503" cy="2047590"/>
            </a:xfrm>
            <a:prstGeom prst="rect">
              <a:avLst/>
            </a:prstGeom>
          </p:spPr>
          <p:txBody>
            <a:bodyPr lIns="50800" tIns="50800" rIns="50800" bIns="50800" rtlCol="0" anchor="ctr"/>
            <a:lstStyle/>
            <a:p>
              <a:pPr algn="ctr">
                <a:lnSpc>
                  <a:spcPts val="2660"/>
                </a:lnSpc>
              </a:pPr>
            </a:p>
          </p:txBody>
        </p:sp>
      </p:grpSp>
      <p:sp>
        <p:nvSpPr>
          <p:cNvPr id="11" name="TextBox 11"/>
          <p:cNvSpPr txBox="1"/>
          <p:nvPr/>
        </p:nvSpPr>
        <p:spPr>
          <a:xfrm>
            <a:off x="5322972" y="638351"/>
            <a:ext cx="13567962" cy="3695653"/>
          </a:xfrm>
          <a:prstGeom prst="rect">
            <a:avLst/>
          </a:prstGeom>
        </p:spPr>
        <p:txBody>
          <a:bodyPr lIns="0" tIns="0" rIns="0" bIns="0" rtlCol="0" anchor="t">
            <a:spAutoFit/>
          </a:bodyPr>
          <a:lstStyle/>
          <a:p>
            <a:pPr algn="ctr">
              <a:lnSpc>
                <a:spcPts val="14890"/>
              </a:lnSpc>
            </a:pPr>
            <a:r>
              <a:rPr lang="en-US" sz="10635" dirty="0">
                <a:solidFill>
                  <a:srgbClr val="000000"/>
                </a:solidFill>
                <a:latin typeface="Quintessential" panose="03020500000000020000"/>
              </a:rPr>
              <a:t>Die </a:t>
            </a:r>
            <a:r>
              <a:rPr lang="en-US" sz="10635" dirty="0" err="1">
                <a:solidFill>
                  <a:srgbClr val="000000"/>
                </a:solidFill>
                <a:latin typeface="Quintessential" panose="03020500000000020000"/>
              </a:rPr>
              <a:t>Polnische</a:t>
            </a:r>
            <a:r>
              <a:rPr lang="en-US" sz="10635" dirty="0">
                <a:solidFill>
                  <a:srgbClr val="000000"/>
                </a:solidFill>
                <a:latin typeface="Quintessential" panose="03020500000000020000"/>
              </a:rPr>
              <a:t> </a:t>
            </a:r>
            <a:r>
              <a:rPr lang="en-US" sz="10635" dirty="0" err="1">
                <a:solidFill>
                  <a:srgbClr val="000000"/>
                </a:solidFill>
                <a:latin typeface="Quintessential" panose="03020500000000020000"/>
              </a:rPr>
              <a:t>Nationalbank</a:t>
            </a:r>
            <a:endParaRPr lang="en-US" sz="10635" dirty="0">
              <a:solidFill>
                <a:srgbClr val="000000"/>
              </a:solidFill>
              <a:latin typeface="Quintessential" panose="03020500000000020000"/>
            </a:endParaRPr>
          </a:p>
        </p:txBody>
      </p:sp>
      <p:sp>
        <p:nvSpPr>
          <p:cNvPr id="12" name="TextBox 12"/>
          <p:cNvSpPr txBox="1"/>
          <p:nvPr/>
        </p:nvSpPr>
        <p:spPr>
          <a:xfrm>
            <a:off x="12963443" y="7030243"/>
            <a:ext cx="4409004" cy="2613136"/>
          </a:xfrm>
          <a:prstGeom prst="rect">
            <a:avLst/>
          </a:prstGeom>
        </p:spPr>
        <p:txBody>
          <a:bodyPr lIns="0" tIns="0" rIns="0" bIns="0" rtlCol="0" anchor="t">
            <a:spAutoFit/>
          </a:bodyPr>
          <a:lstStyle/>
          <a:p>
            <a:pPr algn="just">
              <a:lnSpc>
                <a:spcPts val="3495"/>
              </a:lnSpc>
            </a:pPr>
            <a:r>
              <a:rPr lang="en-US" sz="2495">
                <a:solidFill>
                  <a:srgbClr val="000000"/>
                </a:solidFill>
                <a:latin typeface="Quintessential" panose="03020500000000020000"/>
              </a:rPr>
              <a:t>Bearbeitet von Joanna Naróg</a:t>
            </a:r>
            <a:endParaRPr lang="en-US" sz="2495">
              <a:solidFill>
                <a:srgbClr val="000000"/>
              </a:solidFill>
              <a:latin typeface="Quintessential" panose="03020500000000020000"/>
            </a:endParaRPr>
          </a:p>
          <a:p>
            <a:pPr algn="just">
              <a:lnSpc>
                <a:spcPts val="3495"/>
              </a:lnSpc>
            </a:pPr>
            <a:r>
              <a:rPr lang="en-US" sz="2495">
                <a:solidFill>
                  <a:srgbClr val="000000"/>
                </a:solidFill>
                <a:latin typeface="Quintessential" panose="03020500000000020000"/>
              </a:rPr>
              <a:t>Studentin des 2. Studienjahres</a:t>
            </a:r>
            <a:endParaRPr lang="en-US" sz="2495">
              <a:solidFill>
                <a:srgbClr val="000000"/>
              </a:solidFill>
              <a:latin typeface="Quintessential" panose="03020500000000020000"/>
            </a:endParaRPr>
          </a:p>
          <a:p>
            <a:pPr algn="just">
              <a:lnSpc>
                <a:spcPts val="3495"/>
              </a:lnSpc>
            </a:pPr>
            <a:r>
              <a:rPr lang="en-US" sz="2495">
                <a:solidFill>
                  <a:srgbClr val="000000"/>
                </a:solidFill>
                <a:latin typeface="Quintessential" panose="03020500000000020000"/>
              </a:rPr>
              <a:t>Institut für BWL und Finanzwesen</a:t>
            </a:r>
            <a:endParaRPr lang="en-US" sz="2495">
              <a:solidFill>
                <a:srgbClr val="000000"/>
              </a:solidFill>
              <a:latin typeface="Quintessential" panose="03020500000000020000"/>
            </a:endParaRPr>
          </a:p>
          <a:p>
            <a:pPr algn="just">
              <a:lnSpc>
                <a:spcPts val="3495"/>
              </a:lnSpc>
            </a:pPr>
            <a:r>
              <a:rPr lang="en-US" sz="2495">
                <a:solidFill>
                  <a:srgbClr val="000000"/>
                </a:solidFill>
                <a:latin typeface="Quintessential" panose="03020500000000020000"/>
              </a:rPr>
              <a:t>Rzeszower Universität</a:t>
            </a:r>
            <a:endParaRPr lang="en-US" sz="2495">
              <a:solidFill>
                <a:srgbClr val="000000"/>
              </a:solidFill>
              <a:latin typeface="Quintessential" panose="03020500000000020000"/>
            </a:endParaRPr>
          </a:p>
          <a:p>
            <a:pPr algn="just">
              <a:lnSpc>
                <a:spcPts val="3495"/>
              </a:lnSpc>
            </a:pPr>
            <a:r>
              <a:rPr lang="en-US" sz="2495">
                <a:solidFill>
                  <a:srgbClr val="000000"/>
                </a:solidFill>
                <a:latin typeface="Quintessential" panose="03020500000000020000"/>
              </a:rPr>
              <a:t>2023/2024</a:t>
            </a:r>
            <a:endParaRPr lang="en-US" sz="2495">
              <a:solidFill>
                <a:srgbClr val="000000"/>
              </a:solidFill>
              <a:latin typeface="Quintessential" panose="03020500000000020000"/>
            </a:endParaRPr>
          </a:p>
          <a:p>
            <a:pPr algn="just">
              <a:lnSpc>
                <a:spcPts val="3495"/>
              </a:lnSpc>
            </a:pPr>
            <a:endParaRPr lang="en-US" sz="2495">
              <a:solidFill>
                <a:srgbClr val="000000"/>
              </a:solidFill>
              <a:latin typeface="Quintessential" panose="0302050000000002000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FEEFF">
                <a:alpha val="100000"/>
              </a:srgbClr>
            </a:gs>
            <a:gs pos="50000">
              <a:srgbClr val="C5D0FF">
                <a:alpha val="100000"/>
              </a:srgbClr>
            </a:gs>
            <a:gs pos="100000">
              <a:srgbClr val="E0E6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a:off x="515166" y="678559"/>
            <a:ext cx="17257669" cy="0"/>
          </a:xfrm>
          <a:prstGeom prst="line">
            <a:avLst/>
          </a:prstGeom>
          <a:ln w="38100" cap="flat">
            <a:solidFill>
              <a:srgbClr val="000000"/>
            </a:solidFill>
            <a:prstDash val="sysDot"/>
            <a:headEnd type="triangle" w="lg" len="med"/>
            <a:tailEnd type="triangle" w="lg" len="med"/>
          </a:ln>
        </p:spPr>
        <p:txBody>
          <a:bodyPr/>
          <a:lstStyle/>
          <a:p>
            <a:endParaRPr lang="pl-PL"/>
          </a:p>
        </p:txBody>
      </p:sp>
      <p:grpSp>
        <p:nvGrpSpPr>
          <p:cNvPr id="3" name="Group 3"/>
          <p:cNvGrpSpPr/>
          <p:nvPr/>
        </p:nvGrpSpPr>
        <p:grpSpPr>
          <a:xfrm>
            <a:off x="1212508" y="678559"/>
            <a:ext cx="16046792" cy="1905756"/>
            <a:chOff x="0" y="0"/>
            <a:chExt cx="4226316" cy="501928"/>
          </a:xfrm>
        </p:grpSpPr>
        <p:sp>
          <p:nvSpPr>
            <p:cNvPr id="4" name="Freeform 4"/>
            <p:cNvSpPr/>
            <p:nvPr/>
          </p:nvSpPr>
          <p:spPr>
            <a:xfrm>
              <a:off x="0" y="0"/>
              <a:ext cx="4226316" cy="501928"/>
            </a:xfrm>
            <a:custGeom>
              <a:avLst/>
              <a:gdLst/>
              <a:ahLst/>
              <a:cxnLst/>
              <a:rect l="l" t="t" r="r" b="b"/>
              <a:pathLst>
                <a:path w="4226316" h="501928">
                  <a:moveTo>
                    <a:pt x="24605" y="0"/>
                  </a:moveTo>
                  <a:lnTo>
                    <a:pt x="4201710" y="0"/>
                  </a:lnTo>
                  <a:cubicBezTo>
                    <a:pt x="4208236" y="0"/>
                    <a:pt x="4214495" y="2592"/>
                    <a:pt x="4219109" y="7207"/>
                  </a:cubicBezTo>
                  <a:cubicBezTo>
                    <a:pt x="4223723" y="11821"/>
                    <a:pt x="4226316" y="18080"/>
                    <a:pt x="4226316" y="24605"/>
                  </a:cubicBezTo>
                  <a:lnTo>
                    <a:pt x="4226316" y="477322"/>
                  </a:lnTo>
                  <a:cubicBezTo>
                    <a:pt x="4226316" y="483848"/>
                    <a:pt x="4223723" y="490106"/>
                    <a:pt x="4219109" y="494721"/>
                  </a:cubicBezTo>
                  <a:cubicBezTo>
                    <a:pt x="4214495" y="499335"/>
                    <a:pt x="4208236" y="501928"/>
                    <a:pt x="4201710" y="501928"/>
                  </a:cubicBezTo>
                  <a:lnTo>
                    <a:pt x="24605" y="501928"/>
                  </a:lnTo>
                  <a:cubicBezTo>
                    <a:pt x="18080" y="501928"/>
                    <a:pt x="11821" y="499335"/>
                    <a:pt x="7207" y="494721"/>
                  </a:cubicBezTo>
                  <a:cubicBezTo>
                    <a:pt x="2592" y="490106"/>
                    <a:pt x="0" y="483848"/>
                    <a:pt x="0" y="477322"/>
                  </a:cubicBezTo>
                  <a:lnTo>
                    <a:pt x="0" y="24605"/>
                  </a:lnTo>
                  <a:cubicBezTo>
                    <a:pt x="0" y="18080"/>
                    <a:pt x="2592" y="11821"/>
                    <a:pt x="7207" y="7207"/>
                  </a:cubicBezTo>
                  <a:cubicBezTo>
                    <a:pt x="11821" y="2592"/>
                    <a:pt x="18080" y="0"/>
                    <a:pt x="24605" y="0"/>
                  </a:cubicBezTo>
                  <a:close/>
                </a:path>
              </a:pathLst>
            </a:custGeom>
            <a:solidFill>
              <a:srgbClr val="E4ECFF"/>
            </a:solidFill>
          </p:spPr>
          <p:txBody>
            <a:bodyPr/>
            <a:lstStyle/>
            <a:p>
              <a:endParaRPr lang="pl-PL"/>
            </a:p>
          </p:txBody>
        </p:sp>
        <p:sp>
          <p:nvSpPr>
            <p:cNvPr id="5" name="TextBox 5"/>
            <p:cNvSpPr txBox="1"/>
            <p:nvPr/>
          </p:nvSpPr>
          <p:spPr>
            <a:xfrm>
              <a:off x="0" y="-38100"/>
              <a:ext cx="4226316" cy="540028"/>
            </a:xfrm>
            <a:prstGeom prst="rect">
              <a:avLst/>
            </a:prstGeom>
          </p:spPr>
          <p:txBody>
            <a:bodyPr lIns="50800" tIns="50800" rIns="50800" bIns="50800" rtlCol="0" anchor="ctr"/>
            <a:lstStyle/>
            <a:p>
              <a:pPr algn="ctr">
                <a:lnSpc>
                  <a:spcPts val="2660"/>
                </a:lnSpc>
              </a:pPr>
            </a:p>
          </p:txBody>
        </p:sp>
      </p:grpSp>
      <p:sp>
        <p:nvSpPr>
          <p:cNvPr id="6" name="TextBox 6"/>
          <p:cNvSpPr txBox="1"/>
          <p:nvPr/>
        </p:nvSpPr>
        <p:spPr>
          <a:xfrm>
            <a:off x="1865556" y="885825"/>
            <a:ext cx="15050843" cy="2846164"/>
          </a:xfrm>
          <a:prstGeom prst="rect">
            <a:avLst/>
          </a:prstGeom>
        </p:spPr>
        <p:txBody>
          <a:bodyPr wrap="square" lIns="0" tIns="0" rIns="0" bIns="0" rtlCol="0" anchor="t">
            <a:spAutoFit/>
          </a:bodyPr>
          <a:lstStyle/>
          <a:p>
            <a:pPr algn="ctr">
              <a:lnSpc>
                <a:spcPts val="11285"/>
              </a:lnSpc>
            </a:pPr>
            <a:r>
              <a:rPr lang="en-US" sz="8060" dirty="0">
                <a:solidFill>
                  <a:srgbClr val="000000"/>
                </a:solidFill>
                <a:latin typeface="Quintessential" panose="03020500000000020000"/>
              </a:rPr>
              <a:t>Die </a:t>
            </a:r>
            <a:r>
              <a:rPr lang="en-US" sz="8060" dirty="0" err="1">
                <a:solidFill>
                  <a:srgbClr val="000000"/>
                </a:solidFill>
                <a:latin typeface="Quintessential" panose="03020500000000020000"/>
              </a:rPr>
              <a:t>Hauptgeschäftsbereiche</a:t>
            </a:r>
            <a:r>
              <a:rPr lang="en-US" sz="8060" dirty="0">
                <a:solidFill>
                  <a:srgbClr val="000000"/>
                </a:solidFill>
                <a:latin typeface="Quintessential" panose="03020500000000020000"/>
              </a:rPr>
              <a:t> der NBP</a:t>
            </a:r>
            <a:endParaRPr lang="en-US" sz="8060" dirty="0">
              <a:solidFill>
                <a:srgbClr val="000000"/>
              </a:solidFill>
              <a:latin typeface="Quintessential" panose="03020500000000020000"/>
            </a:endParaRPr>
          </a:p>
          <a:p>
            <a:pPr algn="ctr">
              <a:lnSpc>
                <a:spcPts val="11285"/>
              </a:lnSpc>
            </a:pPr>
            <a:endParaRPr lang="en-US" sz="8060" dirty="0">
              <a:solidFill>
                <a:srgbClr val="000000"/>
              </a:solidFill>
              <a:latin typeface="Quintessential" panose="03020500000000020000"/>
            </a:endParaRPr>
          </a:p>
        </p:txBody>
      </p:sp>
      <p:sp>
        <p:nvSpPr>
          <p:cNvPr id="7" name="Freeform 7"/>
          <p:cNvSpPr/>
          <p:nvPr/>
        </p:nvSpPr>
        <p:spPr>
          <a:xfrm>
            <a:off x="1222658" y="3025686"/>
            <a:ext cx="653048" cy="653048"/>
          </a:xfrm>
          <a:custGeom>
            <a:avLst/>
            <a:gdLst/>
            <a:ahLst/>
            <a:cxnLst/>
            <a:rect l="l" t="t" r="r" b="b"/>
            <a:pathLst>
              <a:path w="653048" h="653048">
                <a:moveTo>
                  <a:pt x="0" y="0"/>
                </a:moveTo>
                <a:lnTo>
                  <a:pt x="653048" y="0"/>
                </a:lnTo>
                <a:lnTo>
                  <a:pt x="653048" y="653048"/>
                </a:lnTo>
                <a:lnTo>
                  <a:pt x="0" y="653048"/>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pl-PL"/>
          </a:p>
        </p:txBody>
      </p:sp>
      <p:sp>
        <p:nvSpPr>
          <p:cNvPr id="8" name="TextBox 8"/>
          <p:cNvSpPr txBox="1"/>
          <p:nvPr/>
        </p:nvSpPr>
        <p:spPr>
          <a:xfrm>
            <a:off x="2060467" y="2905538"/>
            <a:ext cx="13833141" cy="6370955"/>
          </a:xfrm>
          <a:prstGeom prst="rect">
            <a:avLst/>
          </a:prstGeom>
        </p:spPr>
        <p:txBody>
          <a:bodyPr lIns="0" tIns="0" rIns="0" bIns="0" rtlCol="0" anchor="t">
            <a:spAutoFit/>
          </a:bodyPr>
          <a:lstStyle/>
          <a:p>
            <a:pPr>
              <a:lnSpc>
                <a:spcPts val="6370"/>
              </a:lnSpc>
            </a:pPr>
            <a:r>
              <a:rPr lang="en-US" sz="4550" dirty="0">
                <a:solidFill>
                  <a:srgbClr val="000000"/>
                </a:solidFill>
                <a:latin typeface="Quintessential" panose="03020500000000020000"/>
              </a:rPr>
              <a:t> </a:t>
            </a:r>
            <a:r>
              <a:rPr lang="en-US" sz="4550" dirty="0" err="1">
                <a:solidFill>
                  <a:srgbClr val="000000"/>
                </a:solidFill>
                <a:latin typeface="Quintessential" panose="03020500000000020000"/>
              </a:rPr>
              <a:t>Durchführung</a:t>
            </a:r>
            <a:r>
              <a:rPr lang="en-US" sz="4550" dirty="0">
                <a:solidFill>
                  <a:srgbClr val="000000"/>
                </a:solidFill>
                <a:latin typeface="Quintessential" panose="03020500000000020000"/>
              </a:rPr>
              <a:t> der </a:t>
            </a:r>
            <a:r>
              <a:rPr lang="en-US" sz="4550" dirty="0" err="1">
                <a:solidFill>
                  <a:srgbClr val="000000"/>
                </a:solidFill>
                <a:latin typeface="Quintessential" panose="03020500000000020000"/>
              </a:rPr>
              <a:t>Geldpolitik</a:t>
            </a:r>
            <a:r>
              <a:rPr lang="en-US" sz="4550" dirty="0">
                <a:solidFill>
                  <a:srgbClr val="000000"/>
                </a:solidFill>
                <a:latin typeface="Quintessential" panose="03020500000000020000"/>
              </a:rPr>
              <a:t>;</a:t>
            </a:r>
            <a:endParaRPr lang="en-US" sz="4550" dirty="0">
              <a:solidFill>
                <a:srgbClr val="000000"/>
              </a:solidFill>
              <a:latin typeface="Quintessential" panose="03020500000000020000"/>
            </a:endParaRPr>
          </a:p>
          <a:p>
            <a:pPr>
              <a:lnSpc>
                <a:spcPts val="6370"/>
              </a:lnSpc>
            </a:pPr>
            <a:r>
              <a:rPr lang="en-US" sz="4550" dirty="0">
                <a:solidFill>
                  <a:srgbClr val="000000"/>
                </a:solidFill>
                <a:latin typeface="Quintessential" panose="03020500000000020000"/>
              </a:rPr>
              <a:t>  </a:t>
            </a:r>
            <a:r>
              <a:rPr lang="en-US" sz="4550" dirty="0" err="1">
                <a:solidFill>
                  <a:srgbClr val="000000"/>
                </a:solidFill>
                <a:latin typeface="Quintessential" panose="03020500000000020000"/>
              </a:rPr>
              <a:t>Maßnahmen</a:t>
            </a:r>
            <a:r>
              <a:rPr lang="en-US" sz="4550" dirty="0">
                <a:solidFill>
                  <a:srgbClr val="000000"/>
                </a:solidFill>
                <a:latin typeface="Quintessential" panose="03020500000000020000"/>
              </a:rPr>
              <a:t> </a:t>
            </a:r>
            <a:r>
              <a:rPr lang="en-US" sz="4550" dirty="0" err="1">
                <a:solidFill>
                  <a:srgbClr val="000000"/>
                </a:solidFill>
                <a:latin typeface="Quintessential" panose="03020500000000020000"/>
              </a:rPr>
              <a:t>zur</a:t>
            </a:r>
            <a:r>
              <a:rPr lang="en-US" sz="4550" dirty="0">
                <a:solidFill>
                  <a:srgbClr val="000000"/>
                </a:solidFill>
                <a:latin typeface="Quintessential" panose="03020500000000020000"/>
              </a:rPr>
              <a:t> </a:t>
            </a:r>
            <a:r>
              <a:rPr lang="en-US" sz="4550" dirty="0" err="1">
                <a:solidFill>
                  <a:srgbClr val="000000"/>
                </a:solidFill>
                <a:latin typeface="Quintessential" panose="03020500000000020000"/>
              </a:rPr>
              <a:t>Stabilität</a:t>
            </a:r>
            <a:r>
              <a:rPr lang="en-US" sz="4550" dirty="0">
                <a:solidFill>
                  <a:srgbClr val="000000"/>
                </a:solidFill>
                <a:latin typeface="Quintessential" panose="03020500000000020000"/>
              </a:rPr>
              <a:t> des </a:t>
            </a:r>
            <a:r>
              <a:rPr lang="en-US" sz="4550" dirty="0" err="1">
                <a:solidFill>
                  <a:srgbClr val="000000"/>
                </a:solidFill>
                <a:latin typeface="Quintessential" panose="03020500000000020000"/>
              </a:rPr>
              <a:t>nationalen</a:t>
            </a:r>
            <a:r>
              <a:rPr lang="en-US" sz="4550" dirty="0">
                <a:solidFill>
                  <a:srgbClr val="000000"/>
                </a:solidFill>
                <a:latin typeface="Quintessential" panose="03020500000000020000"/>
              </a:rPr>
              <a:t> </a:t>
            </a:r>
            <a:r>
              <a:rPr lang="en-US" sz="4550" dirty="0" err="1">
                <a:solidFill>
                  <a:srgbClr val="000000"/>
                </a:solidFill>
                <a:latin typeface="Quintessential" panose="03020500000000020000"/>
              </a:rPr>
              <a:t>Finanzsystems</a:t>
            </a:r>
            <a:r>
              <a:rPr lang="en-US" sz="4550" dirty="0">
                <a:solidFill>
                  <a:srgbClr val="000000"/>
                </a:solidFill>
                <a:latin typeface="Quintessential" panose="03020500000000020000"/>
              </a:rPr>
              <a:t>;</a:t>
            </a:r>
            <a:endParaRPr lang="en-US" sz="4550" dirty="0">
              <a:solidFill>
                <a:srgbClr val="000000"/>
              </a:solidFill>
              <a:latin typeface="Quintessential" panose="03020500000000020000"/>
            </a:endParaRPr>
          </a:p>
          <a:p>
            <a:pPr>
              <a:lnSpc>
                <a:spcPts val="6370"/>
              </a:lnSpc>
            </a:pPr>
            <a:r>
              <a:rPr lang="en-US" sz="4550" dirty="0">
                <a:solidFill>
                  <a:srgbClr val="000000"/>
                </a:solidFill>
                <a:latin typeface="Quintessential" panose="03020500000000020000"/>
              </a:rPr>
              <a:t> </a:t>
            </a:r>
            <a:r>
              <a:rPr lang="en-US" sz="4550" dirty="0" err="1">
                <a:solidFill>
                  <a:srgbClr val="000000"/>
                </a:solidFill>
                <a:latin typeface="Quintessential" panose="03020500000000020000"/>
              </a:rPr>
              <a:t>Emissionsaktivitäten</a:t>
            </a:r>
            <a:r>
              <a:rPr lang="en-US" sz="4550" dirty="0">
                <a:solidFill>
                  <a:srgbClr val="000000"/>
                </a:solidFill>
                <a:latin typeface="Quintessential" panose="03020500000000020000"/>
              </a:rPr>
              <a:t>;</a:t>
            </a:r>
            <a:endParaRPr lang="en-US" sz="4550" dirty="0">
              <a:solidFill>
                <a:srgbClr val="000000"/>
              </a:solidFill>
              <a:latin typeface="Quintessential" panose="03020500000000020000"/>
            </a:endParaRPr>
          </a:p>
          <a:p>
            <a:pPr>
              <a:lnSpc>
                <a:spcPts val="6370"/>
              </a:lnSpc>
            </a:pPr>
            <a:r>
              <a:rPr lang="en-US" sz="4550" dirty="0">
                <a:solidFill>
                  <a:srgbClr val="000000"/>
                </a:solidFill>
                <a:latin typeface="Quintessential" panose="03020500000000020000"/>
              </a:rPr>
              <a:t> </a:t>
            </a:r>
            <a:r>
              <a:rPr lang="en-US" sz="4550" dirty="0" err="1">
                <a:solidFill>
                  <a:srgbClr val="000000"/>
                </a:solidFill>
                <a:latin typeface="Quintessential" panose="03020500000000020000"/>
              </a:rPr>
              <a:t>Entwicklung</a:t>
            </a:r>
            <a:r>
              <a:rPr lang="en-US" sz="4550" dirty="0">
                <a:solidFill>
                  <a:srgbClr val="000000"/>
                </a:solidFill>
                <a:latin typeface="Quintessential" panose="03020500000000020000"/>
              </a:rPr>
              <a:t> des </a:t>
            </a:r>
            <a:r>
              <a:rPr lang="en-US" sz="4550" dirty="0" err="1">
                <a:solidFill>
                  <a:srgbClr val="000000"/>
                </a:solidFill>
                <a:latin typeface="Quintessential" panose="03020500000000020000"/>
              </a:rPr>
              <a:t>Zahlungssystems</a:t>
            </a:r>
            <a:r>
              <a:rPr lang="en-US" sz="4550" dirty="0">
                <a:solidFill>
                  <a:srgbClr val="000000"/>
                </a:solidFill>
                <a:latin typeface="Quintessential" panose="03020500000000020000"/>
              </a:rPr>
              <a:t>;</a:t>
            </a:r>
            <a:endParaRPr lang="en-US" sz="4550" dirty="0">
              <a:solidFill>
                <a:srgbClr val="000000"/>
              </a:solidFill>
              <a:latin typeface="Quintessential" panose="03020500000000020000"/>
            </a:endParaRPr>
          </a:p>
          <a:p>
            <a:pPr>
              <a:lnSpc>
                <a:spcPts val="6370"/>
              </a:lnSpc>
            </a:pPr>
            <a:r>
              <a:rPr lang="en-US" sz="4550" dirty="0">
                <a:solidFill>
                  <a:srgbClr val="000000"/>
                </a:solidFill>
                <a:latin typeface="Quintessential" panose="03020500000000020000"/>
              </a:rPr>
              <a:t>  </a:t>
            </a:r>
            <a:r>
              <a:rPr lang="en-US" sz="4550" dirty="0" err="1">
                <a:solidFill>
                  <a:srgbClr val="000000"/>
                </a:solidFill>
                <a:latin typeface="Quintessential" panose="03020500000000020000"/>
              </a:rPr>
              <a:t>Verwaltung</a:t>
            </a:r>
            <a:r>
              <a:rPr lang="en-US" sz="4550" dirty="0">
                <a:solidFill>
                  <a:srgbClr val="000000"/>
                </a:solidFill>
                <a:latin typeface="Quintessential" panose="03020500000000020000"/>
              </a:rPr>
              <a:t> der </a:t>
            </a:r>
            <a:r>
              <a:rPr lang="en-US" sz="4550" dirty="0" err="1">
                <a:solidFill>
                  <a:srgbClr val="000000"/>
                </a:solidFill>
                <a:latin typeface="Quintessential" panose="03020500000000020000"/>
              </a:rPr>
              <a:t>Devisenreserven</a:t>
            </a:r>
            <a:r>
              <a:rPr lang="en-US" sz="4550" dirty="0">
                <a:solidFill>
                  <a:srgbClr val="000000"/>
                </a:solidFill>
                <a:latin typeface="Quintessential" panose="03020500000000020000"/>
              </a:rPr>
              <a:t> </a:t>
            </a:r>
            <a:r>
              <a:rPr lang="en-US" sz="4550" dirty="0" err="1">
                <a:solidFill>
                  <a:srgbClr val="000000"/>
                </a:solidFill>
                <a:latin typeface="Quintessential" panose="03020500000000020000"/>
              </a:rPr>
              <a:t>Polens</a:t>
            </a:r>
            <a:endParaRPr lang="en-US" sz="4550" dirty="0">
              <a:solidFill>
                <a:srgbClr val="000000"/>
              </a:solidFill>
              <a:latin typeface="Quintessential" panose="03020500000000020000"/>
            </a:endParaRPr>
          </a:p>
          <a:p>
            <a:pPr>
              <a:lnSpc>
                <a:spcPts val="6370"/>
              </a:lnSpc>
            </a:pPr>
            <a:r>
              <a:rPr lang="en-US" sz="4550" dirty="0">
                <a:solidFill>
                  <a:srgbClr val="000000"/>
                </a:solidFill>
                <a:latin typeface="Quintessential" panose="03020500000000020000"/>
              </a:rPr>
              <a:t>  </a:t>
            </a:r>
            <a:r>
              <a:rPr lang="en-US" sz="4550" dirty="0" err="1">
                <a:solidFill>
                  <a:srgbClr val="000000"/>
                </a:solidFill>
                <a:latin typeface="Quintessential" panose="03020500000000020000"/>
              </a:rPr>
              <a:t>Bankdienstleistungen</a:t>
            </a:r>
            <a:r>
              <a:rPr lang="en-US" sz="4550" dirty="0">
                <a:solidFill>
                  <a:srgbClr val="000000"/>
                </a:solidFill>
                <a:latin typeface="Quintessential" panose="03020500000000020000"/>
              </a:rPr>
              <a:t> für den </a:t>
            </a:r>
            <a:r>
              <a:rPr lang="en-US" sz="4550" dirty="0" err="1">
                <a:solidFill>
                  <a:srgbClr val="000000"/>
                </a:solidFill>
                <a:latin typeface="Quintessential" panose="03020500000000020000"/>
              </a:rPr>
              <a:t>Staatshaushalt</a:t>
            </a:r>
            <a:r>
              <a:rPr lang="en-US" sz="4550" dirty="0">
                <a:solidFill>
                  <a:srgbClr val="000000"/>
                </a:solidFill>
                <a:latin typeface="Quintessential" panose="03020500000000020000"/>
              </a:rPr>
              <a:t>;</a:t>
            </a:r>
            <a:endParaRPr lang="en-US" sz="4550" dirty="0">
              <a:solidFill>
                <a:srgbClr val="000000"/>
              </a:solidFill>
              <a:latin typeface="Quintessential" panose="03020500000000020000"/>
            </a:endParaRPr>
          </a:p>
          <a:p>
            <a:pPr>
              <a:lnSpc>
                <a:spcPts val="6370"/>
              </a:lnSpc>
            </a:pPr>
            <a:r>
              <a:rPr lang="en-US" sz="4550" dirty="0">
                <a:solidFill>
                  <a:srgbClr val="000000"/>
                </a:solidFill>
                <a:latin typeface="Quintessential" panose="03020500000000020000"/>
              </a:rPr>
              <a:t> </a:t>
            </a:r>
            <a:r>
              <a:rPr lang="en-US" sz="4550" dirty="0" err="1">
                <a:solidFill>
                  <a:srgbClr val="000000"/>
                </a:solidFill>
                <a:latin typeface="Quintessential" panose="03020500000000020000"/>
              </a:rPr>
              <a:t>Bildungs</a:t>
            </a:r>
            <a:r>
              <a:rPr lang="en-US" sz="4550" dirty="0">
                <a:solidFill>
                  <a:srgbClr val="000000"/>
                </a:solidFill>
                <a:latin typeface="Quintessential" panose="03020500000000020000"/>
              </a:rPr>
              <a:t>- und </a:t>
            </a:r>
            <a:r>
              <a:rPr lang="en-US" sz="4550" dirty="0" err="1">
                <a:solidFill>
                  <a:srgbClr val="000000"/>
                </a:solidFill>
                <a:latin typeface="Quintessential" panose="03020500000000020000"/>
              </a:rPr>
              <a:t>Informationsaktivitäten</a:t>
            </a:r>
            <a:r>
              <a:rPr lang="en-US" sz="4550" dirty="0">
                <a:solidFill>
                  <a:srgbClr val="000000"/>
                </a:solidFill>
                <a:latin typeface="Quintessential" panose="03020500000000020000"/>
              </a:rPr>
              <a:t>.</a:t>
            </a:r>
            <a:endParaRPr lang="en-US" sz="4550" dirty="0">
              <a:solidFill>
                <a:srgbClr val="000000"/>
              </a:solidFill>
              <a:latin typeface="Quintessential" panose="03020500000000020000"/>
            </a:endParaRPr>
          </a:p>
          <a:p>
            <a:pPr>
              <a:lnSpc>
                <a:spcPts val="6370"/>
              </a:lnSpc>
            </a:pPr>
            <a:endParaRPr lang="en-US" sz="4550" dirty="0">
              <a:solidFill>
                <a:srgbClr val="000000"/>
              </a:solidFill>
              <a:latin typeface="Quintessential" panose="03020500000000020000"/>
            </a:endParaRPr>
          </a:p>
        </p:txBody>
      </p:sp>
      <p:sp>
        <p:nvSpPr>
          <p:cNvPr id="9" name="Freeform 9"/>
          <p:cNvSpPr/>
          <p:nvPr/>
        </p:nvSpPr>
        <p:spPr>
          <a:xfrm>
            <a:off x="1232807" y="3838021"/>
            <a:ext cx="642899" cy="642899"/>
          </a:xfrm>
          <a:custGeom>
            <a:avLst/>
            <a:gdLst/>
            <a:ahLst/>
            <a:cxnLst/>
            <a:rect l="l" t="t" r="r" b="b"/>
            <a:pathLst>
              <a:path w="642899" h="642899">
                <a:moveTo>
                  <a:pt x="0" y="0"/>
                </a:moveTo>
                <a:lnTo>
                  <a:pt x="642899" y="0"/>
                </a:lnTo>
                <a:lnTo>
                  <a:pt x="642899" y="642898"/>
                </a:lnTo>
                <a:lnTo>
                  <a:pt x="0" y="6428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sp>
        <p:nvSpPr>
          <p:cNvPr id="10" name="Freeform 10"/>
          <p:cNvSpPr/>
          <p:nvPr/>
        </p:nvSpPr>
        <p:spPr>
          <a:xfrm>
            <a:off x="1271841" y="4642844"/>
            <a:ext cx="640192" cy="640192"/>
          </a:xfrm>
          <a:custGeom>
            <a:avLst/>
            <a:gdLst/>
            <a:ahLst/>
            <a:cxnLst/>
            <a:rect l="l" t="t" r="r" b="b"/>
            <a:pathLst>
              <a:path w="640192" h="640192">
                <a:moveTo>
                  <a:pt x="0" y="0"/>
                </a:moveTo>
                <a:lnTo>
                  <a:pt x="640192" y="0"/>
                </a:lnTo>
                <a:lnTo>
                  <a:pt x="640192" y="640192"/>
                </a:lnTo>
                <a:lnTo>
                  <a:pt x="0" y="6401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l-PL"/>
          </a:p>
        </p:txBody>
      </p:sp>
      <p:sp>
        <p:nvSpPr>
          <p:cNvPr id="11" name="Freeform 11"/>
          <p:cNvSpPr/>
          <p:nvPr/>
        </p:nvSpPr>
        <p:spPr>
          <a:xfrm>
            <a:off x="1295312" y="5444961"/>
            <a:ext cx="616721" cy="616721"/>
          </a:xfrm>
          <a:custGeom>
            <a:avLst/>
            <a:gdLst/>
            <a:ahLst/>
            <a:cxnLst/>
            <a:rect l="l" t="t" r="r" b="b"/>
            <a:pathLst>
              <a:path w="616721" h="616721">
                <a:moveTo>
                  <a:pt x="0" y="0"/>
                </a:moveTo>
                <a:lnTo>
                  <a:pt x="616721" y="0"/>
                </a:lnTo>
                <a:lnTo>
                  <a:pt x="616721" y="616721"/>
                </a:lnTo>
                <a:lnTo>
                  <a:pt x="0" y="61672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l-PL"/>
          </a:p>
        </p:txBody>
      </p:sp>
      <p:sp>
        <p:nvSpPr>
          <p:cNvPr id="12" name="Freeform 12"/>
          <p:cNvSpPr/>
          <p:nvPr/>
        </p:nvSpPr>
        <p:spPr>
          <a:xfrm>
            <a:off x="1280025" y="6223607"/>
            <a:ext cx="647296" cy="647296"/>
          </a:xfrm>
          <a:custGeom>
            <a:avLst/>
            <a:gdLst/>
            <a:ahLst/>
            <a:cxnLst/>
            <a:rect l="l" t="t" r="r" b="b"/>
            <a:pathLst>
              <a:path w="647296" h="647296">
                <a:moveTo>
                  <a:pt x="0" y="0"/>
                </a:moveTo>
                <a:lnTo>
                  <a:pt x="647296" y="0"/>
                </a:lnTo>
                <a:lnTo>
                  <a:pt x="647296" y="647296"/>
                </a:lnTo>
                <a:lnTo>
                  <a:pt x="0" y="64729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pl-PL"/>
          </a:p>
        </p:txBody>
      </p:sp>
      <p:sp>
        <p:nvSpPr>
          <p:cNvPr id="13" name="Freeform 13"/>
          <p:cNvSpPr/>
          <p:nvPr/>
        </p:nvSpPr>
        <p:spPr>
          <a:xfrm>
            <a:off x="1295312" y="7032828"/>
            <a:ext cx="653048" cy="653048"/>
          </a:xfrm>
          <a:custGeom>
            <a:avLst/>
            <a:gdLst/>
            <a:ahLst/>
            <a:cxnLst/>
            <a:rect l="l" t="t" r="r" b="b"/>
            <a:pathLst>
              <a:path w="653048" h="653048">
                <a:moveTo>
                  <a:pt x="0" y="0"/>
                </a:moveTo>
                <a:lnTo>
                  <a:pt x="653048" y="0"/>
                </a:lnTo>
                <a:lnTo>
                  <a:pt x="653048" y="653049"/>
                </a:lnTo>
                <a:lnTo>
                  <a:pt x="0" y="65304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pl-PL"/>
          </a:p>
        </p:txBody>
      </p:sp>
      <p:sp>
        <p:nvSpPr>
          <p:cNvPr id="14" name="Freeform 14"/>
          <p:cNvSpPr/>
          <p:nvPr/>
        </p:nvSpPr>
        <p:spPr>
          <a:xfrm>
            <a:off x="1271841" y="7847802"/>
            <a:ext cx="621779" cy="621779"/>
          </a:xfrm>
          <a:custGeom>
            <a:avLst/>
            <a:gdLst/>
            <a:ahLst/>
            <a:cxnLst/>
            <a:rect l="l" t="t" r="r" b="b"/>
            <a:pathLst>
              <a:path w="621779" h="621779">
                <a:moveTo>
                  <a:pt x="0" y="0"/>
                </a:moveTo>
                <a:lnTo>
                  <a:pt x="621779" y="0"/>
                </a:lnTo>
                <a:lnTo>
                  <a:pt x="621779" y="621779"/>
                </a:lnTo>
                <a:lnTo>
                  <a:pt x="0" y="62177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pl-PL"/>
          </a:p>
        </p:txBody>
      </p:sp>
      <p:sp>
        <p:nvSpPr>
          <p:cNvPr id="15" name="Freeform 15"/>
          <p:cNvSpPr/>
          <p:nvPr/>
        </p:nvSpPr>
        <p:spPr>
          <a:xfrm>
            <a:off x="15247995" y="6061682"/>
            <a:ext cx="3374548" cy="3196618"/>
          </a:xfrm>
          <a:custGeom>
            <a:avLst/>
            <a:gdLst/>
            <a:ahLst/>
            <a:cxnLst/>
            <a:rect l="l" t="t" r="r" b="b"/>
            <a:pathLst>
              <a:path w="3374548" h="3196618">
                <a:moveTo>
                  <a:pt x="0" y="0"/>
                </a:moveTo>
                <a:lnTo>
                  <a:pt x="3374549" y="0"/>
                </a:lnTo>
                <a:lnTo>
                  <a:pt x="3374549" y="3196618"/>
                </a:lnTo>
                <a:lnTo>
                  <a:pt x="0" y="319661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pl-PL"/>
          </a:p>
        </p:txBody>
      </p:sp>
      <p:sp>
        <p:nvSpPr>
          <p:cNvPr id="16" name="Freeform 16"/>
          <p:cNvSpPr/>
          <p:nvPr/>
        </p:nvSpPr>
        <p:spPr>
          <a:xfrm rot="484313">
            <a:off x="782539" y="9542888"/>
            <a:ext cx="4343839" cy="4114800"/>
          </a:xfrm>
          <a:custGeom>
            <a:avLst/>
            <a:gdLst/>
            <a:ahLst/>
            <a:cxnLst/>
            <a:rect l="l" t="t" r="r" b="b"/>
            <a:pathLst>
              <a:path w="4343839" h="4114800">
                <a:moveTo>
                  <a:pt x="0" y="0"/>
                </a:moveTo>
                <a:lnTo>
                  <a:pt x="4343838" y="0"/>
                </a:lnTo>
                <a:lnTo>
                  <a:pt x="4343838"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pl-PL"/>
          </a:p>
        </p:txBody>
      </p:sp>
      <p:sp>
        <p:nvSpPr>
          <p:cNvPr id="17" name="Freeform 17"/>
          <p:cNvSpPr/>
          <p:nvPr/>
        </p:nvSpPr>
        <p:spPr>
          <a:xfrm rot="-1717366">
            <a:off x="-3220560" y="6414687"/>
            <a:ext cx="4343839" cy="4114800"/>
          </a:xfrm>
          <a:custGeom>
            <a:avLst/>
            <a:gdLst/>
            <a:ahLst/>
            <a:cxnLst/>
            <a:rect l="l" t="t" r="r" b="b"/>
            <a:pathLst>
              <a:path w="4343839" h="4114800">
                <a:moveTo>
                  <a:pt x="0" y="0"/>
                </a:moveTo>
                <a:lnTo>
                  <a:pt x="4343839" y="0"/>
                </a:lnTo>
                <a:lnTo>
                  <a:pt x="4343839"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pl-P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FEEFF">
                <a:alpha val="100000"/>
              </a:srgbClr>
            </a:gs>
            <a:gs pos="50000">
              <a:srgbClr val="C5D0FF">
                <a:alpha val="100000"/>
              </a:srgbClr>
            </a:gs>
            <a:gs pos="100000">
              <a:srgbClr val="E0E6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a:off x="515166" y="678559"/>
            <a:ext cx="17257669" cy="0"/>
          </a:xfrm>
          <a:prstGeom prst="line">
            <a:avLst/>
          </a:prstGeom>
          <a:ln w="38100" cap="flat">
            <a:solidFill>
              <a:srgbClr val="000000"/>
            </a:solidFill>
            <a:prstDash val="sysDot"/>
            <a:headEnd type="triangle" w="lg" len="med"/>
            <a:tailEnd type="triangle" w="lg" len="med"/>
          </a:ln>
        </p:spPr>
        <p:txBody>
          <a:bodyPr/>
          <a:lstStyle/>
          <a:p>
            <a:endParaRPr lang="pl-PL"/>
          </a:p>
        </p:txBody>
      </p:sp>
      <p:grpSp>
        <p:nvGrpSpPr>
          <p:cNvPr id="3" name="Group 3"/>
          <p:cNvGrpSpPr/>
          <p:nvPr/>
        </p:nvGrpSpPr>
        <p:grpSpPr>
          <a:xfrm>
            <a:off x="1212508" y="678559"/>
            <a:ext cx="16046792" cy="1905756"/>
            <a:chOff x="0" y="0"/>
            <a:chExt cx="4226316" cy="501928"/>
          </a:xfrm>
        </p:grpSpPr>
        <p:sp>
          <p:nvSpPr>
            <p:cNvPr id="4" name="Freeform 4"/>
            <p:cNvSpPr/>
            <p:nvPr/>
          </p:nvSpPr>
          <p:spPr>
            <a:xfrm>
              <a:off x="0" y="0"/>
              <a:ext cx="4226316" cy="501928"/>
            </a:xfrm>
            <a:custGeom>
              <a:avLst/>
              <a:gdLst/>
              <a:ahLst/>
              <a:cxnLst/>
              <a:rect l="l" t="t" r="r" b="b"/>
              <a:pathLst>
                <a:path w="4226316" h="501928">
                  <a:moveTo>
                    <a:pt x="24605" y="0"/>
                  </a:moveTo>
                  <a:lnTo>
                    <a:pt x="4201710" y="0"/>
                  </a:lnTo>
                  <a:cubicBezTo>
                    <a:pt x="4208236" y="0"/>
                    <a:pt x="4214495" y="2592"/>
                    <a:pt x="4219109" y="7207"/>
                  </a:cubicBezTo>
                  <a:cubicBezTo>
                    <a:pt x="4223723" y="11821"/>
                    <a:pt x="4226316" y="18080"/>
                    <a:pt x="4226316" y="24605"/>
                  </a:cubicBezTo>
                  <a:lnTo>
                    <a:pt x="4226316" y="477322"/>
                  </a:lnTo>
                  <a:cubicBezTo>
                    <a:pt x="4226316" y="483848"/>
                    <a:pt x="4223723" y="490106"/>
                    <a:pt x="4219109" y="494721"/>
                  </a:cubicBezTo>
                  <a:cubicBezTo>
                    <a:pt x="4214495" y="499335"/>
                    <a:pt x="4208236" y="501928"/>
                    <a:pt x="4201710" y="501928"/>
                  </a:cubicBezTo>
                  <a:lnTo>
                    <a:pt x="24605" y="501928"/>
                  </a:lnTo>
                  <a:cubicBezTo>
                    <a:pt x="18080" y="501928"/>
                    <a:pt x="11821" y="499335"/>
                    <a:pt x="7207" y="494721"/>
                  </a:cubicBezTo>
                  <a:cubicBezTo>
                    <a:pt x="2592" y="490106"/>
                    <a:pt x="0" y="483848"/>
                    <a:pt x="0" y="477322"/>
                  </a:cubicBezTo>
                  <a:lnTo>
                    <a:pt x="0" y="24605"/>
                  </a:lnTo>
                  <a:cubicBezTo>
                    <a:pt x="0" y="18080"/>
                    <a:pt x="2592" y="11821"/>
                    <a:pt x="7207" y="7207"/>
                  </a:cubicBezTo>
                  <a:cubicBezTo>
                    <a:pt x="11821" y="2592"/>
                    <a:pt x="18080" y="0"/>
                    <a:pt x="24605" y="0"/>
                  </a:cubicBezTo>
                  <a:close/>
                </a:path>
              </a:pathLst>
            </a:custGeom>
            <a:solidFill>
              <a:srgbClr val="E4ECFF"/>
            </a:solidFill>
          </p:spPr>
          <p:txBody>
            <a:bodyPr/>
            <a:lstStyle/>
            <a:p>
              <a:endParaRPr lang="pl-PL"/>
            </a:p>
          </p:txBody>
        </p:sp>
        <p:sp>
          <p:nvSpPr>
            <p:cNvPr id="5" name="TextBox 5"/>
            <p:cNvSpPr txBox="1"/>
            <p:nvPr/>
          </p:nvSpPr>
          <p:spPr>
            <a:xfrm>
              <a:off x="0" y="-38100"/>
              <a:ext cx="4226316" cy="540028"/>
            </a:xfrm>
            <a:prstGeom prst="rect">
              <a:avLst/>
            </a:prstGeom>
          </p:spPr>
          <p:txBody>
            <a:bodyPr lIns="50800" tIns="50800" rIns="50800" bIns="50800" rtlCol="0" anchor="ctr"/>
            <a:lstStyle/>
            <a:p>
              <a:pPr algn="ctr">
                <a:lnSpc>
                  <a:spcPts val="2660"/>
                </a:lnSpc>
              </a:pPr>
            </a:p>
          </p:txBody>
        </p:sp>
      </p:grpSp>
      <p:sp>
        <p:nvSpPr>
          <p:cNvPr id="6" name="Freeform 6"/>
          <p:cNvSpPr/>
          <p:nvPr/>
        </p:nvSpPr>
        <p:spPr>
          <a:xfrm>
            <a:off x="412964" y="2019300"/>
            <a:ext cx="16846336" cy="11168302"/>
          </a:xfrm>
          <a:custGeom>
            <a:avLst/>
            <a:gdLst/>
            <a:ahLst/>
            <a:cxnLst/>
            <a:rect l="l" t="t" r="r" b="b"/>
            <a:pathLst>
              <a:path w="19659706" h="11627712">
                <a:moveTo>
                  <a:pt x="0" y="0"/>
                </a:moveTo>
                <a:lnTo>
                  <a:pt x="19659706" y="0"/>
                </a:lnTo>
                <a:lnTo>
                  <a:pt x="19659706" y="11627712"/>
                </a:lnTo>
                <a:lnTo>
                  <a:pt x="0" y="11627712"/>
                </a:lnTo>
                <a:lnTo>
                  <a:pt x="0" y="0"/>
                </a:lnTo>
                <a:close/>
              </a:path>
            </a:pathLst>
          </a:custGeom>
          <a:blipFill>
            <a:blip r:embed="rId1">
              <a:extLst>
                <a:ext uri="{96DAC541-7B7A-43D3-8B79-37D633B846F1}">
                  <asvg:svgBlip xmlns:asvg="http://schemas.microsoft.com/office/drawing/2016/SVG/main" r:embed="rId2"/>
                </a:ext>
              </a:extLst>
            </a:blip>
            <a:stretch>
              <a:fillRect l="-7688" t="-2316" r="-5384"/>
            </a:stretch>
          </a:blipFill>
        </p:spPr>
        <p:txBody>
          <a:bodyPr/>
          <a:lstStyle/>
          <a:p>
            <a:endParaRPr lang="pl-PL" dirty="0"/>
          </a:p>
        </p:txBody>
      </p:sp>
      <p:sp>
        <p:nvSpPr>
          <p:cNvPr id="7" name="TextBox 7"/>
          <p:cNvSpPr txBox="1"/>
          <p:nvPr/>
        </p:nvSpPr>
        <p:spPr>
          <a:xfrm>
            <a:off x="3390774" y="2924587"/>
            <a:ext cx="7258625" cy="3560839"/>
          </a:xfrm>
          <a:prstGeom prst="rect">
            <a:avLst/>
          </a:prstGeom>
        </p:spPr>
        <p:txBody>
          <a:bodyPr lIns="0" tIns="0" rIns="0" bIns="0" rtlCol="0" anchor="t">
            <a:spAutoFit/>
          </a:bodyPr>
          <a:lstStyle/>
          <a:p>
            <a:pPr>
              <a:lnSpc>
                <a:spcPts val="4735"/>
              </a:lnSpc>
            </a:pPr>
            <a:r>
              <a:rPr lang="en-US" sz="3380" dirty="0" err="1">
                <a:solidFill>
                  <a:srgbClr val="000000"/>
                </a:solidFill>
                <a:latin typeface="Quintessential" panose="03020500000000020000"/>
              </a:rPr>
              <a:t>Wer</a:t>
            </a:r>
            <a:r>
              <a:rPr lang="en-US" sz="3380" dirty="0">
                <a:solidFill>
                  <a:srgbClr val="000000"/>
                </a:solidFill>
                <a:latin typeface="Quintessential" panose="03020500000000020000"/>
              </a:rPr>
              <a:t> </a:t>
            </a:r>
            <a:r>
              <a:rPr lang="en-US" sz="3380" dirty="0" err="1">
                <a:solidFill>
                  <a:srgbClr val="000000"/>
                </a:solidFill>
                <a:latin typeface="Quintessential" panose="03020500000000020000"/>
              </a:rPr>
              <a:t>ist</a:t>
            </a:r>
            <a:r>
              <a:rPr lang="en-US" sz="3380" dirty="0">
                <a:solidFill>
                  <a:srgbClr val="000000"/>
                </a:solidFill>
                <a:latin typeface="Quintessential" panose="03020500000000020000"/>
              </a:rPr>
              <a:t> </a:t>
            </a:r>
            <a:r>
              <a:rPr lang="en-US" sz="3380" dirty="0" err="1">
                <a:solidFill>
                  <a:srgbClr val="000000"/>
                </a:solidFill>
                <a:latin typeface="Quintessential" panose="03020500000000020000"/>
              </a:rPr>
              <a:t>jetzt</a:t>
            </a:r>
            <a:r>
              <a:rPr lang="en-US" sz="3380" dirty="0">
                <a:solidFill>
                  <a:srgbClr val="000000"/>
                </a:solidFill>
                <a:latin typeface="Quintessential" panose="03020500000000020000"/>
              </a:rPr>
              <a:t> der </a:t>
            </a:r>
            <a:r>
              <a:rPr lang="en-US" sz="3380" dirty="0" err="1">
                <a:solidFill>
                  <a:srgbClr val="000000"/>
                </a:solidFill>
                <a:latin typeface="Quintessential" panose="03020500000000020000"/>
              </a:rPr>
              <a:t>Präsident</a:t>
            </a:r>
            <a:r>
              <a:rPr lang="en-US" sz="3380" dirty="0">
                <a:solidFill>
                  <a:srgbClr val="000000"/>
                </a:solidFill>
                <a:latin typeface="Quintessential" panose="03020500000000020000"/>
              </a:rPr>
              <a:t> der </a:t>
            </a:r>
            <a:r>
              <a:rPr lang="en-US" sz="3380" dirty="0" err="1">
                <a:solidFill>
                  <a:srgbClr val="000000"/>
                </a:solidFill>
                <a:latin typeface="Quintessential" panose="03020500000000020000"/>
              </a:rPr>
              <a:t>Nationalbank</a:t>
            </a:r>
            <a:r>
              <a:rPr lang="en-US" sz="3380" dirty="0">
                <a:solidFill>
                  <a:srgbClr val="000000"/>
                </a:solidFill>
                <a:latin typeface="Quintessential" panose="03020500000000020000"/>
              </a:rPr>
              <a:t> von </a:t>
            </a:r>
            <a:r>
              <a:rPr lang="en-US" sz="3380" dirty="0" err="1">
                <a:solidFill>
                  <a:srgbClr val="000000"/>
                </a:solidFill>
                <a:latin typeface="Quintessential" panose="03020500000000020000"/>
              </a:rPr>
              <a:t>Polen</a:t>
            </a:r>
            <a:r>
              <a:rPr lang="en-US" sz="3380" dirty="0">
                <a:solidFill>
                  <a:srgbClr val="000000"/>
                </a:solidFill>
                <a:latin typeface="Quintessential" panose="03020500000000020000"/>
              </a:rPr>
              <a:t>?</a:t>
            </a:r>
            <a:endParaRPr lang="en-US" sz="3380" dirty="0">
              <a:solidFill>
                <a:srgbClr val="000000"/>
              </a:solidFill>
              <a:latin typeface="Quintessential" panose="03020500000000020000"/>
            </a:endParaRPr>
          </a:p>
          <a:p>
            <a:pPr>
              <a:lnSpc>
                <a:spcPts val="4735"/>
              </a:lnSpc>
            </a:pPr>
            <a:r>
              <a:rPr lang="en-US" sz="3380" dirty="0">
                <a:solidFill>
                  <a:srgbClr val="000000"/>
                </a:solidFill>
                <a:latin typeface="Quintessential" panose="03020500000000020000"/>
              </a:rPr>
              <a:t>a) Hanna Gronkiewicz-Waltz</a:t>
            </a:r>
            <a:endParaRPr lang="en-US" sz="3380" dirty="0">
              <a:solidFill>
                <a:srgbClr val="000000"/>
              </a:solidFill>
              <a:latin typeface="Quintessential" panose="03020500000000020000"/>
            </a:endParaRPr>
          </a:p>
          <a:p>
            <a:pPr>
              <a:lnSpc>
                <a:spcPts val="4735"/>
              </a:lnSpc>
            </a:pPr>
            <a:r>
              <a:rPr lang="en-US" sz="3380" dirty="0">
                <a:solidFill>
                  <a:srgbClr val="000000"/>
                </a:solidFill>
                <a:latin typeface="Quintessential" panose="03020500000000020000"/>
              </a:rPr>
              <a:t>b) Adam </a:t>
            </a:r>
            <a:r>
              <a:rPr lang="en-US" sz="3380" dirty="0" err="1">
                <a:solidFill>
                  <a:srgbClr val="000000"/>
                </a:solidFill>
                <a:latin typeface="Quintessential" panose="03020500000000020000"/>
              </a:rPr>
              <a:t>Glapiński</a:t>
            </a:r>
            <a:endParaRPr lang="en-US" sz="3380" dirty="0">
              <a:solidFill>
                <a:srgbClr val="000000"/>
              </a:solidFill>
              <a:latin typeface="Quintessential" panose="03020500000000020000"/>
            </a:endParaRPr>
          </a:p>
          <a:p>
            <a:pPr>
              <a:lnSpc>
                <a:spcPts val="4735"/>
              </a:lnSpc>
            </a:pPr>
            <a:r>
              <a:rPr lang="en-US" sz="3380" dirty="0">
                <a:solidFill>
                  <a:srgbClr val="000000"/>
                </a:solidFill>
                <a:latin typeface="Quintessential" panose="03020500000000020000"/>
              </a:rPr>
              <a:t>c) Marek Belka</a:t>
            </a:r>
            <a:endParaRPr lang="en-US" sz="3380" dirty="0">
              <a:solidFill>
                <a:srgbClr val="000000"/>
              </a:solidFill>
              <a:latin typeface="Quintessential" panose="03020500000000020000"/>
            </a:endParaRPr>
          </a:p>
          <a:p>
            <a:pPr>
              <a:lnSpc>
                <a:spcPts val="4735"/>
              </a:lnSpc>
            </a:pPr>
            <a:endParaRPr lang="en-US" sz="3380" dirty="0">
              <a:solidFill>
                <a:srgbClr val="000000"/>
              </a:solidFill>
              <a:latin typeface="Quintessential" panose="03020500000000020000"/>
            </a:endParaRPr>
          </a:p>
        </p:txBody>
      </p:sp>
      <p:sp>
        <p:nvSpPr>
          <p:cNvPr id="8" name="Freeform 8"/>
          <p:cNvSpPr/>
          <p:nvPr/>
        </p:nvSpPr>
        <p:spPr>
          <a:xfrm>
            <a:off x="1212508" y="2991262"/>
            <a:ext cx="2327422" cy="3062397"/>
          </a:xfrm>
          <a:custGeom>
            <a:avLst/>
            <a:gdLst/>
            <a:ahLst/>
            <a:cxnLst/>
            <a:rect l="l" t="t" r="r" b="b"/>
            <a:pathLst>
              <a:path w="2327422" h="3062397">
                <a:moveTo>
                  <a:pt x="0" y="0"/>
                </a:moveTo>
                <a:lnTo>
                  <a:pt x="2327422" y="0"/>
                </a:lnTo>
                <a:lnTo>
                  <a:pt x="2327422" y="3062398"/>
                </a:lnTo>
                <a:lnTo>
                  <a:pt x="0" y="30623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sp>
        <p:nvSpPr>
          <p:cNvPr id="9" name="Freeform 9"/>
          <p:cNvSpPr/>
          <p:nvPr/>
        </p:nvSpPr>
        <p:spPr>
          <a:xfrm>
            <a:off x="1028700" y="6799217"/>
            <a:ext cx="2123949" cy="2970558"/>
          </a:xfrm>
          <a:custGeom>
            <a:avLst/>
            <a:gdLst/>
            <a:ahLst/>
            <a:cxnLst/>
            <a:rect l="l" t="t" r="r" b="b"/>
            <a:pathLst>
              <a:path w="2123949" h="2970558">
                <a:moveTo>
                  <a:pt x="0" y="0"/>
                </a:moveTo>
                <a:lnTo>
                  <a:pt x="2123949" y="0"/>
                </a:lnTo>
                <a:lnTo>
                  <a:pt x="2123949" y="2970558"/>
                </a:lnTo>
                <a:lnTo>
                  <a:pt x="0" y="29705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l-PL"/>
          </a:p>
        </p:txBody>
      </p:sp>
      <p:sp>
        <p:nvSpPr>
          <p:cNvPr id="10" name="Freeform 10"/>
          <p:cNvSpPr/>
          <p:nvPr/>
        </p:nvSpPr>
        <p:spPr>
          <a:xfrm>
            <a:off x="9774351" y="2767785"/>
            <a:ext cx="1750094" cy="2991613"/>
          </a:xfrm>
          <a:custGeom>
            <a:avLst/>
            <a:gdLst/>
            <a:ahLst/>
            <a:cxnLst/>
            <a:rect l="l" t="t" r="r" b="b"/>
            <a:pathLst>
              <a:path w="1750094" h="2991613">
                <a:moveTo>
                  <a:pt x="0" y="0"/>
                </a:moveTo>
                <a:lnTo>
                  <a:pt x="1750094" y="0"/>
                </a:lnTo>
                <a:lnTo>
                  <a:pt x="1750094" y="2991613"/>
                </a:lnTo>
                <a:lnTo>
                  <a:pt x="0" y="29916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l-PL"/>
          </a:p>
        </p:txBody>
      </p:sp>
      <p:sp>
        <p:nvSpPr>
          <p:cNvPr id="11" name="Freeform 11"/>
          <p:cNvSpPr/>
          <p:nvPr/>
        </p:nvSpPr>
        <p:spPr>
          <a:xfrm>
            <a:off x="9774351" y="6485427"/>
            <a:ext cx="1831024" cy="3284348"/>
          </a:xfrm>
          <a:custGeom>
            <a:avLst/>
            <a:gdLst/>
            <a:ahLst/>
            <a:cxnLst/>
            <a:rect l="l" t="t" r="r" b="b"/>
            <a:pathLst>
              <a:path w="1831024" h="3284348">
                <a:moveTo>
                  <a:pt x="0" y="0"/>
                </a:moveTo>
                <a:lnTo>
                  <a:pt x="1831025" y="0"/>
                </a:lnTo>
                <a:lnTo>
                  <a:pt x="1831025" y="3284348"/>
                </a:lnTo>
                <a:lnTo>
                  <a:pt x="0" y="328434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pl-PL"/>
          </a:p>
        </p:txBody>
      </p:sp>
      <p:sp>
        <p:nvSpPr>
          <p:cNvPr id="12" name="Freeform 12"/>
          <p:cNvSpPr/>
          <p:nvPr/>
        </p:nvSpPr>
        <p:spPr>
          <a:xfrm rot="1525836">
            <a:off x="14409671" y="7566039"/>
            <a:ext cx="3614603" cy="2043894"/>
          </a:xfrm>
          <a:custGeom>
            <a:avLst/>
            <a:gdLst/>
            <a:ahLst/>
            <a:cxnLst/>
            <a:rect l="l" t="t" r="r" b="b"/>
            <a:pathLst>
              <a:path w="3614603" h="2043894">
                <a:moveTo>
                  <a:pt x="0" y="0"/>
                </a:moveTo>
                <a:lnTo>
                  <a:pt x="3614604" y="0"/>
                </a:lnTo>
                <a:lnTo>
                  <a:pt x="3614604" y="2043894"/>
                </a:lnTo>
                <a:lnTo>
                  <a:pt x="0" y="204389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pl-PL"/>
          </a:p>
        </p:txBody>
      </p:sp>
      <p:sp>
        <p:nvSpPr>
          <p:cNvPr id="13" name="TextBox 13"/>
          <p:cNvSpPr txBox="1"/>
          <p:nvPr/>
        </p:nvSpPr>
        <p:spPr>
          <a:xfrm>
            <a:off x="7561911" y="762440"/>
            <a:ext cx="3087487" cy="1594667"/>
          </a:xfrm>
          <a:prstGeom prst="rect">
            <a:avLst/>
          </a:prstGeom>
        </p:spPr>
        <p:txBody>
          <a:bodyPr wrap="square" lIns="0" tIns="0" rIns="0" bIns="0" rtlCol="0" anchor="t">
            <a:spAutoFit/>
          </a:bodyPr>
          <a:lstStyle/>
          <a:p>
            <a:pPr algn="ctr">
              <a:lnSpc>
                <a:spcPts val="12880"/>
              </a:lnSpc>
            </a:pPr>
            <a:r>
              <a:rPr lang="en-US" sz="9200" dirty="0">
                <a:solidFill>
                  <a:srgbClr val="000000"/>
                </a:solidFill>
                <a:latin typeface="Quintessential" panose="03020500000000020000"/>
              </a:rPr>
              <a:t>QUIZ</a:t>
            </a:r>
            <a:endParaRPr lang="en-US" sz="9200" dirty="0">
              <a:solidFill>
                <a:srgbClr val="000000"/>
              </a:solidFill>
              <a:latin typeface="Quintessential" panose="03020500000000020000"/>
            </a:endParaRPr>
          </a:p>
        </p:txBody>
      </p:sp>
      <p:sp>
        <p:nvSpPr>
          <p:cNvPr id="14" name="TextBox 14"/>
          <p:cNvSpPr txBox="1"/>
          <p:nvPr/>
        </p:nvSpPr>
        <p:spPr>
          <a:xfrm>
            <a:off x="3390774" y="6225110"/>
            <a:ext cx="5845130" cy="3633722"/>
          </a:xfrm>
          <a:prstGeom prst="rect">
            <a:avLst/>
          </a:prstGeom>
        </p:spPr>
        <p:txBody>
          <a:bodyPr lIns="0" tIns="0" rIns="0" bIns="0" rtlCol="0" anchor="t">
            <a:spAutoFit/>
          </a:bodyPr>
          <a:lstStyle/>
          <a:p>
            <a:pPr>
              <a:lnSpc>
                <a:spcPts val="4870"/>
              </a:lnSpc>
              <a:spcBef>
                <a:spcPct val="0"/>
              </a:spcBef>
            </a:pPr>
            <a:r>
              <a:rPr lang="en-US" sz="3480">
                <a:solidFill>
                  <a:srgbClr val="000000"/>
                </a:solidFill>
                <a:latin typeface="Quintessential" panose="03020500000000020000"/>
              </a:rPr>
              <a:t>Wie lange dauert die Amtszeit des Präsidenten der Nationalbank von Polen?</a:t>
            </a:r>
            <a:endParaRPr lang="en-US" sz="3480">
              <a:solidFill>
                <a:srgbClr val="000000"/>
              </a:solidFill>
              <a:latin typeface="Quintessential" panose="03020500000000020000"/>
            </a:endParaRPr>
          </a:p>
          <a:p>
            <a:pPr>
              <a:lnSpc>
                <a:spcPts val="4870"/>
              </a:lnSpc>
              <a:spcBef>
                <a:spcPct val="0"/>
              </a:spcBef>
            </a:pPr>
            <a:r>
              <a:rPr lang="en-US" sz="3480">
                <a:solidFill>
                  <a:srgbClr val="000000"/>
                </a:solidFill>
                <a:latin typeface="Quintessential" panose="03020500000000020000"/>
              </a:rPr>
              <a:t>a) 4</a:t>
            </a:r>
            <a:endParaRPr lang="en-US" sz="3480">
              <a:solidFill>
                <a:srgbClr val="000000"/>
              </a:solidFill>
              <a:latin typeface="Quintessential" panose="03020500000000020000"/>
            </a:endParaRPr>
          </a:p>
          <a:p>
            <a:pPr>
              <a:lnSpc>
                <a:spcPts val="4870"/>
              </a:lnSpc>
              <a:spcBef>
                <a:spcPct val="0"/>
              </a:spcBef>
            </a:pPr>
            <a:r>
              <a:rPr lang="en-US" sz="3480">
                <a:solidFill>
                  <a:srgbClr val="000000"/>
                </a:solidFill>
                <a:latin typeface="Quintessential" panose="03020500000000020000"/>
              </a:rPr>
              <a:t>b) 5</a:t>
            </a:r>
            <a:endParaRPr lang="en-US" sz="3480">
              <a:solidFill>
                <a:srgbClr val="000000"/>
              </a:solidFill>
              <a:latin typeface="Quintessential" panose="03020500000000020000"/>
            </a:endParaRPr>
          </a:p>
          <a:p>
            <a:pPr>
              <a:lnSpc>
                <a:spcPts val="4870"/>
              </a:lnSpc>
              <a:spcBef>
                <a:spcPct val="0"/>
              </a:spcBef>
            </a:pPr>
            <a:r>
              <a:rPr lang="en-US" sz="3480">
                <a:solidFill>
                  <a:srgbClr val="000000"/>
                </a:solidFill>
                <a:latin typeface="Quintessential" panose="03020500000000020000"/>
              </a:rPr>
              <a:t>c) 6</a:t>
            </a:r>
            <a:endParaRPr lang="en-US" sz="3480">
              <a:solidFill>
                <a:srgbClr val="000000"/>
              </a:solidFill>
              <a:latin typeface="Quintessential" panose="03020500000000020000"/>
            </a:endParaRPr>
          </a:p>
        </p:txBody>
      </p:sp>
      <p:sp>
        <p:nvSpPr>
          <p:cNvPr id="15" name="TextBox 15"/>
          <p:cNvSpPr txBox="1"/>
          <p:nvPr/>
        </p:nvSpPr>
        <p:spPr>
          <a:xfrm>
            <a:off x="11776165" y="2701110"/>
            <a:ext cx="5996670" cy="3709158"/>
          </a:xfrm>
          <a:prstGeom prst="rect">
            <a:avLst/>
          </a:prstGeom>
        </p:spPr>
        <p:txBody>
          <a:bodyPr lIns="0" tIns="0" rIns="0" bIns="0" rtlCol="0" anchor="t">
            <a:spAutoFit/>
          </a:bodyPr>
          <a:lstStyle/>
          <a:p>
            <a:pPr>
              <a:lnSpc>
                <a:spcPts val="4935"/>
              </a:lnSpc>
            </a:pPr>
            <a:r>
              <a:rPr lang="en-US" sz="3525" dirty="0">
                <a:solidFill>
                  <a:srgbClr val="000000"/>
                </a:solidFill>
                <a:latin typeface="Quintessential" panose="03020500000000020000"/>
              </a:rPr>
              <a:t>Wo </a:t>
            </a:r>
            <a:r>
              <a:rPr lang="en-US" sz="3525" dirty="0" err="1">
                <a:solidFill>
                  <a:srgbClr val="000000"/>
                </a:solidFill>
                <a:latin typeface="Quintessential" panose="03020500000000020000"/>
              </a:rPr>
              <a:t>befindet</a:t>
            </a:r>
            <a:r>
              <a:rPr lang="en-US" sz="3525" dirty="0">
                <a:solidFill>
                  <a:srgbClr val="000000"/>
                </a:solidFill>
                <a:latin typeface="Quintessential" panose="03020500000000020000"/>
              </a:rPr>
              <a:t> </a:t>
            </a:r>
            <a:r>
              <a:rPr lang="en-US" sz="3525" dirty="0" err="1">
                <a:solidFill>
                  <a:srgbClr val="000000"/>
                </a:solidFill>
                <a:latin typeface="Quintessential" panose="03020500000000020000"/>
              </a:rPr>
              <a:t>sich</a:t>
            </a:r>
            <a:r>
              <a:rPr lang="en-US" sz="3525" dirty="0">
                <a:solidFill>
                  <a:srgbClr val="000000"/>
                </a:solidFill>
                <a:latin typeface="Quintessential" panose="03020500000000020000"/>
              </a:rPr>
              <a:t> der </a:t>
            </a:r>
            <a:r>
              <a:rPr lang="en-US" sz="3525" dirty="0" err="1">
                <a:solidFill>
                  <a:srgbClr val="000000"/>
                </a:solidFill>
                <a:latin typeface="Quintessential" panose="03020500000000020000"/>
              </a:rPr>
              <a:t>Hauptsitz</a:t>
            </a:r>
            <a:r>
              <a:rPr lang="en-US" sz="3525" dirty="0">
                <a:solidFill>
                  <a:srgbClr val="000000"/>
                </a:solidFill>
                <a:latin typeface="Quintessential" panose="03020500000000020000"/>
              </a:rPr>
              <a:t> der NBP?</a:t>
            </a:r>
            <a:endParaRPr lang="en-US" sz="3525" dirty="0">
              <a:solidFill>
                <a:srgbClr val="000000"/>
              </a:solidFill>
              <a:latin typeface="Quintessential" panose="03020500000000020000"/>
            </a:endParaRPr>
          </a:p>
          <a:p>
            <a:pPr>
              <a:lnSpc>
                <a:spcPts val="4935"/>
              </a:lnSpc>
            </a:pPr>
            <a:r>
              <a:rPr lang="en-US" sz="3525" dirty="0">
                <a:solidFill>
                  <a:srgbClr val="000000"/>
                </a:solidFill>
                <a:latin typeface="Quintessential" panose="03020500000000020000"/>
              </a:rPr>
              <a:t>a) </a:t>
            </a:r>
            <a:r>
              <a:rPr lang="en-US" sz="3525" dirty="0" err="1">
                <a:solidFill>
                  <a:srgbClr val="000000"/>
                </a:solidFill>
                <a:latin typeface="Quintessential" panose="03020500000000020000"/>
              </a:rPr>
              <a:t>Warschau</a:t>
            </a:r>
            <a:endParaRPr lang="en-US" sz="3525" dirty="0">
              <a:solidFill>
                <a:srgbClr val="000000"/>
              </a:solidFill>
              <a:latin typeface="Quintessential" panose="03020500000000020000"/>
            </a:endParaRPr>
          </a:p>
          <a:p>
            <a:pPr>
              <a:lnSpc>
                <a:spcPts val="4935"/>
              </a:lnSpc>
            </a:pPr>
            <a:r>
              <a:rPr lang="en-US" sz="3525" dirty="0">
                <a:solidFill>
                  <a:srgbClr val="000000"/>
                </a:solidFill>
                <a:latin typeface="Quintessential" panose="03020500000000020000"/>
              </a:rPr>
              <a:t>b) </a:t>
            </a:r>
            <a:r>
              <a:rPr lang="en-US" sz="3525">
                <a:solidFill>
                  <a:srgbClr val="000000"/>
                </a:solidFill>
                <a:latin typeface="Quintessential" panose="03020500000000020000"/>
              </a:rPr>
              <a:t>Krakau</a:t>
            </a:r>
            <a:endParaRPr lang="en-US" sz="3525">
              <a:solidFill>
                <a:srgbClr val="000000"/>
              </a:solidFill>
              <a:latin typeface="Quintessential" panose="03020500000000020000"/>
            </a:endParaRPr>
          </a:p>
          <a:p>
            <a:pPr>
              <a:lnSpc>
                <a:spcPts val="4935"/>
              </a:lnSpc>
            </a:pPr>
            <a:r>
              <a:rPr lang="en-US" sz="3525" dirty="0">
                <a:solidFill>
                  <a:srgbClr val="000000"/>
                </a:solidFill>
                <a:latin typeface="Quintessential" panose="03020500000000020000"/>
              </a:rPr>
              <a:t>c) </a:t>
            </a:r>
            <a:r>
              <a:rPr lang="en-US" sz="3525" dirty="0" err="1">
                <a:solidFill>
                  <a:srgbClr val="000000"/>
                </a:solidFill>
                <a:latin typeface="Quintessential" panose="03020500000000020000"/>
              </a:rPr>
              <a:t>Kattowitz</a:t>
            </a:r>
            <a:endParaRPr lang="en-US" sz="3525" dirty="0">
              <a:solidFill>
                <a:srgbClr val="000000"/>
              </a:solidFill>
              <a:latin typeface="Quintessential" panose="03020500000000020000"/>
            </a:endParaRPr>
          </a:p>
          <a:p>
            <a:pPr>
              <a:lnSpc>
                <a:spcPts val="4935"/>
              </a:lnSpc>
            </a:pPr>
            <a:endParaRPr lang="en-US" sz="3525" dirty="0">
              <a:solidFill>
                <a:srgbClr val="000000"/>
              </a:solidFill>
              <a:latin typeface="Quintessential" panose="03020500000000020000"/>
            </a:endParaRPr>
          </a:p>
        </p:txBody>
      </p:sp>
      <p:sp>
        <p:nvSpPr>
          <p:cNvPr id="16" name="TextBox 16"/>
          <p:cNvSpPr txBox="1"/>
          <p:nvPr/>
        </p:nvSpPr>
        <p:spPr>
          <a:xfrm>
            <a:off x="11847427" y="6218455"/>
            <a:ext cx="5411873" cy="3751617"/>
          </a:xfrm>
          <a:prstGeom prst="rect">
            <a:avLst/>
          </a:prstGeom>
        </p:spPr>
        <p:txBody>
          <a:bodyPr lIns="0" tIns="0" rIns="0" bIns="0" rtlCol="0" anchor="t">
            <a:spAutoFit/>
          </a:bodyPr>
          <a:lstStyle/>
          <a:p>
            <a:pPr>
              <a:lnSpc>
                <a:spcPts val="4990"/>
              </a:lnSpc>
            </a:pPr>
            <a:r>
              <a:rPr lang="en-US" sz="3565">
                <a:solidFill>
                  <a:srgbClr val="000000"/>
                </a:solidFill>
                <a:latin typeface="Quintessential" panose="03020500000000020000"/>
              </a:rPr>
              <a:t> Was ist das Inflationsziel in Polen?</a:t>
            </a:r>
            <a:endParaRPr lang="en-US" sz="3565">
              <a:solidFill>
                <a:srgbClr val="000000"/>
              </a:solidFill>
              <a:latin typeface="Quintessential" panose="03020500000000020000"/>
            </a:endParaRPr>
          </a:p>
          <a:p>
            <a:pPr>
              <a:lnSpc>
                <a:spcPts val="4990"/>
              </a:lnSpc>
            </a:pPr>
            <a:r>
              <a:rPr lang="en-US" sz="3565">
                <a:solidFill>
                  <a:srgbClr val="000000"/>
                </a:solidFill>
                <a:latin typeface="Quintessential" panose="03020500000000020000"/>
              </a:rPr>
              <a:t>a) 3,0%</a:t>
            </a:r>
            <a:endParaRPr lang="en-US" sz="3565">
              <a:solidFill>
                <a:srgbClr val="000000"/>
              </a:solidFill>
              <a:latin typeface="Quintessential" panose="03020500000000020000"/>
            </a:endParaRPr>
          </a:p>
          <a:p>
            <a:pPr>
              <a:lnSpc>
                <a:spcPts val="4990"/>
              </a:lnSpc>
            </a:pPr>
            <a:r>
              <a:rPr lang="en-US" sz="3565">
                <a:solidFill>
                  <a:srgbClr val="000000"/>
                </a:solidFill>
                <a:latin typeface="Quintessential" panose="03020500000000020000"/>
              </a:rPr>
              <a:t>b) 1,0 %</a:t>
            </a:r>
            <a:endParaRPr lang="en-US" sz="3565">
              <a:solidFill>
                <a:srgbClr val="000000"/>
              </a:solidFill>
              <a:latin typeface="Quintessential" panose="03020500000000020000"/>
            </a:endParaRPr>
          </a:p>
          <a:p>
            <a:pPr>
              <a:lnSpc>
                <a:spcPts val="4990"/>
              </a:lnSpc>
            </a:pPr>
            <a:r>
              <a:rPr lang="en-US" sz="3565">
                <a:solidFill>
                  <a:srgbClr val="000000"/>
                </a:solidFill>
                <a:latin typeface="Quintessential" panose="03020500000000020000"/>
              </a:rPr>
              <a:t>c) 2,5%</a:t>
            </a:r>
            <a:endParaRPr lang="en-US" sz="3565">
              <a:solidFill>
                <a:srgbClr val="000000"/>
              </a:solidFill>
              <a:latin typeface="Quintessential" panose="03020500000000020000"/>
            </a:endParaRPr>
          </a:p>
          <a:p>
            <a:pPr>
              <a:lnSpc>
                <a:spcPts val="4990"/>
              </a:lnSpc>
            </a:pPr>
            <a:endParaRPr lang="en-US" sz="3565">
              <a:solidFill>
                <a:srgbClr val="000000"/>
              </a:solidFill>
              <a:latin typeface="Quintessential" panose="0302050000000002000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FEEFF">
                <a:alpha val="100000"/>
              </a:srgbClr>
            </a:gs>
            <a:gs pos="50000">
              <a:srgbClr val="C5D0FF">
                <a:alpha val="100000"/>
              </a:srgbClr>
            </a:gs>
            <a:gs pos="100000">
              <a:srgbClr val="E0E6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a:off x="515166" y="678559"/>
            <a:ext cx="17257669" cy="0"/>
          </a:xfrm>
          <a:prstGeom prst="line">
            <a:avLst/>
          </a:prstGeom>
          <a:ln w="38100" cap="flat">
            <a:solidFill>
              <a:srgbClr val="000000"/>
            </a:solidFill>
            <a:prstDash val="sysDot"/>
            <a:headEnd type="triangle" w="lg" len="med"/>
            <a:tailEnd type="triangle" w="lg" len="med"/>
          </a:ln>
        </p:spPr>
        <p:txBody>
          <a:bodyPr/>
          <a:lstStyle/>
          <a:p>
            <a:endParaRPr lang="pl-PL"/>
          </a:p>
        </p:txBody>
      </p:sp>
      <p:grpSp>
        <p:nvGrpSpPr>
          <p:cNvPr id="3" name="Group 3"/>
          <p:cNvGrpSpPr/>
          <p:nvPr/>
        </p:nvGrpSpPr>
        <p:grpSpPr>
          <a:xfrm>
            <a:off x="1212508" y="678559"/>
            <a:ext cx="16046792" cy="1905756"/>
            <a:chOff x="0" y="0"/>
            <a:chExt cx="4226316" cy="501928"/>
          </a:xfrm>
        </p:grpSpPr>
        <p:sp>
          <p:nvSpPr>
            <p:cNvPr id="4" name="Freeform 4"/>
            <p:cNvSpPr/>
            <p:nvPr/>
          </p:nvSpPr>
          <p:spPr>
            <a:xfrm>
              <a:off x="0" y="0"/>
              <a:ext cx="4226316" cy="501928"/>
            </a:xfrm>
            <a:custGeom>
              <a:avLst/>
              <a:gdLst/>
              <a:ahLst/>
              <a:cxnLst/>
              <a:rect l="l" t="t" r="r" b="b"/>
              <a:pathLst>
                <a:path w="4226316" h="501928">
                  <a:moveTo>
                    <a:pt x="24605" y="0"/>
                  </a:moveTo>
                  <a:lnTo>
                    <a:pt x="4201710" y="0"/>
                  </a:lnTo>
                  <a:cubicBezTo>
                    <a:pt x="4208236" y="0"/>
                    <a:pt x="4214495" y="2592"/>
                    <a:pt x="4219109" y="7207"/>
                  </a:cubicBezTo>
                  <a:cubicBezTo>
                    <a:pt x="4223723" y="11821"/>
                    <a:pt x="4226316" y="18080"/>
                    <a:pt x="4226316" y="24605"/>
                  </a:cubicBezTo>
                  <a:lnTo>
                    <a:pt x="4226316" y="477322"/>
                  </a:lnTo>
                  <a:cubicBezTo>
                    <a:pt x="4226316" y="483848"/>
                    <a:pt x="4223723" y="490106"/>
                    <a:pt x="4219109" y="494721"/>
                  </a:cubicBezTo>
                  <a:cubicBezTo>
                    <a:pt x="4214495" y="499335"/>
                    <a:pt x="4208236" y="501928"/>
                    <a:pt x="4201710" y="501928"/>
                  </a:cubicBezTo>
                  <a:lnTo>
                    <a:pt x="24605" y="501928"/>
                  </a:lnTo>
                  <a:cubicBezTo>
                    <a:pt x="18080" y="501928"/>
                    <a:pt x="11821" y="499335"/>
                    <a:pt x="7207" y="494721"/>
                  </a:cubicBezTo>
                  <a:cubicBezTo>
                    <a:pt x="2592" y="490106"/>
                    <a:pt x="0" y="483848"/>
                    <a:pt x="0" y="477322"/>
                  </a:cubicBezTo>
                  <a:lnTo>
                    <a:pt x="0" y="24605"/>
                  </a:lnTo>
                  <a:cubicBezTo>
                    <a:pt x="0" y="18080"/>
                    <a:pt x="2592" y="11821"/>
                    <a:pt x="7207" y="7207"/>
                  </a:cubicBezTo>
                  <a:cubicBezTo>
                    <a:pt x="11821" y="2592"/>
                    <a:pt x="18080" y="0"/>
                    <a:pt x="24605" y="0"/>
                  </a:cubicBezTo>
                  <a:close/>
                </a:path>
              </a:pathLst>
            </a:custGeom>
            <a:solidFill>
              <a:srgbClr val="E4ECFF"/>
            </a:solidFill>
          </p:spPr>
          <p:txBody>
            <a:bodyPr/>
            <a:lstStyle/>
            <a:p>
              <a:endParaRPr lang="pl-PL"/>
            </a:p>
          </p:txBody>
        </p:sp>
        <p:sp>
          <p:nvSpPr>
            <p:cNvPr id="5" name="TextBox 5"/>
            <p:cNvSpPr txBox="1"/>
            <p:nvPr/>
          </p:nvSpPr>
          <p:spPr>
            <a:xfrm>
              <a:off x="0" y="-38100"/>
              <a:ext cx="4226316" cy="540028"/>
            </a:xfrm>
            <a:prstGeom prst="rect">
              <a:avLst/>
            </a:prstGeom>
          </p:spPr>
          <p:txBody>
            <a:bodyPr lIns="50800" tIns="50800" rIns="50800" bIns="50800" rtlCol="0" anchor="ctr"/>
            <a:lstStyle/>
            <a:p>
              <a:pPr algn="ctr">
                <a:lnSpc>
                  <a:spcPts val="2660"/>
                </a:lnSpc>
              </a:pPr>
            </a:p>
          </p:txBody>
        </p:sp>
      </p:grpSp>
      <p:sp>
        <p:nvSpPr>
          <p:cNvPr id="6" name="TextBox 6"/>
          <p:cNvSpPr txBox="1"/>
          <p:nvPr/>
        </p:nvSpPr>
        <p:spPr>
          <a:xfrm>
            <a:off x="6186012" y="696091"/>
            <a:ext cx="5701188" cy="3248966"/>
          </a:xfrm>
          <a:prstGeom prst="rect">
            <a:avLst/>
          </a:prstGeom>
        </p:spPr>
        <p:txBody>
          <a:bodyPr wrap="square" lIns="0" tIns="0" rIns="0" bIns="0" rtlCol="0" anchor="t">
            <a:spAutoFit/>
          </a:bodyPr>
          <a:lstStyle/>
          <a:p>
            <a:pPr algn="ctr">
              <a:lnSpc>
                <a:spcPts val="12880"/>
              </a:lnSpc>
            </a:pPr>
            <a:r>
              <a:rPr lang="en-US" sz="9200" dirty="0" err="1">
                <a:solidFill>
                  <a:srgbClr val="000000"/>
                </a:solidFill>
                <a:latin typeface="Quintessential" panose="03020500000000020000"/>
              </a:rPr>
              <a:t>Wortschatz</a:t>
            </a:r>
            <a:endParaRPr lang="en-US" sz="9200" dirty="0">
              <a:solidFill>
                <a:srgbClr val="000000"/>
              </a:solidFill>
              <a:latin typeface="Quintessential" panose="03020500000000020000"/>
            </a:endParaRPr>
          </a:p>
          <a:p>
            <a:pPr algn="ctr">
              <a:lnSpc>
                <a:spcPts val="12880"/>
              </a:lnSpc>
            </a:pPr>
            <a:endParaRPr lang="en-US" sz="9200" dirty="0">
              <a:solidFill>
                <a:srgbClr val="000000"/>
              </a:solidFill>
              <a:latin typeface="Quintessential" panose="03020500000000020000"/>
            </a:endParaRPr>
          </a:p>
        </p:txBody>
      </p:sp>
      <p:sp>
        <p:nvSpPr>
          <p:cNvPr id="7" name="TextBox 7"/>
          <p:cNvSpPr txBox="1"/>
          <p:nvPr/>
        </p:nvSpPr>
        <p:spPr>
          <a:xfrm>
            <a:off x="1054240" y="2757610"/>
            <a:ext cx="7859316" cy="9060173"/>
          </a:xfrm>
          <a:prstGeom prst="rect">
            <a:avLst/>
          </a:prstGeom>
        </p:spPr>
        <p:txBody>
          <a:bodyPr lIns="0" tIns="0" rIns="0" bIns="0" rtlCol="0" anchor="t">
            <a:spAutoFit/>
          </a:bodyPr>
          <a:lstStyle/>
          <a:p>
            <a:pPr>
              <a:lnSpc>
                <a:spcPts val="4200"/>
              </a:lnSpc>
            </a:pPr>
            <a:r>
              <a:rPr lang="en-US" sz="3000" dirty="0">
                <a:solidFill>
                  <a:srgbClr val="000000"/>
                </a:solidFill>
                <a:latin typeface="Quintessential" panose="03020500000000020000"/>
              </a:rPr>
              <a:t>die </a:t>
            </a:r>
            <a:r>
              <a:rPr lang="en-US" sz="3000" dirty="0" err="1">
                <a:solidFill>
                  <a:srgbClr val="000000"/>
                </a:solidFill>
                <a:latin typeface="Quintessential" panose="03020500000000020000"/>
              </a:rPr>
              <a:t>Polnische</a:t>
            </a:r>
            <a:r>
              <a:rPr lang="en-US" sz="3000" dirty="0">
                <a:solidFill>
                  <a:srgbClr val="000000"/>
                </a:solidFill>
                <a:latin typeface="Quintessential" panose="03020500000000020000"/>
              </a:rPr>
              <a:t> </a:t>
            </a:r>
            <a:r>
              <a:rPr lang="en-US" sz="3000" dirty="0" err="1">
                <a:solidFill>
                  <a:srgbClr val="000000"/>
                </a:solidFill>
                <a:latin typeface="Quintessential" panose="03020500000000020000"/>
              </a:rPr>
              <a:t>Nationalbank</a:t>
            </a:r>
            <a:r>
              <a:rPr lang="en-US" sz="3000" dirty="0">
                <a:solidFill>
                  <a:srgbClr val="000000"/>
                </a:solidFill>
                <a:latin typeface="Quintessential" panose="03020500000000020000"/>
              </a:rPr>
              <a:t> – </a:t>
            </a:r>
            <a:r>
              <a:rPr lang="en-US" sz="3000" dirty="0" err="1">
                <a:solidFill>
                  <a:srgbClr val="000000"/>
                </a:solidFill>
                <a:latin typeface="Quintessential" panose="03020500000000020000"/>
              </a:rPr>
              <a:t>Narodowy</a:t>
            </a:r>
            <a:r>
              <a:rPr lang="en-US" sz="3000" dirty="0">
                <a:solidFill>
                  <a:srgbClr val="000000"/>
                </a:solidFill>
                <a:latin typeface="Quintessential" panose="03020500000000020000"/>
              </a:rPr>
              <a:t> Bank Polski</a:t>
            </a:r>
            <a:endParaRPr lang="en-US" sz="3000" dirty="0">
              <a:solidFill>
                <a:srgbClr val="000000"/>
              </a:solidFill>
              <a:latin typeface="Quintessential" panose="03020500000000020000"/>
            </a:endParaRPr>
          </a:p>
          <a:p>
            <a:pPr>
              <a:lnSpc>
                <a:spcPts val="4200"/>
              </a:lnSpc>
            </a:pPr>
            <a:r>
              <a:rPr lang="en-US" sz="3000" dirty="0">
                <a:solidFill>
                  <a:srgbClr val="000000"/>
                </a:solidFill>
                <a:latin typeface="Quintessential" panose="03020500000000020000"/>
              </a:rPr>
              <a:t>der </a:t>
            </a:r>
            <a:r>
              <a:rPr lang="en-US" sz="3000" dirty="0" err="1">
                <a:solidFill>
                  <a:srgbClr val="000000"/>
                </a:solidFill>
                <a:latin typeface="Quintessential" panose="03020500000000020000"/>
              </a:rPr>
              <a:t>Währungskurs</a:t>
            </a:r>
            <a:r>
              <a:rPr lang="en-US" sz="3000" dirty="0">
                <a:solidFill>
                  <a:srgbClr val="000000"/>
                </a:solidFill>
                <a:latin typeface="Quintessential" panose="03020500000000020000"/>
              </a:rPr>
              <a:t> – </a:t>
            </a:r>
            <a:r>
              <a:rPr lang="en-US" sz="3000" dirty="0" err="1">
                <a:solidFill>
                  <a:srgbClr val="000000"/>
                </a:solidFill>
                <a:latin typeface="Quintessential" panose="03020500000000020000"/>
              </a:rPr>
              <a:t>kurs</a:t>
            </a:r>
            <a:r>
              <a:rPr lang="en-US" sz="3000" dirty="0">
                <a:solidFill>
                  <a:srgbClr val="000000"/>
                </a:solidFill>
                <a:latin typeface="Quintessential" panose="03020500000000020000"/>
              </a:rPr>
              <a:t> </a:t>
            </a:r>
            <a:r>
              <a:rPr lang="en-US" sz="3000" dirty="0" err="1">
                <a:solidFill>
                  <a:srgbClr val="000000"/>
                </a:solidFill>
                <a:latin typeface="Quintessential" panose="03020500000000020000"/>
              </a:rPr>
              <a:t>waluty</a:t>
            </a:r>
            <a:endParaRPr lang="en-US" sz="3000" dirty="0">
              <a:solidFill>
                <a:srgbClr val="000000"/>
              </a:solidFill>
              <a:latin typeface="Quintessential" panose="03020500000000020000"/>
            </a:endParaRPr>
          </a:p>
          <a:p>
            <a:pPr>
              <a:lnSpc>
                <a:spcPts val="4200"/>
              </a:lnSpc>
            </a:pPr>
            <a:r>
              <a:rPr lang="en-US" sz="3000" dirty="0">
                <a:solidFill>
                  <a:srgbClr val="000000"/>
                </a:solidFill>
                <a:latin typeface="Quintessential" panose="03020500000000020000"/>
              </a:rPr>
              <a:t>die </a:t>
            </a:r>
            <a:r>
              <a:rPr lang="en-US" sz="3000" dirty="0" err="1">
                <a:solidFill>
                  <a:srgbClr val="000000"/>
                </a:solidFill>
                <a:latin typeface="Quintessential" panose="03020500000000020000"/>
              </a:rPr>
              <a:t>Wirtschaftssituation</a:t>
            </a:r>
            <a:r>
              <a:rPr lang="en-US" sz="3000" dirty="0">
                <a:solidFill>
                  <a:srgbClr val="000000"/>
                </a:solidFill>
                <a:latin typeface="Quintessential" panose="03020500000000020000"/>
              </a:rPr>
              <a:t> – </a:t>
            </a:r>
            <a:r>
              <a:rPr lang="en-US" sz="3000" dirty="0" err="1">
                <a:solidFill>
                  <a:srgbClr val="000000"/>
                </a:solidFill>
                <a:latin typeface="Quintessential" panose="03020500000000020000"/>
              </a:rPr>
              <a:t>sytuacja</a:t>
            </a:r>
            <a:r>
              <a:rPr lang="en-US" sz="3000" dirty="0">
                <a:solidFill>
                  <a:srgbClr val="000000"/>
                </a:solidFill>
                <a:latin typeface="Quintessential" panose="03020500000000020000"/>
              </a:rPr>
              <a:t> </a:t>
            </a:r>
            <a:r>
              <a:rPr lang="en-US" sz="3000" dirty="0" err="1">
                <a:solidFill>
                  <a:srgbClr val="000000"/>
                </a:solidFill>
                <a:latin typeface="Quintessential" panose="03020500000000020000"/>
              </a:rPr>
              <a:t>gospodarcza</a:t>
            </a:r>
            <a:endParaRPr lang="en-US" sz="3000" dirty="0">
              <a:solidFill>
                <a:srgbClr val="000000"/>
              </a:solidFill>
              <a:latin typeface="Quintessential" panose="03020500000000020000"/>
            </a:endParaRPr>
          </a:p>
          <a:p>
            <a:pPr>
              <a:lnSpc>
                <a:spcPts val="4200"/>
              </a:lnSpc>
            </a:pPr>
            <a:r>
              <a:rPr lang="en-US" sz="3000" dirty="0" err="1">
                <a:solidFill>
                  <a:srgbClr val="000000"/>
                </a:solidFill>
                <a:latin typeface="Quintessential" panose="03020500000000020000"/>
              </a:rPr>
              <a:t>dauerhaft</a:t>
            </a:r>
            <a:r>
              <a:rPr lang="en-US" sz="3000" dirty="0">
                <a:solidFill>
                  <a:srgbClr val="000000"/>
                </a:solidFill>
                <a:latin typeface="Quintessential" panose="03020500000000020000"/>
              </a:rPr>
              <a:t> – </a:t>
            </a:r>
            <a:r>
              <a:rPr lang="en-US" sz="3000" dirty="0" err="1">
                <a:solidFill>
                  <a:srgbClr val="000000"/>
                </a:solidFill>
                <a:latin typeface="Quintessential" panose="03020500000000020000"/>
              </a:rPr>
              <a:t>trwały</a:t>
            </a:r>
            <a:endParaRPr lang="en-US" sz="3000" dirty="0">
              <a:solidFill>
                <a:srgbClr val="000000"/>
              </a:solidFill>
              <a:latin typeface="Quintessential" panose="03020500000000020000"/>
            </a:endParaRPr>
          </a:p>
          <a:p>
            <a:pPr>
              <a:lnSpc>
                <a:spcPts val="4200"/>
              </a:lnSpc>
            </a:pPr>
            <a:r>
              <a:rPr lang="en-US" sz="3000" dirty="0">
                <a:solidFill>
                  <a:srgbClr val="000000"/>
                </a:solidFill>
                <a:latin typeface="Quintessential" panose="03020500000000020000"/>
              </a:rPr>
              <a:t>die </a:t>
            </a:r>
            <a:r>
              <a:rPr lang="en-US" sz="3000" dirty="0" err="1">
                <a:solidFill>
                  <a:srgbClr val="000000"/>
                </a:solidFill>
                <a:latin typeface="Quintessential" panose="03020500000000020000"/>
              </a:rPr>
              <a:t>Schaffung</a:t>
            </a:r>
            <a:r>
              <a:rPr lang="en-US" sz="3000" dirty="0">
                <a:solidFill>
                  <a:srgbClr val="000000"/>
                </a:solidFill>
                <a:latin typeface="Quintessential" panose="03020500000000020000"/>
              </a:rPr>
              <a:t> - </a:t>
            </a:r>
            <a:r>
              <a:rPr lang="en-US" sz="3000" dirty="0" err="1">
                <a:solidFill>
                  <a:srgbClr val="000000"/>
                </a:solidFill>
                <a:latin typeface="Quintessential" panose="03020500000000020000"/>
              </a:rPr>
              <a:t>tworzenie</a:t>
            </a:r>
            <a:endParaRPr lang="en-US" sz="3000" dirty="0">
              <a:solidFill>
                <a:srgbClr val="000000"/>
              </a:solidFill>
              <a:latin typeface="Quintessential" panose="03020500000000020000"/>
            </a:endParaRPr>
          </a:p>
          <a:p>
            <a:pPr>
              <a:lnSpc>
                <a:spcPts val="4200"/>
              </a:lnSpc>
            </a:pPr>
            <a:r>
              <a:rPr lang="en-US" sz="3000" dirty="0">
                <a:solidFill>
                  <a:srgbClr val="000000"/>
                </a:solidFill>
                <a:latin typeface="Quintessential" panose="03020500000000020000"/>
              </a:rPr>
              <a:t>die </a:t>
            </a:r>
            <a:r>
              <a:rPr lang="en-US" sz="3000" dirty="0" err="1">
                <a:solidFill>
                  <a:srgbClr val="000000"/>
                </a:solidFill>
                <a:latin typeface="Quintessential" panose="03020500000000020000"/>
              </a:rPr>
              <a:t>Stabilität</a:t>
            </a:r>
            <a:r>
              <a:rPr lang="en-US" sz="3000" dirty="0">
                <a:solidFill>
                  <a:srgbClr val="000000"/>
                </a:solidFill>
                <a:latin typeface="Quintessential" panose="03020500000000020000"/>
              </a:rPr>
              <a:t> – </a:t>
            </a:r>
            <a:r>
              <a:rPr lang="en-US" sz="3000" dirty="0" err="1">
                <a:solidFill>
                  <a:srgbClr val="000000"/>
                </a:solidFill>
                <a:latin typeface="Quintessential" panose="03020500000000020000"/>
              </a:rPr>
              <a:t>stabilność</a:t>
            </a:r>
            <a:endParaRPr lang="en-US" sz="3000" dirty="0">
              <a:solidFill>
                <a:srgbClr val="000000"/>
              </a:solidFill>
              <a:latin typeface="Quintessential" panose="03020500000000020000"/>
            </a:endParaRPr>
          </a:p>
          <a:p>
            <a:pPr>
              <a:lnSpc>
                <a:spcPts val="4200"/>
              </a:lnSpc>
            </a:pPr>
            <a:r>
              <a:rPr lang="en-US" sz="3000" dirty="0">
                <a:solidFill>
                  <a:srgbClr val="000000"/>
                </a:solidFill>
                <a:latin typeface="Quintessential" panose="03020500000000020000"/>
              </a:rPr>
              <a:t>das </a:t>
            </a:r>
            <a:r>
              <a:rPr lang="en-US" sz="3000" dirty="0" err="1">
                <a:solidFill>
                  <a:srgbClr val="000000"/>
                </a:solidFill>
                <a:latin typeface="Quintessential" panose="03020500000000020000"/>
              </a:rPr>
              <a:t>Hauptziel</a:t>
            </a:r>
            <a:r>
              <a:rPr lang="en-US" sz="3000" dirty="0">
                <a:solidFill>
                  <a:srgbClr val="000000"/>
                </a:solidFill>
                <a:latin typeface="Quintessential" panose="03020500000000020000"/>
              </a:rPr>
              <a:t> – </a:t>
            </a:r>
            <a:r>
              <a:rPr lang="en-US" sz="3000" dirty="0" err="1">
                <a:solidFill>
                  <a:srgbClr val="000000"/>
                </a:solidFill>
                <a:latin typeface="Quintessential" panose="03020500000000020000"/>
              </a:rPr>
              <a:t>główny</a:t>
            </a:r>
            <a:r>
              <a:rPr lang="en-US" sz="3000" dirty="0">
                <a:solidFill>
                  <a:srgbClr val="000000"/>
                </a:solidFill>
                <a:latin typeface="Quintessential" panose="03020500000000020000"/>
              </a:rPr>
              <a:t> </a:t>
            </a:r>
            <a:r>
              <a:rPr lang="en-US" sz="3000" dirty="0" err="1">
                <a:solidFill>
                  <a:srgbClr val="000000"/>
                </a:solidFill>
                <a:latin typeface="Quintessential" panose="03020500000000020000"/>
              </a:rPr>
              <a:t>cel</a:t>
            </a:r>
            <a:endParaRPr lang="en-US" sz="3000" dirty="0">
              <a:solidFill>
                <a:srgbClr val="000000"/>
              </a:solidFill>
              <a:latin typeface="Quintessential" panose="03020500000000020000"/>
            </a:endParaRPr>
          </a:p>
          <a:p>
            <a:r>
              <a:rPr lang="en-US" sz="3000" dirty="0">
                <a:solidFill>
                  <a:srgbClr val="000000"/>
                </a:solidFill>
                <a:latin typeface="Quintessential" panose="03020500000000020000"/>
              </a:rPr>
              <a:t>der Rat für </a:t>
            </a:r>
            <a:r>
              <a:rPr lang="en-US" sz="3000" dirty="0" err="1">
                <a:solidFill>
                  <a:srgbClr val="000000"/>
                </a:solidFill>
                <a:latin typeface="Quintessential" panose="03020500000000020000"/>
              </a:rPr>
              <a:t>Geldpolitik</a:t>
            </a:r>
            <a:r>
              <a:rPr lang="en-US" sz="3000" dirty="0">
                <a:solidFill>
                  <a:srgbClr val="000000"/>
                </a:solidFill>
                <a:latin typeface="Quintessential" panose="03020500000000020000"/>
              </a:rPr>
              <a:t> – Rada </a:t>
            </a:r>
            <a:r>
              <a:rPr lang="en-US" sz="3000" dirty="0" err="1">
                <a:solidFill>
                  <a:srgbClr val="000000"/>
                </a:solidFill>
                <a:latin typeface="Quintessential" panose="03020500000000020000"/>
              </a:rPr>
              <a:t>Polityki</a:t>
            </a:r>
            <a:r>
              <a:rPr lang="en-US" sz="3000" dirty="0">
                <a:solidFill>
                  <a:srgbClr val="000000"/>
                </a:solidFill>
                <a:latin typeface="Quintessential" panose="03020500000000020000"/>
              </a:rPr>
              <a:t> </a:t>
            </a:r>
            <a:r>
              <a:rPr lang="en-US" sz="3000" dirty="0" err="1">
                <a:solidFill>
                  <a:srgbClr val="000000"/>
                </a:solidFill>
                <a:latin typeface="Quintessential" panose="03020500000000020000"/>
              </a:rPr>
              <a:t>Pieniężnej</a:t>
            </a:r>
            <a:endParaRPr lang="en-US" sz="3000" dirty="0">
              <a:solidFill>
                <a:srgbClr val="000000"/>
              </a:solidFill>
              <a:latin typeface="Quintessential" panose="03020500000000020000"/>
            </a:endParaRPr>
          </a:p>
          <a:p>
            <a:pPr>
              <a:lnSpc>
                <a:spcPts val="4200"/>
              </a:lnSpc>
            </a:pPr>
            <a:r>
              <a:rPr lang="en-US" sz="3000" dirty="0">
                <a:solidFill>
                  <a:srgbClr val="000000"/>
                </a:solidFill>
                <a:latin typeface="Quintessential" panose="03020500000000020000"/>
              </a:rPr>
              <a:t>die </a:t>
            </a:r>
            <a:r>
              <a:rPr lang="en-US" sz="3000" dirty="0" err="1">
                <a:solidFill>
                  <a:srgbClr val="000000"/>
                </a:solidFill>
                <a:latin typeface="Quintessential" panose="03020500000000020000"/>
              </a:rPr>
              <a:t>Wirtschaftsentwicklung</a:t>
            </a:r>
            <a:r>
              <a:rPr lang="en-US" sz="3000" dirty="0">
                <a:solidFill>
                  <a:srgbClr val="000000"/>
                </a:solidFill>
                <a:latin typeface="Quintessential" panose="03020500000000020000"/>
              </a:rPr>
              <a:t> – </a:t>
            </a:r>
            <a:r>
              <a:rPr lang="en-US" sz="3000" dirty="0" err="1">
                <a:solidFill>
                  <a:srgbClr val="000000"/>
                </a:solidFill>
                <a:latin typeface="Quintessential" panose="03020500000000020000"/>
              </a:rPr>
              <a:t>rozwój</a:t>
            </a:r>
            <a:r>
              <a:rPr lang="en-US" sz="3000" dirty="0">
                <a:solidFill>
                  <a:srgbClr val="000000"/>
                </a:solidFill>
                <a:latin typeface="Quintessential" panose="03020500000000020000"/>
              </a:rPr>
              <a:t> </a:t>
            </a:r>
            <a:r>
              <a:rPr lang="en-US" sz="3000" dirty="0" err="1">
                <a:solidFill>
                  <a:srgbClr val="000000"/>
                </a:solidFill>
                <a:latin typeface="Quintessential" panose="03020500000000020000"/>
              </a:rPr>
              <a:t>gospodarczy</a:t>
            </a:r>
            <a:endParaRPr lang="en-US" sz="3000" dirty="0">
              <a:solidFill>
                <a:srgbClr val="000000"/>
              </a:solidFill>
              <a:latin typeface="Quintessential" panose="03020500000000020000"/>
            </a:endParaRPr>
          </a:p>
          <a:p>
            <a:pPr>
              <a:lnSpc>
                <a:spcPts val="4200"/>
              </a:lnSpc>
            </a:pPr>
            <a:r>
              <a:rPr lang="en-US" sz="3000" dirty="0">
                <a:solidFill>
                  <a:srgbClr val="000000"/>
                </a:solidFill>
                <a:latin typeface="Quintessential" panose="03020500000000020000"/>
              </a:rPr>
              <a:t>der </a:t>
            </a:r>
            <a:r>
              <a:rPr lang="en-US" sz="3000" dirty="0" err="1">
                <a:solidFill>
                  <a:srgbClr val="000000"/>
                </a:solidFill>
                <a:latin typeface="Quintessential" panose="03020500000000020000"/>
              </a:rPr>
              <a:t>Finanzmarkt</a:t>
            </a:r>
            <a:r>
              <a:rPr lang="en-US" sz="3000" dirty="0">
                <a:solidFill>
                  <a:srgbClr val="000000"/>
                </a:solidFill>
                <a:latin typeface="Quintessential" panose="03020500000000020000"/>
              </a:rPr>
              <a:t> – </a:t>
            </a:r>
            <a:r>
              <a:rPr lang="en-US" sz="3000" dirty="0" err="1">
                <a:solidFill>
                  <a:srgbClr val="000000"/>
                </a:solidFill>
                <a:latin typeface="Quintessential" panose="03020500000000020000"/>
              </a:rPr>
              <a:t>rynek</a:t>
            </a:r>
            <a:r>
              <a:rPr lang="en-US" sz="3000" dirty="0">
                <a:solidFill>
                  <a:srgbClr val="000000"/>
                </a:solidFill>
                <a:latin typeface="Quintessential" panose="03020500000000020000"/>
              </a:rPr>
              <a:t> </a:t>
            </a:r>
            <a:r>
              <a:rPr lang="en-US" sz="3000" dirty="0" err="1">
                <a:solidFill>
                  <a:srgbClr val="000000"/>
                </a:solidFill>
                <a:latin typeface="Quintessential" panose="03020500000000020000"/>
              </a:rPr>
              <a:t>finansowy</a:t>
            </a:r>
            <a:endParaRPr lang="en-US" sz="3000" dirty="0">
              <a:solidFill>
                <a:srgbClr val="000000"/>
              </a:solidFill>
              <a:latin typeface="Quintessential" panose="03020500000000020000"/>
            </a:endParaRPr>
          </a:p>
          <a:p>
            <a:pPr>
              <a:lnSpc>
                <a:spcPts val="4200"/>
              </a:lnSpc>
            </a:pPr>
            <a:r>
              <a:rPr lang="en-US" sz="3000" dirty="0">
                <a:solidFill>
                  <a:srgbClr val="000000"/>
                </a:solidFill>
                <a:latin typeface="Quintessential" panose="03020500000000020000"/>
              </a:rPr>
              <a:t>der </a:t>
            </a:r>
            <a:r>
              <a:rPr lang="en-US" sz="3000" dirty="0" err="1">
                <a:solidFill>
                  <a:srgbClr val="000000"/>
                </a:solidFill>
                <a:latin typeface="Quintessential" panose="03020500000000020000"/>
              </a:rPr>
              <a:t>Zinssatz</a:t>
            </a:r>
            <a:r>
              <a:rPr lang="en-US" sz="3000" dirty="0">
                <a:solidFill>
                  <a:srgbClr val="000000"/>
                </a:solidFill>
                <a:latin typeface="Quintessential" panose="03020500000000020000"/>
              </a:rPr>
              <a:t> – </a:t>
            </a:r>
            <a:r>
              <a:rPr lang="en-US" sz="3000" dirty="0" err="1">
                <a:solidFill>
                  <a:srgbClr val="000000"/>
                </a:solidFill>
                <a:latin typeface="Quintessential" panose="03020500000000020000"/>
              </a:rPr>
              <a:t>stopa</a:t>
            </a:r>
            <a:r>
              <a:rPr lang="en-US" sz="3000" dirty="0">
                <a:solidFill>
                  <a:srgbClr val="000000"/>
                </a:solidFill>
                <a:latin typeface="Quintessential" panose="03020500000000020000"/>
              </a:rPr>
              <a:t> </a:t>
            </a:r>
            <a:r>
              <a:rPr lang="en-US" sz="3000" dirty="0" err="1">
                <a:solidFill>
                  <a:srgbClr val="000000"/>
                </a:solidFill>
                <a:latin typeface="Quintessential" panose="03020500000000020000"/>
              </a:rPr>
              <a:t>procentowa</a:t>
            </a:r>
            <a:endParaRPr lang="en-US" sz="3000" dirty="0">
              <a:solidFill>
                <a:srgbClr val="000000"/>
              </a:solidFill>
              <a:latin typeface="Quintessential" panose="03020500000000020000"/>
            </a:endParaRPr>
          </a:p>
          <a:p>
            <a:pPr>
              <a:lnSpc>
                <a:spcPts val="4200"/>
              </a:lnSpc>
            </a:pPr>
            <a:r>
              <a:rPr lang="en-US" sz="3000" dirty="0">
                <a:solidFill>
                  <a:srgbClr val="000000"/>
                </a:solidFill>
                <a:latin typeface="Quintessential" panose="03020500000000020000"/>
              </a:rPr>
              <a:t>die Inflation – </a:t>
            </a:r>
            <a:r>
              <a:rPr lang="en-US" sz="3000" dirty="0" err="1">
                <a:solidFill>
                  <a:srgbClr val="000000"/>
                </a:solidFill>
                <a:latin typeface="Quintessential" panose="03020500000000020000"/>
              </a:rPr>
              <a:t>inflacja</a:t>
            </a:r>
            <a:endParaRPr lang="pl-PL" sz="3000" dirty="0">
              <a:solidFill>
                <a:srgbClr val="000000"/>
              </a:solidFill>
              <a:latin typeface="Quintessential" panose="03020500000000020000"/>
            </a:endParaRPr>
          </a:p>
          <a:p>
            <a:pPr>
              <a:lnSpc>
                <a:spcPts val="4200"/>
              </a:lnSpc>
            </a:pPr>
            <a:endParaRPr lang="pl-PL" sz="3000" dirty="0">
              <a:solidFill>
                <a:srgbClr val="000000"/>
              </a:solidFill>
              <a:latin typeface="Quintessential" panose="03020500000000020000"/>
            </a:endParaRPr>
          </a:p>
          <a:p>
            <a:pPr>
              <a:lnSpc>
                <a:spcPts val="4200"/>
              </a:lnSpc>
            </a:pPr>
            <a:endParaRPr lang="en-US" sz="3000" dirty="0">
              <a:solidFill>
                <a:srgbClr val="000000"/>
              </a:solidFill>
              <a:latin typeface="Quintessential" panose="03020500000000020000"/>
            </a:endParaRPr>
          </a:p>
          <a:p>
            <a:pPr>
              <a:lnSpc>
                <a:spcPts val="4200"/>
              </a:lnSpc>
            </a:pPr>
            <a:r>
              <a:rPr lang="en-US" sz="3000" dirty="0">
                <a:solidFill>
                  <a:srgbClr val="000000"/>
                </a:solidFill>
                <a:latin typeface="Quintessential" panose="03020500000000020000"/>
              </a:rPr>
              <a:t>das </a:t>
            </a:r>
            <a:r>
              <a:rPr lang="en-US" sz="3000" dirty="0" err="1">
                <a:solidFill>
                  <a:srgbClr val="000000"/>
                </a:solidFill>
                <a:latin typeface="Quintessential" panose="03020500000000020000"/>
              </a:rPr>
              <a:t>Inflationsziel</a:t>
            </a:r>
            <a:r>
              <a:rPr lang="en-US" sz="3000" dirty="0">
                <a:solidFill>
                  <a:srgbClr val="000000"/>
                </a:solidFill>
                <a:latin typeface="Quintessential" panose="03020500000000020000"/>
              </a:rPr>
              <a:t> - </a:t>
            </a:r>
            <a:r>
              <a:rPr lang="en-US" sz="3000" dirty="0" err="1">
                <a:solidFill>
                  <a:srgbClr val="000000"/>
                </a:solidFill>
                <a:latin typeface="Quintessential" panose="03020500000000020000"/>
              </a:rPr>
              <a:t>cel</a:t>
            </a:r>
            <a:r>
              <a:rPr lang="en-US" sz="3000" dirty="0">
                <a:solidFill>
                  <a:srgbClr val="000000"/>
                </a:solidFill>
                <a:latin typeface="Quintessential" panose="03020500000000020000"/>
              </a:rPr>
              <a:t> </a:t>
            </a:r>
            <a:r>
              <a:rPr lang="en-US" sz="3000" dirty="0" err="1">
                <a:solidFill>
                  <a:srgbClr val="000000"/>
                </a:solidFill>
                <a:latin typeface="Quintessential" panose="03020500000000020000"/>
              </a:rPr>
              <a:t>inflacyjny</a:t>
            </a:r>
            <a:endParaRPr lang="en-US" sz="3000" dirty="0">
              <a:solidFill>
                <a:srgbClr val="000000"/>
              </a:solidFill>
              <a:latin typeface="Quintessential" panose="03020500000000020000"/>
            </a:endParaRPr>
          </a:p>
          <a:p>
            <a:pPr>
              <a:lnSpc>
                <a:spcPts val="4200"/>
              </a:lnSpc>
            </a:pPr>
            <a:endParaRPr lang="en-US" sz="3000" dirty="0">
              <a:solidFill>
                <a:srgbClr val="000000"/>
              </a:solidFill>
              <a:latin typeface="Quintessential" panose="03020500000000020000"/>
            </a:endParaRPr>
          </a:p>
        </p:txBody>
      </p:sp>
      <p:sp>
        <p:nvSpPr>
          <p:cNvPr id="8" name="TextBox 8"/>
          <p:cNvSpPr txBox="1"/>
          <p:nvPr/>
        </p:nvSpPr>
        <p:spPr>
          <a:xfrm>
            <a:off x="9399984" y="2757610"/>
            <a:ext cx="7859316" cy="7887031"/>
          </a:xfrm>
          <a:prstGeom prst="rect">
            <a:avLst/>
          </a:prstGeom>
        </p:spPr>
        <p:txBody>
          <a:bodyPr lIns="0" tIns="0" rIns="0" bIns="0" rtlCol="0" anchor="t">
            <a:spAutoFit/>
          </a:bodyPr>
          <a:lstStyle/>
          <a:p>
            <a:pPr>
              <a:spcAft>
                <a:spcPts val="800"/>
              </a:spcAft>
            </a:pPr>
            <a:r>
              <a:rPr lang="de-AT" sz="3000" kern="100" dirty="0">
                <a:effectLst/>
                <a:latin typeface="Quintessential" panose="03020500000000020000" charset="0"/>
                <a:ea typeface="Calibri" panose="020F0502020204030204" pitchFamily="34" charset="0"/>
                <a:cs typeface="Times New Roman" panose="02020603050405020304" pitchFamily="18" charset="0"/>
              </a:rPr>
              <a:t>die Geldpolitik - </a:t>
            </a:r>
            <a:r>
              <a:rPr lang="de-AT" sz="3000" kern="100" dirty="0" err="1">
                <a:effectLst/>
                <a:latin typeface="Quintessential" panose="03020500000000020000" charset="0"/>
                <a:ea typeface="Calibri" panose="020F0502020204030204" pitchFamily="34" charset="0"/>
                <a:cs typeface="Times New Roman" panose="02020603050405020304" pitchFamily="18" charset="0"/>
              </a:rPr>
              <a:t>polityka</a:t>
            </a:r>
            <a:r>
              <a:rPr lang="de-AT" sz="3000" kern="100" dirty="0">
                <a:effectLst/>
                <a:latin typeface="Quintessential" panose="03020500000000020000" charset="0"/>
                <a:ea typeface="Calibri" panose="020F0502020204030204" pitchFamily="34" charset="0"/>
                <a:cs typeface="Times New Roman" panose="02020603050405020304" pitchFamily="18" charset="0"/>
              </a:rPr>
              <a:t> </a:t>
            </a:r>
            <a:r>
              <a:rPr lang="de-AT" sz="3000" kern="100" dirty="0" err="1">
                <a:effectLst/>
                <a:latin typeface="Quintessential" panose="03020500000000020000" charset="0"/>
                <a:ea typeface="Calibri" panose="020F0502020204030204" pitchFamily="34" charset="0"/>
                <a:cs typeface="Times New Roman" panose="02020603050405020304" pitchFamily="18" charset="0"/>
              </a:rPr>
              <a:t>pieniężna</a:t>
            </a:r>
            <a:endParaRPr lang="pl-PL" sz="3000" kern="100" dirty="0">
              <a:effectLst/>
              <a:latin typeface="Quintessential" panose="03020500000000020000" charset="0"/>
              <a:ea typeface="Calibri" panose="020F0502020204030204" pitchFamily="34" charset="0"/>
              <a:cs typeface="Times New Roman" panose="02020603050405020304" pitchFamily="18" charset="0"/>
            </a:endParaRPr>
          </a:p>
          <a:p>
            <a:pPr>
              <a:spcAft>
                <a:spcPts val="800"/>
              </a:spcAft>
            </a:pPr>
            <a:r>
              <a:rPr lang="de-AT" sz="3000" kern="100" dirty="0">
                <a:effectLst/>
                <a:latin typeface="Quintessential" panose="03020500000000020000" charset="0"/>
                <a:ea typeface="Calibri" panose="020F0502020204030204" pitchFamily="34" charset="0"/>
                <a:cs typeface="Times New Roman" panose="02020603050405020304" pitchFamily="18" charset="0"/>
              </a:rPr>
              <a:t>die Bankenaufsicht - </a:t>
            </a:r>
            <a:r>
              <a:rPr lang="de-AT" sz="3000" kern="100" dirty="0" err="1">
                <a:effectLst/>
                <a:latin typeface="Quintessential" panose="03020500000000020000" charset="0"/>
                <a:ea typeface="Calibri" panose="020F0502020204030204" pitchFamily="34" charset="0"/>
                <a:cs typeface="Times New Roman" panose="02020603050405020304" pitchFamily="18" charset="0"/>
              </a:rPr>
              <a:t>nadzór</a:t>
            </a:r>
            <a:r>
              <a:rPr lang="de-AT" sz="3000" kern="100" dirty="0">
                <a:effectLst/>
                <a:latin typeface="Quintessential" panose="03020500000000020000" charset="0"/>
                <a:ea typeface="Calibri" panose="020F0502020204030204" pitchFamily="34" charset="0"/>
                <a:cs typeface="Times New Roman" panose="02020603050405020304" pitchFamily="18" charset="0"/>
              </a:rPr>
              <a:t> </a:t>
            </a:r>
            <a:r>
              <a:rPr lang="de-AT" sz="3000" kern="100" dirty="0" err="1">
                <a:effectLst/>
                <a:latin typeface="Quintessential" panose="03020500000000020000" charset="0"/>
                <a:ea typeface="Calibri" panose="020F0502020204030204" pitchFamily="34" charset="0"/>
                <a:cs typeface="Times New Roman" panose="02020603050405020304" pitchFamily="18" charset="0"/>
              </a:rPr>
              <a:t>bankowy</a:t>
            </a:r>
            <a:endParaRPr lang="pl-PL" sz="3000" kern="100" dirty="0">
              <a:effectLst/>
              <a:latin typeface="Quintessential" panose="03020500000000020000" charset="0"/>
              <a:ea typeface="Calibri" panose="020F0502020204030204" pitchFamily="34" charset="0"/>
              <a:cs typeface="Times New Roman" panose="02020603050405020304" pitchFamily="18" charset="0"/>
            </a:endParaRPr>
          </a:p>
          <a:p>
            <a:pPr>
              <a:spcAft>
                <a:spcPts val="800"/>
              </a:spcAft>
            </a:pPr>
            <a:r>
              <a:rPr lang="de-AT" sz="3000" kern="100" dirty="0">
                <a:effectLst/>
                <a:latin typeface="Quintessential" panose="03020500000000020000" charset="0"/>
                <a:ea typeface="Calibri" panose="020F0502020204030204" pitchFamily="34" charset="0"/>
                <a:cs typeface="Times New Roman" panose="02020603050405020304" pitchFamily="18" charset="0"/>
              </a:rPr>
              <a:t>die Führung - </a:t>
            </a:r>
            <a:r>
              <a:rPr lang="de-AT" sz="3000" kern="100" dirty="0" err="1">
                <a:effectLst/>
                <a:latin typeface="Quintessential" panose="03020500000000020000" charset="0"/>
                <a:ea typeface="Calibri" panose="020F0502020204030204" pitchFamily="34" charset="0"/>
                <a:cs typeface="Times New Roman" panose="02020603050405020304" pitchFamily="18" charset="0"/>
              </a:rPr>
              <a:t>kierowanie</a:t>
            </a:r>
            <a:endParaRPr lang="pl-PL" sz="3000" kern="100" dirty="0">
              <a:effectLst/>
              <a:latin typeface="Quintessential" panose="03020500000000020000" charset="0"/>
              <a:ea typeface="Calibri" panose="020F0502020204030204" pitchFamily="34" charset="0"/>
              <a:cs typeface="Times New Roman" panose="02020603050405020304" pitchFamily="18" charset="0"/>
            </a:endParaRPr>
          </a:p>
          <a:p>
            <a:pPr>
              <a:spcAft>
                <a:spcPts val="800"/>
              </a:spcAft>
            </a:pPr>
            <a:r>
              <a:rPr lang="de-AT" sz="3000" kern="100" dirty="0">
                <a:effectLst/>
                <a:latin typeface="Quintessential" panose="03020500000000020000" charset="0"/>
                <a:ea typeface="Calibri" panose="020F0502020204030204" pitchFamily="34" charset="0"/>
                <a:cs typeface="Times New Roman" panose="02020603050405020304" pitchFamily="18" charset="0"/>
              </a:rPr>
              <a:t>das Zahlungssystem – </a:t>
            </a:r>
            <a:r>
              <a:rPr lang="de-AT" sz="3000" kern="100" dirty="0" err="1">
                <a:effectLst/>
                <a:latin typeface="Quintessential" panose="03020500000000020000" charset="0"/>
                <a:ea typeface="Calibri" panose="020F0502020204030204" pitchFamily="34" charset="0"/>
                <a:cs typeface="Times New Roman" panose="02020603050405020304" pitchFamily="18" charset="0"/>
              </a:rPr>
              <a:t>system</a:t>
            </a:r>
            <a:r>
              <a:rPr lang="de-AT" sz="3000" kern="100" dirty="0">
                <a:effectLst/>
                <a:latin typeface="Quintessential" panose="03020500000000020000" charset="0"/>
                <a:ea typeface="Calibri" panose="020F0502020204030204" pitchFamily="34" charset="0"/>
                <a:cs typeface="Times New Roman" panose="02020603050405020304" pitchFamily="18" charset="0"/>
              </a:rPr>
              <a:t> </a:t>
            </a:r>
            <a:r>
              <a:rPr lang="de-AT" sz="3000" kern="100" dirty="0" err="1">
                <a:effectLst/>
                <a:latin typeface="Quintessential" panose="03020500000000020000" charset="0"/>
                <a:ea typeface="Calibri" panose="020F0502020204030204" pitchFamily="34" charset="0"/>
                <a:cs typeface="Times New Roman" panose="02020603050405020304" pitchFamily="18" charset="0"/>
              </a:rPr>
              <a:t>płatniczy</a:t>
            </a:r>
            <a:endParaRPr lang="pl-PL" sz="3000" kern="100" dirty="0">
              <a:effectLst/>
              <a:latin typeface="Quintessential" panose="03020500000000020000" charset="0"/>
              <a:ea typeface="Calibri" panose="020F0502020204030204" pitchFamily="34" charset="0"/>
              <a:cs typeface="Times New Roman" panose="02020603050405020304" pitchFamily="18" charset="0"/>
            </a:endParaRPr>
          </a:p>
          <a:p>
            <a:pPr>
              <a:spcAft>
                <a:spcPts val="800"/>
              </a:spcAft>
            </a:pPr>
            <a:r>
              <a:rPr lang="de-AT" sz="3000" kern="100" dirty="0">
                <a:effectLst/>
                <a:latin typeface="Quintessential" panose="03020500000000020000" charset="0"/>
                <a:ea typeface="Calibri" panose="020F0502020204030204" pitchFamily="34" charset="0"/>
                <a:cs typeface="Times New Roman" panose="02020603050405020304" pitchFamily="18" charset="0"/>
              </a:rPr>
              <a:t>die Infrastruktur - </a:t>
            </a:r>
            <a:r>
              <a:rPr lang="de-AT" sz="3000" kern="100" dirty="0" err="1">
                <a:effectLst/>
                <a:latin typeface="Quintessential" panose="03020500000000020000" charset="0"/>
                <a:ea typeface="Calibri" panose="020F0502020204030204" pitchFamily="34" charset="0"/>
                <a:cs typeface="Times New Roman" panose="02020603050405020304" pitchFamily="18" charset="0"/>
              </a:rPr>
              <a:t>infrastruktura</a:t>
            </a:r>
            <a:endParaRPr lang="pl-PL" sz="3000" kern="100" dirty="0">
              <a:effectLst/>
              <a:latin typeface="Quintessential" panose="03020500000000020000" charset="0"/>
              <a:ea typeface="Calibri" panose="020F0502020204030204" pitchFamily="34" charset="0"/>
              <a:cs typeface="Times New Roman" panose="02020603050405020304" pitchFamily="18" charset="0"/>
            </a:endParaRPr>
          </a:p>
          <a:p>
            <a:pPr>
              <a:spcAft>
                <a:spcPts val="800"/>
              </a:spcAft>
            </a:pPr>
            <a:r>
              <a:rPr lang="de-AT" sz="3000" kern="100" dirty="0">
                <a:effectLst/>
                <a:latin typeface="Quintessential" panose="03020500000000020000" charset="0"/>
                <a:ea typeface="Calibri" panose="020F0502020204030204" pitchFamily="34" charset="0"/>
                <a:cs typeface="Times New Roman" panose="02020603050405020304" pitchFamily="18" charset="0"/>
              </a:rPr>
              <a:t>die Preisniveaustabilität – </a:t>
            </a:r>
            <a:r>
              <a:rPr lang="de-AT" sz="3000" kern="100" dirty="0" err="1">
                <a:effectLst/>
                <a:latin typeface="Quintessential" panose="03020500000000020000" charset="0"/>
                <a:ea typeface="Calibri" panose="020F0502020204030204" pitchFamily="34" charset="0"/>
                <a:cs typeface="Times New Roman" panose="02020603050405020304" pitchFamily="18" charset="0"/>
              </a:rPr>
              <a:t>stabilność</a:t>
            </a:r>
            <a:r>
              <a:rPr lang="de-AT" sz="3000" kern="100" dirty="0">
                <a:effectLst/>
                <a:latin typeface="Quintessential" panose="03020500000000020000" charset="0"/>
                <a:ea typeface="Calibri" panose="020F0502020204030204" pitchFamily="34" charset="0"/>
                <a:cs typeface="Times New Roman" panose="02020603050405020304" pitchFamily="18" charset="0"/>
              </a:rPr>
              <a:t> </a:t>
            </a:r>
            <a:r>
              <a:rPr lang="de-AT" sz="3000" kern="100" dirty="0" err="1">
                <a:effectLst/>
                <a:latin typeface="Quintessential" panose="03020500000000020000" charset="0"/>
                <a:ea typeface="Calibri" panose="020F0502020204030204" pitchFamily="34" charset="0"/>
                <a:cs typeface="Times New Roman" panose="02020603050405020304" pitchFamily="18" charset="0"/>
              </a:rPr>
              <a:t>poziomu</a:t>
            </a:r>
            <a:r>
              <a:rPr lang="de-AT" sz="3000" kern="100" dirty="0">
                <a:effectLst/>
                <a:latin typeface="Quintessential" panose="03020500000000020000" charset="0"/>
                <a:ea typeface="Calibri" panose="020F0502020204030204" pitchFamily="34" charset="0"/>
                <a:cs typeface="Times New Roman" panose="02020603050405020304" pitchFamily="18" charset="0"/>
              </a:rPr>
              <a:t> </a:t>
            </a:r>
            <a:r>
              <a:rPr lang="de-AT" sz="3000" kern="100" dirty="0" err="1">
                <a:effectLst/>
                <a:latin typeface="Quintessential" panose="03020500000000020000" charset="0"/>
                <a:ea typeface="Calibri" panose="020F0502020204030204" pitchFamily="34" charset="0"/>
                <a:cs typeface="Times New Roman" panose="02020603050405020304" pitchFamily="18" charset="0"/>
              </a:rPr>
              <a:t>cen</a:t>
            </a:r>
            <a:endParaRPr lang="pl-PL" sz="3000" kern="100" dirty="0">
              <a:effectLst/>
              <a:latin typeface="Quintessential" panose="03020500000000020000" charset="0"/>
              <a:ea typeface="Calibri" panose="020F0502020204030204" pitchFamily="34" charset="0"/>
              <a:cs typeface="Times New Roman" panose="02020603050405020304" pitchFamily="18" charset="0"/>
            </a:endParaRPr>
          </a:p>
          <a:p>
            <a:pPr>
              <a:spcAft>
                <a:spcPts val="800"/>
              </a:spcAft>
            </a:pPr>
            <a:r>
              <a:rPr lang="de-AT" sz="3000" kern="100" dirty="0">
                <a:effectLst/>
                <a:latin typeface="Quintessential" panose="03020500000000020000" charset="0"/>
                <a:ea typeface="Calibri" panose="020F0502020204030204" pitchFamily="34" charset="0"/>
                <a:cs typeface="Times New Roman" panose="02020603050405020304" pitchFamily="18" charset="0"/>
              </a:rPr>
              <a:t>die Emission - </a:t>
            </a:r>
            <a:r>
              <a:rPr lang="de-AT" sz="3000" kern="100" dirty="0" err="1">
                <a:effectLst/>
                <a:latin typeface="Quintessential" panose="03020500000000020000" charset="0"/>
                <a:ea typeface="Calibri" panose="020F0502020204030204" pitchFamily="34" charset="0"/>
                <a:cs typeface="Times New Roman" panose="02020603050405020304" pitchFamily="18" charset="0"/>
              </a:rPr>
              <a:t>emisja</a:t>
            </a:r>
            <a:endParaRPr lang="pl-PL" sz="3000" kern="100" dirty="0">
              <a:effectLst/>
              <a:latin typeface="Quintessential" panose="03020500000000020000" charset="0"/>
              <a:ea typeface="Calibri" panose="020F0502020204030204" pitchFamily="34" charset="0"/>
              <a:cs typeface="Times New Roman" panose="02020603050405020304" pitchFamily="18" charset="0"/>
            </a:endParaRPr>
          </a:p>
          <a:p>
            <a:pPr>
              <a:spcAft>
                <a:spcPts val="800"/>
              </a:spcAft>
            </a:pPr>
            <a:r>
              <a:rPr lang="de-AT" sz="3000" kern="100" dirty="0">
                <a:effectLst/>
                <a:latin typeface="Quintessential" panose="03020500000000020000" charset="0"/>
                <a:ea typeface="Calibri" panose="020F0502020204030204" pitchFamily="34" charset="0"/>
                <a:cs typeface="Times New Roman" panose="02020603050405020304" pitchFamily="18" charset="0"/>
              </a:rPr>
              <a:t>das Preisniveau - </a:t>
            </a:r>
            <a:r>
              <a:rPr lang="de-AT" sz="3000" kern="100" dirty="0" err="1">
                <a:effectLst/>
                <a:latin typeface="Quintessential" panose="03020500000000020000" charset="0"/>
                <a:ea typeface="Calibri" panose="020F0502020204030204" pitchFamily="34" charset="0"/>
                <a:cs typeface="Times New Roman" panose="02020603050405020304" pitchFamily="18" charset="0"/>
              </a:rPr>
              <a:t>poziom</a:t>
            </a:r>
            <a:r>
              <a:rPr lang="de-AT" sz="3000" kern="100" dirty="0">
                <a:effectLst/>
                <a:latin typeface="Quintessential" panose="03020500000000020000" charset="0"/>
                <a:ea typeface="Calibri" panose="020F0502020204030204" pitchFamily="34" charset="0"/>
                <a:cs typeface="Times New Roman" panose="02020603050405020304" pitchFamily="18" charset="0"/>
              </a:rPr>
              <a:t> </a:t>
            </a:r>
            <a:r>
              <a:rPr lang="de-AT" sz="3000" kern="100" dirty="0" err="1">
                <a:effectLst/>
                <a:latin typeface="Quintessential" panose="03020500000000020000" charset="0"/>
                <a:ea typeface="Calibri" panose="020F0502020204030204" pitchFamily="34" charset="0"/>
                <a:cs typeface="Times New Roman" panose="02020603050405020304" pitchFamily="18" charset="0"/>
              </a:rPr>
              <a:t>cen</a:t>
            </a:r>
            <a:endParaRPr lang="pl-PL" sz="3000" kern="100" dirty="0">
              <a:effectLst/>
              <a:latin typeface="Quintessential" panose="03020500000000020000" charset="0"/>
              <a:ea typeface="Calibri" panose="020F0502020204030204" pitchFamily="34" charset="0"/>
              <a:cs typeface="Times New Roman" panose="02020603050405020304" pitchFamily="18" charset="0"/>
            </a:endParaRPr>
          </a:p>
          <a:p>
            <a:pPr>
              <a:spcAft>
                <a:spcPts val="800"/>
              </a:spcAft>
            </a:pPr>
            <a:r>
              <a:rPr lang="de-AT" sz="3000" kern="100" dirty="0">
                <a:effectLst/>
                <a:latin typeface="Quintessential" panose="03020500000000020000" charset="0"/>
                <a:ea typeface="Calibri" panose="020F0502020204030204" pitchFamily="34" charset="0"/>
                <a:cs typeface="Times New Roman" panose="02020603050405020304" pitchFamily="18" charset="0"/>
              </a:rPr>
              <a:t>die Bankdienstleistungen - </a:t>
            </a:r>
            <a:r>
              <a:rPr lang="de-AT" sz="3000" kern="100" dirty="0" err="1">
                <a:effectLst/>
                <a:latin typeface="Quintessential" panose="03020500000000020000" charset="0"/>
                <a:ea typeface="Calibri" panose="020F0502020204030204" pitchFamily="34" charset="0"/>
                <a:cs typeface="Times New Roman" panose="02020603050405020304" pitchFamily="18" charset="0"/>
              </a:rPr>
              <a:t>usługi</a:t>
            </a:r>
            <a:r>
              <a:rPr lang="de-AT" sz="3000" kern="100" dirty="0">
                <a:effectLst/>
                <a:latin typeface="Quintessential" panose="03020500000000020000" charset="0"/>
                <a:ea typeface="Calibri" panose="020F0502020204030204" pitchFamily="34" charset="0"/>
                <a:cs typeface="Times New Roman" panose="02020603050405020304" pitchFamily="18" charset="0"/>
              </a:rPr>
              <a:t> </a:t>
            </a:r>
            <a:r>
              <a:rPr lang="de-AT" sz="3000" kern="100" dirty="0" err="1">
                <a:effectLst/>
                <a:latin typeface="Quintessential" panose="03020500000000020000" charset="0"/>
                <a:ea typeface="Calibri" panose="020F0502020204030204" pitchFamily="34" charset="0"/>
                <a:cs typeface="Times New Roman" panose="02020603050405020304" pitchFamily="18" charset="0"/>
              </a:rPr>
              <a:t>bankowe</a:t>
            </a:r>
            <a:endParaRPr lang="pl-PL" sz="3000" kern="100" dirty="0">
              <a:effectLst/>
              <a:latin typeface="Quintessential" panose="03020500000000020000" charset="0"/>
              <a:ea typeface="Calibri" panose="020F0502020204030204" pitchFamily="34" charset="0"/>
              <a:cs typeface="Times New Roman" panose="02020603050405020304" pitchFamily="18" charset="0"/>
            </a:endParaRPr>
          </a:p>
          <a:p>
            <a:pPr>
              <a:spcAft>
                <a:spcPts val="800"/>
              </a:spcAft>
            </a:pPr>
            <a:r>
              <a:rPr lang="de-AT" sz="3000" kern="100" dirty="0">
                <a:effectLst/>
                <a:latin typeface="Quintessential" panose="03020500000000020000" charset="0"/>
                <a:ea typeface="Calibri" panose="020F0502020204030204" pitchFamily="34" charset="0"/>
                <a:cs typeface="Times New Roman" panose="02020603050405020304" pitchFamily="18" charset="0"/>
              </a:rPr>
              <a:t>die Bank der Banken - </a:t>
            </a:r>
            <a:r>
              <a:rPr lang="de-AT" sz="3000" kern="100" dirty="0" err="1">
                <a:effectLst/>
                <a:latin typeface="Quintessential" panose="03020500000000020000" charset="0"/>
                <a:ea typeface="Calibri" panose="020F0502020204030204" pitchFamily="34" charset="0"/>
                <a:cs typeface="Times New Roman" panose="02020603050405020304" pitchFamily="18" charset="0"/>
              </a:rPr>
              <a:t>bank</a:t>
            </a:r>
            <a:r>
              <a:rPr lang="de-AT" sz="3000" kern="100" dirty="0">
                <a:effectLst/>
                <a:latin typeface="Quintessential" panose="03020500000000020000" charset="0"/>
                <a:ea typeface="Calibri" panose="020F0502020204030204" pitchFamily="34" charset="0"/>
                <a:cs typeface="Times New Roman" panose="02020603050405020304" pitchFamily="18" charset="0"/>
              </a:rPr>
              <a:t> </a:t>
            </a:r>
            <a:r>
              <a:rPr lang="de-AT" sz="3000" kern="100" dirty="0" err="1">
                <a:effectLst/>
                <a:latin typeface="Quintessential" panose="03020500000000020000" charset="0"/>
                <a:ea typeface="Calibri" panose="020F0502020204030204" pitchFamily="34" charset="0"/>
                <a:cs typeface="Times New Roman" panose="02020603050405020304" pitchFamily="18" charset="0"/>
              </a:rPr>
              <a:t>banków</a:t>
            </a:r>
            <a:endParaRPr lang="pl-PL" sz="3000" kern="100" dirty="0">
              <a:effectLst/>
              <a:latin typeface="Quintessential" panose="03020500000000020000" charset="0"/>
              <a:ea typeface="Calibri" panose="020F0502020204030204" pitchFamily="34" charset="0"/>
              <a:cs typeface="Times New Roman" panose="02020603050405020304" pitchFamily="18" charset="0"/>
            </a:endParaRPr>
          </a:p>
          <a:p>
            <a:pPr>
              <a:spcAft>
                <a:spcPts val="800"/>
              </a:spcAft>
            </a:pPr>
            <a:r>
              <a:rPr lang="de-AT" sz="3000" kern="100" dirty="0">
                <a:effectLst/>
                <a:latin typeface="Quintessential" panose="03020500000000020000" charset="0"/>
                <a:ea typeface="Calibri" panose="020F0502020204030204" pitchFamily="34" charset="0"/>
                <a:cs typeface="Times New Roman" panose="02020603050405020304" pitchFamily="18" charset="0"/>
              </a:rPr>
              <a:t>das Gesetz - </a:t>
            </a:r>
            <a:r>
              <a:rPr lang="de-AT" sz="3000" kern="100" dirty="0" err="1">
                <a:effectLst/>
                <a:latin typeface="Quintessential" panose="03020500000000020000" charset="0"/>
                <a:ea typeface="Calibri" panose="020F0502020204030204" pitchFamily="34" charset="0"/>
                <a:cs typeface="Times New Roman" panose="02020603050405020304" pitchFamily="18" charset="0"/>
              </a:rPr>
              <a:t>ustawa</a:t>
            </a:r>
            <a:endParaRPr lang="pl-PL" sz="3000" kern="100" dirty="0">
              <a:effectLst/>
              <a:latin typeface="Quintessential" panose="03020500000000020000" charset="0"/>
              <a:ea typeface="Calibri" panose="020F0502020204030204" pitchFamily="34" charset="0"/>
              <a:cs typeface="Times New Roman" panose="02020603050405020304" pitchFamily="18" charset="0"/>
            </a:endParaRPr>
          </a:p>
          <a:p>
            <a:pPr>
              <a:spcAft>
                <a:spcPts val="800"/>
              </a:spcAft>
            </a:pPr>
            <a:r>
              <a:rPr lang="de-AT" sz="3000" kern="100" dirty="0">
                <a:effectLst/>
                <a:latin typeface="Quintessential" panose="03020500000000020000" charset="0"/>
                <a:ea typeface="Calibri" panose="020F0502020204030204" pitchFamily="34" charset="0"/>
                <a:cs typeface="Times New Roman" panose="02020603050405020304" pitchFamily="18" charset="0"/>
              </a:rPr>
              <a:t>die Reference Rate - </a:t>
            </a:r>
            <a:r>
              <a:rPr lang="de-AT" sz="3000" kern="100" dirty="0" err="1">
                <a:effectLst/>
                <a:latin typeface="Quintessential" panose="03020500000000020000" charset="0"/>
                <a:ea typeface="Calibri" panose="020F0502020204030204" pitchFamily="34" charset="0"/>
                <a:cs typeface="Times New Roman" panose="02020603050405020304" pitchFamily="18" charset="0"/>
              </a:rPr>
              <a:t>stopa</a:t>
            </a:r>
            <a:r>
              <a:rPr lang="de-AT" sz="3000" kern="100" dirty="0">
                <a:effectLst/>
                <a:latin typeface="Quintessential" panose="03020500000000020000" charset="0"/>
                <a:ea typeface="Calibri" panose="020F0502020204030204" pitchFamily="34" charset="0"/>
                <a:cs typeface="Times New Roman" panose="02020603050405020304" pitchFamily="18" charset="0"/>
              </a:rPr>
              <a:t> </a:t>
            </a:r>
            <a:r>
              <a:rPr lang="de-AT" sz="3000" kern="100" dirty="0" err="1">
                <a:effectLst/>
                <a:latin typeface="Quintessential" panose="03020500000000020000" charset="0"/>
                <a:ea typeface="Calibri" panose="020F0502020204030204" pitchFamily="34" charset="0"/>
                <a:cs typeface="Times New Roman" panose="02020603050405020304" pitchFamily="18" charset="0"/>
              </a:rPr>
              <a:t>referencyjna</a:t>
            </a:r>
            <a:endParaRPr lang="pl-PL" sz="3000" kern="100" dirty="0">
              <a:effectLst/>
              <a:latin typeface="Quintessential" panose="03020500000000020000" charset="0"/>
              <a:ea typeface="Calibri" panose="020F0502020204030204" pitchFamily="34" charset="0"/>
              <a:cs typeface="Times New Roman" panose="02020603050405020304" pitchFamily="18" charset="0"/>
            </a:endParaRPr>
          </a:p>
          <a:p>
            <a:pPr>
              <a:lnSpc>
                <a:spcPct val="107000"/>
              </a:lnSpc>
              <a:spcAft>
                <a:spcPts val="800"/>
              </a:spcAft>
            </a:pPr>
            <a:r>
              <a:rPr lang="de-AT" sz="30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pl-PL" sz="3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4200"/>
              </a:lnSpc>
            </a:pPr>
            <a:endParaRPr lang="en-US" sz="3000" dirty="0">
              <a:solidFill>
                <a:srgbClr val="000000"/>
              </a:solidFill>
              <a:latin typeface="Quintessential" panose="0302050000000002000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FEEFF">
                <a:alpha val="100000"/>
              </a:srgbClr>
            </a:gs>
            <a:gs pos="50000">
              <a:srgbClr val="C5D0FF">
                <a:alpha val="100000"/>
              </a:srgbClr>
            </a:gs>
            <a:gs pos="100000">
              <a:srgbClr val="E0E6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212508" y="678559"/>
            <a:ext cx="16046792" cy="1905756"/>
            <a:chOff x="0" y="0"/>
            <a:chExt cx="4226316" cy="501928"/>
          </a:xfrm>
        </p:grpSpPr>
        <p:sp>
          <p:nvSpPr>
            <p:cNvPr id="3" name="Freeform 3"/>
            <p:cNvSpPr/>
            <p:nvPr/>
          </p:nvSpPr>
          <p:spPr>
            <a:xfrm>
              <a:off x="0" y="0"/>
              <a:ext cx="4226316" cy="501928"/>
            </a:xfrm>
            <a:custGeom>
              <a:avLst/>
              <a:gdLst/>
              <a:ahLst/>
              <a:cxnLst/>
              <a:rect l="l" t="t" r="r" b="b"/>
              <a:pathLst>
                <a:path w="4226316" h="501928">
                  <a:moveTo>
                    <a:pt x="24605" y="0"/>
                  </a:moveTo>
                  <a:lnTo>
                    <a:pt x="4201710" y="0"/>
                  </a:lnTo>
                  <a:cubicBezTo>
                    <a:pt x="4208236" y="0"/>
                    <a:pt x="4214495" y="2592"/>
                    <a:pt x="4219109" y="7207"/>
                  </a:cubicBezTo>
                  <a:cubicBezTo>
                    <a:pt x="4223723" y="11821"/>
                    <a:pt x="4226316" y="18080"/>
                    <a:pt x="4226316" y="24605"/>
                  </a:cubicBezTo>
                  <a:lnTo>
                    <a:pt x="4226316" y="477322"/>
                  </a:lnTo>
                  <a:cubicBezTo>
                    <a:pt x="4226316" y="483848"/>
                    <a:pt x="4223723" y="490106"/>
                    <a:pt x="4219109" y="494721"/>
                  </a:cubicBezTo>
                  <a:cubicBezTo>
                    <a:pt x="4214495" y="499335"/>
                    <a:pt x="4208236" y="501928"/>
                    <a:pt x="4201710" y="501928"/>
                  </a:cubicBezTo>
                  <a:lnTo>
                    <a:pt x="24605" y="501928"/>
                  </a:lnTo>
                  <a:cubicBezTo>
                    <a:pt x="18080" y="501928"/>
                    <a:pt x="11821" y="499335"/>
                    <a:pt x="7207" y="494721"/>
                  </a:cubicBezTo>
                  <a:cubicBezTo>
                    <a:pt x="2592" y="490106"/>
                    <a:pt x="0" y="483848"/>
                    <a:pt x="0" y="477322"/>
                  </a:cubicBezTo>
                  <a:lnTo>
                    <a:pt x="0" y="24605"/>
                  </a:lnTo>
                  <a:cubicBezTo>
                    <a:pt x="0" y="18080"/>
                    <a:pt x="2592" y="11821"/>
                    <a:pt x="7207" y="7207"/>
                  </a:cubicBezTo>
                  <a:cubicBezTo>
                    <a:pt x="11821" y="2592"/>
                    <a:pt x="18080" y="0"/>
                    <a:pt x="24605" y="0"/>
                  </a:cubicBezTo>
                  <a:close/>
                </a:path>
              </a:pathLst>
            </a:custGeom>
            <a:solidFill>
              <a:srgbClr val="E4ECFF"/>
            </a:solidFill>
          </p:spPr>
          <p:txBody>
            <a:bodyPr/>
            <a:lstStyle/>
            <a:p>
              <a:endParaRPr lang="pl-PL"/>
            </a:p>
          </p:txBody>
        </p:sp>
        <p:sp>
          <p:nvSpPr>
            <p:cNvPr id="4" name="TextBox 4"/>
            <p:cNvSpPr txBox="1"/>
            <p:nvPr/>
          </p:nvSpPr>
          <p:spPr>
            <a:xfrm>
              <a:off x="0" y="-38100"/>
              <a:ext cx="4226316" cy="540028"/>
            </a:xfrm>
            <a:prstGeom prst="rect">
              <a:avLst/>
            </a:prstGeom>
          </p:spPr>
          <p:txBody>
            <a:bodyPr lIns="50800" tIns="50800" rIns="50800" bIns="50800" rtlCol="0" anchor="ctr"/>
            <a:lstStyle/>
            <a:p>
              <a:pPr algn="ctr">
                <a:lnSpc>
                  <a:spcPts val="2660"/>
                </a:lnSpc>
              </a:pPr>
            </a:p>
          </p:txBody>
        </p:sp>
      </p:grpSp>
      <p:sp>
        <p:nvSpPr>
          <p:cNvPr id="5" name="AutoShape 5"/>
          <p:cNvSpPr/>
          <p:nvPr/>
        </p:nvSpPr>
        <p:spPr>
          <a:xfrm>
            <a:off x="515166" y="678559"/>
            <a:ext cx="17257669" cy="0"/>
          </a:xfrm>
          <a:prstGeom prst="line">
            <a:avLst/>
          </a:prstGeom>
          <a:ln w="38100" cap="flat">
            <a:solidFill>
              <a:srgbClr val="000000"/>
            </a:solidFill>
            <a:prstDash val="sysDot"/>
            <a:headEnd type="triangle" w="lg" len="med"/>
            <a:tailEnd type="triangle" w="lg" len="med"/>
          </a:ln>
        </p:spPr>
        <p:txBody>
          <a:bodyPr/>
          <a:lstStyle/>
          <a:p>
            <a:endParaRPr lang="pl-PL"/>
          </a:p>
        </p:txBody>
      </p:sp>
      <p:sp>
        <p:nvSpPr>
          <p:cNvPr id="6" name="TextBox 6"/>
          <p:cNvSpPr txBox="1"/>
          <p:nvPr/>
        </p:nvSpPr>
        <p:spPr>
          <a:xfrm>
            <a:off x="5347334" y="678015"/>
            <a:ext cx="8063865" cy="3248966"/>
          </a:xfrm>
          <a:prstGeom prst="rect">
            <a:avLst/>
          </a:prstGeom>
        </p:spPr>
        <p:txBody>
          <a:bodyPr wrap="square" lIns="0" tIns="0" rIns="0" bIns="0" rtlCol="0" anchor="t">
            <a:spAutoFit/>
          </a:bodyPr>
          <a:lstStyle/>
          <a:p>
            <a:pPr algn="ctr">
              <a:lnSpc>
                <a:spcPts val="12880"/>
              </a:lnSpc>
            </a:pPr>
            <a:r>
              <a:rPr lang="en-US" sz="9200" dirty="0">
                <a:solidFill>
                  <a:srgbClr val="000000"/>
                </a:solidFill>
                <a:latin typeface="Quintessential" panose="03020500000000020000"/>
              </a:rPr>
              <a:t>die </a:t>
            </a:r>
            <a:r>
              <a:rPr lang="en-US" sz="9200" dirty="0" err="1">
                <a:solidFill>
                  <a:srgbClr val="000000"/>
                </a:solidFill>
                <a:latin typeface="Quintessential" panose="03020500000000020000"/>
              </a:rPr>
              <a:t>Bibliographie</a:t>
            </a:r>
            <a:endParaRPr lang="en-US" sz="9200" dirty="0">
              <a:solidFill>
                <a:srgbClr val="000000"/>
              </a:solidFill>
              <a:latin typeface="Quintessential" panose="03020500000000020000"/>
            </a:endParaRPr>
          </a:p>
          <a:p>
            <a:pPr algn="ctr">
              <a:lnSpc>
                <a:spcPts val="12880"/>
              </a:lnSpc>
            </a:pPr>
            <a:endParaRPr lang="en-US" sz="9200" dirty="0">
              <a:solidFill>
                <a:srgbClr val="000000"/>
              </a:solidFill>
              <a:latin typeface="Quintessential" panose="03020500000000020000"/>
            </a:endParaRPr>
          </a:p>
        </p:txBody>
      </p:sp>
      <p:sp>
        <p:nvSpPr>
          <p:cNvPr id="7" name="TextBox 7"/>
          <p:cNvSpPr txBox="1"/>
          <p:nvPr/>
        </p:nvSpPr>
        <p:spPr>
          <a:xfrm>
            <a:off x="858011" y="3619500"/>
            <a:ext cx="17042509" cy="5289205"/>
          </a:xfrm>
          <a:prstGeom prst="rect">
            <a:avLst/>
          </a:prstGeom>
        </p:spPr>
        <p:txBody>
          <a:bodyPr lIns="0" tIns="0" rIns="0" bIns="0" rtlCol="0" anchor="t">
            <a:spAutoFit/>
          </a:bodyPr>
          <a:lstStyle/>
          <a:p>
            <a:pPr marL="815340" lvl="1" indent="-457200">
              <a:lnSpc>
                <a:spcPts val="4640"/>
              </a:lnSpc>
              <a:buFont typeface="Arial" panose="020B0604020202020204" pitchFamily="34" charset="0"/>
              <a:buChar char="•"/>
            </a:pPr>
            <a:r>
              <a:rPr lang="en-US" sz="3315" dirty="0">
                <a:solidFill>
                  <a:srgbClr val="000000"/>
                </a:solidFill>
                <a:latin typeface="Quintessential" panose="03020500000000020000" charset="0"/>
              </a:rPr>
              <a:t>https://www.global-rates.com/de/zinssatze/zentralbanken/21/polnischer-zinssatz-nbp-reference-rate/ </a:t>
            </a:r>
            <a:endParaRPr lang="en-US" sz="3315" dirty="0">
              <a:solidFill>
                <a:srgbClr val="000000"/>
              </a:solidFill>
              <a:latin typeface="Quintessential" panose="03020500000000020000" charset="0"/>
            </a:endParaRPr>
          </a:p>
          <a:p>
            <a:pPr marL="715645" lvl="1" indent="-358140">
              <a:lnSpc>
                <a:spcPts val="4640"/>
              </a:lnSpc>
              <a:buFont typeface="Arial" panose="020B0604020202020204"/>
              <a:buChar char="•"/>
            </a:pPr>
            <a:r>
              <a:rPr lang="en-US" sz="3315" dirty="0">
                <a:solidFill>
                  <a:srgbClr val="000000"/>
                </a:solidFill>
                <a:latin typeface="Quintessential" panose="03020500000000020000" charset="0"/>
              </a:rPr>
              <a:t>https://polnisches-recht.eu/index.php/ratgeber2/1273-das-polnische-bankensystem </a:t>
            </a:r>
            <a:endParaRPr lang="en-US" sz="3315" dirty="0">
              <a:solidFill>
                <a:srgbClr val="000000"/>
              </a:solidFill>
              <a:latin typeface="Quintessential" panose="03020500000000020000" charset="0"/>
            </a:endParaRPr>
          </a:p>
          <a:p>
            <a:pPr marL="715645" lvl="1" indent="-358140" algn="l">
              <a:lnSpc>
                <a:spcPts val="4640"/>
              </a:lnSpc>
              <a:buFont typeface="Arial" panose="020B0604020202020204"/>
              <a:buChar char="•"/>
            </a:pPr>
            <a:r>
              <a:rPr lang="en-US" sz="3315" dirty="0">
                <a:solidFill>
                  <a:srgbClr val="000000"/>
                </a:solidFill>
                <a:latin typeface="Quintessential" panose="03020500000000020000" charset="0"/>
              </a:rPr>
              <a:t>https://nbp.pl/o-nbp/funkcje-banku-centralnego/ </a:t>
            </a:r>
            <a:endParaRPr lang="pl-PL" sz="3315" dirty="0">
              <a:solidFill>
                <a:srgbClr val="000000"/>
              </a:solidFill>
              <a:latin typeface="Quintessential" panose="03020500000000020000" charset="0"/>
            </a:endParaRPr>
          </a:p>
          <a:p>
            <a:pPr marL="715645" lvl="1" indent="-358140" algn="l">
              <a:lnSpc>
                <a:spcPts val="4640"/>
              </a:lnSpc>
              <a:buFont typeface="Arial" panose="020B0604020202020204"/>
              <a:buChar char="•"/>
            </a:pPr>
            <a:r>
              <a:rPr lang="pl-PL" sz="3315" dirty="0">
                <a:latin typeface="Quintessential" panose="03020500000000020000" charset="0"/>
              </a:rPr>
              <a:t>https://businessinsider.com.pl/nbp</a:t>
            </a:r>
            <a:endParaRPr lang="pl-PL" sz="3315" dirty="0">
              <a:latin typeface="Quintessential" panose="03020500000000020000" charset="0"/>
            </a:endParaRPr>
          </a:p>
          <a:p>
            <a:pPr marL="715645" lvl="1" indent="-358140" algn="l">
              <a:lnSpc>
                <a:spcPts val="4640"/>
              </a:lnSpc>
              <a:buFont typeface="Arial" panose="020B0604020202020204"/>
              <a:buChar char="•"/>
            </a:pPr>
            <a:r>
              <a:rPr lang="pl-PL" sz="3315" dirty="0">
                <a:latin typeface="Quintessential" panose="03020500000000020000" charset="0"/>
              </a:rPr>
              <a:t>https://finanse.wp.pl/nbp-narodowy-bank-polski-6182347135137409c</a:t>
            </a:r>
            <a:endParaRPr lang="pl-PL" sz="3315" dirty="0">
              <a:latin typeface="Quintessential" panose="03020500000000020000" charset="0"/>
            </a:endParaRPr>
          </a:p>
          <a:p>
            <a:pPr marL="715645" lvl="1" indent="-358140" algn="l">
              <a:lnSpc>
                <a:spcPts val="4640"/>
              </a:lnSpc>
              <a:buFont typeface="Arial" panose="020B0604020202020204"/>
              <a:buChar char="•"/>
            </a:pPr>
            <a:endParaRPr lang="pl-PL" sz="3315" dirty="0">
              <a:latin typeface="Quintessential" panose="03020500000000020000" charset="0"/>
            </a:endParaRPr>
          </a:p>
          <a:p>
            <a:pPr marL="715645" lvl="1" indent="-358140" algn="l">
              <a:lnSpc>
                <a:spcPts val="4640"/>
              </a:lnSpc>
              <a:buFont typeface="Arial" panose="020B0604020202020204"/>
              <a:buChar char="•"/>
            </a:pPr>
            <a:endParaRPr lang="pl-PL" sz="3315" dirty="0">
              <a:latin typeface="Quintessential" panose="03020500000000020000" charset="0"/>
            </a:endParaRPr>
          </a:p>
          <a:p>
            <a:pPr marL="715645" lvl="1" indent="-358140" algn="l">
              <a:lnSpc>
                <a:spcPts val="4640"/>
              </a:lnSpc>
              <a:buFont typeface="Arial" panose="020B0604020202020204"/>
              <a:buChar char="•"/>
            </a:pPr>
            <a:endParaRPr lang="en-US" sz="3315" dirty="0">
              <a:solidFill>
                <a:srgbClr val="000000"/>
              </a:solidFill>
              <a:latin typeface="Quintessential" panose="03020500000000020000"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FEEFF">
                <a:alpha val="100000"/>
              </a:srgbClr>
            </a:gs>
            <a:gs pos="50000">
              <a:srgbClr val="C5D0FF">
                <a:alpha val="100000"/>
              </a:srgbClr>
            </a:gs>
            <a:gs pos="100000">
              <a:srgbClr val="E0E6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6523292" y="2872683"/>
            <a:ext cx="5804725" cy="5804725"/>
          </a:xfrm>
          <a:custGeom>
            <a:avLst/>
            <a:gdLst/>
            <a:ahLst/>
            <a:cxnLst/>
            <a:rect l="l" t="t" r="r" b="b"/>
            <a:pathLst>
              <a:path w="5804725" h="5804725">
                <a:moveTo>
                  <a:pt x="0" y="0"/>
                </a:moveTo>
                <a:lnTo>
                  <a:pt x="5804725" y="0"/>
                </a:lnTo>
                <a:lnTo>
                  <a:pt x="5804725" y="5804725"/>
                </a:lnTo>
                <a:lnTo>
                  <a:pt x="0" y="5804725"/>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pl-PL"/>
          </a:p>
        </p:txBody>
      </p:sp>
      <p:sp>
        <p:nvSpPr>
          <p:cNvPr id="3" name="TextBox 3"/>
          <p:cNvSpPr txBox="1"/>
          <p:nvPr/>
        </p:nvSpPr>
        <p:spPr>
          <a:xfrm>
            <a:off x="1374185" y="866775"/>
            <a:ext cx="16575782" cy="2005908"/>
          </a:xfrm>
          <a:prstGeom prst="rect">
            <a:avLst/>
          </a:prstGeom>
        </p:spPr>
        <p:txBody>
          <a:bodyPr lIns="0" tIns="0" rIns="0" bIns="0" rtlCol="0" anchor="t">
            <a:spAutoFit/>
          </a:bodyPr>
          <a:lstStyle/>
          <a:p>
            <a:pPr algn="ctr">
              <a:lnSpc>
                <a:spcPts val="11780"/>
              </a:lnSpc>
            </a:pPr>
            <a:r>
              <a:rPr lang="en-US" sz="8415" dirty="0">
                <a:solidFill>
                  <a:srgbClr val="000000"/>
                </a:solidFill>
                <a:latin typeface="Quintessential" panose="03020500000000020000"/>
              </a:rPr>
              <a:t>Vielen Dank für Ihre Aufmerksamkeit!</a:t>
            </a:r>
            <a:endParaRPr lang="en-US" sz="8415" dirty="0">
              <a:solidFill>
                <a:srgbClr val="000000"/>
              </a:solidFill>
              <a:latin typeface="Quintessential" panose="03020500000000020000"/>
            </a:endParaRPr>
          </a:p>
          <a:p>
            <a:pPr algn="ctr">
              <a:lnSpc>
                <a:spcPts val="11780"/>
              </a:lnSpc>
            </a:pPr>
            <a:endParaRPr lang="en-US" sz="8415" dirty="0">
              <a:solidFill>
                <a:srgbClr val="000000"/>
              </a:solidFill>
              <a:latin typeface="Quintessential" panose="0302050000000002000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FEEFF">
                <a:alpha val="100000"/>
              </a:srgbClr>
            </a:gs>
            <a:gs pos="50000">
              <a:srgbClr val="C5D0FF">
                <a:alpha val="100000"/>
              </a:srgbClr>
            </a:gs>
            <a:gs pos="100000">
              <a:srgbClr val="E0E6FF">
                <a:alpha val="100000"/>
              </a:srgbClr>
            </a:gs>
          </a:gsLst>
          <a:lin ang="0"/>
        </a:gradFill>
        <a:effectLst/>
      </p:bgPr>
    </p:bg>
    <p:spTree>
      <p:nvGrpSpPr>
        <p:cNvPr id="1" name=""/>
        <p:cNvGrpSpPr/>
        <p:nvPr/>
      </p:nvGrpSpPr>
      <p:grpSpPr>
        <a:xfrm>
          <a:off x="0" y="0"/>
          <a:ext cx="0" cy="0"/>
          <a:chOff x="0" y="0"/>
          <a:chExt cx="0" cy="0"/>
        </a:xfrm>
      </p:grpSpPr>
      <p:sp>
        <p:nvSpPr>
          <p:cNvPr id="7" name="TextBox 7"/>
          <p:cNvSpPr txBox="1"/>
          <p:nvPr/>
        </p:nvSpPr>
        <p:spPr>
          <a:xfrm>
            <a:off x="1243777" y="2848315"/>
            <a:ext cx="9351850" cy="9203353"/>
          </a:xfrm>
          <a:prstGeom prst="rect">
            <a:avLst/>
          </a:prstGeom>
        </p:spPr>
        <p:txBody>
          <a:bodyPr lIns="0" tIns="0" rIns="0" bIns="0" rtlCol="0" anchor="t">
            <a:spAutoFit/>
          </a:bodyPr>
          <a:lstStyle/>
          <a:p>
            <a:pPr marL="685800" indent="-685800">
              <a:buFont typeface="Wingdings" panose="05000000000000000000" pitchFamily="2" charset="2"/>
              <a:buChar char="§"/>
            </a:pPr>
            <a:r>
              <a:rPr lang="en-US" sz="4400" dirty="0">
                <a:solidFill>
                  <a:srgbClr val="000000"/>
                </a:solidFill>
                <a:latin typeface="Quintessential" panose="03020500000000020000"/>
              </a:rPr>
              <a:t>Was </a:t>
            </a:r>
            <a:r>
              <a:rPr lang="en-US" sz="4400" dirty="0" err="1">
                <a:solidFill>
                  <a:srgbClr val="000000"/>
                </a:solidFill>
                <a:latin typeface="Quintessential" panose="03020500000000020000"/>
              </a:rPr>
              <a:t>ist</a:t>
            </a:r>
            <a:r>
              <a:rPr lang="en-US" sz="4400" dirty="0">
                <a:solidFill>
                  <a:srgbClr val="000000"/>
                </a:solidFill>
                <a:latin typeface="Quintessential" panose="03020500000000020000"/>
              </a:rPr>
              <a:t> die </a:t>
            </a:r>
            <a:r>
              <a:rPr lang="en-US" sz="4400" dirty="0" err="1">
                <a:solidFill>
                  <a:srgbClr val="000000"/>
                </a:solidFill>
                <a:latin typeface="Quintessential" panose="03020500000000020000"/>
              </a:rPr>
              <a:t>polnische</a:t>
            </a:r>
            <a:r>
              <a:rPr lang="en-US" sz="4400" dirty="0">
                <a:solidFill>
                  <a:srgbClr val="000000"/>
                </a:solidFill>
                <a:latin typeface="Quintessential" panose="03020500000000020000"/>
              </a:rPr>
              <a:t> </a:t>
            </a:r>
            <a:r>
              <a:rPr lang="en-US" sz="4400" dirty="0" err="1">
                <a:solidFill>
                  <a:srgbClr val="000000"/>
                </a:solidFill>
                <a:latin typeface="Quintessential" panose="03020500000000020000"/>
              </a:rPr>
              <a:t>Zentralbank</a:t>
            </a:r>
            <a:r>
              <a:rPr lang="en-US" sz="4400" dirty="0">
                <a:solidFill>
                  <a:srgbClr val="000000"/>
                </a:solidFill>
                <a:latin typeface="Quintessential" panose="03020500000000020000"/>
              </a:rPr>
              <a:t>?</a:t>
            </a:r>
            <a:endParaRPr lang="en-US" sz="4400" dirty="0">
              <a:solidFill>
                <a:srgbClr val="000000"/>
              </a:solidFill>
              <a:latin typeface="Quintessential" panose="03020500000000020000"/>
            </a:endParaRPr>
          </a:p>
          <a:p>
            <a:pPr marL="685800" indent="-685800">
              <a:buFont typeface="Wingdings" panose="05000000000000000000" pitchFamily="2" charset="2"/>
              <a:buChar char="§"/>
            </a:pPr>
            <a:r>
              <a:rPr lang="en-US" sz="4400" dirty="0" err="1">
                <a:solidFill>
                  <a:srgbClr val="000000"/>
                </a:solidFill>
                <a:latin typeface="Quintessential" panose="03020500000000020000"/>
              </a:rPr>
              <a:t>Funktionen</a:t>
            </a:r>
            <a:r>
              <a:rPr lang="en-US" sz="4400" dirty="0">
                <a:solidFill>
                  <a:srgbClr val="000000"/>
                </a:solidFill>
                <a:latin typeface="Quintessential" panose="03020500000000020000"/>
              </a:rPr>
              <a:t> </a:t>
            </a:r>
            <a:endParaRPr lang="en-US" sz="4400" dirty="0">
              <a:solidFill>
                <a:srgbClr val="000000"/>
              </a:solidFill>
              <a:latin typeface="Quintessential" panose="03020500000000020000"/>
            </a:endParaRPr>
          </a:p>
          <a:p>
            <a:pPr marL="685800" indent="-685800">
              <a:buFont typeface="Wingdings" panose="05000000000000000000" pitchFamily="2" charset="2"/>
              <a:buChar char="§"/>
            </a:pPr>
            <a:r>
              <a:rPr lang="en-US" sz="4400" dirty="0" err="1">
                <a:solidFill>
                  <a:srgbClr val="000000"/>
                </a:solidFill>
                <a:latin typeface="Quintessential" panose="03020500000000020000"/>
              </a:rPr>
              <a:t>Aufgaben</a:t>
            </a:r>
            <a:r>
              <a:rPr lang="en-US" sz="4400" dirty="0">
                <a:solidFill>
                  <a:srgbClr val="000000"/>
                </a:solidFill>
                <a:latin typeface="Quintessential" panose="03020500000000020000"/>
              </a:rPr>
              <a:t> der NBP</a:t>
            </a:r>
            <a:endParaRPr lang="en-US" sz="4400" dirty="0">
              <a:solidFill>
                <a:srgbClr val="000000"/>
              </a:solidFill>
              <a:latin typeface="Quintessential" panose="03020500000000020000"/>
            </a:endParaRPr>
          </a:p>
          <a:p>
            <a:pPr marL="685800" indent="-685800">
              <a:buFont typeface="Wingdings" panose="05000000000000000000" pitchFamily="2" charset="2"/>
              <a:buChar char="§"/>
            </a:pPr>
            <a:r>
              <a:rPr lang="en-US" sz="4400" dirty="0" err="1">
                <a:solidFill>
                  <a:srgbClr val="000000"/>
                </a:solidFill>
                <a:latin typeface="Quintessential" panose="03020500000000020000"/>
              </a:rPr>
              <a:t>Geldpolitische</a:t>
            </a:r>
            <a:r>
              <a:rPr lang="en-US" sz="4400" dirty="0">
                <a:solidFill>
                  <a:srgbClr val="000000"/>
                </a:solidFill>
                <a:latin typeface="Quintessential" panose="03020500000000020000"/>
              </a:rPr>
              <a:t> </a:t>
            </a:r>
            <a:r>
              <a:rPr lang="en-US" sz="4400" dirty="0" err="1">
                <a:solidFill>
                  <a:srgbClr val="000000"/>
                </a:solidFill>
                <a:latin typeface="Quintessential" panose="03020500000000020000"/>
              </a:rPr>
              <a:t>Instrumente</a:t>
            </a:r>
            <a:r>
              <a:rPr lang="en-US" sz="4400" dirty="0">
                <a:solidFill>
                  <a:srgbClr val="000000"/>
                </a:solidFill>
                <a:latin typeface="Quintessential" panose="03020500000000020000"/>
              </a:rPr>
              <a:t> </a:t>
            </a:r>
            <a:endParaRPr lang="en-US" sz="4400" dirty="0">
              <a:solidFill>
                <a:srgbClr val="000000"/>
              </a:solidFill>
              <a:latin typeface="Quintessential" panose="03020500000000020000"/>
            </a:endParaRPr>
          </a:p>
          <a:p>
            <a:pPr marL="685800" indent="-685800">
              <a:buFont typeface="Wingdings" panose="05000000000000000000" pitchFamily="2" charset="2"/>
              <a:buChar char="§"/>
            </a:pPr>
            <a:r>
              <a:rPr lang="en-US" sz="4400" dirty="0" err="1">
                <a:solidFill>
                  <a:srgbClr val="000000"/>
                </a:solidFill>
                <a:latin typeface="Quintessential" panose="03020500000000020000"/>
              </a:rPr>
              <a:t>Zentralbankbehörden</a:t>
            </a:r>
            <a:r>
              <a:rPr lang="en-US" sz="4400" dirty="0">
                <a:solidFill>
                  <a:srgbClr val="000000"/>
                </a:solidFill>
                <a:latin typeface="Quintessential" panose="03020500000000020000"/>
              </a:rPr>
              <a:t> </a:t>
            </a:r>
            <a:endParaRPr lang="en-US" sz="4400" dirty="0">
              <a:solidFill>
                <a:srgbClr val="000000"/>
              </a:solidFill>
              <a:latin typeface="Quintessential" panose="03020500000000020000"/>
            </a:endParaRPr>
          </a:p>
          <a:p>
            <a:pPr marL="685800" indent="-685800">
              <a:buFont typeface="Wingdings" panose="05000000000000000000" pitchFamily="2" charset="2"/>
              <a:buChar char="§"/>
            </a:pPr>
            <a:r>
              <a:rPr lang="en-US" sz="4400" dirty="0" err="1">
                <a:solidFill>
                  <a:srgbClr val="000000"/>
                </a:solidFill>
                <a:latin typeface="Quintessential" panose="03020500000000020000"/>
              </a:rPr>
              <a:t>Regionalniederlassungen</a:t>
            </a:r>
            <a:endParaRPr lang="en-US" sz="4400" dirty="0">
              <a:solidFill>
                <a:srgbClr val="000000"/>
              </a:solidFill>
              <a:latin typeface="Quintessential" panose="03020500000000020000"/>
            </a:endParaRPr>
          </a:p>
          <a:p>
            <a:pPr marL="685800" indent="-685800">
              <a:buFont typeface="Wingdings" panose="05000000000000000000" pitchFamily="2" charset="2"/>
              <a:buChar char="§"/>
            </a:pPr>
            <a:r>
              <a:rPr lang="en-US" sz="4400" dirty="0">
                <a:solidFill>
                  <a:srgbClr val="000000"/>
                </a:solidFill>
                <a:latin typeface="Quintessential" panose="03020500000000020000"/>
              </a:rPr>
              <a:t>Die </a:t>
            </a:r>
            <a:r>
              <a:rPr lang="en-US" sz="4400" dirty="0" err="1">
                <a:solidFill>
                  <a:srgbClr val="000000"/>
                </a:solidFill>
                <a:latin typeface="Quintessential" panose="03020500000000020000"/>
              </a:rPr>
              <a:t>Hauptgeschäftsbereiche</a:t>
            </a:r>
            <a:r>
              <a:rPr lang="en-US" sz="4400" dirty="0">
                <a:solidFill>
                  <a:srgbClr val="000000"/>
                </a:solidFill>
                <a:latin typeface="Quintessential" panose="03020500000000020000"/>
              </a:rPr>
              <a:t> der NBP</a:t>
            </a:r>
            <a:endParaRPr lang="pl-PL" sz="4400" dirty="0">
              <a:solidFill>
                <a:srgbClr val="000000"/>
              </a:solidFill>
              <a:latin typeface="Quintessential" panose="03020500000000020000"/>
            </a:endParaRPr>
          </a:p>
          <a:p>
            <a:pPr marL="685800" indent="-685800">
              <a:buFont typeface="Wingdings" panose="05000000000000000000" pitchFamily="2" charset="2"/>
              <a:buChar char="§"/>
            </a:pPr>
            <a:r>
              <a:rPr lang="pl-PL" sz="4400" dirty="0">
                <a:solidFill>
                  <a:srgbClr val="000000"/>
                </a:solidFill>
                <a:latin typeface="Quintessential" panose="03020500000000020000"/>
              </a:rPr>
              <a:t>Quiz</a:t>
            </a:r>
            <a:endParaRPr lang="pl-PL" sz="4400" dirty="0">
              <a:solidFill>
                <a:srgbClr val="000000"/>
              </a:solidFill>
              <a:latin typeface="Quintessential" panose="03020500000000020000"/>
            </a:endParaRPr>
          </a:p>
          <a:p>
            <a:pPr marL="685800" indent="-685800">
              <a:buFont typeface="Wingdings" panose="05000000000000000000" pitchFamily="2" charset="2"/>
              <a:buChar char="§"/>
            </a:pPr>
            <a:r>
              <a:rPr lang="en-US" sz="4400" dirty="0" err="1">
                <a:solidFill>
                  <a:srgbClr val="000000"/>
                </a:solidFill>
                <a:latin typeface="Quintessential" panose="03020500000000020000"/>
              </a:rPr>
              <a:t>Wortschatz</a:t>
            </a:r>
            <a:endParaRPr lang="pl-PL" sz="4400" dirty="0">
              <a:solidFill>
                <a:srgbClr val="000000"/>
              </a:solidFill>
              <a:latin typeface="Quintessential" panose="03020500000000020000"/>
            </a:endParaRPr>
          </a:p>
          <a:p>
            <a:pPr marL="685800" indent="-685800">
              <a:buFont typeface="Wingdings" panose="05000000000000000000" pitchFamily="2" charset="2"/>
              <a:buChar char="§"/>
            </a:pPr>
            <a:r>
              <a:rPr lang="pl-PL" sz="4400" dirty="0" err="1">
                <a:solidFill>
                  <a:srgbClr val="000000"/>
                </a:solidFill>
                <a:latin typeface="Quintessential" panose="03020500000000020000"/>
              </a:rPr>
              <a:t>Die</a:t>
            </a:r>
            <a:r>
              <a:rPr lang="pl-PL" sz="4400" dirty="0">
                <a:solidFill>
                  <a:srgbClr val="000000"/>
                </a:solidFill>
                <a:latin typeface="Quintessential" panose="03020500000000020000"/>
              </a:rPr>
              <a:t> </a:t>
            </a:r>
            <a:r>
              <a:rPr lang="pl-PL" sz="4400" dirty="0" err="1">
                <a:solidFill>
                  <a:srgbClr val="000000"/>
                </a:solidFill>
                <a:latin typeface="Quintessential" panose="03020500000000020000"/>
              </a:rPr>
              <a:t>Bibliographie</a:t>
            </a:r>
            <a:endParaRPr lang="en-US" sz="4400" dirty="0">
              <a:solidFill>
                <a:srgbClr val="000000"/>
              </a:solidFill>
              <a:latin typeface="Quintessential" panose="03020500000000020000"/>
            </a:endParaRPr>
          </a:p>
          <a:p>
            <a:pPr>
              <a:lnSpc>
                <a:spcPts val="6375"/>
              </a:lnSpc>
            </a:pPr>
            <a:endParaRPr lang="pl-PL" sz="4555" dirty="0">
              <a:solidFill>
                <a:srgbClr val="000000"/>
              </a:solidFill>
              <a:latin typeface="Quintessential" panose="03020500000000020000"/>
            </a:endParaRPr>
          </a:p>
          <a:p>
            <a:pPr>
              <a:lnSpc>
                <a:spcPts val="6375"/>
              </a:lnSpc>
            </a:pPr>
            <a:r>
              <a:rPr lang="en-US" sz="4555" dirty="0">
                <a:solidFill>
                  <a:srgbClr val="000000"/>
                </a:solidFill>
                <a:latin typeface="Quintessential" panose="03020500000000020000"/>
              </a:rPr>
              <a:t> </a:t>
            </a:r>
            <a:endParaRPr lang="en-US" sz="4555" dirty="0">
              <a:solidFill>
                <a:srgbClr val="000000"/>
              </a:solidFill>
              <a:latin typeface="Quintessential" panose="03020500000000020000"/>
            </a:endParaRPr>
          </a:p>
          <a:p>
            <a:pPr>
              <a:lnSpc>
                <a:spcPts val="6375"/>
              </a:lnSpc>
            </a:pPr>
            <a:endParaRPr lang="en-US" sz="4555" dirty="0">
              <a:solidFill>
                <a:srgbClr val="000000"/>
              </a:solidFill>
              <a:latin typeface="Quintessential" panose="03020500000000020000"/>
            </a:endParaRPr>
          </a:p>
        </p:txBody>
      </p:sp>
      <p:sp>
        <p:nvSpPr>
          <p:cNvPr id="10" name="Freeform 10"/>
          <p:cNvSpPr/>
          <p:nvPr/>
        </p:nvSpPr>
        <p:spPr>
          <a:xfrm>
            <a:off x="11286038" y="3873729"/>
            <a:ext cx="6525022" cy="5184427"/>
          </a:xfrm>
          <a:custGeom>
            <a:avLst/>
            <a:gdLst/>
            <a:ahLst/>
            <a:cxnLst/>
            <a:rect l="l" t="t" r="r" b="b"/>
            <a:pathLst>
              <a:path w="6525022" h="5184427">
                <a:moveTo>
                  <a:pt x="0" y="0"/>
                </a:moveTo>
                <a:lnTo>
                  <a:pt x="6525022" y="0"/>
                </a:lnTo>
                <a:lnTo>
                  <a:pt x="6525022" y="5184426"/>
                </a:lnTo>
                <a:lnTo>
                  <a:pt x="0" y="5184426"/>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pl-PL"/>
          </a:p>
        </p:txBody>
      </p:sp>
      <p:grpSp>
        <p:nvGrpSpPr>
          <p:cNvPr id="11" name="Group 11"/>
          <p:cNvGrpSpPr/>
          <p:nvPr/>
        </p:nvGrpSpPr>
        <p:grpSpPr>
          <a:xfrm>
            <a:off x="1243777" y="678509"/>
            <a:ext cx="16230600" cy="2057276"/>
            <a:chOff x="0" y="0"/>
            <a:chExt cx="4274726" cy="541834"/>
          </a:xfrm>
        </p:grpSpPr>
        <p:sp>
          <p:nvSpPr>
            <p:cNvPr id="12" name="Freeform 12"/>
            <p:cNvSpPr/>
            <p:nvPr/>
          </p:nvSpPr>
          <p:spPr>
            <a:xfrm>
              <a:off x="0" y="0"/>
              <a:ext cx="4274726" cy="541834"/>
            </a:xfrm>
            <a:custGeom>
              <a:avLst/>
              <a:gdLst/>
              <a:ahLst/>
              <a:cxnLst/>
              <a:rect l="l" t="t" r="r" b="b"/>
              <a:pathLst>
                <a:path w="4274726" h="541834">
                  <a:moveTo>
                    <a:pt x="24327" y="0"/>
                  </a:moveTo>
                  <a:lnTo>
                    <a:pt x="4250399" y="0"/>
                  </a:lnTo>
                  <a:cubicBezTo>
                    <a:pt x="4263834" y="0"/>
                    <a:pt x="4274726" y="10891"/>
                    <a:pt x="4274726" y="24327"/>
                  </a:cubicBezTo>
                  <a:lnTo>
                    <a:pt x="4274726" y="517507"/>
                  </a:lnTo>
                  <a:cubicBezTo>
                    <a:pt x="4274726" y="530943"/>
                    <a:pt x="4263834" y="541834"/>
                    <a:pt x="4250399" y="541834"/>
                  </a:cubicBezTo>
                  <a:lnTo>
                    <a:pt x="24327" y="541834"/>
                  </a:lnTo>
                  <a:cubicBezTo>
                    <a:pt x="17875" y="541834"/>
                    <a:pt x="11687" y="539271"/>
                    <a:pt x="7125" y="534709"/>
                  </a:cubicBezTo>
                  <a:cubicBezTo>
                    <a:pt x="2563" y="530147"/>
                    <a:pt x="0" y="523959"/>
                    <a:pt x="0" y="517507"/>
                  </a:cubicBezTo>
                  <a:lnTo>
                    <a:pt x="0" y="24327"/>
                  </a:lnTo>
                  <a:cubicBezTo>
                    <a:pt x="0" y="10891"/>
                    <a:pt x="10891" y="0"/>
                    <a:pt x="24327" y="0"/>
                  </a:cubicBezTo>
                  <a:close/>
                </a:path>
              </a:pathLst>
            </a:custGeom>
            <a:solidFill>
              <a:srgbClr val="E4ECFF"/>
            </a:solidFill>
          </p:spPr>
          <p:txBody>
            <a:bodyPr/>
            <a:lstStyle/>
            <a:p>
              <a:endParaRPr lang="pl-PL"/>
            </a:p>
          </p:txBody>
        </p:sp>
        <p:sp>
          <p:nvSpPr>
            <p:cNvPr id="13" name="TextBox 13"/>
            <p:cNvSpPr txBox="1"/>
            <p:nvPr/>
          </p:nvSpPr>
          <p:spPr>
            <a:xfrm>
              <a:off x="0" y="-38100"/>
              <a:ext cx="4274726" cy="579934"/>
            </a:xfrm>
            <a:prstGeom prst="rect">
              <a:avLst/>
            </a:prstGeom>
          </p:spPr>
          <p:txBody>
            <a:bodyPr lIns="50800" tIns="50800" rIns="50800" bIns="50800" rtlCol="0" anchor="ctr"/>
            <a:lstStyle/>
            <a:p>
              <a:pPr algn="ctr">
                <a:lnSpc>
                  <a:spcPts val="2660"/>
                </a:lnSpc>
              </a:pPr>
            </a:p>
          </p:txBody>
        </p:sp>
      </p:grpSp>
      <p:sp>
        <p:nvSpPr>
          <p:cNvPr id="14" name="TextBox 14"/>
          <p:cNvSpPr txBox="1"/>
          <p:nvPr/>
        </p:nvSpPr>
        <p:spPr>
          <a:xfrm>
            <a:off x="5000706" y="857250"/>
            <a:ext cx="8715294" cy="1594667"/>
          </a:xfrm>
          <a:prstGeom prst="rect">
            <a:avLst/>
          </a:prstGeom>
        </p:spPr>
        <p:txBody>
          <a:bodyPr wrap="square" lIns="0" tIns="0" rIns="0" bIns="0" rtlCol="0" anchor="t">
            <a:spAutoFit/>
          </a:bodyPr>
          <a:lstStyle/>
          <a:p>
            <a:pPr algn="ctr">
              <a:lnSpc>
                <a:spcPts val="12880"/>
              </a:lnSpc>
            </a:pPr>
            <a:r>
              <a:rPr lang="en-US" sz="9200" dirty="0" err="1">
                <a:solidFill>
                  <a:srgbClr val="000000"/>
                </a:solidFill>
                <a:latin typeface="Quintessential" panose="03020500000000020000"/>
              </a:rPr>
              <a:t>Präsentationspla</a:t>
            </a:r>
            <a:r>
              <a:rPr lang="pl-PL" sz="9200" dirty="0">
                <a:solidFill>
                  <a:srgbClr val="000000"/>
                </a:solidFill>
                <a:latin typeface="Quintessential" panose="03020500000000020000"/>
              </a:rPr>
              <a:t>n</a:t>
            </a:r>
            <a:endParaRPr lang="en-US" sz="9200" dirty="0">
              <a:solidFill>
                <a:srgbClr val="000000"/>
              </a:solidFill>
              <a:latin typeface="Quintessential" panose="03020500000000020000"/>
            </a:endParaRPr>
          </a:p>
        </p:txBody>
      </p:sp>
      <p:sp>
        <p:nvSpPr>
          <p:cNvPr id="15" name="AutoShape 15"/>
          <p:cNvSpPr/>
          <p:nvPr/>
        </p:nvSpPr>
        <p:spPr>
          <a:xfrm>
            <a:off x="410971" y="659459"/>
            <a:ext cx="17400089" cy="19050"/>
          </a:xfrm>
          <a:prstGeom prst="line">
            <a:avLst/>
          </a:prstGeom>
          <a:ln w="38100" cap="flat">
            <a:solidFill>
              <a:srgbClr val="000000"/>
            </a:solidFill>
            <a:prstDash val="solid"/>
            <a:headEnd type="diamond" w="lg" len="lg"/>
            <a:tailEnd type="diamond" w="lg" len="lg"/>
          </a:ln>
        </p:spPr>
        <p:txBody>
          <a:bodyPr/>
          <a:lstStyle/>
          <a:p>
            <a:endParaRPr lang="pl-P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FEEFF">
                <a:alpha val="100000"/>
              </a:srgbClr>
            </a:gs>
            <a:gs pos="50000">
              <a:srgbClr val="C5D0FF">
                <a:alpha val="100000"/>
              </a:srgbClr>
            </a:gs>
            <a:gs pos="100000">
              <a:srgbClr val="E0E6F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2057276"/>
            <a:chOff x="0" y="0"/>
            <a:chExt cx="4274726" cy="541834"/>
          </a:xfrm>
        </p:grpSpPr>
        <p:sp>
          <p:nvSpPr>
            <p:cNvPr id="3" name="Freeform 3"/>
            <p:cNvSpPr/>
            <p:nvPr/>
          </p:nvSpPr>
          <p:spPr>
            <a:xfrm>
              <a:off x="0" y="0"/>
              <a:ext cx="4274726" cy="541834"/>
            </a:xfrm>
            <a:custGeom>
              <a:avLst/>
              <a:gdLst/>
              <a:ahLst/>
              <a:cxnLst/>
              <a:rect l="l" t="t" r="r" b="b"/>
              <a:pathLst>
                <a:path w="4274726" h="541834">
                  <a:moveTo>
                    <a:pt x="24327" y="0"/>
                  </a:moveTo>
                  <a:lnTo>
                    <a:pt x="4250399" y="0"/>
                  </a:lnTo>
                  <a:cubicBezTo>
                    <a:pt x="4263834" y="0"/>
                    <a:pt x="4274726" y="10891"/>
                    <a:pt x="4274726" y="24327"/>
                  </a:cubicBezTo>
                  <a:lnTo>
                    <a:pt x="4274726" y="517507"/>
                  </a:lnTo>
                  <a:cubicBezTo>
                    <a:pt x="4274726" y="530943"/>
                    <a:pt x="4263834" y="541834"/>
                    <a:pt x="4250399" y="541834"/>
                  </a:cubicBezTo>
                  <a:lnTo>
                    <a:pt x="24327" y="541834"/>
                  </a:lnTo>
                  <a:cubicBezTo>
                    <a:pt x="17875" y="541834"/>
                    <a:pt x="11687" y="539271"/>
                    <a:pt x="7125" y="534709"/>
                  </a:cubicBezTo>
                  <a:cubicBezTo>
                    <a:pt x="2563" y="530147"/>
                    <a:pt x="0" y="523959"/>
                    <a:pt x="0" y="517507"/>
                  </a:cubicBezTo>
                  <a:lnTo>
                    <a:pt x="0" y="24327"/>
                  </a:lnTo>
                  <a:cubicBezTo>
                    <a:pt x="0" y="10891"/>
                    <a:pt x="10891" y="0"/>
                    <a:pt x="24327" y="0"/>
                  </a:cubicBezTo>
                  <a:close/>
                </a:path>
              </a:pathLst>
            </a:custGeom>
            <a:solidFill>
              <a:srgbClr val="E4ECFF"/>
            </a:solidFill>
          </p:spPr>
          <p:txBody>
            <a:bodyPr/>
            <a:lstStyle/>
            <a:p>
              <a:endParaRPr lang="pl-PL"/>
            </a:p>
          </p:txBody>
        </p:sp>
        <p:sp>
          <p:nvSpPr>
            <p:cNvPr id="4" name="TextBox 4"/>
            <p:cNvSpPr txBox="1"/>
            <p:nvPr/>
          </p:nvSpPr>
          <p:spPr>
            <a:xfrm>
              <a:off x="0" y="-38100"/>
              <a:ext cx="4274726" cy="579934"/>
            </a:xfrm>
            <a:prstGeom prst="rect">
              <a:avLst/>
            </a:prstGeom>
          </p:spPr>
          <p:txBody>
            <a:bodyPr lIns="50800" tIns="50800" rIns="50800" bIns="50800" rtlCol="0" anchor="ctr"/>
            <a:lstStyle/>
            <a:p>
              <a:pPr algn="ctr">
                <a:lnSpc>
                  <a:spcPts val="2660"/>
                </a:lnSpc>
              </a:pPr>
            </a:p>
          </p:txBody>
        </p:sp>
      </p:grpSp>
      <p:sp>
        <p:nvSpPr>
          <p:cNvPr id="5" name="Freeform 5"/>
          <p:cNvSpPr/>
          <p:nvPr/>
        </p:nvSpPr>
        <p:spPr>
          <a:xfrm rot="4371449">
            <a:off x="12344851" y="8143167"/>
            <a:ext cx="4086304" cy="3870844"/>
          </a:xfrm>
          <a:custGeom>
            <a:avLst/>
            <a:gdLst/>
            <a:ahLst/>
            <a:cxnLst/>
            <a:rect l="l" t="t" r="r" b="b"/>
            <a:pathLst>
              <a:path w="4086304" h="3870844">
                <a:moveTo>
                  <a:pt x="0" y="0"/>
                </a:moveTo>
                <a:lnTo>
                  <a:pt x="4086303" y="0"/>
                </a:lnTo>
                <a:lnTo>
                  <a:pt x="4086303" y="3870844"/>
                </a:lnTo>
                <a:lnTo>
                  <a:pt x="0" y="387084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pl-PL"/>
          </a:p>
        </p:txBody>
      </p:sp>
      <p:sp>
        <p:nvSpPr>
          <p:cNvPr id="6" name="Freeform 6"/>
          <p:cNvSpPr/>
          <p:nvPr/>
        </p:nvSpPr>
        <p:spPr>
          <a:xfrm rot="417431">
            <a:off x="-901301" y="7991629"/>
            <a:ext cx="4846272" cy="4590741"/>
          </a:xfrm>
          <a:custGeom>
            <a:avLst/>
            <a:gdLst/>
            <a:ahLst/>
            <a:cxnLst/>
            <a:rect l="l" t="t" r="r" b="b"/>
            <a:pathLst>
              <a:path w="4846272" h="4590741">
                <a:moveTo>
                  <a:pt x="0" y="0"/>
                </a:moveTo>
                <a:lnTo>
                  <a:pt x="4846272" y="0"/>
                </a:lnTo>
                <a:lnTo>
                  <a:pt x="4846272" y="4590742"/>
                </a:lnTo>
                <a:lnTo>
                  <a:pt x="0" y="4590742"/>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pl-PL"/>
          </a:p>
        </p:txBody>
      </p:sp>
      <p:sp>
        <p:nvSpPr>
          <p:cNvPr id="7" name="TextBox 7"/>
          <p:cNvSpPr txBox="1"/>
          <p:nvPr/>
        </p:nvSpPr>
        <p:spPr>
          <a:xfrm>
            <a:off x="1941662" y="4082710"/>
            <a:ext cx="14404676" cy="4166316"/>
          </a:xfrm>
          <a:prstGeom prst="rect">
            <a:avLst/>
          </a:prstGeom>
        </p:spPr>
        <p:txBody>
          <a:bodyPr lIns="0" tIns="0" rIns="0" bIns="0" rtlCol="0" anchor="t">
            <a:spAutoFit/>
          </a:bodyPr>
          <a:lstStyle/>
          <a:p>
            <a:pPr algn="just">
              <a:lnSpc>
                <a:spcPts val="6610"/>
              </a:lnSpc>
            </a:pPr>
            <a:r>
              <a:rPr lang="en-US" sz="4720" spc="-169">
                <a:solidFill>
                  <a:srgbClr val="000000"/>
                </a:solidFill>
                <a:latin typeface="Quintessential" panose="03020500000000020000"/>
              </a:rPr>
              <a:t>Die Polnische Nationalbank mit Sitz in Warschau ist die Zentralbank der Republik Polen. Die NBP ist die Hauptinstitution, die für die Wirtschaftsliquidität, die Geldemission und den Währungskurs verantwortlich ist. Die Bank sorgt für die Wirtschaftsentwicklung Polens.</a:t>
            </a:r>
            <a:endParaRPr lang="en-US" sz="4720" spc="-169">
              <a:solidFill>
                <a:srgbClr val="000000"/>
              </a:solidFill>
              <a:latin typeface="Quintessential" panose="03020500000000020000"/>
            </a:endParaRPr>
          </a:p>
        </p:txBody>
      </p:sp>
      <p:sp>
        <p:nvSpPr>
          <p:cNvPr id="8" name="TextBox 8"/>
          <p:cNvSpPr txBox="1"/>
          <p:nvPr/>
        </p:nvSpPr>
        <p:spPr>
          <a:xfrm>
            <a:off x="1622565" y="1243118"/>
            <a:ext cx="15042869" cy="1466144"/>
          </a:xfrm>
          <a:prstGeom prst="rect">
            <a:avLst/>
          </a:prstGeom>
        </p:spPr>
        <p:txBody>
          <a:bodyPr lIns="0" tIns="0" rIns="0" bIns="0" rtlCol="0" anchor="t">
            <a:spAutoFit/>
          </a:bodyPr>
          <a:lstStyle/>
          <a:p>
            <a:pPr algn="ctr">
              <a:lnSpc>
                <a:spcPts val="12040"/>
              </a:lnSpc>
            </a:pPr>
            <a:r>
              <a:rPr lang="en-US" sz="8600">
                <a:solidFill>
                  <a:srgbClr val="000000"/>
                </a:solidFill>
                <a:latin typeface="Quintessential" panose="03020500000000020000"/>
              </a:rPr>
              <a:t>Was ist die polnische Zentralbank?</a:t>
            </a:r>
            <a:endParaRPr lang="en-US" sz="8600">
              <a:solidFill>
                <a:srgbClr val="000000"/>
              </a:solidFill>
              <a:latin typeface="Quintessential" panose="03020500000000020000"/>
            </a:endParaRPr>
          </a:p>
        </p:txBody>
      </p:sp>
      <p:sp>
        <p:nvSpPr>
          <p:cNvPr id="9" name="AutoShape 9"/>
          <p:cNvSpPr/>
          <p:nvPr/>
        </p:nvSpPr>
        <p:spPr>
          <a:xfrm flipV="1">
            <a:off x="396777" y="1028700"/>
            <a:ext cx="17338078" cy="0"/>
          </a:xfrm>
          <a:prstGeom prst="line">
            <a:avLst/>
          </a:prstGeom>
          <a:ln w="38100" cap="flat">
            <a:solidFill>
              <a:srgbClr val="000000"/>
            </a:solidFill>
            <a:prstDash val="solid"/>
            <a:headEnd type="diamond" w="lg" len="lg"/>
            <a:tailEnd type="diamond" w="lg" len="lg"/>
          </a:ln>
        </p:spPr>
        <p:txBody>
          <a:bodyPr/>
          <a:lstStyle/>
          <a:p>
            <a:endParaRPr lang="pl-P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tekst, zrzut ekranu, Czcionka, design&#10;&#10;Opis wygenerowany automatyczni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FEEFF">
                <a:alpha val="100000"/>
              </a:srgbClr>
            </a:gs>
            <a:gs pos="50000">
              <a:srgbClr val="C5D0FF">
                <a:alpha val="100000"/>
              </a:srgbClr>
            </a:gs>
            <a:gs pos="100000">
              <a:srgbClr val="E0E6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flipV="1">
            <a:off x="514350" y="678559"/>
            <a:ext cx="17259300" cy="0"/>
          </a:xfrm>
          <a:prstGeom prst="line">
            <a:avLst/>
          </a:prstGeom>
          <a:ln w="38100" cap="flat">
            <a:solidFill>
              <a:srgbClr val="000000"/>
            </a:solidFill>
            <a:prstDash val="sysDot"/>
            <a:headEnd type="triangle" w="lg" len="med"/>
            <a:tailEnd type="triangle" w="lg" len="med"/>
          </a:ln>
        </p:spPr>
        <p:txBody>
          <a:bodyPr/>
          <a:lstStyle/>
          <a:p>
            <a:endParaRPr lang="pl-PL"/>
          </a:p>
        </p:txBody>
      </p:sp>
      <p:grpSp>
        <p:nvGrpSpPr>
          <p:cNvPr id="3" name="Group 3"/>
          <p:cNvGrpSpPr/>
          <p:nvPr/>
        </p:nvGrpSpPr>
        <p:grpSpPr>
          <a:xfrm>
            <a:off x="1028700" y="697609"/>
            <a:ext cx="16230600" cy="2057276"/>
            <a:chOff x="0" y="0"/>
            <a:chExt cx="4274726" cy="541834"/>
          </a:xfrm>
        </p:grpSpPr>
        <p:sp>
          <p:nvSpPr>
            <p:cNvPr id="4" name="Freeform 4"/>
            <p:cNvSpPr/>
            <p:nvPr/>
          </p:nvSpPr>
          <p:spPr>
            <a:xfrm>
              <a:off x="0" y="0"/>
              <a:ext cx="4274726" cy="541834"/>
            </a:xfrm>
            <a:custGeom>
              <a:avLst/>
              <a:gdLst/>
              <a:ahLst/>
              <a:cxnLst/>
              <a:rect l="l" t="t" r="r" b="b"/>
              <a:pathLst>
                <a:path w="4274726" h="541834">
                  <a:moveTo>
                    <a:pt x="24327" y="0"/>
                  </a:moveTo>
                  <a:lnTo>
                    <a:pt x="4250399" y="0"/>
                  </a:lnTo>
                  <a:cubicBezTo>
                    <a:pt x="4263834" y="0"/>
                    <a:pt x="4274726" y="10891"/>
                    <a:pt x="4274726" y="24327"/>
                  </a:cubicBezTo>
                  <a:lnTo>
                    <a:pt x="4274726" y="517507"/>
                  </a:lnTo>
                  <a:cubicBezTo>
                    <a:pt x="4274726" y="530943"/>
                    <a:pt x="4263834" y="541834"/>
                    <a:pt x="4250399" y="541834"/>
                  </a:cubicBezTo>
                  <a:lnTo>
                    <a:pt x="24327" y="541834"/>
                  </a:lnTo>
                  <a:cubicBezTo>
                    <a:pt x="17875" y="541834"/>
                    <a:pt x="11687" y="539271"/>
                    <a:pt x="7125" y="534709"/>
                  </a:cubicBezTo>
                  <a:cubicBezTo>
                    <a:pt x="2563" y="530147"/>
                    <a:pt x="0" y="523959"/>
                    <a:pt x="0" y="517507"/>
                  </a:cubicBezTo>
                  <a:lnTo>
                    <a:pt x="0" y="24327"/>
                  </a:lnTo>
                  <a:cubicBezTo>
                    <a:pt x="0" y="10891"/>
                    <a:pt x="10891" y="0"/>
                    <a:pt x="24327" y="0"/>
                  </a:cubicBezTo>
                  <a:close/>
                </a:path>
              </a:pathLst>
            </a:custGeom>
            <a:solidFill>
              <a:srgbClr val="E4ECFF"/>
            </a:solidFill>
          </p:spPr>
          <p:txBody>
            <a:bodyPr/>
            <a:lstStyle/>
            <a:p>
              <a:endParaRPr lang="pl-PL"/>
            </a:p>
          </p:txBody>
        </p:sp>
        <p:sp>
          <p:nvSpPr>
            <p:cNvPr id="5" name="TextBox 5"/>
            <p:cNvSpPr txBox="1"/>
            <p:nvPr/>
          </p:nvSpPr>
          <p:spPr>
            <a:xfrm>
              <a:off x="0" y="-38100"/>
              <a:ext cx="4274726" cy="579934"/>
            </a:xfrm>
            <a:prstGeom prst="rect">
              <a:avLst/>
            </a:prstGeom>
          </p:spPr>
          <p:txBody>
            <a:bodyPr lIns="50800" tIns="50800" rIns="50800" bIns="50800" rtlCol="0" anchor="ctr"/>
            <a:lstStyle/>
            <a:p>
              <a:pPr algn="ctr">
                <a:lnSpc>
                  <a:spcPts val="2660"/>
                </a:lnSpc>
              </a:pPr>
            </a:p>
          </p:txBody>
        </p:sp>
      </p:grpSp>
      <p:sp>
        <p:nvSpPr>
          <p:cNvPr id="6" name="TextBox 6"/>
          <p:cNvSpPr txBox="1"/>
          <p:nvPr/>
        </p:nvSpPr>
        <p:spPr>
          <a:xfrm>
            <a:off x="1043448" y="4176506"/>
            <a:ext cx="15754110" cy="3755580"/>
          </a:xfrm>
          <a:prstGeom prst="rect">
            <a:avLst/>
          </a:prstGeom>
        </p:spPr>
        <p:txBody>
          <a:bodyPr lIns="0" tIns="0" rIns="0" bIns="0" rtlCol="0" anchor="t">
            <a:spAutoFit/>
          </a:bodyPr>
          <a:lstStyle/>
          <a:p>
            <a:pPr algn="just">
              <a:lnSpc>
                <a:spcPts val="5880"/>
              </a:lnSpc>
            </a:pPr>
            <a:r>
              <a:rPr lang="en-US" sz="4200" dirty="0">
                <a:solidFill>
                  <a:srgbClr val="000000"/>
                </a:solidFill>
                <a:latin typeface="Quintessential" panose="03020500000000020000"/>
              </a:rPr>
              <a:t>Die </a:t>
            </a:r>
            <a:r>
              <a:rPr lang="en-US" sz="4200" dirty="0" err="1">
                <a:solidFill>
                  <a:srgbClr val="000000"/>
                </a:solidFill>
                <a:latin typeface="Quintessential" panose="03020500000000020000"/>
              </a:rPr>
              <a:t>Polnische</a:t>
            </a:r>
            <a:r>
              <a:rPr lang="en-US" sz="4200" dirty="0">
                <a:solidFill>
                  <a:srgbClr val="000000"/>
                </a:solidFill>
                <a:latin typeface="Quintessential" panose="03020500000000020000"/>
              </a:rPr>
              <a:t> </a:t>
            </a:r>
            <a:r>
              <a:rPr lang="en-US" sz="4200" dirty="0" err="1">
                <a:solidFill>
                  <a:srgbClr val="000000"/>
                </a:solidFill>
                <a:latin typeface="Quintessential" panose="03020500000000020000"/>
              </a:rPr>
              <a:t>Nationalbank</a:t>
            </a:r>
            <a:r>
              <a:rPr lang="en-US" sz="4200" dirty="0">
                <a:solidFill>
                  <a:srgbClr val="000000"/>
                </a:solidFill>
                <a:latin typeface="Quintessential" panose="03020500000000020000"/>
              </a:rPr>
              <a:t> </a:t>
            </a:r>
            <a:r>
              <a:rPr lang="en-US" sz="4200" dirty="0" err="1">
                <a:solidFill>
                  <a:srgbClr val="000000"/>
                </a:solidFill>
                <a:latin typeface="Quintessential" panose="03020500000000020000"/>
              </a:rPr>
              <a:t>trifft</a:t>
            </a:r>
            <a:r>
              <a:rPr lang="en-US" sz="4200" dirty="0">
                <a:solidFill>
                  <a:srgbClr val="000000"/>
                </a:solidFill>
                <a:latin typeface="Quintessential" panose="03020500000000020000"/>
              </a:rPr>
              <a:t> </a:t>
            </a:r>
            <a:r>
              <a:rPr lang="en-US" sz="4200" dirty="0" err="1">
                <a:solidFill>
                  <a:srgbClr val="000000"/>
                </a:solidFill>
                <a:latin typeface="Quintessential" panose="03020500000000020000"/>
              </a:rPr>
              <a:t>Maßnahmen</a:t>
            </a:r>
            <a:r>
              <a:rPr lang="en-US" sz="4200" dirty="0">
                <a:solidFill>
                  <a:srgbClr val="000000"/>
                </a:solidFill>
                <a:latin typeface="Quintessential" panose="03020500000000020000"/>
              </a:rPr>
              <a:t> </a:t>
            </a:r>
            <a:r>
              <a:rPr lang="en-US" sz="4200" dirty="0" err="1">
                <a:solidFill>
                  <a:srgbClr val="000000"/>
                </a:solidFill>
                <a:latin typeface="Quintessential" panose="03020500000000020000"/>
              </a:rPr>
              <a:t>zur</a:t>
            </a:r>
            <a:r>
              <a:rPr lang="en-US" sz="4200" dirty="0">
                <a:solidFill>
                  <a:srgbClr val="000000"/>
                </a:solidFill>
                <a:latin typeface="Quintessential" panose="03020500000000020000"/>
              </a:rPr>
              <a:t> </a:t>
            </a:r>
            <a:r>
              <a:rPr lang="en-US" sz="4200" dirty="0" err="1">
                <a:solidFill>
                  <a:srgbClr val="000000"/>
                </a:solidFill>
                <a:latin typeface="Quintessential" panose="03020500000000020000"/>
              </a:rPr>
              <a:t>Geldstabilisierung</a:t>
            </a:r>
            <a:r>
              <a:rPr lang="en-US" sz="4200" dirty="0">
                <a:solidFill>
                  <a:srgbClr val="000000"/>
                </a:solidFill>
                <a:latin typeface="Quintessential" panose="03020500000000020000"/>
              </a:rPr>
              <a:t> und </a:t>
            </a:r>
            <a:r>
              <a:rPr lang="en-US" sz="4200" dirty="0" err="1">
                <a:solidFill>
                  <a:srgbClr val="000000"/>
                </a:solidFill>
                <a:latin typeface="Quintessential" panose="03020500000000020000"/>
              </a:rPr>
              <a:t>zur</a:t>
            </a:r>
            <a:r>
              <a:rPr lang="en-US" sz="4200" dirty="0">
                <a:solidFill>
                  <a:srgbClr val="000000"/>
                </a:solidFill>
                <a:latin typeface="Quintessential" panose="03020500000000020000"/>
              </a:rPr>
              <a:t> </a:t>
            </a:r>
            <a:r>
              <a:rPr lang="en-US" sz="4200" dirty="0" err="1">
                <a:solidFill>
                  <a:srgbClr val="000000"/>
                </a:solidFill>
                <a:latin typeface="Quintessential" panose="03020500000000020000"/>
              </a:rPr>
              <a:t>Stabilisierung</a:t>
            </a:r>
            <a:r>
              <a:rPr lang="en-US" sz="4200" dirty="0">
                <a:solidFill>
                  <a:srgbClr val="000000"/>
                </a:solidFill>
                <a:latin typeface="Quintessential" panose="03020500000000020000"/>
              </a:rPr>
              <a:t> des </a:t>
            </a:r>
            <a:r>
              <a:rPr lang="en-US" sz="4200" dirty="0" err="1">
                <a:solidFill>
                  <a:srgbClr val="000000"/>
                </a:solidFill>
                <a:latin typeface="Quintessential" panose="03020500000000020000"/>
              </a:rPr>
              <a:t>Finanzsystems</a:t>
            </a:r>
            <a:r>
              <a:rPr lang="en-US" sz="4200" dirty="0">
                <a:solidFill>
                  <a:srgbClr val="000000"/>
                </a:solidFill>
                <a:latin typeface="Quintessential" panose="03020500000000020000"/>
              </a:rPr>
              <a:t>. Das </a:t>
            </a:r>
            <a:r>
              <a:rPr lang="en-US" sz="4200" dirty="0" err="1">
                <a:solidFill>
                  <a:srgbClr val="000000"/>
                </a:solidFill>
                <a:latin typeface="Quintessential" panose="03020500000000020000"/>
              </a:rPr>
              <a:t>bezweckt</a:t>
            </a:r>
            <a:r>
              <a:rPr lang="en-US" sz="4200" dirty="0">
                <a:solidFill>
                  <a:srgbClr val="000000"/>
                </a:solidFill>
                <a:latin typeface="Quintessential" panose="03020500000000020000"/>
              </a:rPr>
              <a:t> die </a:t>
            </a:r>
            <a:r>
              <a:rPr lang="en-US" sz="4200" dirty="0" err="1">
                <a:solidFill>
                  <a:srgbClr val="000000"/>
                </a:solidFill>
                <a:latin typeface="Quintessential" panose="03020500000000020000"/>
              </a:rPr>
              <a:t>Schaffung</a:t>
            </a:r>
            <a:r>
              <a:rPr lang="en-US" sz="4200" dirty="0">
                <a:solidFill>
                  <a:srgbClr val="000000"/>
                </a:solidFill>
                <a:latin typeface="Quintessential" panose="03020500000000020000"/>
              </a:rPr>
              <a:t> von </a:t>
            </a:r>
            <a:r>
              <a:rPr lang="en-US" sz="4200" dirty="0" err="1">
                <a:solidFill>
                  <a:srgbClr val="000000"/>
                </a:solidFill>
                <a:latin typeface="Quintessential" panose="03020500000000020000"/>
              </a:rPr>
              <a:t>Grundlagen</a:t>
            </a:r>
            <a:r>
              <a:rPr lang="en-US" sz="4200" dirty="0">
                <a:solidFill>
                  <a:srgbClr val="000000"/>
                </a:solidFill>
                <a:latin typeface="Quintessential" panose="03020500000000020000"/>
              </a:rPr>
              <a:t> für </a:t>
            </a:r>
            <a:r>
              <a:rPr lang="en-US" sz="4200" dirty="0" err="1">
                <a:solidFill>
                  <a:srgbClr val="000000"/>
                </a:solidFill>
                <a:latin typeface="Quintessential" panose="03020500000000020000"/>
              </a:rPr>
              <a:t>eine</a:t>
            </a:r>
            <a:r>
              <a:rPr lang="en-US" sz="4200" dirty="0">
                <a:solidFill>
                  <a:srgbClr val="000000"/>
                </a:solidFill>
                <a:latin typeface="Quintessential" panose="03020500000000020000"/>
              </a:rPr>
              <a:t> </a:t>
            </a:r>
            <a:r>
              <a:rPr lang="en-US" sz="4200" dirty="0" err="1">
                <a:solidFill>
                  <a:srgbClr val="000000"/>
                </a:solidFill>
                <a:latin typeface="Quintessential" panose="03020500000000020000"/>
              </a:rPr>
              <a:t>dauerhafte</a:t>
            </a:r>
            <a:r>
              <a:rPr lang="en-US" sz="4200" dirty="0">
                <a:solidFill>
                  <a:srgbClr val="000000"/>
                </a:solidFill>
                <a:latin typeface="Quintessential" panose="03020500000000020000"/>
              </a:rPr>
              <a:t> </a:t>
            </a:r>
            <a:r>
              <a:rPr lang="en-US" sz="4200" dirty="0" err="1">
                <a:solidFill>
                  <a:srgbClr val="000000"/>
                </a:solidFill>
                <a:latin typeface="Quintessential" panose="03020500000000020000"/>
              </a:rPr>
              <a:t>wirtschaftliche</a:t>
            </a:r>
            <a:r>
              <a:rPr lang="en-US" sz="4200" dirty="0">
                <a:solidFill>
                  <a:srgbClr val="000000"/>
                </a:solidFill>
                <a:latin typeface="Quintessential" panose="03020500000000020000"/>
              </a:rPr>
              <a:t> </a:t>
            </a:r>
            <a:r>
              <a:rPr lang="en-US" sz="4200" dirty="0" err="1">
                <a:solidFill>
                  <a:srgbClr val="000000"/>
                </a:solidFill>
                <a:latin typeface="Quintessential" panose="03020500000000020000"/>
              </a:rPr>
              <a:t>Entwicklung</a:t>
            </a:r>
            <a:r>
              <a:rPr lang="en-US" sz="4200" dirty="0">
                <a:solidFill>
                  <a:srgbClr val="000000"/>
                </a:solidFill>
                <a:latin typeface="Quintessential" panose="03020500000000020000"/>
              </a:rPr>
              <a:t>. Das </a:t>
            </a:r>
            <a:r>
              <a:rPr lang="en-US" sz="4200" dirty="0" err="1">
                <a:solidFill>
                  <a:srgbClr val="000000"/>
                </a:solidFill>
                <a:latin typeface="Quintessential" panose="03020500000000020000"/>
              </a:rPr>
              <a:t>Hauptziel</a:t>
            </a:r>
            <a:r>
              <a:rPr lang="en-US" sz="4200" dirty="0">
                <a:solidFill>
                  <a:srgbClr val="000000"/>
                </a:solidFill>
                <a:latin typeface="Quintessential" panose="03020500000000020000"/>
              </a:rPr>
              <a:t> der </a:t>
            </a:r>
            <a:r>
              <a:rPr lang="en-US" sz="4200" dirty="0" err="1">
                <a:solidFill>
                  <a:srgbClr val="000000"/>
                </a:solidFill>
                <a:latin typeface="Quintessential" panose="03020500000000020000"/>
              </a:rPr>
              <a:t>Tätigkeit</a:t>
            </a:r>
            <a:r>
              <a:rPr lang="en-US" sz="4200" dirty="0">
                <a:solidFill>
                  <a:srgbClr val="000000"/>
                </a:solidFill>
                <a:latin typeface="Quintessential" panose="03020500000000020000"/>
              </a:rPr>
              <a:t> der NBP </a:t>
            </a:r>
            <a:r>
              <a:rPr lang="en-US" sz="4200" dirty="0" err="1">
                <a:solidFill>
                  <a:srgbClr val="000000"/>
                </a:solidFill>
                <a:latin typeface="Quintessential" panose="03020500000000020000"/>
              </a:rPr>
              <a:t>ist</a:t>
            </a:r>
            <a:r>
              <a:rPr lang="en-US" sz="4200" dirty="0">
                <a:solidFill>
                  <a:srgbClr val="000000"/>
                </a:solidFill>
                <a:latin typeface="Quintessential" panose="03020500000000020000"/>
              </a:rPr>
              <a:t> die </a:t>
            </a:r>
            <a:r>
              <a:rPr lang="en-US" sz="4200" dirty="0" err="1">
                <a:solidFill>
                  <a:srgbClr val="000000"/>
                </a:solidFill>
                <a:latin typeface="Quintessential" panose="03020500000000020000"/>
              </a:rPr>
              <a:t>Gewährleistung</a:t>
            </a:r>
            <a:r>
              <a:rPr lang="en-US" sz="4200" dirty="0">
                <a:solidFill>
                  <a:srgbClr val="000000"/>
                </a:solidFill>
                <a:latin typeface="Quintessential" panose="03020500000000020000"/>
              </a:rPr>
              <a:t> </a:t>
            </a:r>
            <a:r>
              <a:rPr lang="en-US" sz="4200" dirty="0" err="1">
                <a:solidFill>
                  <a:srgbClr val="000000"/>
                </a:solidFill>
                <a:latin typeface="Quintessential" panose="03020500000000020000"/>
              </a:rPr>
              <a:t>eines</a:t>
            </a:r>
            <a:r>
              <a:rPr lang="en-US" sz="4200" dirty="0">
                <a:solidFill>
                  <a:srgbClr val="000000"/>
                </a:solidFill>
                <a:latin typeface="Quintessential" panose="03020500000000020000"/>
              </a:rPr>
              <a:t> </a:t>
            </a:r>
            <a:r>
              <a:rPr lang="en-US" sz="4200" dirty="0" err="1">
                <a:solidFill>
                  <a:srgbClr val="000000"/>
                </a:solidFill>
                <a:latin typeface="Quintessential" panose="03020500000000020000"/>
              </a:rPr>
              <a:t>stabilen</a:t>
            </a:r>
            <a:r>
              <a:rPr lang="en-US" sz="4200" dirty="0">
                <a:solidFill>
                  <a:srgbClr val="000000"/>
                </a:solidFill>
                <a:latin typeface="Quintessential" panose="03020500000000020000"/>
              </a:rPr>
              <a:t> </a:t>
            </a:r>
            <a:r>
              <a:rPr lang="en-US" sz="4200" dirty="0" err="1">
                <a:solidFill>
                  <a:srgbClr val="000000"/>
                </a:solidFill>
                <a:latin typeface="Quintessential" panose="03020500000000020000"/>
              </a:rPr>
              <a:t>Preisniveaus</a:t>
            </a:r>
            <a:r>
              <a:rPr lang="en-US" sz="4200" dirty="0">
                <a:solidFill>
                  <a:srgbClr val="000000"/>
                </a:solidFill>
                <a:latin typeface="Quintessential" panose="03020500000000020000"/>
              </a:rPr>
              <a:t> in </a:t>
            </a:r>
            <a:r>
              <a:rPr lang="en-US" sz="4200" dirty="0" err="1">
                <a:solidFill>
                  <a:srgbClr val="000000"/>
                </a:solidFill>
                <a:latin typeface="Quintessential" panose="03020500000000020000"/>
              </a:rPr>
              <a:t>Polen</a:t>
            </a:r>
            <a:r>
              <a:rPr lang="en-US" sz="4200" dirty="0">
                <a:solidFill>
                  <a:srgbClr val="000000"/>
                </a:solidFill>
                <a:latin typeface="Quintessential" panose="03020500000000020000"/>
              </a:rPr>
              <a:t>.</a:t>
            </a:r>
            <a:endParaRPr lang="en-US" sz="4200" dirty="0">
              <a:solidFill>
                <a:srgbClr val="000000"/>
              </a:solidFill>
              <a:latin typeface="Quintessential" panose="03020500000000020000"/>
            </a:endParaRPr>
          </a:p>
        </p:txBody>
      </p:sp>
      <p:sp>
        <p:nvSpPr>
          <p:cNvPr id="7" name="Freeform 7"/>
          <p:cNvSpPr/>
          <p:nvPr/>
        </p:nvSpPr>
        <p:spPr>
          <a:xfrm rot="515661">
            <a:off x="13906301" y="8363321"/>
            <a:ext cx="3352999" cy="3176204"/>
          </a:xfrm>
          <a:custGeom>
            <a:avLst/>
            <a:gdLst/>
            <a:ahLst/>
            <a:cxnLst/>
            <a:rect l="l" t="t" r="r" b="b"/>
            <a:pathLst>
              <a:path w="3352999" h="3176204">
                <a:moveTo>
                  <a:pt x="0" y="0"/>
                </a:moveTo>
                <a:lnTo>
                  <a:pt x="3352999" y="0"/>
                </a:lnTo>
                <a:lnTo>
                  <a:pt x="3352999" y="3176205"/>
                </a:lnTo>
                <a:lnTo>
                  <a:pt x="0" y="3176205"/>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pl-PL"/>
          </a:p>
        </p:txBody>
      </p:sp>
      <p:sp>
        <p:nvSpPr>
          <p:cNvPr id="8" name="Freeform 8"/>
          <p:cNvSpPr/>
          <p:nvPr/>
        </p:nvSpPr>
        <p:spPr>
          <a:xfrm>
            <a:off x="-1143219" y="8898081"/>
            <a:ext cx="4343839" cy="4114800"/>
          </a:xfrm>
          <a:custGeom>
            <a:avLst/>
            <a:gdLst/>
            <a:ahLst/>
            <a:cxnLst/>
            <a:rect l="l" t="t" r="r" b="b"/>
            <a:pathLst>
              <a:path w="4343839" h="4114800">
                <a:moveTo>
                  <a:pt x="0" y="0"/>
                </a:moveTo>
                <a:lnTo>
                  <a:pt x="4343838" y="0"/>
                </a:lnTo>
                <a:lnTo>
                  <a:pt x="4343838" y="4114800"/>
                </a:lnTo>
                <a:lnTo>
                  <a:pt x="0" y="411480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pl-PL"/>
          </a:p>
        </p:txBody>
      </p:sp>
      <p:sp>
        <p:nvSpPr>
          <p:cNvPr id="9" name="TextBox 9"/>
          <p:cNvSpPr txBox="1"/>
          <p:nvPr/>
        </p:nvSpPr>
        <p:spPr>
          <a:xfrm>
            <a:off x="4823871" y="857250"/>
            <a:ext cx="8863932" cy="1594667"/>
          </a:xfrm>
          <a:prstGeom prst="rect">
            <a:avLst/>
          </a:prstGeom>
        </p:spPr>
        <p:txBody>
          <a:bodyPr wrap="square" lIns="0" tIns="0" rIns="0" bIns="0" rtlCol="0" anchor="t">
            <a:spAutoFit/>
          </a:bodyPr>
          <a:lstStyle/>
          <a:p>
            <a:pPr algn="ctr">
              <a:lnSpc>
                <a:spcPts val="12880"/>
              </a:lnSpc>
            </a:pPr>
            <a:r>
              <a:rPr lang="en-US" sz="9200" dirty="0" err="1">
                <a:solidFill>
                  <a:srgbClr val="000000"/>
                </a:solidFill>
                <a:latin typeface="Quintessential" panose="03020500000000020000"/>
              </a:rPr>
              <a:t>Aufgaben</a:t>
            </a:r>
            <a:r>
              <a:rPr lang="en-US" sz="9200" dirty="0">
                <a:solidFill>
                  <a:srgbClr val="000000"/>
                </a:solidFill>
                <a:latin typeface="Quintessential" panose="03020500000000020000"/>
              </a:rPr>
              <a:t> der NBP</a:t>
            </a:r>
            <a:endParaRPr lang="en-US" sz="9200" dirty="0">
              <a:solidFill>
                <a:srgbClr val="000000"/>
              </a:solidFill>
              <a:latin typeface="Quintessential" panose="0302050000000002000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FEEFF">
                <a:alpha val="100000"/>
              </a:srgbClr>
            </a:gs>
            <a:gs pos="50000">
              <a:srgbClr val="C5D0FF">
                <a:alpha val="100000"/>
              </a:srgbClr>
            </a:gs>
            <a:gs pos="100000">
              <a:srgbClr val="E0E6F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3620770" y="10085070"/>
            <a:ext cx="10948035" cy="1628775"/>
          </a:xfrm>
          <a:custGeom>
            <a:avLst/>
            <a:gdLst/>
            <a:ahLst/>
            <a:cxnLst/>
            <a:rect l="l" t="t" r="r" b="b"/>
            <a:pathLst>
              <a:path w="11159589" h="5579795">
                <a:moveTo>
                  <a:pt x="0" y="0"/>
                </a:moveTo>
                <a:lnTo>
                  <a:pt x="11159589" y="0"/>
                </a:lnTo>
                <a:lnTo>
                  <a:pt x="11159589" y="5579795"/>
                </a:lnTo>
                <a:lnTo>
                  <a:pt x="0" y="5579795"/>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pl-PL"/>
          </a:p>
        </p:txBody>
      </p:sp>
      <p:sp>
        <p:nvSpPr>
          <p:cNvPr id="3" name="Freeform 3"/>
          <p:cNvSpPr/>
          <p:nvPr/>
        </p:nvSpPr>
        <p:spPr>
          <a:xfrm>
            <a:off x="-829970" y="6879657"/>
            <a:ext cx="4759392" cy="4759392"/>
          </a:xfrm>
          <a:custGeom>
            <a:avLst/>
            <a:gdLst/>
            <a:ahLst/>
            <a:cxnLst/>
            <a:rect l="l" t="t" r="r" b="b"/>
            <a:pathLst>
              <a:path w="4759392" h="4759392">
                <a:moveTo>
                  <a:pt x="0" y="0"/>
                </a:moveTo>
                <a:lnTo>
                  <a:pt x="4759393" y="0"/>
                </a:lnTo>
                <a:lnTo>
                  <a:pt x="4759393" y="4759393"/>
                </a:lnTo>
                <a:lnTo>
                  <a:pt x="0" y="47593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sp>
        <p:nvSpPr>
          <p:cNvPr id="4" name="TextBox 4"/>
          <p:cNvSpPr txBox="1"/>
          <p:nvPr/>
        </p:nvSpPr>
        <p:spPr>
          <a:xfrm>
            <a:off x="1477934" y="3033616"/>
            <a:ext cx="15332132" cy="4836046"/>
          </a:xfrm>
          <a:prstGeom prst="rect">
            <a:avLst/>
          </a:prstGeom>
        </p:spPr>
        <p:txBody>
          <a:bodyPr lIns="0" tIns="0" rIns="0" bIns="0" rtlCol="0" anchor="t">
            <a:spAutoFit/>
          </a:bodyPr>
          <a:lstStyle/>
          <a:p>
            <a:pPr algn="just">
              <a:lnSpc>
                <a:spcPts val="6445"/>
              </a:lnSpc>
            </a:pPr>
            <a:r>
              <a:rPr lang="en-US" sz="4605" dirty="0">
                <a:solidFill>
                  <a:srgbClr val="000000"/>
                </a:solidFill>
                <a:latin typeface="Quintessential" panose="03020500000000020000"/>
              </a:rPr>
              <a:t>Die </a:t>
            </a:r>
            <a:r>
              <a:rPr lang="en-US" sz="4605" dirty="0" err="1">
                <a:solidFill>
                  <a:srgbClr val="000000"/>
                </a:solidFill>
                <a:latin typeface="Quintessential" panose="03020500000000020000"/>
              </a:rPr>
              <a:t>Polnische</a:t>
            </a:r>
            <a:r>
              <a:rPr lang="en-US" sz="4605" dirty="0">
                <a:solidFill>
                  <a:srgbClr val="000000"/>
                </a:solidFill>
                <a:latin typeface="Quintessential" panose="03020500000000020000"/>
              </a:rPr>
              <a:t> </a:t>
            </a:r>
            <a:r>
              <a:rPr lang="en-US" sz="4605" dirty="0" err="1">
                <a:solidFill>
                  <a:srgbClr val="000000"/>
                </a:solidFill>
                <a:latin typeface="Quintessential" panose="03020500000000020000"/>
              </a:rPr>
              <a:t>Nationalbank</a:t>
            </a:r>
            <a:r>
              <a:rPr lang="en-US" sz="4605" dirty="0">
                <a:solidFill>
                  <a:srgbClr val="000000"/>
                </a:solidFill>
                <a:latin typeface="Quintessential" panose="03020500000000020000"/>
              </a:rPr>
              <a:t> </a:t>
            </a:r>
            <a:r>
              <a:rPr lang="en-US" sz="4605" dirty="0" err="1">
                <a:solidFill>
                  <a:srgbClr val="000000"/>
                </a:solidFill>
                <a:latin typeface="Quintessential" panose="03020500000000020000"/>
              </a:rPr>
              <a:t>setzt</a:t>
            </a:r>
            <a:r>
              <a:rPr lang="en-US" sz="4605" dirty="0">
                <a:solidFill>
                  <a:srgbClr val="000000"/>
                </a:solidFill>
                <a:latin typeface="Quintessential" panose="03020500000000020000"/>
              </a:rPr>
              <a:t> die </a:t>
            </a:r>
            <a:r>
              <a:rPr lang="en-US" sz="4605" dirty="0" err="1">
                <a:solidFill>
                  <a:srgbClr val="000000"/>
                </a:solidFill>
                <a:latin typeface="Quintessential" panose="03020500000000020000"/>
              </a:rPr>
              <a:t>vom</a:t>
            </a:r>
            <a:r>
              <a:rPr lang="en-US" sz="4605" dirty="0">
                <a:solidFill>
                  <a:srgbClr val="000000"/>
                </a:solidFill>
                <a:latin typeface="Quintessential" panose="03020500000000020000"/>
              </a:rPr>
              <a:t> Rat für </a:t>
            </a:r>
            <a:r>
              <a:rPr lang="en-US" sz="4605" dirty="0" err="1">
                <a:solidFill>
                  <a:srgbClr val="000000"/>
                </a:solidFill>
                <a:latin typeface="Quintessential" panose="03020500000000020000"/>
              </a:rPr>
              <a:t>Geldpolitik</a:t>
            </a:r>
            <a:r>
              <a:rPr lang="en-US" sz="4605" dirty="0">
                <a:solidFill>
                  <a:srgbClr val="000000"/>
                </a:solidFill>
                <a:latin typeface="Quintessential" panose="03020500000000020000"/>
              </a:rPr>
              <a:t> </a:t>
            </a:r>
            <a:r>
              <a:rPr lang="en-US" sz="4605" dirty="0" err="1">
                <a:solidFill>
                  <a:srgbClr val="000000"/>
                </a:solidFill>
                <a:latin typeface="Quintessential" panose="03020500000000020000"/>
              </a:rPr>
              <a:t>aufgestellten</a:t>
            </a:r>
            <a:r>
              <a:rPr lang="en-US" sz="4605" dirty="0">
                <a:solidFill>
                  <a:srgbClr val="000000"/>
                </a:solidFill>
                <a:latin typeface="Quintessential" panose="03020500000000020000"/>
              </a:rPr>
              <a:t> </a:t>
            </a:r>
            <a:r>
              <a:rPr lang="en-US" sz="4605" dirty="0" err="1">
                <a:solidFill>
                  <a:srgbClr val="000000"/>
                </a:solidFill>
                <a:latin typeface="Quintessential" panose="03020500000000020000"/>
              </a:rPr>
              <a:t>geldpolitischen</a:t>
            </a:r>
            <a:r>
              <a:rPr lang="en-US" sz="4605" dirty="0">
                <a:solidFill>
                  <a:srgbClr val="000000"/>
                </a:solidFill>
                <a:latin typeface="Quintessential" panose="03020500000000020000"/>
              </a:rPr>
              <a:t> </a:t>
            </a:r>
            <a:r>
              <a:rPr lang="en-US" sz="4605" dirty="0" err="1">
                <a:solidFill>
                  <a:srgbClr val="000000"/>
                </a:solidFill>
                <a:latin typeface="Quintessential" panose="03020500000000020000"/>
              </a:rPr>
              <a:t>Annahmen</a:t>
            </a:r>
            <a:r>
              <a:rPr lang="en-US" sz="4605" dirty="0">
                <a:solidFill>
                  <a:srgbClr val="000000"/>
                </a:solidFill>
                <a:latin typeface="Quintessential" panose="03020500000000020000"/>
              </a:rPr>
              <a:t> um. Die </a:t>
            </a:r>
            <a:r>
              <a:rPr lang="en-US" sz="4605" dirty="0" err="1">
                <a:solidFill>
                  <a:srgbClr val="000000"/>
                </a:solidFill>
                <a:latin typeface="Quintessential" panose="03020500000000020000"/>
              </a:rPr>
              <a:t>Aufrechterhaltung</a:t>
            </a:r>
            <a:r>
              <a:rPr lang="en-US" sz="4605" dirty="0">
                <a:solidFill>
                  <a:srgbClr val="000000"/>
                </a:solidFill>
                <a:latin typeface="Quintessential" panose="03020500000000020000"/>
              </a:rPr>
              <a:t> </a:t>
            </a:r>
            <a:r>
              <a:rPr lang="en-US" sz="4605" dirty="0" err="1">
                <a:solidFill>
                  <a:srgbClr val="000000"/>
                </a:solidFill>
                <a:latin typeface="Quintessential" panose="03020500000000020000"/>
              </a:rPr>
              <a:t>eines</a:t>
            </a:r>
            <a:r>
              <a:rPr lang="en-US" sz="4605" dirty="0">
                <a:solidFill>
                  <a:srgbClr val="000000"/>
                </a:solidFill>
                <a:latin typeface="Quintessential" panose="03020500000000020000"/>
              </a:rPr>
              <a:t> </a:t>
            </a:r>
            <a:r>
              <a:rPr lang="en-US" sz="4605" dirty="0" err="1">
                <a:solidFill>
                  <a:srgbClr val="000000"/>
                </a:solidFill>
                <a:latin typeface="Quintessential" panose="03020500000000020000"/>
              </a:rPr>
              <a:t>stabilen</a:t>
            </a:r>
            <a:r>
              <a:rPr lang="en-US" sz="4605" dirty="0">
                <a:solidFill>
                  <a:srgbClr val="000000"/>
                </a:solidFill>
                <a:latin typeface="Quintessential" panose="03020500000000020000"/>
              </a:rPr>
              <a:t> </a:t>
            </a:r>
            <a:r>
              <a:rPr lang="en-US" sz="4605" dirty="0" err="1">
                <a:solidFill>
                  <a:srgbClr val="000000"/>
                </a:solidFill>
                <a:latin typeface="Quintessential" panose="03020500000000020000"/>
              </a:rPr>
              <a:t>Preisniveaus</a:t>
            </a:r>
            <a:r>
              <a:rPr lang="en-US" sz="4605" dirty="0">
                <a:solidFill>
                  <a:srgbClr val="000000"/>
                </a:solidFill>
                <a:latin typeface="Quintessential" panose="03020500000000020000"/>
              </a:rPr>
              <a:t> </a:t>
            </a:r>
            <a:r>
              <a:rPr lang="en-US" sz="4605" dirty="0" err="1">
                <a:solidFill>
                  <a:srgbClr val="000000"/>
                </a:solidFill>
                <a:latin typeface="Quintessential" panose="03020500000000020000"/>
              </a:rPr>
              <a:t>ist</a:t>
            </a:r>
            <a:r>
              <a:rPr lang="en-US" sz="4605" dirty="0">
                <a:solidFill>
                  <a:srgbClr val="000000"/>
                </a:solidFill>
                <a:latin typeface="Quintessential" panose="03020500000000020000"/>
              </a:rPr>
              <a:t> das </a:t>
            </a:r>
            <a:r>
              <a:rPr lang="en-US" sz="4605" dirty="0" err="1">
                <a:solidFill>
                  <a:srgbClr val="000000"/>
                </a:solidFill>
                <a:latin typeface="Quintessential" panose="03020500000000020000"/>
              </a:rPr>
              <a:t>grundlegende</a:t>
            </a:r>
            <a:r>
              <a:rPr lang="en-US" sz="4605" dirty="0">
                <a:solidFill>
                  <a:srgbClr val="000000"/>
                </a:solidFill>
                <a:latin typeface="Quintessential" panose="03020500000000020000"/>
              </a:rPr>
              <a:t> Instrument der </a:t>
            </a:r>
            <a:r>
              <a:rPr lang="en-US" sz="4605" dirty="0" err="1">
                <a:solidFill>
                  <a:srgbClr val="000000"/>
                </a:solidFill>
                <a:latin typeface="Quintessential" panose="03020500000000020000"/>
              </a:rPr>
              <a:t>Geldpolitik</a:t>
            </a:r>
            <a:r>
              <a:rPr lang="en-US" sz="4605" dirty="0">
                <a:solidFill>
                  <a:srgbClr val="000000"/>
                </a:solidFill>
                <a:latin typeface="Quintessential" panose="03020500000000020000"/>
              </a:rPr>
              <a:t>. Das </a:t>
            </a:r>
            <a:r>
              <a:rPr lang="en-US" sz="4605" dirty="0" err="1">
                <a:solidFill>
                  <a:srgbClr val="000000"/>
                </a:solidFill>
                <a:latin typeface="Quintessential" panose="03020500000000020000"/>
              </a:rPr>
              <a:t>Inflationsziel</a:t>
            </a:r>
            <a:r>
              <a:rPr lang="en-US" sz="4605" dirty="0">
                <a:solidFill>
                  <a:srgbClr val="000000"/>
                </a:solidFill>
                <a:latin typeface="Quintessential" panose="03020500000000020000"/>
              </a:rPr>
              <a:t> </a:t>
            </a:r>
            <a:r>
              <a:rPr lang="en-US" sz="4605" dirty="0" err="1">
                <a:solidFill>
                  <a:srgbClr val="000000"/>
                </a:solidFill>
                <a:latin typeface="Quintessential" panose="03020500000000020000"/>
              </a:rPr>
              <a:t>beträgt</a:t>
            </a:r>
            <a:r>
              <a:rPr lang="en-US" sz="4605" dirty="0">
                <a:solidFill>
                  <a:srgbClr val="000000"/>
                </a:solidFill>
                <a:latin typeface="Quintessential" panose="03020500000000020000"/>
              </a:rPr>
              <a:t> 2,5 % (</a:t>
            </a:r>
            <a:r>
              <a:rPr lang="en-US" sz="4605" dirty="0" err="1">
                <a:solidFill>
                  <a:srgbClr val="000000"/>
                </a:solidFill>
                <a:latin typeface="Quintessential" panose="03020500000000020000"/>
              </a:rPr>
              <a:t>zweieinhalb</a:t>
            </a:r>
            <a:r>
              <a:rPr lang="en-US" sz="4605" dirty="0">
                <a:solidFill>
                  <a:srgbClr val="000000"/>
                </a:solidFill>
                <a:latin typeface="Quintessential" panose="03020500000000020000"/>
              </a:rPr>
              <a:t> </a:t>
            </a:r>
            <a:r>
              <a:rPr lang="en-US" sz="4605" dirty="0" err="1">
                <a:solidFill>
                  <a:srgbClr val="000000"/>
                </a:solidFill>
                <a:latin typeface="Quintessential" panose="03020500000000020000"/>
              </a:rPr>
              <a:t>Prozent</a:t>
            </a:r>
            <a:r>
              <a:rPr lang="en-US" sz="4605" dirty="0">
                <a:solidFill>
                  <a:srgbClr val="000000"/>
                </a:solidFill>
                <a:latin typeface="Quintessential" panose="03020500000000020000"/>
              </a:rPr>
              <a:t>) </a:t>
            </a:r>
            <a:r>
              <a:rPr lang="en-US" sz="4605" dirty="0" err="1">
                <a:solidFill>
                  <a:srgbClr val="000000"/>
                </a:solidFill>
                <a:latin typeface="Quintessential" panose="03020500000000020000"/>
              </a:rPr>
              <a:t>mit</a:t>
            </a:r>
            <a:r>
              <a:rPr lang="en-US" sz="4605" dirty="0">
                <a:solidFill>
                  <a:srgbClr val="000000"/>
                </a:solidFill>
                <a:latin typeface="Quintessential" panose="03020500000000020000"/>
              </a:rPr>
              <a:t> der </a:t>
            </a:r>
            <a:r>
              <a:rPr lang="en-US" sz="4605" dirty="0" err="1">
                <a:solidFill>
                  <a:srgbClr val="000000"/>
                </a:solidFill>
                <a:latin typeface="Quintessential" panose="03020500000000020000"/>
              </a:rPr>
              <a:t>Möglichkeit</a:t>
            </a:r>
            <a:r>
              <a:rPr lang="en-US" sz="4605" dirty="0">
                <a:solidFill>
                  <a:srgbClr val="000000"/>
                </a:solidFill>
                <a:latin typeface="Quintessential" panose="03020500000000020000"/>
              </a:rPr>
              <a:t> </a:t>
            </a:r>
            <a:r>
              <a:rPr lang="en-US" sz="4605" dirty="0" err="1">
                <a:solidFill>
                  <a:srgbClr val="000000"/>
                </a:solidFill>
                <a:latin typeface="Quintessential" panose="03020500000000020000"/>
              </a:rPr>
              <a:t>einer</a:t>
            </a:r>
            <a:r>
              <a:rPr lang="en-US" sz="4605" dirty="0">
                <a:solidFill>
                  <a:srgbClr val="000000"/>
                </a:solidFill>
                <a:latin typeface="Quintessential" panose="03020500000000020000"/>
              </a:rPr>
              <a:t> </a:t>
            </a:r>
            <a:r>
              <a:rPr lang="en-US" sz="4605" dirty="0" err="1">
                <a:solidFill>
                  <a:srgbClr val="000000"/>
                </a:solidFill>
                <a:latin typeface="Quintessential" panose="03020500000000020000"/>
              </a:rPr>
              <a:t>Abweichung</a:t>
            </a:r>
            <a:r>
              <a:rPr lang="en-US" sz="4605" dirty="0">
                <a:solidFill>
                  <a:srgbClr val="000000"/>
                </a:solidFill>
                <a:latin typeface="Quintessential" panose="03020500000000020000"/>
              </a:rPr>
              <a:t> von bis </a:t>
            </a:r>
            <a:r>
              <a:rPr lang="en-US" sz="4605" dirty="0" err="1">
                <a:solidFill>
                  <a:srgbClr val="000000"/>
                </a:solidFill>
                <a:latin typeface="Quintessential" panose="03020500000000020000"/>
              </a:rPr>
              <a:t>zu</a:t>
            </a:r>
            <a:r>
              <a:rPr lang="en-US" sz="4605" dirty="0">
                <a:solidFill>
                  <a:srgbClr val="000000"/>
                </a:solidFill>
                <a:latin typeface="Quintessential" panose="03020500000000020000"/>
              </a:rPr>
              <a:t> </a:t>
            </a:r>
            <a:r>
              <a:rPr lang="en-US" sz="4605" dirty="0" err="1">
                <a:solidFill>
                  <a:srgbClr val="000000"/>
                </a:solidFill>
                <a:latin typeface="Quintessential" panose="03020500000000020000"/>
              </a:rPr>
              <a:t>einem</a:t>
            </a:r>
            <a:r>
              <a:rPr lang="en-US" sz="4605" dirty="0">
                <a:solidFill>
                  <a:srgbClr val="000000"/>
                </a:solidFill>
                <a:latin typeface="Quintessential" panose="03020500000000020000"/>
              </a:rPr>
              <a:t> </a:t>
            </a:r>
            <a:r>
              <a:rPr lang="en-US" sz="4605" dirty="0" err="1">
                <a:solidFill>
                  <a:srgbClr val="000000"/>
                </a:solidFill>
                <a:latin typeface="Quintessential" panose="03020500000000020000"/>
              </a:rPr>
              <a:t>Prozentpunkt</a:t>
            </a:r>
            <a:r>
              <a:rPr lang="en-US" sz="4605" dirty="0">
                <a:solidFill>
                  <a:srgbClr val="000000"/>
                </a:solidFill>
                <a:latin typeface="Quintessential" panose="03020500000000020000"/>
              </a:rPr>
              <a:t> </a:t>
            </a:r>
            <a:r>
              <a:rPr lang="en-US" sz="4605" dirty="0" err="1">
                <a:solidFill>
                  <a:srgbClr val="000000"/>
                </a:solidFill>
                <a:latin typeface="Quintessential" panose="03020500000000020000"/>
              </a:rPr>
              <a:t>nach</a:t>
            </a:r>
            <a:r>
              <a:rPr lang="en-US" sz="4605" dirty="0">
                <a:solidFill>
                  <a:srgbClr val="000000"/>
                </a:solidFill>
                <a:latin typeface="Quintessential" panose="03020500000000020000"/>
              </a:rPr>
              <a:t> </a:t>
            </a:r>
            <a:r>
              <a:rPr lang="en-US" sz="4605" dirty="0" err="1">
                <a:solidFill>
                  <a:srgbClr val="000000"/>
                </a:solidFill>
                <a:latin typeface="Quintessential" panose="03020500000000020000"/>
              </a:rPr>
              <a:t>oben</a:t>
            </a:r>
            <a:r>
              <a:rPr lang="en-US" sz="4605" dirty="0">
                <a:solidFill>
                  <a:srgbClr val="000000"/>
                </a:solidFill>
                <a:latin typeface="Quintessential" panose="03020500000000020000"/>
              </a:rPr>
              <a:t> </a:t>
            </a:r>
            <a:r>
              <a:rPr lang="en-US" sz="4605" dirty="0" err="1">
                <a:solidFill>
                  <a:srgbClr val="000000"/>
                </a:solidFill>
                <a:latin typeface="Quintessential" panose="03020500000000020000"/>
              </a:rPr>
              <a:t>oder</a:t>
            </a:r>
            <a:r>
              <a:rPr lang="en-US" sz="4605" dirty="0">
                <a:solidFill>
                  <a:srgbClr val="000000"/>
                </a:solidFill>
                <a:latin typeface="Quintessential" panose="03020500000000020000"/>
              </a:rPr>
              <a:t> </a:t>
            </a:r>
            <a:r>
              <a:rPr lang="en-US" sz="4605" dirty="0" err="1">
                <a:solidFill>
                  <a:srgbClr val="000000"/>
                </a:solidFill>
                <a:latin typeface="Quintessential" panose="03020500000000020000"/>
              </a:rPr>
              <a:t>unten</a:t>
            </a:r>
            <a:r>
              <a:rPr lang="en-US" sz="4605" dirty="0">
                <a:solidFill>
                  <a:srgbClr val="000000"/>
                </a:solidFill>
                <a:latin typeface="Quintessential" panose="03020500000000020000"/>
              </a:rPr>
              <a:t>.</a:t>
            </a:r>
            <a:endParaRPr lang="en-US" sz="4605" dirty="0">
              <a:solidFill>
                <a:srgbClr val="000000"/>
              </a:solidFill>
              <a:latin typeface="Quintessential" panose="03020500000000020000"/>
            </a:endParaRPr>
          </a:p>
        </p:txBody>
      </p:sp>
      <p:sp>
        <p:nvSpPr>
          <p:cNvPr id="5" name="Freeform 5"/>
          <p:cNvSpPr/>
          <p:nvPr/>
        </p:nvSpPr>
        <p:spPr>
          <a:xfrm>
            <a:off x="12507046" y="6677493"/>
            <a:ext cx="6149291" cy="6149291"/>
          </a:xfrm>
          <a:custGeom>
            <a:avLst/>
            <a:gdLst/>
            <a:ahLst/>
            <a:cxnLst/>
            <a:rect l="l" t="t" r="r" b="b"/>
            <a:pathLst>
              <a:path w="6149291" h="6149291">
                <a:moveTo>
                  <a:pt x="0" y="0"/>
                </a:moveTo>
                <a:lnTo>
                  <a:pt x="6149291" y="0"/>
                </a:lnTo>
                <a:lnTo>
                  <a:pt x="6149291" y="6149291"/>
                </a:lnTo>
                <a:lnTo>
                  <a:pt x="0" y="614929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sp>
        <p:nvSpPr>
          <p:cNvPr id="6" name="Freeform 6"/>
          <p:cNvSpPr/>
          <p:nvPr/>
        </p:nvSpPr>
        <p:spPr>
          <a:xfrm>
            <a:off x="13583174" y="7174509"/>
            <a:ext cx="4704826" cy="3728574"/>
          </a:xfrm>
          <a:custGeom>
            <a:avLst/>
            <a:gdLst/>
            <a:ahLst/>
            <a:cxnLst/>
            <a:rect l="l" t="t" r="r" b="b"/>
            <a:pathLst>
              <a:path w="4704826" h="3728574">
                <a:moveTo>
                  <a:pt x="0" y="0"/>
                </a:moveTo>
                <a:lnTo>
                  <a:pt x="4704825" y="0"/>
                </a:lnTo>
                <a:lnTo>
                  <a:pt x="4704825" y="3728574"/>
                </a:lnTo>
                <a:lnTo>
                  <a:pt x="0" y="3728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l-PL"/>
          </a:p>
        </p:txBody>
      </p:sp>
      <p:sp>
        <p:nvSpPr>
          <p:cNvPr id="7" name="Freeform 7"/>
          <p:cNvSpPr/>
          <p:nvPr/>
        </p:nvSpPr>
        <p:spPr>
          <a:xfrm>
            <a:off x="0" y="-2487875"/>
            <a:ext cx="5252711" cy="4975750"/>
          </a:xfrm>
          <a:custGeom>
            <a:avLst/>
            <a:gdLst/>
            <a:ahLst/>
            <a:cxnLst/>
            <a:rect l="l" t="t" r="r" b="b"/>
            <a:pathLst>
              <a:path w="5252711" h="4975750">
                <a:moveTo>
                  <a:pt x="0" y="0"/>
                </a:moveTo>
                <a:lnTo>
                  <a:pt x="5252711" y="0"/>
                </a:lnTo>
                <a:lnTo>
                  <a:pt x="5252711" y="4975750"/>
                </a:lnTo>
                <a:lnTo>
                  <a:pt x="0" y="49757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l-PL"/>
          </a:p>
        </p:txBody>
      </p:sp>
      <p:sp>
        <p:nvSpPr>
          <p:cNvPr id="8" name="Freeform 8"/>
          <p:cNvSpPr/>
          <p:nvPr/>
        </p:nvSpPr>
        <p:spPr>
          <a:xfrm>
            <a:off x="15935587" y="0"/>
            <a:ext cx="2352413" cy="2228377"/>
          </a:xfrm>
          <a:custGeom>
            <a:avLst/>
            <a:gdLst/>
            <a:ahLst/>
            <a:cxnLst/>
            <a:rect l="l" t="t" r="r" b="b"/>
            <a:pathLst>
              <a:path w="2352413" h="2228377">
                <a:moveTo>
                  <a:pt x="0" y="0"/>
                </a:moveTo>
                <a:lnTo>
                  <a:pt x="2352413" y="0"/>
                </a:lnTo>
                <a:lnTo>
                  <a:pt x="2352413" y="2228377"/>
                </a:lnTo>
                <a:lnTo>
                  <a:pt x="0" y="222837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l-PL"/>
          </a:p>
        </p:txBody>
      </p:sp>
      <p:sp>
        <p:nvSpPr>
          <p:cNvPr id="9" name="Freeform 9"/>
          <p:cNvSpPr/>
          <p:nvPr/>
        </p:nvSpPr>
        <p:spPr>
          <a:xfrm>
            <a:off x="83946" y="7918578"/>
            <a:ext cx="2153258" cy="2743004"/>
          </a:xfrm>
          <a:custGeom>
            <a:avLst/>
            <a:gdLst/>
            <a:ahLst/>
            <a:cxnLst/>
            <a:rect l="l" t="t" r="r" b="b"/>
            <a:pathLst>
              <a:path w="2153258" h="2743004">
                <a:moveTo>
                  <a:pt x="0" y="0"/>
                </a:moveTo>
                <a:lnTo>
                  <a:pt x="2153258" y="0"/>
                </a:lnTo>
                <a:lnTo>
                  <a:pt x="2153258" y="2743004"/>
                </a:lnTo>
                <a:lnTo>
                  <a:pt x="0" y="27430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pl-P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FEEFF">
                <a:alpha val="100000"/>
              </a:srgbClr>
            </a:gs>
            <a:gs pos="50000">
              <a:srgbClr val="C5D0FF">
                <a:alpha val="100000"/>
              </a:srgbClr>
            </a:gs>
            <a:gs pos="100000">
              <a:srgbClr val="E0E6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a:off x="515166" y="678559"/>
            <a:ext cx="17257669" cy="0"/>
          </a:xfrm>
          <a:prstGeom prst="line">
            <a:avLst/>
          </a:prstGeom>
          <a:ln w="38100" cap="flat">
            <a:solidFill>
              <a:srgbClr val="000000"/>
            </a:solidFill>
            <a:prstDash val="sysDot"/>
            <a:headEnd type="triangle" w="lg" len="med"/>
            <a:tailEnd type="triangle" w="lg" len="med"/>
          </a:ln>
        </p:spPr>
        <p:txBody>
          <a:bodyPr/>
          <a:lstStyle/>
          <a:p>
            <a:endParaRPr lang="pl-PL"/>
          </a:p>
        </p:txBody>
      </p:sp>
      <p:grpSp>
        <p:nvGrpSpPr>
          <p:cNvPr id="3" name="Group 3"/>
          <p:cNvGrpSpPr/>
          <p:nvPr/>
        </p:nvGrpSpPr>
        <p:grpSpPr>
          <a:xfrm>
            <a:off x="1028700" y="697609"/>
            <a:ext cx="16230600" cy="2057276"/>
            <a:chOff x="0" y="0"/>
            <a:chExt cx="4274726" cy="541834"/>
          </a:xfrm>
        </p:grpSpPr>
        <p:sp>
          <p:nvSpPr>
            <p:cNvPr id="4" name="Freeform 4"/>
            <p:cNvSpPr/>
            <p:nvPr/>
          </p:nvSpPr>
          <p:spPr>
            <a:xfrm>
              <a:off x="0" y="0"/>
              <a:ext cx="4274726" cy="541834"/>
            </a:xfrm>
            <a:custGeom>
              <a:avLst/>
              <a:gdLst/>
              <a:ahLst/>
              <a:cxnLst/>
              <a:rect l="l" t="t" r="r" b="b"/>
              <a:pathLst>
                <a:path w="4274726" h="541834">
                  <a:moveTo>
                    <a:pt x="24327" y="0"/>
                  </a:moveTo>
                  <a:lnTo>
                    <a:pt x="4250399" y="0"/>
                  </a:lnTo>
                  <a:cubicBezTo>
                    <a:pt x="4263834" y="0"/>
                    <a:pt x="4274726" y="10891"/>
                    <a:pt x="4274726" y="24327"/>
                  </a:cubicBezTo>
                  <a:lnTo>
                    <a:pt x="4274726" y="517507"/>
                  </a:lnTo>
                  <a:cubicBezTo>
                    <a:pt x="4274726" y="530943"/>
                    <a:pt x="4263834" y="541834"/>
                    <a:pt x="4250399" y="541834"/>
                  </a:cubicBezTo>
                  <a:lnTo>
                    <a:pt x="24327" y="541834"/>
                  </a:lnTo>
                  <a:cubicBezTo>
                    <a:pt x="17875" y="541834"/>
                    <a:pt x="11687" y="539271"/>
                    <a:pt x="7125" y="534709"/>
                  </a:cubicBezTo>
                  <a:cubicBezTo>
                    <a:pt x="2563" y="530147"/>
                    <a:pt x="0" y="523959"/>
                    <a:pt x="0" y="517507"/>
                  </a:cubicBezTo>
                  <a:lnTo>
                    <a:pt x="0" y="24327"/>
                  </a:lnTo>
                  <a:cubicBezTo>
                    <a:pt x="0" y="10891"/>
                    <a:pt x="10891" y="0"/>
                    <a:pt x="24327" y="0"/>
                  </a:cubicBezTo>
                  <a:close/>
                </a:path>
              </a:pathLst>
            </a:custGeom>
            <a:solidFill>
              <a:srgbClr val="E4ECFF"/>
            </a:solidFill>
          </p:spPr>
          <p:txBody>
            <a:bodyPr/>
            <a:lstStyle/>
            <a:p>
              <a:endParaRPr lang="pl-PL"/>
            </a:p>
          </p:txBody>
        </p:sp>
        <p:sp>
          <p:nvSpPr>
            <p:cNvPr id="5" name="TextBox 5"/>
            <p:cNvSpPr txBox="1"/>
            <p:nvPr/>
          </p:nvSpPr>
          <p:spPr>
            <a:xfrm>
              <a:off x="0" y="-38100"/>
              <a:ext cx="4274726" cy="579934"/>
            </a:xfrm>
            <a:prstGeom prst="rect">
              <a:avLst/>
            </a:prstGeom>
          </p:spPr>
          <p:txBody>
            <a:bodyPr lIns="50800" tIns="50800" rIns="50800" bIns="50800" rtlCol="0" anchor="ctr"/>
            <a:lstStyle/>
            <a:p>
              <a:pPr algn="ctr">
                <a:lnSpc>
                  <a:spcPts val="2660"/>
                </a:lnSpc>
              </a:pPr>
            </a:p>
          </p:txBody>
        </p:sp>
      </p:grpSp>
      <p:sp>
        <p:nvSpPr>
          <p:cNvPr id="6" name="Freeform 6"/>
          <p:cNvSpPr/>
          <p:nvPr/>
        </p:nvSpPr>
        <p:spPr>
          <a:xfrm>
            <a:off x="13382971" y="6585150"/>
            <a:ext cx="5180194" cy="5180194"/>
          </a:xfrm>
          <a:custGeom>
            <a:avLst/>
            <a:gdLst/>
            <a:ahLst/>
            <a:cxnLst/>
            <a:rect l="l" t="t" r="r" b="b"/>
            <a:pathLst>
              <a:path w="5180194" h="5180194">
                <a:moveTo>
                  <a:pt x="0" y="0"/>
                </a:moveTo>
                <a:lnTo>
                  <a:pt x="5180193" y="0"/>
                </a:lnTo>
                <a:lnTo>
                  <a:pt x="5180193" y="5180194"/>
                </a:lnTo>
                <a:lnTo>
                  <a:pt x="0" y="5180194"/>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pl-PL"/>
          </a:p>
        </p:txBody>
      </p:sp>
      <p:sp>
        <p:nvSpPr>
          <p:cNvPr id="7" name="Freeform 7"/>
          <p:cNvSpPr/>
          <p:nvPr/>
        </p:nvSpPr>
        <p:spPr>
          <a:xfrm>
            <a:off x="-153437" y="2738560"/>
            <a:ext cx="4809880" cy="4809880"/>
          </a:xfrm>
          <a:custGeom>
            <a:avLst/>
            <a:gdLst/>
            <a:ahLst/>
            <a:cxnLst/>
            <a:rect l="l" t="t" r="r" b="b"/>
            <a:pathLst>
              <a:path w="4809880" h="4809880">
                <a:moveTo>
                  <a:pt x="0" y="0"/>
                </a:moveTo>
                <a:lnTo>
                  <a:pt x="4809880" y="0"/>
                </a:lnTo>
                <a:lnTo>
                  <a:pt x="4809880" y="4809880"/>
                </a:lnTo>
                <a:lnTo>
                  <a:pt x="0" y="4809880"/>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pl-PL"/>
          </a:p>
        </p:txBody>
      </p:sp>
      <p:sp>
        <p:nvSpPr>
          <p:cNvPr id="8" name="Freeform 8"/>
          <p:cNvSpPr/>
          <p:nvPr/>
        </p:nvSpPr>
        <p:spPr>
          <a:xfrm>
            <a:off x="5114327" y="3088260"/>
            <a:ext cx="7344719" cy="6503415"/>
          </a:xfrm>
          <a:custGeom>
            <a:avLst/>
            <a:gdLst/>
            <a:ahLst/>
            <a:cxnLst/>
            <a:rect l="l" t="t" r="r" b="b"/>
            <a:pathLst>
              <a:path w="7344719" h="6503415">
                <a:moveTo>
                  <a:pt x="0" y="0"/>
                </a:moveTo>
                <a:lnTo>
                  <a:pt x="7344719" y="0"/>
                </a:lnTo>
                <a:lnTo>
                  <a:pt x="7344719" y="6503415"/>
                </a:lnTo>
                <a:lnTo>
                  <a:pt x="0" y="65034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a:p>
        </p:txBody>
      </p:sp>
      <p:sp>
        <p:nvSpPr>
          <p:cNvPr id="9" name="Freeform 9"/>
          <p:cNvSpPr/>
          <p:nvPr/>
        </p:nvSpPr>
        <p:spPr>
          <a:xfrm rot="-1648455">
            <a:off x="13790161" y="6974840"/>
            <a:ext cx="4343839" cy="4114800"/>
          </a:xfrm>
          <a:custGeom>
            <a:avLst/>
            <a:gdLst/>
            <a:ahLst/>
            <a:cxnLst/>
            <a:rect l="l" t="t" r="r" b="b"/>
            <a:pathLst>
              <a:path w="4343839" h="4114800">
                <a:moveTo>
                  <a:pt x="0" y="0"/>
                </a:moveTo>
                <a:lnTo>
                  <a:pt x="4343838" y="0"/>
                </a:lnTo>
                <a:lnTo>
                  <a:pt x="4343838"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l-PL"/>
          </a:p>
        </p:txBody>
      </p:sp>
      <p:sp>
        <p:nvSpPr>
          <p:cNvPr id="10" name="Freeform 10"/>
          <p:cNvSpPr/>
          <p:nvPr/>
        </p:nvSpPr>
        <p:spPr>
          <a:xfrm>
            <a:off x="-153437" y="3088260"/>
            <a:ext cx="4343839" cy="4114800"/>
          </a:xfrm>
          <a:custGeom>
            <a:avLst/>
            <a:gdLst/>
            <a:ahLst/>
            <a:cxnLst/>
            <a:rect l="l" t="t" r="r" b="b"/>
            <a:pathLst>
              <a:path w="4343839" h="4114800">
                <a:moveTo>
                  <a:pt x="0" y="0"/>
                </a:moveTo>
                <a:lnTo>
                  <a:pt x="4343839" y="0"/>
                </a:lnTo>
                <a:lnTo>
                  <a:pt x="4343839"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l-PL"/>
          </a:p>
        </p:txBody>
      </p:sp>
      <p:sp>
        <p:nvSpPr>
          <p:cNvPr id="11" name="TextBox 11"/>
          <p:cNvSpPr txBox="1"/>
          <p:nvPr/>
        </p:nvSpPr>
        <p:spPr>
          <a:xfrm>
            <a:off x="2953156" y="857250"/>
            <a:ext cx="12381688" cy="1566544"/>
          </a:xfrm>
          <a:prstGeom prst="rect">
            <a:avLst/>
          </a:prstGeom>
        </p:spPr>
        <p:txBody>
          <a:bodyPr lIns="0" tIns="0" rIns="0" bIns="0" rtlCol="0" anchor="t">
            <a:spAutoFit/>
          </a:bodyPr>
          <a:lstStyle/>
          <a:p>
            <a:pPr algn="ctr">
              <a:lnSpc>
                <a:spcPts val="12880"/>
              </a:lnSpc>
            </a:pPr>
            <a:r>
              <a:rPr lang="en-US" sz="9200">
                <a:solidFill>
                  <a:srgbClr val="000000"/>
                </a:solidFill>
                <a:latin typeface="Quintessential" panose="03020500000000020000"/>
              </a:rPr>
              <a:t>Geldpolitische Instrumente </a:t>
            </a:r>
            <a:endParaRPr lang="en-US" sz="9200">
              <a:solidFill>
                <a:srgbClr val="000000"/>
              </a:solidFill>
              <a:latin typeface="Quintessential" panose="03020500000000020000"/>
            </a:endParaRPr>
          </a:p>
        </p:txBody>
      </p:sp>
      <p:sp>
        <p:nvSpPr>
          <p:cNvPr id="12" name="TextBox 12"/>
          <p:cNvSpPr txBox="1"/>
          <p:nvPr/>
        </p:nvSpPr>
        <p:spPr>
          <a:xfrm>
            <a:off x="7161956" y="3727358"/>
            <a:ext cx="4999016" cy="564171"/>
          </a:xfrm>
          <a:prstGeom prst="rect">
            <a:avLst/>
          </a:prstGeom>
        </p:spPr>
        <p:txBody>
          <a:bodyPr lIns="0" tIns="0" rIns="0" bIns="0" rtlCol="0" anchor="t">
            <a:spAutoFit/>
          </a:bodyPr>
          <a:lstStyle/>
          <a:p>
            <a:pPr algn="ctr">
              <a:lnSpc>
                <a:spcPts val="4695"/>
              </a:lnSpc>
            </a:pPr>
            <a:r>
              <a:rPr lang="en-US" sz="3355">
                <a:solidFill>
                  <a:srgbClr val="000000"/>
                </a:solidFill>
                <a:latin typeface="Quintessential" panose="03020500000000020000"/>
              </a:rPr>
              <a:t>Erforderlicher Reservesatz</a:t>
            </a:r>
            <a:endParaRPr lang="en-US" sz="3355">
              <a:solidFill>
                <a:srgbClr val="000000"/>
              </a:solidFill>
              <a:latin typeface="Quintessential" panose="03020500000000020000"/>
            </a:endParaRPr>
          </a:p>
        </p:txBody>
      </p:sp>
      <p:sp>
        <p:nvSpPr>
          <p:cNvPr id="13" name="TextBox 13"/>
          <p:cNvSpPr txBox="1"/>
          <p:nvPr/>
        </p:nvSpPr>
        <p:spPr>
          <a:xfrm>
            <a:off x="7506390" y="6037635"/>
            <a:ext cx="3892132" cy="547514"/>
          </a:xfrm>
          <a:prstGeom prst="rect">
            <a:avLst/>
          </a:prstGeom>
        </p:spPr>
        <p:txBody>
          <a:bodyPr lIns="0" tIns="0" rIns="0" bIns="0" rtlCol="0" anchor="t">
            <a:spAutoFit/>
          </a:bodyPr>
          <a:lstStyle/>
          <a:p>
            <a:pPr algn="ctr">
              <a:lnSpc>
                <a:spcPts val="4545"/>
              </a:lnSpc>
            </a:pPr>
            <a:r>
              <a:rPr lang="en-US" sz="3245">
                <a:solidFill>
                  <a:srgbClr val="000000"/>
                </a:solidFill>
                <a:latin typeface="Quintessential" panose="03020500000000020000"/>
              </a:rPr>
              <a:t> Offenmarktgeschäfte</a:t>
            </a:r>
            <a:endParaRPr lang="en-US" sz="3245">
              <a:solidFill>
                <a:srgbClr val="000000"/>
              </a:solidFill>
              <a:latin typeface="Quintessential" panose="03020500000000020000"/>
            </a:endParaRPr>
          </a:p>
        </p:txBody>
      </p:sp>
      <p:sp>
        <p:nvSpPr>
          <p:cNvPr id="14" name="TextBox 14"/>
          <p:cNvSpPr txBox="1"/>
          <p:nvPr/>
        </p:nvSpPr>
        <p:spPr>
          <a:xfrm>
            <a:off x="7157025" y="7871025"/>
            <a:ext cx="4590861" cy="1161216"/>
          </a:xfrm>
          <a:prstGeom prst="rect">
            <a:avLst/>
          </a:prstGeom>
        </p:spPr>
        <p:txBody>
          <a:bodyPr lIns="0" tIns="0" rIns="0" bIns="0" rtlCol="0" anchor="t">
            <a:spAutoFit/>
          </a:bodyPr>
          <a:lstStyle/>
          <a:p>
            <a:pPr algn="ctr">
              <a:lnSpc>
                <a:spcPts val="4635"/>
              </a:lnSpc>
            </a:pPr>
            <a:r>
              <a:rPr lang="en-US" sz="3310">
                <a:solidFill>
                  <a:srgbClr val="000000"/>
                </a:solidFill>
                <a:latin typeface="Quintessential" panose="03020500000000020000"/>
              </a:rPr>
              <a:t> Einlagen- und Kreditgeschäfte</a:t>
            </a:r>
            <a:endParaRPr lang="en-US" sz="3310">
              <a:solidFill>
                <a:srgbClr val="000000"/>
              </a:solidFill>
              <a:latin typeface="Quintessential" panose="0302050000000002000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descr="Obraz zawierający tekst, zrzut ekranu, design&#10;&#10;Opis wygenerowany automatyczni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43" y="643"/>
            <a:ext cx="18285714" cy="1028571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FEEFF">
                <a:alpha val="100000"/>
              </a:srgbClr>
            </a:gs>
            <a:gs pos="50000">
              <a:srgbClr val="C5D0FF">
                <a:alpha val="100000"/>
              </a:srgbClr>
            </a:gs>
            <a:gs pos="100000">
              <a:srgbClr val="E0E6FF">
                <a:alpha val="100000"/>
              </a:srgbClr>
            </a:gs>
          </a:gsLst>
          <a:lin ang="0"/>
        </a:gradFill>
        <a:effectLst/>
      </p:bgPr>
    </p:bg>
    <p:spTree>
      <p:nvGrpSpPr>
        <p:cNvPr id="1" name=""/>
        <p:cNvGrpSpPr/>
        <p:nvPr/>
      </p:nvGrpSpPr>
      <p:grpSpPr>
        <a:xfrm>
          <a:off x="0" y="0"/>
          <a:ext cx="0" cy="0"/>
          <a:chOff x="0" y="0"/>
          <a:chExt cx="0" cy="0"/>
        </a:xfrm>
      </p:grpSpPr>
      <p:sp>
        <p:nvSpPr>
          <p:cNvPr id="2" name="AutoShape 2"/>
          <p:cNvSpPr/>
          <p:nvPr/>
        </p:nvSpPr>
        <p:spPr>
          <a:xfrm>
            <a:off x="515166" y="678559"/>
            <a:ext cx="17257669" cy="0"/>
          </a:xfrm>
          <a:prstGeom prst="line">
            <a:avLst/>
          </a:prstGeom>
          <a:ln w="38100" cap="flat">
            <a:solidFill>
              <a:srgbClr val="000000"/>
            </a:solidFill>
            <a:prstDash val="sysDot"/>
            <a:headEnd type="triangle" w="lg" len="med"/>
            <a:tailEnd type="triangle" w="lg" len="med"/>
          </a:ln>
        </p:spPr>
        <p:txBody>
          <a:bodyPr/>
          <a:lstStyle/>
          <a:p>
            <a:endParaRPr lang="pl-PL"/>
          </a:p>
        </p:txBody>
      </p:sp>
      <p:grpSp>
        <p:nvGrpSpPr>
          <p:cNvPr id="3" name="Group 3"/>
          <p:cNvGrpSpPr/>
          <p:nvPr/>
        </p:nvGrpSpPr>
        <p:grpSpPr>
          <a:xfrm>
            <a:off x="1028700" y="697609"/>
            <a:ext cx="16230600" cy="2057276"/>
            <a:chOff x="0" y="0"/>
            <a:chExt cx="4274726" cy="541834"/>
          </a:xfrm>
        </p:grpSpPr>
        <p:sp>
          <p:nvSpPr>
            <p:cNvPr id="4" name="Freeform 4"/>
            <p:cNvSpPr/>
            <p:nvPr/>
          </p:nvSpPr>
          <p:spPr>
            <a:xfrm>
              <a:off x="0" y="0"/>
              <a:ext cx="4274726" cy="541834"/>
            </a:xfrm>
            <a:custGeom>
              <a:avLst/>
              <a:gdLst/>
              <a:ahLst/>
              <a:cxnLst/>
              <a:rect l="l" t="t" r="r" b="b"/>
              <a:pathLst>
                <a:path w="4274726" h="541834">
                  <a:moveTo>
                    <a:pt x="24327" y="0"/>
                  </a:moveTo>
                  <a:lnTo>
                    <a:pt x="4250399" y="0"/>
                  </a:lnTo>
                  <a:cubicBezTo>
                    <a:pt x="4263834" y="0"/>
                    <a:pt x="4274726" y="10891"/>
                    <a:pt x="4274726" y="24327"/>
                  </a:cubicBezTo>
                  <a:lnTo>
                    <a:pt x="4274726" y="517507"/>
                  </a:lnTo>
                  <a:cubicBezTo>
                    <a:pt x="4274726" y="530943"/>
                    <a:pt x="4263834" y="541834"/>
                    <a:pt x="4250399" y="541834"/>
                  </a:cubicBezTo>
                  <a:lnTo>
                    <a:pt x="24327" y="541834"/>
                  </a:lnTo>
                  <a:cubicBezTo>
                    <a:pt x="17875" y="541834"/>
                    <a:pt x="11687" y="539271"/>
                    <a:pt x="7125" y="534709"/>
                  </a:cubicBezTo>
                  <a:cubicBezTo>
                    <a:pt x="2563" y="530147"/>
                    <a:pt x="0" y="523959"/>
                    <a:pt x="0" y="517507"/>
                  </a:cubicBezTo>
                  <a:lnTo>
                    <a:pt x="0" y="24327"/>
                  </a:lnTo>
                  <a:cubicBezTo>
                    <a:pt x="0" y="10891"/>
                    <a:pt x="10891" y="0"/>
                    <a:pt x="24327" y="0"/>
                  </a:cubicBezTo>
                  <a:close/>
                </a:path>
              </a:pathLst>
            </a:custGeom>
            <a:solidFill>
              <a:srgbClr val="E4ECFF"/>
            </a:solidFill>
          </p:spPr>
          <p:txBody>
            <a:bodyPr/>
            <a:lstStyle/>
            <a:p>
              <a:endParaRPr lang="pl-PL"/>
            </a:p>
          </p:txBody>
        </p:sp>
        <p:sp>
          <p:nvSpPr>
            <p:cNvPr id="5" name="TextBox 5"/>
            <p:cNvSpPr txBox="1"/>
            <p:nvPr/>
          </p:nvSpPr>
          <p:spPr>
            <a:xfrm>
              <a:off x="0" y="-38100"/>
              <a:ext cx="4274726" cy="579934"/>
            </a:xfrm>
            <a:prstGeom prst="rect">
              <a:avLst/>
            </a:prstGeom>
          </p:spPr>
          <p:txBody>
            <a:bodyPr lIns="50800" tIns="50800" rIns="50800" bIns="50800" rtlCol="0" anchor="ctr"/>
            <a:lstStyle/>
            <a:p>
              <a:pPr algn="ctr">
                <a:lnSpc>
                  <a:spcPts val="2660"/>
                </a:lnSpc>
              </a:pPr>
            </a:p>
          </p:txBody>
        </p:sp>
      </p:grpSp>
      <p:sp>
        <p:nvSpPr>
          <p:cNvPr id="6" name="Freeform 6"/>
          <p:cNvSpPr/>
          <p:nvPr/>
        </p:nvSpPr>
        <p:spPr>
          <a:xfrm>
            <a:off x="5273406" y="2252481"/>
            <a:ext cx="7741188" cy="8034519"/>
          </a:xfrm>
          <a:custGeom>
            <a:avLst/>
            <a:gdLst/>
            <a:ahLst/>
            <a:cxnLst/>
            <a:rect l="l" t="t" r="r" b="b"/>
            <a:pathLst>
              <a:path w="7741188" h="8034519">
                <a:moveTo>
                  <a:pt x="0" y="0"/>
                </a:moveTo>
                <a:lnTo>
                  <a:pt x="7741188" y="0"/>
                </a:lnTo>
                <a:lnTo>
                  <a:pt x="7741188" y="8034519"/>
                </a:lnTo>
                <a:lnTo>
                  <a:pt x="0" y="8034519"/>
                </a:lnTo>
                <a:lnTo>
                  <a:pt x="0" y="0"/>
                </a:lnTo>
                <a:close/>
              </a:path>
            </a:pathLst>
          </a:custGeom>
          <a:blipFill>
            <a:blip r:embed="rId1"/>
            <a:stretch>
              <a:fillRect l="-22063" r="-62395"/>
            </a:stretch>
          </a:blipFill>
        </p:spPr>
        <p:txBody>
          <a:bodyPr/>
          <a:lstStyle/>
          <a:p>
            <a:endParaRPr lang="pl-PL"/>
          </a:p>
        </p:txBody>
      </p:sp>
      <p:sp>
        <p:nvSpPr>
          <p:cNvPr id="7" name="TextBox 7"/>
          <p:cNvSpPr txBox="1"/>
          <p:nvPr/>
        </p:nvSpPr>
        <p:spPr>
          <a:xfrm>
            <a:off x="3525441" y="857250"/>
            <a:ext cx="11485959" cy="1594667"/>
          </a:xfrm>
          <a:prstGeom prst="rect">
            <a:avLst/>
          </a:prstGeom>
        </p:spPr>
        <p:txBody>
          <a:bodyPr wrap="square" lIns="0" tIns="0" rIns="0" bIns="0" rtlCol="0" anchor="t">
            <a:spAutoFit/>
          </a:bodyPr>
          <a:lstStyle/>
          <a:p>
            <a:pPr algn="ctr">
              <a:lnSpc>
                <a:spcPts val="12880"/>
              </a:lnSpc>
            </a:pPr>
            <a:r>
              <a:rPr lang="en-US" sz="9200" dirty="0" err="1">
                <a:solidFill>
                  <a:srgbClr val="000000"/>
                </a:solidFill>
                <a:latin typeface="Quintessential" panose="03020500000000020000"/>
              </a:rPr>
              <a:t>Regionalniederlassungen</a:t>
            </a:r>
            <a:endParaRPr lang="en-US" sz="9200" dirty="0">
              <a:solidFill>
                <a:srgbClr val="000000"/>
              </a:solidFill>
              <a:latin typeface="Quintessential" panose="0302050000000002000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F032860FE59B94DB7E8C59EF37275DE" ma:contentTypeVersion="4" ma:contentTypeDescription="Utwórz nowy dokument." ma:contentTypeScope="" ma:versionID="30a33ceb647133b84e5dba8a309f7008">
  <xsd:schema xmlns:xsd="http://www.w3.org/2001/XMLSchema" xmlns:xs="http://www.w3.org/2001/XMLSchema" xmlns:p="http://schemas.microsoft.com/office/2006/metadata/properties" xmlns:ns2="6088189d-10d2-4b44-9742-ab2d115595fe" targetNamespace="http://schemas.microsoft.com/office/2006/metadata/properties" ma:root="true" ma:fieldsID="513c54406955a8cf909538105aa7cd4f" ns2:_="">
    <xsd:import namespace="6088189d-10d2-4b44-9742-ab2d115595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8189d-10d2-4b44-9742-ab2d11559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3E8C7D4-8579-42D8-ADE5-76821116A46B}"/>
</file>

<file path=customXml/itemProps2.xml><?xml version="1.0" encoding="utf-8"?>
<ds:datastoreItem xmlns:ds="http://schemas.openxmlformats.org/officeDocument/2006/customXml" ds:itemID="{D64BCDD7-CFFD-43DC-9F9A-E0E733B0D2C5}"/>
</file>

<file path=customXml/itemProps3.xml><?xml version="1.0" encoding="utf-8"?>
<ds:datastoreItem xmlns:ds="http://schemas.openxmlformats.org/officeDocument/2006/customXml" ds:itemID="{47897E70-EF80-44F0-8A51-03F44BA039B8}"/>
</file>

<file path=docProps/app.xml><?xml version="1.0" encoding="utf-8"?>
<Properties xmlns="http://schemas.openxmlformats.org/officeDocument/2006/extended-properties" xmlns:vt="http://schemas.openxmlformats.org/officeDocument/2006/docPropsVTypes">
  <TotalTime>0</TotalTime>
  <Words>3303</Words>
  <Application>WPS Presentation</Application>
  <PresentationFormat>Niestandardowy</PresentationFormat>
  <Paragraphs>132</Paragraphs>
  <Slides>14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vt:i4>
      </vt:variant>
    </vt:vector>
  </HeadingPairs>
  <TitlesOfParts>
    <vt:vector size="25" baseType="lpstr">
      <vt:lpstr>Arial</vt:lpstr>
      <vt:lpstr>SimSun</vt:lpstr>
      <vt:lpstr>Wingdings</vt:lpstr>
      <vt:lpstr>Quintessential</vt:lpstr>
      <vt:lpstr>Quintessential</vt:lpstr>
      <vt:lpstr>Calibri</vt:lpstr>
      <vt:lpstr>Times New Roman</vt:lpstr>
      <vt:lpstr>Arial</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Polnische Nationalbank</dc:title>
  <dc:creator/>
  <cp:lastModifiedBy>Oem</cp:lastModifiedBy>
  <cp:revision>21</cp:revision>
  <dcterms:created xsi:type="dcterms:W3CDTF">2006-08-16T00:00:00Z</dcterms:created>
  <dcterms:modified xsi:type="dcterms:W3CDTF">2024-03-01T14:16:12Z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BB154E9E59BF4CFA8CFF3F65240815F0_12</vt:lpwstr>
  </property>
  <property fmtid="{D5CDD505-2E9C-101B-9397-08002B2CF9AE}" pid="3" name="KSOProductBuildVer">
    <vt:lpwstr>1045-12.2.0.13489</vt:lpwstr>
  </property>
  <property fmtid="{D5CDD505-2E9C-101B-9397-08002B2CF9AE}" pid="4" name="ContentTypeId">
    <vt:lpwstr>0x0101000F032860FE59B94DB7E8C59EF37275DE</vt:lpwstr>
  </property>
</Properties>
</file>