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8" r:id="rId5"/>
    <p:sldId id="266" r:id="rId6"/>
    <p:sldId id="260" r:id="rId7"/>
    <p:sldId id="261" r:id="rId8"/>
    <p:sldId id="262" r:id="rId9"/>
    <p:sldId id="272" r:id="rId10"/>
    <p:sldId id="271" r:id="rId11"/>
    <p:sldId id="267" r:id="rId12"/>
    <p:sldId id="273" r:id="rId13"/>
    <p:sldId id="26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12" Type="http://schemas.openxmlformats.org/officeDocument/2006/relationships/slide" Target="slides/slide10.xml"/><Relationship Id="rId2" Type="http://schemas.openxmlformats.org/officeDocument/2006/relationships/theme" Target="theme/theme1.xml"/><Relationship Id="rId16" Type="http://schemas.openxmlformats.org/officeDocument/2006/relationships/viewProps" Target="viewProps.xml"/><Relationship Id="rId20" Type="http://schemas.openxmlformats.org/officeDocument/2006/relationships/customXml" Target="../customXml/item3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162AD4-250A-4168-A26A-CA021F200697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A6C16E-C754-4C80-AD65-A2B0CD7B93F7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hyperlink" Target="https://blog.helu.io/welche-steuern-gibt-es-steuern-in-deutschland-von-a-bis-z/" TargetMode="External"/><Relationship Id="rId5" Type="http://schemas.openxmlformats.org/officeDocument/2006/relationships/hyperlink" Target="https://www.buchhaltung-einfach-sicher.de/steuern/mehrwertsteuer-umsatzsteuer-vorsteuer" TargetMode="External"/><Relationship Id="rId4" Type="http://schemas.openxmlformats.org/officeDocument/2006/relationships/hyperlink" Target="https://www.experten.de/2022/07/so-viele-steuern-zahlen-deutsche-in-ihrem-leben/" TargetMode="External"/><Relationship Id="rId3" Type="http://schemas.openxmlformats.org/officeDocument/2006/relationships/hyperlink" Target="https://www.bundesfinanzministerium.de/Content/DE/Glossareintraege/S/008_Steuer.html?view=renderHelp" TargetMode="Externa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de.statista.com/infografik/22627/entwicklung-des-mehrwertsteuersatzes-in-deutschland/" TargetMode="Externa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pl-PL" sz="4800" b="1" dirty="0">
                <a:latin typeface="Calibri" panose="020F0502020204030204" pitchFamily="34" charset="0"/>
                <a:cs typeface="Calibri" panose="020F0502020204030204" pitchFamily="34" charset="0"/>
              </a:rPr>
              <a:t>Steuern in </a:t>
            </a:r>
            <a:r>
              <a:rPr lang="pl-PL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Deutschland</a:t>
            </a:r>
            <a:endParaRPr lang="pl-P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5" name="Rectangle 10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 lnSpcReduction="20000"/>
          </a:bodyPr>
          <a:lstStyle/>
          <a:p>
            <a:pPr algn="l"/>
            <a:r>
              <a:rPr lang="pl-PL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Bearbeitet</a:t>
            </a:r>
            <a:r>
              <a:rPr lang="pl-PL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von: Emilia Sztucińska (</a:t>
            </a:r>
            <a:endParaRPr lang="pl-PL" sz="1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l-PL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Fakult</a:t>
            </a:r>
            <a:r>
              <a:rPr lang="en-US" sz="18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pl-PL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f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pl-PL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pl-PL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Finanz-und</a:t>
            </a:r>
            <a:r>
              <a:rPr lang="pl-PL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Rechnungswesen</a:t>
            </a:r>
            <a:r>
              <a:rPr lang="pl-PL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l-PL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Rzeszower</a:t>
            </a:r>
            <a:r>
              <a:rPr lang="pl-PL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</a:t>
            </a:r>
            <a:r>
              <a:rPr lang="en-US" sz="18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pl-PL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pl-PL" sz="1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l-PL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Stj.: 2023/24</a:t>
            </a:r>
            <a:endParaRPr lang="pl-PL" sz="1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Logo Uniwersytetu Rzeszowskiego - Uniwersytet Rzeszowsk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907" y="658489"/>
            <a:ext cx="5163022" cy="51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Rectangle 106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6" name="Rectangle 107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5145" y="475615"/>
            <a:ext cx="6391910" cy="13950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Woran </a:t>
            </a:r>
            <a:r>
              <a:rPr lang="en-US" sz="4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erinnern</a:t>
            </a:r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Sie </a:t>
            </a:r>
            <a:r>
              <a:rPr lang="en-US" sz="4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sich</a:t>
            </a:r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 </a:t>
            </a:r>
            <a:endParaRPr lang="en-US" sz="48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1769" y="1870605"/>
            <a:ext cx="7744423" cy="45291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1) Zu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welchem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Zweck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Steuern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erhoben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a)Um die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materielle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Situation der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Bürger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verschlechtern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b)Um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Einnahmen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für die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öffentliche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generieren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c) um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soziale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Ungleichheiten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vergrößern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wird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beim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Kauf von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Waren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oder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Inanspruchnahme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von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Dienstleistungen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gegen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Entgelt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gezahlt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a) Die Mehrwertsteuer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b) Die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Gewerbesteuer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c) Die Lohnsteuer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Die Steuer auf Bücher, Obst und Gemüse sowie Kaffee unterliegt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einer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Mehrwertsteuersatz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a)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ermäßigt (7%)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b)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erhöht (19%)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8" name="Rectangle 107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Rectangle 107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2" name="Rectangle 108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4" name="Rectangle 108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4" name="Picture 10" descr="CUADERNO VIRTUAL: IDEA PRINCIPAL E IDEA SECUNDAR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78" y="1127981"/>
            <a:ext cx="3139154" cy="418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07505" y="308877"/>
            <a:ext cx="6094674" cy="6400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Lexikon</a:t>
            </a: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Abgabenordnung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ordynacja podatkowa 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darstellen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przedstawiać, reprezentować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öffentlich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społeczny, publiczny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Erzielung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osiągnięcie, uzyskanie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Einnahme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wpływ, przychód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Erhebung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pobór, pobieranie, ściąganie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Deckung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- pokrywanie, pokrycie, krycie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Staatshaushalt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- budżet państwa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Ausgleich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wyrównanie, rekompensata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Unterschied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różnica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Regierung</a:t>
            </a:r>
            <a:r>
              <a:rPr lang="pl-PL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rząd</a:t>
            </a:r>
            <a:endParaRPr lang="pl-PL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Entlohnung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wynagrodzenie,zapłata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Forschung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badania naukowe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Schaffung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tworzenie , kreowanie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Verbesserung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ulepszenie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Aufrechterhaltung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podtrzymanie, utrzymanie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Lenkung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kierowanie, prowadzenie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Verhaltensweise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– sposób zachowania, postępowania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Umverteilung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redystrybucja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Gerechtigkeit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sprawiedliwość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82964" y="801320"/>
            <a:ext cx="6409036" cy="590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Verbraucherverhalten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-zachowanie konsumentów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-popyt, zapotrzebowanie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Verteilung-podział,dystrybucja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Gewerbesteuer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–podatek od działalności gospodarczej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Lohnsteuer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-podatek od wynagrodzenia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Kirchensteuer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-podatek kościelny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Solidaritätszuschlag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-podatek solidarnościowy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tätigen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-dokonywać, wykonywać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geregelt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-uregulowany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Steuerbemessungsgrundlage-podstawa wymiaru podatku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abzüglich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-po potrąceniu, odliczeniu (np. z pensji)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Grundlage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podstawa,fundament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Inanspruchnahme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korzystanie, użytkowanie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Zugehörigkeit-przynależność (np. do jakiejś grupy)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erklären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-wyjaśniać, tłumaczyć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Glaubensgemeinschaft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–wspólnota wyznaniowa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ausgleichen-zrekompensować, wyrównywać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3243" y="449467"/>
            <a:ext cx="5642754" cy="3141111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Danke für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Ihre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Aufmerksamkeit</a:t>
            </a:r>
            <a:r>
              <a:rPr lang="pl-PL" sz="48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4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96000" y="-3"/>
            <a:ext cx="6096000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95999" y="-3"/>
            <a:ext cx="6095999" cy="640853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862482" y="1528481"/>
            <a:ext cx="6858002" cy="380103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a 3" descr="Grinning Face with No Fill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53728" y="1492623"/>
            <a:ext cx="3872753" cy="38727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9322" y="4328393"/>
            <a:ext cx="5466522" cy="2073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u="sng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Quellen:</a:t>
            </a:r>
            <a:endParaRPr lang="pl-PL" sz="1200" u="sng" kern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https://www.bundesfinanzministerium.de/Content/DE/Glossareintraege/S/008_Steuer.html?view=renderHelp</a:t>
            </a:r>
            <a:endParaRPr lang="pl-PL" sz="1200" u="sng" kern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https://www.experten.de/2022/07/so-viele-steuern-zahlen-deutsche-in-ihrem-leben/</a:t>
            </a:r>
            <a:endParaRPr lang="pl-PL" sz="12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https://www.buchhaltung-einfach-sicher.de/steuern/mehrwertsteuer-umsatzsteuer-vorsteuer</a:t>
            </a:r>
            <a:endParaRPr lang="pl-PL" sz="12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https://blog.helu.io/welche-steuern-gibt-es-steuern-in-deutschland-von-a-bis-z/</a:t>
            </a:r>
            <a:endParaRPr lang="pl-PL" sz="12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en-US" sz="4000" dirty="0" err="1"/>
              <a:t>Präsentationsplan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1719" y="2344308"/>
            <a:ext cx="6602994" cy="351978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Steuerdefinition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Warum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Steuern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erhoben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Was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Zweck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Verteilung der Steuern </a:t>
            </a:r>
            <a:r>
              <a:rPr lang="pl-PL" altLang="de-DE" dirty="0">
                <a:latin typeface="Calibri" panose="020F0502020204030204" pitchFamily="34" charset="0"/>
                <a:cs typeface="Calibri" panose="020F0502020204030204" pitchFamily="34" charset="0"/>
              </a:rPr>
              <a:t>in Deutschland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Statistik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8" name="Picture 6" descr="Checkliste abhaken - Sauna-Test-2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5906" y="806824"/>
            <a:ext cx="3544375" cy="51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309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Rectangle 309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/>
          <p:cNvSpPr txBox="1"/>
          <p:nvPr/>
        </p:nvSpPr>
        <p:spPr>
          <a:xfrm>
            <a:off x="5263515" y="1222375"/>
            <a:ext cx="5768975" cy="4948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alt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STEUERDEFINITION</a:t>
            </a:r>
            <a:endParaRPr lang="pl-PL" altLang="en-US" sz="28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en-US" sz="24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Gemäß der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Abgabenordnung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sind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Steuern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Geldleistungen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alt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kein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Entgelt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für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besondere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Leistung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darstellen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endParaRPr lang="en-US" sz="24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alt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von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einem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öffentlich-rechtlichen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Gemeinwesen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zur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Erzielung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von 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Einnahmen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erhoben</a:t>
            </a:r>
            <a:r>
              <a:rPr lang="en-US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540" y="704881"/>
            <a:ext cx="3976521" cy="5466007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6650" y="502285"/>
            <a:ext cx="5375910" cy="19831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Warum </a:t>
            </a:r>
            <a:r>
              <a:rPr lang="en-US" sz="37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werden</a:t>
            </a:r>
            <a:r>
              <a:rPr lang="en-US" sz="3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Steuern</a:t>
            </a:r>
            <a:r>
              <a:rPr lang="en-US" sz="3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erhoben</a:t>
            </a:r>
            <a:r>
              <a:rPr lang="en-US" sz="3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und was </a:t>
            </a:r>
            <a:r>
              <a:rPr lang="en-US" sz="37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wird</a:t>
            </a:r>
            <a:r>
              <a:rPr lang="en-US" sz="3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durch</a:t>
            </a:r>
            <a:r>
              <a:rPr lang="en-US" sz="3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Steuern</a:t>
            </a:r>
            <a:r>
              <a:rPr lang="en-US" sz="3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finanziert</a:t>
            </a:r>
            <a:r>
              <a:rPr lang="en-US" sz="3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  <a:endParaRPr lang="en-US" sz="37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1645" y="2721610"/>
            <a:ext cx="5607685" cy="3570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Hauptzweck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Steuererhebung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besteht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Einnahmen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erzielen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die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Deckung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Staatshaushalts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verwendet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l-PL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pl-PL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Einnahmen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gesammelt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dann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von der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Regierung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für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verschiedene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Zwecke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verteilt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Grenzgänger-Konzept 360° - Grenzgänger Service für Arbeitnehmer mit Arbeit  in der Schweiz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r="-2" b="-2"/>
          <a:stretch>
            <a:fillRect/>
          </a:stretch>
        </p:blipFill>
        <p:spPr bwMode="auto">
          <a:xfrm>
            <a:off x="6512442" y="1168592"/>
            <a:ext cx="5201023" cy="41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Rectangle 105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2" name="Freeform: Shape 518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84" name="Freeform: Shape 518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32" name="Picture 12" descr="Rysunek Drogi Grafika Wektorowa, Clipartów i Ilustracji - 123R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" r="-1" b="3013"/>
          <a:stretch>
            <a:fillRect/>
          </a:stretch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otywacyjny system wynagradzania pracowników - Biznes Gaze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r="25028" b="-1"/>
          <a:stretch>
            <a:fillRect/>
          </a:stretch>
        </p:blipFill>
        <p:spPr bwMode="auto">
          <a:xfrm>
            <a:off x="-227310" y="2285156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6" name="Oval 518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30" name="Picture 10" descr="Nabór wniosków w ramach „Programu wyrównywania różnic między regionami III”  ogłoszonym przez PFRON » Powiat dzierżoniowsk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7" r="17133" b="-1"/>
          <a:stretch>
            <a:fillRect/>
          </a:stretch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8" name="Freeform: Shape 518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Badania Naukowe I Technologia - Stockowe grafiki wektorowe i więcej obrazów  Laboratorium - Laboratorium, Naukowiec, Badanie naukowe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r="19530" b="3"/>
          <a:stretch>
            <a:fillRect/>
          </a:stretch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0" name="Freeform: Shape 518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Startuje konkurs na dotacje na OZE | Powermeeting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r="14027" b="1"/>
          <a:stretch>
            <a:fillRect/>
          </a:stretch>
        </p:blipFill>
        <p:spPr bwMode="auto">
          <a:xfrm>
            <a:off x="950928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564890" y="3578860"/>
            <a:ext cx="6376035" cy="26816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Regierung gibt die erhobenen Steuergelder unter anderem für folgende Zwecke aus; </a:t>
            </a:r>
            <a:endParaRPr lang="pl-PL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Entlohnung</a:t>
            </a:r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der </a:t>
            </a: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Beschäftigten</a:t>
            </a:r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</a:t>
            </a:r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öffentlichen</a:t>
            </a:r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Dienst</a:t>
            </a:r>
            <a:endParaRPr lang="pl-PL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Finanziellen</a:t>
            </a:r>
            <a:r>
              <a:rPr lang="pl-PL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Ausgleich</a:t>
            </a:r>
            <a:r>
              <a:rPr lang="pl-PL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sozialer</a:t>
            </a:r>
            <a:r>
              <a:rPr lang="pl-PL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Unterschiede</a:t>
            </a:r>
            <a:endParaRPr lang="pl-PL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Finanzielle</a:t>
            </a:r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Unterstützung</a:t>
            </a:r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von </a:t>
            </a: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Forschung</a:t>
            </a:r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Bildung</a:t>
            </a:r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und </a:t>
            </a: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Lehre</a:t>
            </a:r>
            <a:endParaRPr lang="pl-PL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Schaffung</a:t>
            </a:r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Verbesserung</a:t>
            </a:r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und </a:t>
            </a: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Aufrechterhaltung</a:t>
            </a:r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der </a:t>
            </a:r>
            <a:r>
              <a:rPr lang="en-US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Infrastruktur</a:t>
            </a:r>
            <a:endParaRPr lang="pl-PL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3" name="Rectangle 62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6148" name="Picture 4" descr="Onderzoek: drinken we (te) veel koffie? - FIT.nl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 r="-1" b="-1"/>
          <a:stretch>
            <a:fillRect/>
          </a:stretch>
        </p:blipFill>
        <p:spPr bwMode="auto">
          <a:xfrm>
            <a:off x="20" y="655"/>
            <a:ext cx="8115280" cy="446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ino, piwo czy wódka – który alkohol najszybciej powoduje stan  nietrzeźwości? - Pij Odpowiedzialn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r="28753" b="-2"/>
          <a:stretch>
            <a:fillRect/>
          </a:stretch>
        </p:blipFill>
        <p:spPr bwMode="auto">
          <a:xfrm>
            <a:off x="8115298" y="-6"/>
            <a:ext cx="4076702" cy="44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5" name="Rectangle 62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" y="4466372"/>
            <a:ext cx="12191998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7" name="Rectangle 62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9" name="Rectangle 62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9269" y="4466372"/>
            <a:ext cx="12201266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1" name="Rectangle 625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298" y="4466372"/>
            <a:ext cx="408133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3" name="Rectangle 625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4635" y="4486258"/>
            <a:ext cx="1219455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5" name="Freeform: Shape 62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8855" y="4906010"/>
            <a:ext cx="10061575" cy="12147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Steuern können auch das Verbraucherverhalten beeinflussen:</a:t>
            </a:r>
            <a:br>
              <a:rPr lang="en-US" sz="2600" kern="12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600" kern="12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Wenn zum Beispiel die Steuern steigen, sinkt die Nachfrage.</a:t>
            </a:r>
            <a:endParaRPr lang="en-US" sz="2600" kern="120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4" name="Rectangle 718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692" y="310100"/>
            <a:ext cx="10681825" cy="7003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Verteilung</a:t>
            </a:r>
            <a:r>
              <a: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der </a:t>
            </a:r>
            <a:r>
              <a:rPr lang="en-US" sz="40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Steuern</a:t>
            </a:r>
            <a:r>
              <a: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in Deutschland</a:t>
            </a:r>
            <a:endParaRPr lang="en-US" sz="40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Symbol zastępczy zawartości 2"/>
          <p:cNvSpPr txBox="1"/>
          <p:nvPr/>
        </p:nvSpPr>
        <p:spPr>
          <a:xfrm>
            <a:off x="313055" y="1334135"/>
            <a:ext cx="10826750" cy="4606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85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Gewerbesteuer</a:t>
            </a:r>
            <a:r>
              <a:rPr lang="pl-PL" sz="2485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z="2485" dirty="0">
                <a:latin typeface="Calibri" panose="020F0502020204030204" pitchFamily="34" charset="0"/>
                <a:cs typeface="Calibri" panose="020F0502020204030204" pitchFamily="34" charset="0"/>
              </a:rPr>
              <a:t>Die Gewerbesteuer wird von den in Deutschland tätigen Unternehmern geregelt</a:t>
            </a:r>
            <a:r>
              <a:rPr lang="pl-PL" sz="2485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485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Steuerbemessungsgrundlage ist das Unternehmenseinkommen abzüglich des Freibetrags, der 24500 € beträgt.</a:t>
            </a:r>
            <a:endParaRPr lang="de-DE" sz="2485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4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85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Lohnsteuer</a:t>
            </a:r>
            <a:r>
              <a:rPr lang="pl-PL" sz="2485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z="2485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Jeder, der in Deutschland auf der Grundlage eines Arbeitsvertrags beschäftigt ist, unterliegt der Lohnsteuer. Ihre Höhe hängt davon ab, wie viel der Steuerpflichtige verdient</a:t>
            </a:r>
            <a:r>
              <a:rPr lang="pl-PL" sz="2485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485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24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85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Mehrwertsteuer</a:t>
            </a:r>
            <a:r>
              <a:rPr lang="pl-PL" sz="2485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z="2485" dirty="0">
                <a:latin typeface="Calibri" panose="020F0502020204030204" pitchFamily="34" charset="0"/>
                <a:cs typeface="Calibri" panose="020F0502020204030204" pitchFamily="34" charset="0"/>
              </a:rPr>
              <a:t>Die Umsatzsteuer wird beim Kauf von Waren oder bei der Inanspruchnahme von Dienstleistungen gegen Entgelt gezahlt. Sie wird vom Unternehmer erhoben, der verpflichtet ist, sie an das deutsche Finanzamt abzuführen</a:t>
            </a:r>
            <a:r>
              <a:rPr lang="pl-PL" sz="24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4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2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85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Kirchensteuer</a:t>
            </a:r>
            <a:r>
              <a:rPr lang="en-US" sz="2485" dirty="0">
                <a:latin typeface="Calibri" panose="020F0502020204030204" pitchFamily="34" charset="0"/>
                <a:cs typeface="Calibri" panose="020F0502020204030204" pitchFamily="34" charset="0"/>
              </a:rPr>
              <a:t>-Sie gilt </a:t>
            </a:r>
            <a:r>
              <a:rPr lang="en-US" sz="2485" dirty="0" err="1">
                <a:latin typeface="Calibri" panose="020F0502020204030204" pitchFamily="34" charset="0"/>
                <a:cs typeface="Calibri" panose="020F0502020204030204" pitchFamily="34" charset="0"/>
              </a:rPr>
              <a:t>nur</a:t>
            </a:r>
            <a:r>
              <a:rPr lang="en-US" sz="2485" dirty="0">
                <a:latin typeface="Calibri" panose="020F0502020204030204" pitchFamily="34" charset="0"/>
                <a:cs typeface="Calibri" panose="020F0502020204030204" pitchFamily="34" charset="0"/>
              </a:rPr>
              <a:t> für </a:t>
            </a:r>
            <a:r>
              <a:rPr lang="en-US" sz="2485" dirty="0" err="1">
                <a:latin typeface="Calibri" panose="020F0502020204030204" pitchFamily="34" charset="0"/>
                <a:cs typeface="Calibri" panose="020F0502020204030204" pitchFamily="34" charset="0"/>
              </a:rPr>
              <a:t>Personen</a:t>
            </a:r>
            <a:r>
              <a:rPr lang="en-US" sz="2485" dirty="0">
                <a:latin typeface="Calibri" panose="020F0502020204030204" pitchFamily="34" charset="0"/>
                <a:cs typeface="Calibri" panose="020F0502020204030204" pitchFamily="34" charset="0"/>
              </a:rPr>
              <a:t>, die </a:t>
            </a:r>
            <a:r>
              <a:rPr lang="en-US" sz="2485" dirty="0" err="1">
                <a:latin typeface="Calibri" panose="020F0502020204030204" pitchFamily="34" charset="0"/>
                <a:cs typeface="Calibri" panose="020F0502020204030204" pitchFamily="34" charset="0"/>
              </a:rPr>
              <a:t>offiziell</a:t>
            </a:r>
            <a:r>
              <a:rPr lang="en-US" sz="24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85" dirty="0" err="1">
                <a:latin typeface="Calibri" panose="020F0502020204030204" pitchFamily="34" charset="0"/>
                <a:cs typeface="Calibri" panose="020F0502020204030204" pitchFamily="34" charset="0"/>
              </a:rPr>
              <a:t>ihre</a:t>
            </a:r>
            <a:r>
              <a:rPr lang="en-US" sz="24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85" dirty="0" err="1">
                <a:latin typeface="Calibri" panose="020F0502020204030204" pitchFamily="34" charset="0"/>
                <a:cs typeface="Calibri" panose="020F0502020204030204" pitchFamily="34" charset="0"/>
              </a:rPr>
              <a:t>Zugehörigkeit</a:t>
            </a:r>
            <a:r>
              <a:rPr lang="en-US" sz="24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85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US" sz="24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85" dirty="0" err="1">
                <a:latin typeface="Calibri" panose="020F0502020204030204" pitchFamily="34" charset="0"/>
                <a:cs typeface="Calibri" panose="020F0502020204030204" pitchFamily="34" charset="0"/>
              </a:rPr>
              <a:t>einer</a:t>
            </a:r>
            <a:r>
              <a:rPr lang="en-US" sz="24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85" dirty="0" err="1">
                <a:latin typeface="Calibri" panose="020F0502020204030204" pitchFamily="34" charset="0"/>
                <a:cs typeface="Calibri" panose="020F0502020204030204" pitchFamily="34" charset="0"/>
              </a:rPr>
              <a:t>bestimmten</a:t>
            </a:r>
            <a:r>
              <a:rPr lang="en-US" sz="24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85" dirty="0" err="1">
                <a:latin typeface="Calibri" panose="020F0502020204030204" pitchFamily="34" charset="0"/>
                <a:cs typeface="Calibri" panose="020F0502020204030204" pitchFamily="34" charset="0"/>
              </a:rPr>
              <a:t>Glaubensgemeinschaft</a:t>
            </a:r>
            <a:r>
              <a:rPr lang="en-US" sz="24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85" dirty="0" err="1">
                <a:latin typeface="Calibri" panose="020F0502020204030204" pitchFamily="34" charset="0"/>
                <a:cs typeface="Calibri" panose="020F0502020204030204" pitchFamily="34" charset="0"/>
              </a:rPr>
              <a:t>erklären</a:t>
            </a:r>
            <a:r>
              <a:rPr lang="en-US" sz="224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4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8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Solidaritätszuschlag</a:t>
            </a:r>
            <a:r>
              <a:rPr lang="en-US" sz="288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-Er </a:t>
            </a:r>
            <a:r>
              <a:rPr lang="en-US" sz="288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dient</a:t>
            </a:r>
            <a:r>
              <a:rPr lang="en-US" sz="288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8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dazu</a:t>
            </a:r>
            <a:r>
              <a:rPr lang="en-US" sz="288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die </a:t>
            </a:r>
            <a:r>
              <a:rPr lang="en-US" sz="288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Unterschiede</a:t>
            </a:r>
            <a:r>
              <a:rPr lang="en-US" sz="288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8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zwischen</a:t>
            </a:r>
            <a:r>
              <a:rPr lang="en-US" sz="288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en-US" sz="288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beiden</a:t>
            </a:r>
            <a:r>
              <a:rPr lang="en-US" sz="288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8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Teilen</a:t>
            </a:r>
            <a:r>
              <a:rPr lang="en-US" sz="288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88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einst</a:t>
            </a:r>
            <a:r>
              <a:rPr lang="en-US" sz="288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8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geteilten</a:t>
            </a:r>
            <a:r>
              <a:rPr lang="en-US" sz="288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8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Landes</a:t>
            </a:r>
            <a:r>
              <a:rPr lang="en-US" sz="288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8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auszugleichen</a:t>
            </a:r>
            <a:r>
              <a:rPr lang="en-US" sz="288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8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/>
          </a:p>
          <a:p>
            <a:endParaRPr lang="en-US" sz="2000" i="0" dirty="0">
              <a:effectLst/>
            </a:endParaRPr>
          </a:p>
          <a:p>
            <a:endParaRPr lang="en-US" sz="2000" i="0" dirty="0">
              <a:effectLst/>
            </a:endParaRPr>
          </a:p>
          <a:p>
            <a:endParaRPr lang="en-US" sz="2000" dirty="0"/>
          </a:p>
        </p:txBody>
      </p:sp>
      <p:sp>
        <p:nvSpPr>
          <p:cNvPr id="7186" name="Rectangle 718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8" name="Rectangle 718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1"/>
          <a:srcRect t="9910"/>
          <a:stretch>
            <a:fillRect/>
          </a:stretch>
        </p:blipFill>
        <p:spPr>
          <a:xfrm>
            <a:off x="830528" y="872129"/>
            <a:ext cx="10706814" cy="564278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136746" y="177722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 err="1">
                <a:solidFill>
                  <a:schemeClr val="bg1"/>
                </a:solidFill>
              </a:rPr>
              <a:t>Mehrwersteuer</a:t>
            </a:r>
            <a:r>
              <a:rPr lang="pl-PL" sz="2800" b="1" dirty="0">
                <a:solidFill>
                  <a:schemeClr val="bg1"/>
                </a:solidFill>
              </a:rPr>
              <a:t>: 19% </a:t>
            </a:r>
            <a:r>
              <a:rPr lang="pl-PL" sz="2800" b="1" dirty="0" err="1">
                <a:solidFill>
                  <a:schemeClr val="bg1"/>
                </a:solidFill>
              </a:rPr>
              <a:t>oder</a:t>
            </a:r>
            <a:r>
              <a:rPr lang="pl-PL" sz="2800" b="1" dirty="0">
                <a:solidFill>
                  <a:schemeClr val="bg1"/>
                </a:solidFill>
              </a:rPr>
              <a:t> 7% </a:t>
            </a:r>
            <a:r>
              <a:rPr lang="pl-PL" b="1" dirty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Obraz zawierający tekst, zrzut ekranu, Czcionka, design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7709" y="142034"/>
            <a:ext cx="6258339" cy="625833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633743" y="6537514"/>
            <a:ext cx="7734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hlinkClick r:id="rId2"/>
              </a:rPr>
              <a:t>https://de.statista.com/infografik/22627/entwicklung-des-mehrwertsteuersatzes-in-deutschland/</a:t>
            </a:r>
            <a:endParaRPr lang="pl-PL" sz="1200" dirty="0">
              <a:solidFill>
                <a:schemeClr val="bg1"/>
              </a:solidFill>
            </a:endParaRPr>
          </a:p>
          <a:p>
            <a:endParaRPr lang="pl-P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080D63-53F6-45C3-BE30-405042EF9852}"/>
</file>

<file path=customXml/itemProps2.xml><?xml version="1.0" encoding="utf-8"?>
<ds:datastoreItem xmlns:ds="http://schemas.openxmlformats.org/officeDocument/2006/customXml" ds:itemID="{47CC5FAA-46CB-43A9-A545-535E088894DC}"/>
</file>

<file path=customXml/itemProps3.xml><?xml version="1.0" encoding="utf-8"?>
<ds:datastoreItem xmlns:ds="http://schemas.openxmlformats.org/officeDocument/2006/customXml" ds:itemID="{43C02A4B-9768-45E3-AE69-E4477E24A6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4564</Words>
  <Application>WPS Presentation</Application>
  <PresentationFormat>Panoramiczny</PresentationFormat>
  <Paragraphs>124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Symbol</vt:lpstr>
      <vt:lpstr>Calibri</vt:lpstr>
      <vt:lpstr>Sora</vt:lpstr>
      <vt:lpstr>Segoe Print</vt:lpstr>
      <vt:lpstr>Aptos</vt:lpstr>
      <vt:lpstr>Aptos Display</vt:lpstr>
      <vt:lpstr>Microsoft YaHei</vt:lpstr>
      <vt:lpstr>Arial Unicode MS</vt:lpstr>
      <vt:lpstr>Motyw pakietu Office</vt:lpstr>
      <vt:lpstr>Steuern in Deutschland</vt:lpstr>
      <vt:lpstr>Präsentationsplan</vt:lpstr>
      <vt:lpstr>PowerPoint 演示文稿</vt:lpstr>
      <vt:lpstr>Warum werden Steuern erhoben und was wird durch Steuern finanziert?</vt:lpstr>
      <vt:lpstr>PowerPoint 演示文稿</vt:lpstr>
      <vt:lpstr>Steuern können auch das Verbraucherverhalten beeinflussen: Wenn zum Beispiel die Steuern steigen, sinkt die Nachfrage.</vt:lpstr>
      <vt:lpstr>Verteilung der Steuern in Deutschland</vt:lpstr>
      <vt:lpstr>PowerPoint 演示文稿</vt:lpstr>
      <vt:lpstr>PowerPoint 演示文稿</vt:lpstr>
      <vt:lpstr>Woran erinnern Sie sich? </vt:lpstr>
      <vt:lpstr>PowerPoint 演示文稿</vt:lpstr>
      <vt:lpstr> Danke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Steuern in Deutschland</dc:title>
  <dc:creator>Emilia Sztucińska</dc:creator>
  <cp:lastModifiedBy>Oem</cp:lastModifiedBy>
  <cp:revision>17</cp:revision>
  <dcterms:created xsi:type="dcterms:W3CDTF">2024-03-01T15:25:00Z</dcterms:created>
  <dcterms:modified xsi:type="dcterms:W3CDTF">2024-03-06T17:30:54Z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305993D2A32E461AA580EE6E1F2E5AAF_12</vt:lpwstr>
  </property>
  <property fmtid="{D5CDD505-2E9C-101B-9397-08002B2CF9AE}" pid="3" name="KSOProductBuildVer">
    <vt:lpwstr>1045-12.2.0.13489</vt:lpwstr>
  </property>
  <property fmtid="{D5CDD505-2E9C-101B-9397-08002B2CF9AE}" pid="4" name="ContentTypeId">
    <vt:lpwstr>0x0101000F032860FE59B94DB7E8C59EF37275DE</vt:lpwstr>
  </property>
</Properties>
</file>