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63" r:id="rId6"/>
    <p:sldId id="264" r:id="rId7"/>
    <p:sldId id="266" r:id="rId8"/>
    <p:sldId id="265" r:id="rId9"/>
    <p:sldId id="267" r:id="rId10"/>
    <p:sldId id="269" r:id="rId11"/>
    <p:sldId id="270" r:id="rId12"/>
    <p:sldId id="261" r:id="rId13"/>
    <p:sldId id="260" r:id="rId14"/>
    <p:sldId id="271" r:id="rId15"/>
    <p:sldId id="259" r:id="rId16"/>
    <p:sldId id="258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ustomXml" Target="../customXml/item3.xml"/><Relationship Id="rId22" Type="http://schemas.openxmlformats.org/officeDocument/2006/relationships/customXml" Target="../customXml/item2.xml"/><Relationship Id="rId21" Type="http://schemas.openxmlformats.org/officeDocument/2006/relationships/customXml" Target="../customXml/item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26855-6876-498A-A89E-20600DE287F3}" type="doc">
      <dgm:prSet loTypeId="urn:microsoft.com/office/officeart/2008/layout/LinedList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en-US"/>
        </a:p>
      </dgm:t>
    </dgm:pt>
    <dgm:pt modelId="{9C2D49E4-CAE9-416A-AD43-F7EB3287273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/>
            <a:t>Zusammenfassend ist die Überalterung der Gesellschaft ein komplexer Prozess, der verschiedene Aspekte des sozialen, wirtschaftlichen und kulturellen Lebens beeinflusst. </a:t>
          </a:r>
        </a:p>
      </dgm:t>
    </dgm:pt>
    <dgm:pt modelId="{7EBF8848-CF59-460F-ADEF-5ADA4188D762}" cxnId="{3755222D-4291-46BA-BDE6-F57654804AF4}" type="parTrans">
      <dgm:prSet/>
      <dgm:spPr/>
      <dgm:t>
        <a:bodyPr/>
        <a:lstStyle/>
        <a:p>
          <a:endParaRPr lang="en-US"/>
        </a:p>
      </dgm:t>
    </dgm:pt>
    <dgm:pt modelId="{13E785D5-4EB5-4CCA-A4AA-1FACBCF7462F}" cxnId="{3755222D-4291-46BA-BDE6-F57654804AF4}" type="sibTrans">
      <dgm:prSet/>
      <dgm:spPr/>
      <dgm:t>
        <a:bodyPr/>
        <a:lstStyle/>
        <a:p>
          <a:endParaRPr lang="en-US"/>
        </a:p>
      </dgm:t>
    </dgm:pt>
    <dgm:pt modelId="{34C47688-7DD1-49DB-90D8-9CE5B4DD4B1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 dirty="0"/>
            <a:t>Der steigende Anteil älterer Menschen stellt uns vor Herausforderungen, birgt jedoch auch Chancen</a:t>
          </a:r>
          <a:r>
            <a:rPr lang="de-DE" sz="2000" b="0" i="0" dirty="0"/>
            <a:t>.</a:t>
          </a:r>
          <a:endParaRPr lang="en-US" sz="2000" dirty="0"/>
        </a:p>
      </dgm:t>
    </dgm:pt>
    <dgm:pt modelId="{416372FF-2908-4183-9087-EE8356B91475}" cxnId="{D3A4EA4A-32B9-4659-93BC-258947FEFA60}" type="parTrans">
      <dgm:prSet/>
      <dgm:spPr/>
      <dgm:t>
        <a:bodyPr/>
        <a:lstStyle/>
        <a:p>
          <a:endParaRPr lang="en-US"/>
        </a:p>
      </dgm:t>
    </dgm:pt>
    <dgm:pt modelId="{8E25B9CD-37AF-47CC-903C-29D117D7D117}" cxnId="{D3A4EA4A-32B9-4659-93BC-258947FEFA60}" type="sibTrans">
      <dgm:prSet/>
      <dgm:spPr/>
      <dgm:t>
        <a:bodyPr/>
        <a:lstStyle/>
        <a:p>
          <a:endParaRPr lang="en-US"/>
        </a:p>
      </dgm:t>
    </dgm:pt>
    <dgm:pt modelId="{4CE9C369-CA3A-4D10-B4B8-A8EBA14017C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/>
            <a:t>Einerseits müssen wir uns den sozialen, gesundheitlichen und wirtschaftlichen Herausforderungen stellen, andererseits können wir von der Erfahrung und dem Potenzial der älteren Generation profitieren.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de-DE" sz="2400" b="1" i="0"/>
        </a:p>
      </dgm:t>
    </dgm:pt>
    <dgm:pt modelId="{31E47947-A608-4026-AC60-65EBDACEEE9B}" cxnId="{9A9D213F-D4EB-497D-9653-187BDB6DDE5A}" type="parTrans">
      <dgm:prSet/>
      <dgm:spPr/>
      <dgm:t>
        <a:bodyPr/>
        <a:lstStyle/>
        <a:p>
          <a:endParaRPr lang="en-US"/>
        </a:p>
      </dgm:t>
    </dgm:pt>
    <dgm:pt modelId="{F864D878-31AA-4639-951F-A956E61484FB}" cxnId="{9A9D213F-D4EB-497D-9653-187BDB6DDE5A}" type="sibTrans">
      <dgm:prSet/>
      <dgm:spPr/>
      <dgm:t>
        <a:bodyPr/>
        <a:lstStyle/>
        <a:p>
          <a:endParaRPr lang="en-US"/>
        </a:p>
      </dgm:t>
    </dgm:pt>
    <dgm:pt modelId="{34FB1482-20C9-40C7-89A5-2525E6768CB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/>
            <a:t>Eine erfolgreiche Bewältigung dieses demografischen Wandels erfordert innovative Ansätze, Anpassungsfähigkeit und koordinierte Maßnahmen auf verschiedenen Ebenen der Gesellschaft.</a:t>
          </a:r>
        </a:p>
      </dgm:t>
    </dgm:pt>
    <dgm:pt modelId="{114B3471-0F42-4F60-B545-EE68B4E0B512}" cxnId="{5C495E53-3C23-4FF0-9128-0F546AF04DD0}" type="parTrans">
      <dgm:prSet/>
      <dgm:spPr/>
      <dgm:t>
        <a:bodyPr/>
        <a:lstStyle/>
        <a:p>
          <a:endParaRPr lang="en-US"/>
        </a:p>
      </dgm:t>
    </dgm:pt>
    <dgm:pt modelId="{3AFC23CB-A3BB-4041-943F-F88E830F5770}" cxnId="{5C495E53-3C23-4FF0-9128-0F546AF04DD0}" type="sibTrans">
      <dgm:prSet/>
      <dgm:spPr/>
      <dgm:t>
        <a:bodyPr/>
        <a:lstStyle/>
        <a:p>
          <a:endParaRPr lang="en-US"/>
        </a:p>
      </dgm:t>
    </dgm:pt>
    <dgm:pt modelId="{348C70F1-196F-4D91-9C80-337424FFDA1B}" type="pres">
      <dgm:prSet presAssocID="{C1B26855-6876-498A-A89E-20600DE287F3}" presName="vert0" presStyleCnt="0">
        <dgm:presLayoutVars>
          <dgm:dir/>
          <dgm:animOne val="branch"/>
          <dgm:animLvl val="lvl"/>
        </dgm:presLayoutVars>
      </dgm:prSet>
      <dgm:spPr/>
    </dgm:pt>
    <dgm:pt modelId="{06249B56-4B7A-4AE1-8E7D-21ADFF67C5AD}" type="pres">
      <dgm:prSet presAssocID="{9C2D49E4-CAE9-416A-AD43-F7EB32872731}" presName="thickLine" presStyleLbl="alignNode1" presStyleIdx="0" presStyleCnt="4"/>
      <dgm:spPr/>
    </dgm:pt>
    <dgm:pt modelId="{BECC9B9C-B4F6-4C92-BB6A-102CE3EB2476}" type="pres">
      <dgm:prSet presAssocID="{9C2D49E4-CAE9-416A-AD43-F7EB32872731}" presName="horz1" presStyleCnt="0"/>
      <dgm:spPr/>
    </dgm:pt>
    <dgm:pt modelId="{F7A343BA-848D-4470-8DD2-09BED32688FC}" type="pres">
      <dgm:prSet presAssocID="{9C2D49E4-CAE9-416A-AD43-F7EB32872731}" presName="tx1" presStyleLbl="revTx" presStyleIdx="0" presStyleCnt="4"/>
      <dgm:spPr/>
    </dgm:pt>
    <dgm:pt modelId="{79373D82-2880-44F0-9E5F-7FFC653CEEA5}" type="pres">
      <dgm:prSet presAssocID="{9C2D49E4-CAE9-416A-AD43-F7EB32872731}" presName="vert1" presStyleCnt="0"/>
      <dgm:spPr/>
    </dgm:pt>
    <dgm:pt modelId="{21B12709-3725-47B1-8820-F68A2BB7596C}" type="pres">
      <dgm:prSet presAssocID="{34C47688-7DD1-49DB-90D8-9CE5B4DD4B18}" presName="thickLine" presStyleLbl="alignNode1" presStyleIdx="1" presStyleCnt="4"/>
      <dgm:spPr/>
    </dgm:pt>
    <dgm:pt modelId="{AF5308BA-080A-4FFF-B91B-116130C14765}" type="pres">
      <dgm:prSet presAssocID="{34C47688-7DD1-49DB-90D8-9CE5B4DD4B18}" presName="horz1" presStyleCnt="0"/>
      <dgm:spPr/>
    </dgm:pt>
    <dgm:pt modelId="{35D8644D-517E-444A-B96C-2514F4AAA491}" type="pres">
      <dgm:prSet presAssocID="{34C47688-7DD1-49DB-90D8-9CE5B4DD4B18}" presName="tx1" presStyleLbl="revTx" presStyleIdx="1" presStyleCnt="4"/>
      <dgm:spPr/>
    </dgm:pt>
    <dgm:pt modelId="{D558EBFC-E438-438D-82E7-D949E2854A08}" type="pres">
      <dgm:prSet presAssocID="{34C47688-7DD1-49DB-90D8-9CE5B4DD4B18}" presName="vert1" presStyleCnt="0"/>
      <dgm:spPr/>
    </dgm:pt>
    <dgm:pt modelId="{2F8E544C-DE09-4971-9E96-84DB91D391B4}" type="pres">
      <dgm:prSet presAssocID="{4CE9C369-CA3A-4D10-B4B8-A8EBA14017C9}" presName="thickLine" presStyleLbl="alignNode1" presStyleIdx="2" presStyleCnt="4"/>
      <dgm:spPr/>
    </dgm:pt>
    <dgm:pt modelId="{CF1F8DEA-369B-4974-97F1-9679288A3100}" type="pres">
      <dgm:prSet presAssocID="{4CE9C369-CA3A-4D10-B4B8-A8EBA14017C9}" presName="horz1" presStyleCnt="0"/>
      <dgm:spPr/>
    </dgm:pt>
    <dgm:pt modelId="{8B93E8B2-9A60-455C-965E-575FBBC1DDB1}" type="pres">
      <dgm:prSet presAssocID="{4CE9C369-CA3A-4D10-B4B8-A8EBA14017C9}" presName="tx1" presStyleLbl="revTx" presStyleIdx="2" presStyleCnt="4"/>
      <dgm:spPr/>
    </dgm:pt>
    <dgm:pt modelId="{BF83A499-7495-4CF3-B322-2924060EEBDF}" type="pres">
      <dgm:prSet presAssocID="{4CE9C369-CA3A-4D10-B4B8-A8EBA14017C9}" presName="vert1" presStyleCnt="0"/>
      <dgm:spPr/>
    </dgm:pt>
    <dgm:pt modelId="{237F0904-D5D9-41DD-B4E0-3723DDC9E22B}" type="pres">
      <dgm:prSet presAssocID="{34FB1482-20C9-40C7-89A5-2525E6768CB0}" presName="thickLine" presStyleLbl="alignNode1" presStyleIdx="3" presStyleCnt="4"/>
      <dgm:spPr/>
    </dgm:pt>
    <dgm:pt modelId="{47BAC852-5CB8-4652-A0FD-6EDDCC91F731}" type="pres">
      <dgm:prSet presAssocID="{34FB1482-20C9-40C7-89A5-2525E6768CB0}" presName="horz1" presStyleCnt="0"/>
      <dgm:spPr/>
    </dgm:pt>
    <dgm:pt modelId="{BB2EF22D-E197-4019-A1AC-7B3C1F0523D1}" type="pres">
      <dgm:prSet presAssocID="{34FB1482-20C9-40C7-89A5-2525E6768CB0}" presName="tx1" presStyleLbl="revTx" presStyleIdx="3" presStyleCnt="4"/>
      <dgm:spPr/>
    </dgm:pt>
    <dgm:pt modelId="{758A0E63-4105-41C3-BB97-8F8D7F0E027F}" type="pres">
      <dgm:prSet presAssocID="{34FB1482-20C9-40C7-89A5-2525E6768CB0}" presName="vert1" presStyleCnt="0"/>
      <dgm:spPr/>
    </dgm:pt>
  </dgm:ptLst>
  <dgm:cxnLst>
    <dgm:cxn modelId="{16856F0A-AC92-458D-BB74-552092016F94}" type="presOf" srcId="{9C2D49E4-CAE9-416A-AD43-F7EB32872731}" destId="{F7A343BA-848D-4470-8DD2-09BED32688FC}" srcOrd="0" destOrd="0" presId="urn:microsoft.com/office/officeart/2008/layout/LinedList"/>
    <dgm:cxn modelId="{2B30BC19-BE79-436A-8F9C-9C8526CEA491}" type="presOf" srcId="{C1B26855-6876-498A-A89E-20600DE287F3}" destId="{348C70F1-196F-4D91-9C80-337424FFDA1B}" srcOrd="0" destOrd="0" presId="urn:microsoft.com/office/officeart/2008/layout/LinedList"/>
    <dgm:cxn modelId="{3755222D-4291-46BA-BDE6-F57654804AF4}" srcId="{C1B26855-6876-498A-A89E-20600DE287F3}" destId="{9C2D49E4-CAE9-416A-AD43-F7EB32872731}" srcOrd="0" destOrd="0" parTransId="{7EBF8848-CF59-460F-ADEF-5ADA4188D762}" sibTransId="{13E785D5-4EB5-4CCA-A4AA-1FACBCF7462F}"/>
    <dgm:cxn modelId="{9A9D213F-D4EB-497D-9653-187BDB6DDE5A}" srcId="{C1B26855-6876-498A-A89E-20600DE287F3}" destId="{4CE9C369-CA3A-4D10-B4B8-A8EBA14017C9}" srcOrd="2" destOrd="0" parTransId="{31E47947-A608-4026-AC60-65EBDACEEE9B}" sibTransId="{F864D878-31AA-4639-951F-A956E61484FB}"/>
    <dgm:cxn modelId="{D3A4EA4A-32B9-4659-93BC-258947FEFA60}" srcId="{C1B26855-6876-498A-A89E-20600DE287F3}" destId="{34C47688-7DD1-49DB-90D8-9CE5B4DD4B18}" srcOrd="1" destOrd="0" parTransId="{416372FF-2908-4183-9087-EE8356B91475}" sibTransId="{8E25B9CD-37AF-47CC-903C-29D117D7D117}"/>
    <dgm:cxn modelId="{5C495E53-3C23-4FF0-9128-0F546AF04DD0}" srcId="{C1B26855-6876-498A-A89E-20600DE287F3}" destId="{34FB1482-20C9-40C7-89A5-2525E6768CB0}" srcOrd="3" destOrd="0" parTransId="{114B3471-0F42-4F60-B545-EE68B4E0B512}" sibTransId="{3AFC23CB-A3BB-4041-943F-F88E830F5770}"/>
    <dgm:cxn modelId="{FEAD0B74-F223-49B5-A97D-F6CE58647C6A}" type="presOf" srcId="{4CE9C369-CA3A-4D10-B4B8-A8EBA14017C9}" destId="{8B93E8B2-9A60-455C-965E-575FBBC1DDB1}" srcOrd="0" destOrd="0" presId="urn:microsoft.com/office/officeart/2008/layout/LinedList"/>
    <dgm:cxn modelId="{5AA45F88-4797-450E-894E-06DE68DCD193}" type="presOf" srcId="{34C47688-7DD1-49DB-90D8-9CE5B4DD4B18}" destId="{35D8644D-517E-444A-B96C-2514F4AAA491}" srcOrd="0" destOrd="0" presId="urn:microsoft.com/office/officeart/2008/layout/LinedList"/>
    <dgm:cxn modelId="{98ADE1B6-5018-4391-818D-35A967B3AD11}" type="presOf" srcId="{34FB1482-20C9-40C7-89A5-2525E6768CB0}" destId="{BB2EF22D-E197-4019-A1AC-7B3C1F0523D1}" srcOrd="0" destOrd="0" presId="urn:microsoft.com/office/officeart/2008/layout/LinedList"/>
    <dgm:cxn modelId="{6FD113BD-A28F-4AF8-B58B-0390CE49F219}" type="presParOf" srcId="{348C70F1-196F-4D91-9C80-337424FFDA1B}" destId="{06249B56-4B7A-4AE1-8E7D-21ADFF67C5AD}" srcOrd="0" destOrd="0" presId="urn:microsoft.com/office/officeart/2008/layout/LinedList"/>
    <dgm:cxn modelId="{F6238C02-EB3A-4DDA-A518-E5C7E2D4130F}" type="presParOf" srcId="{348C70F1-196F-4D91-9C80-337424FFDA1B}" destId="{BECC9B9C-B4F6-4C92-BB6A-102CE3EB2476}" srcOrd="1" destOrd="0" presId="urn:microsoft.com/office/officeart/2008/layout/LinedList"/>
    <dgm:cxn modelId="{D35AA99D-8F25-476D-A1CA-1B643F1186BC}" type="presParOf" srcId="{BECC9B9C-B4F6-4C92-BB6A-102CE3EB2476}" destId="{F7A343BA-848D-4470-8DD2-09BED32688FC}" srcOrd="0" destOrd="0" presId="urn:microsoft.com/office/officeart/2008/layout/LinedList"/>
    <dgm:cxn modelId="{C9AFDEE0-F847-4398-89D2-6F1FFE875811}" type="presParOf" srcId="{BECC9B9C-B4F6-4C92-BB6A-102CE3EB2476}" destId="{79373D82-2880-44F0-9E5F-7FFC653CEEA5}" srcOrd="1" destOrd="0" presId="urn:microsoft.com/office/officeart/2008/layout/LinedList"/>
    <dgm:cxn modelId="{5A59B36C-2B9C-4F6A-B4CA-C84F0E17C821}" type="presParOf" srcId="{348C70F1-196F-4D91-9C80-337424FFDA1B}" destId="{21B12709-3725-47B1-8820-F68A2BB7596C}" srcOrd="2" destOrd="0" presId="urn:microsoft.com/office/officeart/2008/layout/LinedList"/>
    <dgm:cxn modelId="{B7D6E04F-454E-4FA5-B9A3-59C2346EAE09}" type="presParOf" srcId="{348C70F1-196F-4D91-9C80-337424FFDA1B}" destId="{AF5308BA-080A-4FFF-B91B-116130C14765}" srcOrd="3" destOrd="0" presId="urn:microsoft.com/office/officeart/2008/layout/LinedList"/>
    <dgm:cxn modelId="{BD2E7678-6C04-4883-9261-A55D19A5C821}" type="presParOf" srcId="{AF5308BA-080A-4FFF-B91B-116130C14765}" destId="{35D8644D-517E-444A-B96C-2514F4AAA491}" srcOrd="0" destOrd="0" presId="urn:microsoft.com/office/officeart/2008/layout/LinedList"/>
    <dgm:cxn modelId="{911BD8B4-9E8D-41DD-B806-EFE58603705E}" type="presParOf" srcId="{AF5308BA-080A-4FFF-B91B-116130C14765}" destId="{D558EBFC-E438-438D-82E7-D949E2854A08}" srcOrd="1" destOrd="0" presId="urn:microsoft.com/office/officeart/2008/layout/LinedList"/>
    <dgm:cxn modelId="{B16E6AA6-E198-427F-B7F6-A215745FB30D}" type="presParOf" srcId="{348C70F1-196F-4D91-9C80-337424FFDA1B}" destId="{2F8E544C-DE09-4971-9E96-84DB91D391B4}" srcOrd="4" destOrd="0" presId="urn:microsoft.com/office/officeart/2008/layout/LinedList"/>
    <dgm:cxn modelId="{5F045C39-1B45-4AD6-BDFD-EF44188E56EC}" type="presParOf" srcId="{348C70F1-196F-4D91-9C80-337424FFDA1B}" destId="{CF1F8DEA-369B-4974-97F1-9679288A3100}" srcOrd="5" destOrd="0" presId="urn:microsoft.com/office/officeart/2008/layout/LinedList"/>
    <dgm:cxn modelId="{0FC795FE-FC8B-4863-B883-C5632868C553}" type="presParOf" srcId="{CF1F8DEA-369B-4974-97F1-9679288A3100}" destId="{8B93E8B2-9A60-455C-965E-575FBBC1DDB1}" srcOrd="0" destOrd="0" presId="urn:microsoft.com/office/officeart/2008/layout/LinedList"/>
    <dgm:cxn modelId="{65F1C3C0-3EDF-47D4-B980-A28AEF1B60F0}" type="presParOf" srcId="{CF1F8DEA-369B-4974-97F1-9679288A3100}" destId="{BF83A499-7495-4CF3-B322-2924060EEBDF}" srcOrd="1" destOrd="0" presId="urn:microsoft.com/office/officeart/2008/layout/LinedList"/>
    <dgm:cxn modelId="{CEAEC4E2-CD13-4841-AF95-CD242D5AF1A8}" type="presParOf" srcId="{348C70F1-196F-4D91-9C80-337424FFDA1B}" destId="{237F0904-D5D9-41DD-B4E0-3723DDC9E22B}" srcOrd="6" destOrd="0" presId="urn:microsoft.com/office/officeart/2008/layout/LinedList"/>
    <dgm:cxn modelId="{D1FCAF93-4A9F-4F68-9BB3-C1F6A8ACD1BC}" type="presParOf" srcId="{348C70F1-196F-4D91-9C80-337424FFDA1B}" destId="{47BAC852-5CB8-4652-A0FD-6EDDCC91F731}" srcOrd="7" destOrd="0" presId="urn:microsoft.com/office/officeart/2008/layout/LinedList"/>
    <dgm:cxn modelId="{075139FB-CC65-4887-99BE-B327A963831A}" type="presParOf" srcId="{47BAC852-5CB8-4652-A0FD-6EDDCC91F731}" destId="{BB2EF22D-E197-4019-A1AC-7B3C1F0523D1}" srcOrd="0" destOrd="0" presId="urn:microsoft.com/office/officeart/2008/layout/LinedList"/>
    <dgm:cxn modelId="{09B17A67-6706-4048-AFC1-811DE02D55D9}" type="presParOf" srcId="{47BAC852-5CB8-4652-A0FD-6EDDCC91F731}" destId="{758A0E63-4105-41C3-BB97-8F8D7F0E02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10515600" cy="4433399"/>
        <a:chOff x="0" y="0"/>
        <a:chExt cx="10515600" cy="4433399"/>
      </a:xfrm>
    </dsp:grpSpPr>
    <dsp:sp modelId="{06249B56-4B7A-4AE1-8E7D-21ADFF67C5AD}">
      <dsp:nvSpPr>
        <dsp:cNvPr id="3" name="Łącznik prosty 2"/>
        <dsp:cNvSpPr/>
      </dsp:nvSpPr>
      <dsp:spPr bwMode="white">
        <a:xfrm>
          <a:off x="0" y="0"/>
          <a:ext cx="10515600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0515600" cy="0"/>
      </dsp:txXfrm>
    </dsp:sp>
    <dsp:sp modelId="{F7A343BA-848D-4470-8DD2-09BED32688FC}">
      <dsp:nvSpPr>
        <dsp:cNvPr id="4" name="Prostokąt 3"/>
        <dsp:cNvSpPr/>
      </dsp:nvSpPr>
      <dsp:spPr bwMode="white">
        <a:xfrm>
          <a:off x="0" y="0"/>
          <a:ext cx="10515600" cy="110835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91439" tIns="91439" rIns="91439" bIns="9143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>
              <a:solidFill>
                <a:schemeClr val="tx1"/>
              </a:solidFill>
            </a:rPr>
            <a:t>Zusammenfassend ist die Überalterung der Gesellschaft ein komplexer Prozess, der verschiedene Aspekte des sozialen, wirtschaftlichen und kulturellen Lebens beeinflusst. </a:t>
          </a:r>
          <a:endParaRPr>
            <a:solidFill>
              <a:schemeClr val="tx1"/>
            </a:solidFill>
          </a:endParaRPr>
        </a:p>
      </dsp:txBody>
      <dsp:txXfrm>
        <a:off x="0" y="0"/>
        <a:ext cx="10515600" cy="1108350"/>
      </dsp:txXfrm>
    </dsp:sp>
    <dsp:sp modelId="{21B12709-3725-47B1-8820-F68A2BB7596C}">
      <dsp:nvSpPr>
        <dsp:cNvPr id="5" name="Łącznik prosty 4"/>
        <dsp:cNvSpPr/>
      </dsp:nvSpPr>
      <dsp:spPr bwMode="white">
        <a:xfrm>
          <a:off x="0" y="1108350"/>
          <a:ext cx="10515600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108350"/>
        <a:ext cx="10515600" cy="0"/>
      </dsp:txXfrm>
    </dsp:sp>
    <dsp:sp modelId="{35D8644D-517E-444A-B96C-2514F4AAA491}">
      <dsp:nvSpPr>
        <dsp:cNvPr id="6" name="Prostokąt 5"/>
        <dsp:cNvSpPr/>
      </dsp:nvSpPr>
      <dsp:spPr bwMode="white">
        <a:xfrm>
          <a:off x="0" y="1108350"/>
          <a:ext cx="10515600" cy="110835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91439" tIns="91439" rIns="91439" bIns="9143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 dirty="0">
              <a:solidFill>
                <a:schemeClr val="tx1"/>
              </a:solidFill>
            </a:rPr>
            <a:t>Der steigende Anteil älterer Menschen stellt uns vor Herausforderungen, birgt jedoch auch Chancen</a:t>
          </a:r>
          <a:r>
            <a:rPr lang="de-DE" sz="2000" b="0" i="0" dirty="0">
              <a:solidFill>
                <a:schemeClr val="tx1"/>
              </a:solidFill>
            </a:rPr>
            <a:t>.</a:t>
          </a:r>
          <a:endParaRPr lang="en-US" sz="2000" dirty="0">
            <a:solidFill>
              <a:schemeClr val="tx1"/>
            </a:solidFill>
          </a:endParaRPr>
        </a:p>
      </dsp:txBody>
      <dsp:txXfrm>
        <a:off x="0" y="1108350"/>
        <a:ext cx="10515600" cy="1108350"/>
      </dsp:txXfrm>
    </dsp:sp>
    <dsp:sp modelId="{2F8E544C-DE09-4971-9E96-84DB91D391B4}">
      <dsp:nvSpPr>
        <dsp:cNvPr id="7" name="Łącznik prosty 6"/>
        <dsp:cNvSpPr/>
      </dsp:nvSpPr>
      <dsp:spPr bwMode="white">
        <a:xfrm>
          <a:off x="0" y="2216700"/>
          <a:ext cx="10515600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2216700"/>
        <a:ext cx="10515600" cy="0"/>
      </dsp:txXfrm>
    </dsp:sp>
    <dsp:sp modelId="{8B93E8B2-9A60-455C-965E-575FBBC1DDB1}">
      <dsp:nvSpPr>
        <dsp:cNvPr id="8" name="Prostokąt 7"/>
        <dsp:cNvSpPr/>
      </dsp:nvSpPr>
      <dsp:spPr bwMode="white">
        <a:xfrm>
          <a:off x="0" y="2216700"/>
          <a:ext cx="10515600" cy="110835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91439" tIns="91439" rIns="91439" bIns="9143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>
              <a:solidFill>
                <a:schemeClr val="tx1"/>
              </a:solidFill>
            </a:rPr>
            <a:t>Einerseits müssen wir uns den sozialen, gesundheitlichen und wirtschaftlichen Herausforderungen stellen, andererseits können wir von der Erfahrung und dem Potenzial der älteren Generation profitieren.</a:t>
          </a:r>
          <a:endParaRPr lang="de-DE" sz="2400" b="1" i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de-DE" sz="2400" b="1" i="0">
            <a:solidFill>
              <a:schemeClr val="tx1"/>
            </a:solidFill>
          </a:endParaRPr>
        </a:p>
      </dsp:txBody>
      <dsp:txXfrm>
        <a:off x="0" y="2216700"/>
        <a:ext cx="10515600" cy="1108350"/>
      </dsp:txXfrm>
    </dsp:sp>
    <dsp:sp modelId="{237F0904-D5D9-41DD-B4E0-3723DDC9E22B}">
      <dsp:nvSpPr>
        <dsp:cNvPr id="9" name="Łącznik prosty 8"/>
        <dsp:cNvSpPr/>
      </dsp:nvSpPr>
      <dsp:spPr bwMode="white">
        <a:xfrm>
          <a:off x="0" y="3325049"/>
          <a:ext cx="10515600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3325049"/>
        <a:ext cx="10515600" cy="0"/>
      </dsp:txXfrm>
    </dsp:sp>
    <dsp:sp modelId="{BB2EF22D-E197-4019-A1AC-7B3C1F0523D1}">
      <dsp:nvSpPr>
        <dsp:cNvPr id="10" name="Prostokąt 9"/>
        <dsp:cNvSpPr/>
      </dsp:nvSpPr>
      <dsp:spPr bwMode="white">
        <a:xfrm>
          <a:off x="0" y="3325049"/>
          <a:ext cx="10515600" cy="110835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91439" tIns="91439" rIns="91439" bIns="9143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>
              <a:solidFill>
                <a:schemeClr val="tx1"/>
              </a:solidFill>
            </a:rPr>
            <a:t>Eine erfolgreiche Bewältigung dieses demografischen Wandels erfordert innovative Ansätze, Anpassungsfähigkeit und koordinierte Maßnahmen auf verschiedenen Ebenen der Gesellschaft.</a:t>
          </a:r>
          <a:endParaRPr>
            <a:solidFill>
              <a:schemeClr val="tx1"/>
            </a:solidFill>
          </a:endParaRPr>
        </a:p>
      </dsp:txBody>
      <dsp:txXfrm>
        <a:off x="0" y="3325049"/>
        <a:ext cx="10515600" cy="110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2585" y="1656080"/>
            <a:ext cx="5280660" cy="11995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altLang="en-US" sz="3200" b="1" i="0" kern="1200" spc="-50" baseline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Demografische </a:t>
            </a:r>
            <a:r>
              <a:rPr lang="en-US" sz="3200" b="1" i="0" kern="1200" spc="-50" baseline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Alterung</a:t>
            </a:r>
            <a:r>
              <a:rPr lang="en-US" sz="3200" b="1" i="0" kern="1200" spc="-5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US" sz="3200" b="1" i="0" kern="1200" spc="-5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b="1" i="0" kern="1200" spc="-5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der</a:t>
            </a:r>
            <a:r>
              <a:rPr lang="pl-PL" sz="3200" b="1" i="0" kern="1200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i="0" kern="1200" spc="-50" baseline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Bevölkerung</a:t>
            </a:r>
            <a:r>
              <a:rPr lang="pl-PL" sz="3200" b="1" i="0" kern="1200" spc="-5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Polen</a:t>
            </a:r>
            <a:br>
              <a:rPr lang="en-US" sz="2400" b="0" i="0" kern="1200" spc="-5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400" kern="1200" spc="-5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1665" y="4200525"/>
            <a:ext cx="5021580" cy="179641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dirty="0" err="1"/>
              <a:t>Be</a:t>
            </a:r>
            <a:r>
              <a:rPr lang="pl-PL" altLang="en-US" dirty="0" err="1"/>
              <a:t>arbeitet</a:t>
            </a:r>
            <a:r>
              <a:rPr lang="en-US" dirty="0"/>
              <a:t> von</a:t>
            </a:r>
            <a:r>
              <a:rPr lang="pl-PL" altLang="en-US" dirty="0"/>
              <a:t> </a:t>
            </a:r>
            <a:r>
              <a:rPr lang="en-US" dirty="0" err="1"/>
              <a:t>Patry</a:t>
            </a:r>
            <a:r>
              <a:rPr lang="pl-PL" dirty="0"/>
              <a:t>k </a:t>
            </a:r>
            <a:r>
              <a:rPr lang="en-US" dirty="0"/>
              <a:t>Zimowski</a:t>
            </a:r>
            <a:r>
              <a:rPr lang="pl-PL" dirty="0"/>
              <a:t> (116629)</a:t>
            </a:r>
            <a:endParaRPr lang="pl-PL" dirty="0"/>
          </a:p>
          <a:p>
            <a:pPr algn="l"/>
            <a:br>
              <a:rPr lang="pl-PL" dirty="0"/>
            </a:br>
            <a:r>
              <a:rPr lang="pl-PL" dirty="0" err="1"/>
              <a:t>Institut</a:t>
            </a:r>
            <a:r>
              <a:rPr lang="pl-PL" dirty="0"/>
              <a:t> f</a:t>
            </a:r>
            <a:r>
              <a:rPr lang="de-DE" altLang="pl-PL" dirty="0">
                <a:latin typeface="Calibri" panose="020F0502020204030204" charset="0"/>
              </a:rPr>
              <a:t>ü</a:t>
            </a:r>
            <a:r>
              <a:rPr lang="pl-PL" dirty="0"/>
              <a:t>r Wirtschaftswissenschaften </a:t>
            </a:r>
            <a:r>
              <a:rPr lang="pl-PL" dirty="0" err="1"/>
              <a:t>und</a:t>
            </a:r>
            <a:r>
              <a:rPr lang="pl-PL" dirty="0"/>
              <a:t> </a:t>
            </a:r>
            <a:r>
              <a:rPr lang="pl-PL" dirty="0" err="1"/>
              <a:t>Finanzwesen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Rzeszower</a:t>
            </a:r>
            <a:r>
              <a:rPr lang="pl-PL" dirty="0"/>
              <a:t> </a:t>
            </a:r>
            <a:r>
              <a:rPr lang="pl-PL" dirty="0" err="1"/>
              <a:t>Universitat</a:t>
            </a:r>
            <a:r>
              <a:rPr lang="pl-PL" dirty="0"/>
              <a:t> 2023/2024</a:t>
            </a:r>
            <a:endParaRPr lang="en-US" dirty="0"/>
          </a:p>
        </p:txBody>
      </p:sp>
      <p:pic>
        <p:nvPicPr>
          <p:cNvPr id="30" name="Picture 3" descr="Farbige geschnitzte Figuren von Menschen"/>
          <p:cNvPicPr>
            <a:picLocks noChangeAspect="1"/>
          </p:cNvPicPr>
          <p:nvPr/>
        </p:nvPicPr>
        <p:blipFill rotWithShape="1">
          <a:blip r:embed="rId1"/>
          <a:srcRect l="14842" r="14609" b="-1"/>
          <a:stretch>
            <a:fillRect/>
          </a:stretch>
        </p:blipFill>
        <p:spPr>
          <a:xfrm>
            <a:off x="5916706" y="10"/>
            <a:ext cx="6275294" cy="6857990"/>
          </a:xfrm>
          <a:prstGeom prst="rect">
            <a:avLst/>
          </a:prstGeom>
        </p:spPr>
      </p:pic>
      <p:pic>
        <p:nvPicPr>
          <p:cNvPr id="1026" name="Picture 2" descr="Uniwersytet Rzeszowski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tytuł 2"/>
          <p:cNvSpPr txBox="1"/>
          <p:nvPr/>
        </p:nvSpPr>
        <p:spPr>
          <a:xfrm>
            <a:off x="621665" y="3041650"/>
            <a:ext cx="5151120" cy="77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1427" y="618606"/>
            <a:ext cx="5444382" cy="1402470"/>
          </a:xfrm>
        </p:spPr>
        <p:txBody>
          <a:bodyPr anchor="t">
            <a:normAutofit/>
          </a:bodyPr>
          <a:lstStyle/>
          <a:p>
            <a:pPr algn="ctr"/>
            <a:r>
              <a:rPr lang="pl-PL" sz="3200" b="1" dirty="0" err="1">
                <a:latin typeface="Calibri" panose="020F0502020204030204" charset="0"/>
                <a:cs typeface="Calibri" panose="020F0502020204030204" charset="0"/>
              </a:rPr>
              <a:t>Europäische</a:t>
            </a:r>
            <a:r>
              <a:rPr lang="de-DE" altLang="pl-PL" sz="3200" b="1" dirty="0" err="1"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pl-PL" sz="3200" b="1" dirty="0">
                <a:latin typeface="Calibri" panose="020F0502020204030204" charset="0"/>
                <a:cs typeface="Calibri" panose="020F0502020204030204" charset="0"/>
              </a:rPr>
              <a:t> Problem</a:t>
            </a:r>
            <a:endParaRPr lang="pl-PL" sz="32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6" name="Picture 4" descr="Große Gruppe von Fallschirmspringern in der Luft"/>
          <p:cNvPicPr>
            <a:picLocks noChangeAspect="1"/>
          </p:cNvPicPr>
          <p:nvPr/>
        </p:nvPicPr>
        <p:blipFill rotWithShape="1">
          <a:blip r:embed="rId1"/>
          <a:srcRect l="25609" r="2444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71427" y="1762431"/>
            <a:ext cx="5444382" cy="3591207"/>
          </a:xfrm>
        </p:spPr>
        <p:txBody>
          <a:bodyPr>
            <a:noAutofit/>
          </a:bodyPr>
          <a:lstStyle/>
          <a:p>
            <a:pPr algn="just"/>
            <a:r>
              <a:rPr lang="de-DE" sz="2200" b="1" dirty="0">
                <a:latin typeface="Calibri" panose="020F0502020204030204" charset="0"/>
                <a:cs typeface="Calibri" panose="020F0502020204030204" charset="0"/>
              </a:rPr>
              <a:t>In großen Teilen Europas steht die Gesellschaft vor der Herausforderung des demografischen Wandels, da ein erheblicher Teil der Bevölkerung immer älter wird. </a:t>
            </a:r>
            <a:endParaRPr lang="de-DE" sz="2200" b="1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de-DE" sz="2200" b="1" dirty="0">
                <a:latin typeface="Calibri" panose="020F0502020204030204" charset="0"/>
                <a:cs typeface="Calibri" panose="020F0502020204030204" charset="0"/>
              </a:rPr>
              <a:t>Dieser Prozess bringt vielfältige Auswirkungen auf die Wirtschaft, das Gesundheitswesen und die sozialen Strukturen mit sich. </a:t>
            </a:r>
            <a:endParaRPr lang="de-DE" sz="2200" b="1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de-DE" sz="2200" b="1" dirty="0">
                <a:latin typeface="Calibri" panose="020F0502020204030204" charset="0"/>
                <a:cs typeface="Calibri" panose="020F0502020204030204" charset="0"/>
              </a:rPr>
              <a:t>Es erfordert strategische Maßnahmen und Anpassungen, um den Anforderungen einer alternden Bevölkerung gerecht zu werden und gleichzeitig eine nachhaltige Entwicklung zu gewährleisten.</a:t>
            </a:r>
            <a:endParaRPr lang="pl-PL" sz="22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Quellen</a:t>
            </a:r>
            <a:endParaRPr lang="pl-PL" sz="5400"/>
          </a:p>
        </p:txBody>
      </p:sp>
      <p:pic>
        <p:nvPicPr>
          <p:cNvPr id="7" name="Picture 4" descr="Locator flag on a city map"/>
          <p:cNvPicPr>
            <a:picLocks noChangeAspect="1"/>
          </p:cNvPicPr>
          <p:nvPr/>
        </p:nvPicPr>
        <p:blipFill rotWithShape="1">
          <a:blip r:embed="rId1"/>
          <a:srcRect l="5998" r="48671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l-PL" sz="2200" dirty="0"/>
              <a:t>https://geografia24.pl/struktura-demograficzna-ludnosci-polski/</a:t>
            </a:r>
            <a:endParaRPr lang="pl-PL" sz="2200" dirty="0"/>
          </a:p>
          <a:p>
            <a:r>
              <a:rPr lang="pl-PL" sz="2200" dirty="0"/>
              <a:t>https://www.destatis.de/DE/Themen/Querschnitt/Demografischer-Wandel/_inhalt.html</a:t>
            </a:r>
            <a:endParaRPr lang="pl-PL" sz="2200" dirty="0"/>
          </a:p>
          <a:p>
            <a:r>
              <a:rPr lang="pl-PL" sz="2200" dirty="0"/>
              <a:t>www.bpb.de</a:t>
            </a:r>
            <a:endParaRPr lang="pl-PL" sz="2200" dirty="0"/>
          </a:p>
          <a:p>
            <a:r>
              <a:rPr lang="pl-PL" sz="2200" dirty="0"/>
              <a:t>www.bild.de</a:t>
            </a:r>
            <a:endParaRPr lang="pl-PL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latin typeface="Calibri" panose="020F0502020204030204" charset="0"/>
                <a:cs typeface="Calibri" panose="020F0502020204030204" charset="0"/>
              </a:rPr>
              <a:t>Zusammenfassung</a:t>
            </a:r>
            <a:endParaRPr lang="pl-PL" b="1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5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838200" y="1608944"/>
          <a:ext cx="10515600" cy="443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Wortschatz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rmAutofit fontScale="77500" lnSpcReduction="20000"/>
          </a:bodyPr>
          <a:lstStyle/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Gesundheitsversorgung</a:t>
            </a:r>
            <a:r>
              <a:rPr lang="pl-PL" dirty="0"/>
              <a:t>- służba zdrowia</a:t>
            </a:r>
            <a:endParaRPr lang="pl-PL" dirty="0"/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de-DE" dirty="0"/>
              <a:t>Bevölkerung</a:t>
            </a:r>
            <a:r>
              <a:rPr lang="pl-PL" dirty="0"/>
              <a:t>- ludność</a:t>
            </a:r>
            <a:endParaRPr lang="pl-PL" dirty="0"/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de-DE" dirty="0"/>
              <a:t>Versorgungslage</a:t>
            </a:r>
            <a:r>
              <a:rPr lang="pl-PL" dirty="0"/>
              <a:t>- stan zaopatrzenia</a:t>
            </a:r>
            <a:endParaRPr lang="pl-PL" dirty="0"/>
          </a:p>
          <a:p>
            <a:r>
              <a:rPr lang="pl-PL" dirty="0"/>
              <a:t>der </a:t>
            </a:r>
            <a:r>
              <a:rPr lang="pl-PL" dirty="0" err="1"/>
              <a:t>Fachkräftemangel</a:t>
            </a:r>
            <a:r>
              <a:rPr lang="pl-PL" dirty="0"/>
              <a:t>- niedobór wykwalikowanych pracowników</a:t>
            </a:r>
            <a:endParaRPr lang="pl-PL" dirty="0"/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Veränderung</a:t>
            </a:r>
            <a:r>
              <a:rPr lang="pl-PL" dirty="0"/>
              <a:t>- zmiany</a:t>
            </a:r>
            <a:endParaRPr lang="pl-PL" dirty="0"/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de-DE" dirty="0"/>
              <a:t>Maßnahme</a:t>
            </a:r>
            <a:r>
              <a:rPr lang="pl-PL" dirty="0"/>
              <a:t>- środek</a:t>
            </a:r>
            <a:endParaRPr lang="pl-PL" dirty="0"/>
          </a:p>
          <a:p>
            <a:r>
              <a:rPr lang="pl-PL" dirty="0"/>
              <a:t>der </a:t>
            </a:r>
            <a:r>
              <a:rPr lang="pl-PL" dirty="0" err="1"/>
              <a:t>Anteil</a:t>
            </a:r>
            <a:r>
              <a:rPr lang="pl-PL" dirty="0"/>
              <a:t>- udział</a:t>
            </a:r>
            <a:endParaRPr lang="pl-PL" dirty="0"/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Anforderung</a:t>
            </a:r>
            <a:r>
              <a:rPr lang="pl-PL" dirty="0"/>
              <a:t>- wymagani</a:t>
            </a:r>
            <a:r>
              <a:rPr lang="de-DE" altLang="pl-PL" dirty="0">
                <a:latin typeface="Calibri" panose="020F0502020204030204" charset="0"/>
              </a:rPr>
              <a:t>e</a:t>
            </a:r>
            <a:endParaRPr lang="pl-PL" dirty="0"/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Auswirkung</a:t>
            </a:r>
            <a:r>
              <a:rPr lang="pl-PL" dirty="0"/>
              <a:t>- wpływ</a:t>
            </a:r>
            <a:endParaRPr lang="pl-PL" dirty="0"/>
          </a:p>
          <a:p>
            <a:r>
              <a:rPr lang="pl-PL" dirty="0" err="1"/>
              <a:t>die</a:t>
            </a:r>
            <a:r>
              <a:rPr lang="pl-PL" dirty="0"/>
              <a:t>  </a:t>
            </a:r>
            <a:r>
              <a:rPr lang="pl-PL" dirty="0" err="1"/>
              <a:t>Kinderbetreuung</a:t>
            </a:r>
            <a:r>
              <a:rPr lang="pl-PL" dirty="0"/>
              <a:t>- opieka nad dziećmi</a:t>
            </a:r>
            <a:endParaRPr lang="pl-PL" dirty="0"/>
          </a:p>
          <a:p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Versorgung</a:t>
            </a:r>
            <a:r>
              <a:rPr lang="pl-PL" dirty="0"/>
              <a:t>- </a:t>
            </a:r>
            <a:r>
              <a:rPr lang="de-DE" altLang="pl-PL" dirty="0">
                <a:latin typeface="Calibri" panose="020F0502020204030204" charset="0"/>
              </a:rPr>
              <a:t>yabeypiecyenie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69024" y="1690687"/>
            <a:ext cx="5183188" cy="4498975"/>
          </a:xfrm>
        </p:spPr>
        <p:txBody>
          <a:bodyPr>
            <a:normAutofit fontScale="77500" lnSpcReduction="20000"/>
          </a:bodyPr>
          <a:lstStyle/>
          <a:p>
            <a:r>
              <a:rPr lang="pl-PL" dirty="0" err="1"/>
              <a:t>bergen</a:t>
            </a:r>
            <a:r>
              <a:rPr lang="pl-PL" dirty="0"/>
              <a:t>- ratować</a:t>
            </a:r>
            <a:endParaRPr lang="pl-PL" dirty="0"/>
          </a:p>
          <a:p>
            <a:r>
              <a:rPr lang="pl-PL" dirty="0" err="1"/>
              <a:t>nachkommen</a:t>
            </a:r>
            <a:r>
              <a:rPr lang="pl-PL" dirty="0"/>
              <a:t>- wywiązać</a:t>
            </a:r>
            <a:endParaRPr lang="pl-PL" dirty="0"/>
          </a:p>
          <a:p>
            <a:r>
              <a:rPr lang="pl-PL" dirty="0" err="1"/>
              <a:t>fördern</a:t>
            </a:r>
            <a:r>
              <a:rPr lang="pl-PL" dirty="0"/>
              <a:t>- wspierać</a:t>
            </a:r>
            <a:endParaRPr lang="pl-PL" dirty="0"/>
          </a:p>
          <a:p>
            <a:r>
              <a:rPr lang="pl-PL" dirty="0" err="1"/>
              <a:t>leisten</a:t>
            </a:r>
            <a:r>
              <a:rPr lang="pl-PL" dirty="0"/>
              <a:t>- wykonać</a:t>
            </a:r>
            <a:endParaRPr lang="pl-PL" dirty="0"/>
          </a:p>
          <a:p>
            <a:r>
              <a:rPr lang="pl-PL" dirty="0" err="1"/>
              <a:t>beitragen</a:t>
            </a:r>
            <a:r>
              <a:rPr lang="pl-PL" dirty="0"/>
              <a:t>- przyczynić się</a:t>
            </a:r>
            <a:endParaRPr lang="pl-PL" dirty="0"/>
          </a:p>
          <a:p>
            <a:r>
              <a:rPr lang="pl-PL" dirty="0" err="1"/>
              <a:t>verfügen</a:t>
            </a:r>
            <a:r>
              <a:rPr lang="pl-PL" dirty="0"/>
              <a:t>- dysponować</a:t>
            </a:r>
            <a:endParaRPr lang="pl-PL" dirty="0"/>
          </a:p>
          <a:p>
            <a:r>
              <a:rPr lang="de-DE" altLang="pl-PL" dirty="0" err="1">
                <a:latin typeface="Calibri" panose="020F0502020204030204" charset="0"/>
              </a:rPr>
              <a:t>ge</a:t>
            </a:r>
            <a:r>
              <a:rPr lang="pl-PL" dirty="0" err="1"/>
              <a:t>währleisten</a:t>
            </a:r>
            <a:r>
              <a:rPr lang="pl-PL" dirty="0"/>
              <a:t> - zapewnić </a:t>
            </a:r>
            <a:endParaRPr lang="pl-PL" dirty="0"/>
          </a:p>
          <a:p>
            <a:r>
              <a:rPr lang="pl-PL" dirty="0" err="1"/>
              <a:t>bezeichnen</a:t>
            </a:r>
            <a:r>
              <a:rPr lang="pl-PL" dirty="0"/>
              <a:t>- określać</a:t>
            </a:r>
            <a:endParaRPr lang="pl-PL" dirty="0"/>
          </a:p>
          <a:p>
            <a:r>
              <a:rPr lang="pl-PL" dirty="0" err="1"/>
              <a:t>befriedigen</a:t>
            </a:r>
            <a:r>
              <a:rPr lang="pl-PL" dirty="0"/>
              <a:t>  – zaspokoić</a:t>
            </a:r>
            <a:endParaRPr lang="pl-PL" dirty="0"/>
          </a:p>
          <a:p>
            <a:r>
              <a:rPr lang="pl-PL" dirty="0" err="1"/>
              <a:t>vermeiden</a:t>
            </a:r>
            <a:r>
              <a:rPr lang="pl-PL" dirty="0"/>
              <a:t> - unikać</a:t>
            </a:r>
            <a:endParaRPr lang="pl-PL" dirty="0"/>
          </a:p>
          <a:p>
            <a:r>
              <a:rPr lang="de-DE" altLang="pl-PL" dirty="0" err="1">
                <a:latin typeface="Calibri" panose="020F0502020204030204" charset="0"/>
              </a:rPr>
              <a:t>e</a:t>
            </a:r>
            <a:r>
              <a:rPr lang="pl-PL" dirty="0" err="1"/>
              <a:t>rhöhen</a:t>
            </a:r>
            <a:r>
              <a:rPr lang="pl-PL" dirty="0"/>
              <a:t>- podwyższać</a:t>
            </a:r>
            <a:endParaRPr lang="pl-PL" dirty="0"/>
          </a:p>
          <a:p>
            <a:r>
              <a:rPr lang="pl-PL" dirty="0" err="1"/>
              <a:t>verkleinern</a:t>
            </a:r>
            <a:r>
              <a:rPr lang="pl-PL" dirty="0"/>
              <a:t>- zmniejszać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Vielen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Dank fur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Ihre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Aufmeksamkeit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9763" y="433138"/>
            <a:ext cx="1525051" cy="13289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REBUS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5" name="Freeform: Shape 14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Symbol zastępczy zawartości 4" descr="Obraz zawierający logo, zrzut ekranu&#10;&#10;Opis wygenerowany automatyczni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91" y="2195264"/>
            <a:ext cx="6137549" cy="4573075"/>
          </a:xfrm>
          <a:prstGeom prst="rect">
            <a:avLst/>
          </a:prstGeom>
        </p:spPr>
      </p:pic>
      <p:grpSp>
        <p:nvGrpSpPr>
          <p:cNvPr id="20" name="Group 19"/>
          <p:cNvGrpSpPr>
            <a:grpSpLocks noGrp="1" noRot="1" noChangeAspect="1" noMove="1" noResize="1" noUngrp="1"/>
          </p:cNvGrpSpPr>
          <p:nvPr/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21" name="Freeform: Shape 20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Pr</a:t>
            </a:r>
            <a:r>
              <a:rPr lang="de-DE" altLang="pl-PL" dirty="0" err="1">
                <a:latin typeface="Calibri" panose="020F0502020204030204" charset="0"/>
              </a:rPr>
              <a:t>ä</a:t>
            </a:r>
            <a:r>
              <a:rPr lang="pl-PL" dirty="0" err="1"/>
              <a:t>sentationplan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Was ist die Alterung der Bevölkerung/</a:t>
            </a:r>
            <a:r>
              <a:rPr lang="de-DE" altLang="pl-PL"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Begriffserklärung</a:t>
            </a:r>
            <a:endParaRPr lang="de-DE" altLang="pl-PL"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pl-PL" sz="2800" kern="1200" dirty="0" err="1">
                <a:latin typeface="Calibri" panose="020F0502020204030204" charset="0"/>
                <a:ea typeface="+mj-ea"/>
                <a:cs typeface="Calibri" panose="020F0502020204030204" charset="0"/>
              </a:rPr>
              <a:t>Alterspyramide</a:t>
            </a:r>
            <a:r>
              <a:rPr lang="en-US" altLang="pl-PL" sz="2800" kern="1200" dirty="0">
                <a:latin typeface="Calibri" panose="020F0502020204030204" charset="0"/>
                <a:ea typeface="+mj-ea"/>
                <a:cs typeface="Calibri" panose="020F0502020204030204" charset="0"/>
              </a:rPr>
              <a:t> in </a:t>
            </a:r>
            <a:r>
              <a:rPr lang="en-US" altLang="pl-PL" sz="2800" kern="1200" dirty="0" err="1">
                <a:latin typeface="Calibri" panose="020F0502020204030204" charset="0"/>
                <a:ea typeface="+mj-ea"/>
                <a:cs typeface="Calibri" panose="020F0502020204030204" charset="0"/>
              </a:rPr>
              <a:t>Polen</a:t>
            </a:r>
            <a:r>
              <a:rPr lang="en-US" altLang="pl-PL" sz="2800" kern="1200" dirty="0"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endParaRPr lang="pl-PL" altLang="pl-PL" sz="2800" kern="1200" dirty="0">
              <a:latin typeface="Calibri" panose="020F0502020204030204" charset="0"/>
              <a:ea typeface="+mj-ea"/>
              <a:cs typeface="Calibri" panose="020F0502020204030204" charset="0"/>
            </a:endParaRPr>
          </a:p>
          <a:p>
            <a:r>
              <a:rPr lang="pl-PL" dirty="0" err="1">
                <a:latin typeface="Calibri" panose="020F0502020204030204" charset="0"/>
                <a:ea typeface="+mj-ea"/>
                <a:cs typeface="Calibri" panose="020F0502020204030204" charset="0"/>
              </a:rPr>
              <a:t>Ursachen</a:t>
            </a:r>
            <a:r>
              <a:rPr lang="pl-PL" dirty="0">
                <a:latin typeface="Calibri" panose="020F0502020204030204" charset="0"/>
                <a:ea typeface="+mj-ea"/>
                <a:cs typeface="Calibri" panose="020F0502020204030204" charset="0"/>
              </a:rPr>
              <a:t>, </a:t>
            </a:r>
            <a:r>
              <a:rPr lang="pl-PL" dirty="0" err="1">
                <a:latin typeface="Calibri" panose="020F0502020204030204" charset="0"/>
                <a:ea typeface="+mj-ea"/>
                <a:cs typeface="Calibri" panose="020F0502020204030204" charset="0"/>
              </a:rPr>
              <a:t>Vorteile</a:t>
            </a:r>
            <a:r>
              <a:rPr lang="pl-PL" dirty="0"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lang="pl-PL" dirty="0" err="1">
                <a:latin typeface="Calibri" panose="020F0502020204030204" charset="0"/>
                <a:ea typeface="+mj-ea"/>
                <a:cs typeface="Calibri" panose="020F0502020204030204" charset="0"/>
              </a:rPr>
              <a:t>und</a:t>
            </a:r>
            <a:r>
              <a:rPr lang="pl-PL" dirty="0"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lang="pl-PL" dirty="0" err="1">
                <a:latin typeface="Calibri" panose="020F0502020204030204" charset="0"/>
                <a:ea typeface="+mj-ea"/>
                <a:cs typeface="Calibri" panose="020F0502020204030204" charset="0"/>
              </a:rPr>
              <a:t>Nachteile</a:t>
            </a:r>
            <a:r>
              <a:rPr lang="pl-PL" dirty="0">
                <a:latin typeface="Calibri" panose="020F0502020204030204" charset="0"/>
                <a:ea typeface="+mj-ea"/>
                <a:cs typeface="Calibri" panose="020F0502020204030204" charset="0"/>
              </a:rPr>
              <a:t> von </a:t>
            </a:r>
            <a:r>
              <a:rPr lang="en-US" sz="2800" b="0" i="0" kern="1200" spc="-50" baseline="0" dirty="0" err="1">
                <a:solidFill>
                  <a:schemeClr val="tx1"/>
                </a:solidFill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Alterung</a:t>
            </a:r>
            <a:r>
              <a:rPr lang="en-US" sz="2800" b="0" i="0" kern="1200" spc="-50" baseline="0" dirty="0">
                <a:solidFill>
                  <a:schemeClr val="tx1"/>
                </a:solidFill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 der</a:t>
            </a:r>
            <a:r>
              <a:rPr lang="pl-PL" sz="2800" b="0" i="0" kern="1200" spc="-50" dirty="0">
                <a:solidFill>
                  <a:schemeClr val="tx1"/>
                </a:solidFill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lang="en-US" sz="2800" b="0" i="0" kern="1200" spc="-50" baseline="0" dirty="0" err="1">
                <a:solidFill>
                  <a:schemeClr val="tx1"/>
                </a:solidFill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Bevölkerung</a:t>
            </a:r>
            <a:endParaRPr lang="pl-PL" sz="2800" b="0" i="0" kern="1200" spc="-50" baseline="0" dirty="0">
              <a:solidFill>
                <a:schemeClr val="tx1"/>
              </a:solidFill>
              <a:effectLst/>
              <a:latin typeface="Calibri" panose="020F0502020204030204" charset="0"/>
              <a:ea typeface="+mj-ea"/>
              <a:cs typeface="Calibri" panose="020F0502020204030204" charset="0"/>
            </a:endParaRPr>
          </a:p>
          <a:p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Lösungs</a:t>
            </a:r>
            <a:r>
              <a:rPr lang="de-DE" altLang="pl-PL" dirty="0" err="1">
                <a:latin typeface="Calibri" panose="020F0502020204030204" charset="0"/>
                <a:cs typeface="Calibri" panose="020F0502020204030204" charset="0"/>
              </a:rPr>
              <a:t>ä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tze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von 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de-DE" altLang="pl-PL" dirty="0" err="1">
                <a:latin typeface="Calibri" panose="020F0502020204030204" charset="0"/>
                <a:cs typeface="Calibri" panose="020F0502020204030204" charset="0"/>
              </a:rPr>
              <a:t>er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dirty="0" err="1">
                <a:latin typeface="Calibri" panose="020F0502020204030204" charset="0"/>
                <a:cs typeface="Calibri" panose="020F0502020204030204" charset="0"/>
              </a:rPr>
              <a:t>Alterung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 der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dirty="0" err="1">
                <a:latin typeface="Calibri" panose="020F0502020204030204" charset="0"/>
                <a:cs typeface="Calibri" panose="020F0502020204030204" charset="0"/>
              </a:rPr>
              <a:t>Bevölkerung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kumimoji="0" lang="en-US" altLang="pl-PL" sz="2800" b="0" i="0" u="none" strike="noStrike" kern="1200" cap="none" normalizeH="0" dirty="0" err="1">
                <a:ln>
                  <a:noFill/>
                </a:ln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Prognosen</a:t>
            </a:r>
            <a:r>
              <a:rPr kumimoji="0" lang="en-US" altLang="pl-PL" sz="2800" b="0" i="0" u="none" strike="noStrike" kern="1200" cap="none" normalizeH="0" dirty="0">
                <a:ln>
                  <a:noFill/>
                </a:ln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kumimoji="0" lang="en-US" altLang="pl-PL" sz="2800" b="0" i="0" u="none" strike="noStrike" kern="1200" cap="none" normalizeH="0" dirty="0" err="1">
                <a:ln>
                  <a:noFill/>
                </a:ln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zur</a:t>
            </a:r>
            <a:r>
              <a:rPr kumimoji="0" lang="en-US" altLang="pl-PL" sz="2800" b="0" i="0" u="none" strike="noStrike" kern="1200" cap="none" normalizeH="0" dirty="0">
                <a:ln>
                  <a:noFill/>
                </a:ln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kumimoji="0" lang="en-US" altLang="pl-PL" sz="2800" b="0" i="0" u="none" strike="noStrike" kern="1200" cap="none" normalizeH="0" dirty="0" err="1">
                <a:ln>
                  <a:noFill/>
                </a:ln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Altersstruktur</a:t>
            </a:r>
            <a:r>
              <a:rPr kumimoji="0" lang="en-US" altLang="pl-PL" sz="2800" b="0" i="0" u="none" strike="noStrike" kern="1200" cap="none" normalizeH="0" dirty="0">
                <a:ln>
                  <a:noFill/>
                </a:ln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kumimoji="0" lang="en-US" altLang="pl-PL" sz="2800" b="0" i="0" u="none" strike="noStrike" kern="1200" cap="none" normalizeH="0" dirty="0" err="1">
                <a:ln>
                  <a:noFill/>
                </a:ln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Polens</a:t>
            </a:r>
            <a:r>
              <a:rPr kumimoji="0" lang="en-US" altLang="pl-PL" sz="2800" b="0" i="0" u="none" strike="noStrike" kern="1200" cap="none" normalizeH="0" dirty="0">
                <a:ln>
                  <a:noFill/>
                </a:ln>
                <a:effectLst/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endParaRPr kumimoji="0" lang="pl-PL" altLang="pl-PL" sz="2800" b="0" i="0" u="none" strike="noStrike" kern="1200" cap="none" normalizeH="0" dirty="0">
              <a:ln>
                <a:noFill/>
              </a:ln>
              <a:effectLst/>
              <a:latin typeface="Calibri" panose="020F0502020204030204" charset="0"/>
              <a:ea typeface="+mj-ea"/>
              <a:cs typeface="Calibri" panose="020F0502020204030204" charset="0"/>
            </a:endParaRPr>
          </a:p>
          <a:p>
            <a:r>
              <a:rPr lang="pl-PL" sz="2800" dirty="0" err="1">
                <a:latin typeface="Calibri" panose="020F0502020204030204" charset="0"/>
                <a:cs typeface="Calibri" panose="020F0502020204030204" charset="0"/>
              </a:rPr>
              <a:t>Europäische</a:t>
            </a:r>
            <a:r>
              <a:rPr lang="de-DE" altLang="pl-PL" sz="2800" dirty="0" err="1"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pl-PL" sz="2800" dirty="0">
                <a:latin typeface="Calibri" panose="020F0502020204030204" charset="0"/>
                <a:cs typeface="Calibri" panose="020F0502020204030204" charset="0"/>
              </a:rPr>
              <a:t> Problem</a:t>
            </a:r>
            <a:endParaRPr lang="pl-PL" sz="28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altLang="pl-PL" dirty="0">
                <a:latin typeface="Calibri" panose="020F0502020204030204" charset="0"/>
                <a:cs typeface="Calibri" panose="020F0502020204030204" charset="0"/>
              </a:rPr>
              <a:t>Zusammenfassung</a:t>
            </a:r>
            <a:endParaRPr lang="de-DE" altLang="pl-PL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0">
                <a:effectLst/>
                <a:latin typeface="Calibri" panose="020F0502020204030204" charset="0"/>
                <a:cs typeface="Calibri" panose="020F0502020204030204" charset="0"/>
              </a:rPr>
              <a:t>Was ist die Alterung der Bevölkerung</a:t>
            </a:r>
            <a:br>
              <a:rPr lang="pl-PL" b="1" i="0">
                <a:effectLst/>
                <a:latin typeface="Calibri" panose="020F0502020204030204" charset="0"/>
                <a:cs typeface="Calibri" panose="020F0502020204030204" charset="0"/>
              </a:rPr>
            </a:br>
            <a:r>
              <a:rPr lang="de-DE" altLang="pl-PL" b="1" i="0">
                <a:effectLst/>
                <a:latin typeface="Calibri" panose="020F0502020204030204" charset="0"/>
                <a:cs typeface="Calibri" panose="020F0502020204030204" charset="0"/>
              </a:rPr>
              <a:t>Begriffserklärung</a:t>
            </a:r>
            <a:br>
              <a:rPr lang="pl-PL" b="0" i="0">
                <a:effectLst/>
                <a:latin typeface="Linux Libertine"/>
              </a:rPr>
            </a:br>
            <a:endParaRPr lang="pl-PL"/>
          </a:p>
        </p:txBody>
      </p:sp>
      <p:sp>
        <p:nvSpPr>
          <p:cNvPr id="12" name="Arc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4535" y="2684780"/>
            <a:ext cx="10386695" cy="3329940"/>
          </a:xfrm>
        </p:spPr>
        <p:txBody>
          <a:bodyPr>
            <a:normAutofit fontScale="97500" lnSpcReduction="20000"/>
          </a:bodyPr>
          <a:lstStyle/>
          <a:p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Der </a:t>
            </a:r>
            <a:r>
              <a:rPr lang="de-DE" b="0" i="0" u="none" strike="noStrike" dirty="0">
                <a:effectLst/>
                <a:latin typeface="Calibri" panose="020F0502020204030204" charset="0"/>
                <a:cs typeface="Calibri" panose="020F0502020204030204" charset="0"/>
              </a:rPr>
              <a:t>demografische</a:t>
            </a:r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 Begriff </a:t>
            </a:r>
            <a:r>
              <a:rPr lang="de-DE" i="0" dirty="0">
                <a:effectLst/>
                <a:latin typeface="Calibri" panose="020F0502020204030204" charset="0"/>
                <a:cs typeface="Calibri" panose="020F0502020204030204" charset="0"/>
              </a:rPr>
              <a:t>Alterung der Bevölkerung </a:t>
            </a:r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bezeichnet eine Erhöhung des Alters der Individuen einer </a:t>
            </a:r>
            <a:r>
              <a:rPr lang="de-DE" b="0" i="0" u="none" strike="noStrike" dirty="0">
                <a:effectLst/>
                <a:latin typeface="Calibri" panose="020F0502020204030204" charset="0"/>
                <a:cs typeface="Calibri" panose="020F0502020204030204" charset="0"/>
              </a:rPr>
              <a:t>Bevölkerung</a:t>
            </a:r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, häufig gemessen mit dem </a:t>
            </a:r>
            <a:r>
              <a:rPr lang="de-DE" b="0" i="0" u="none" strike="noStrike" dirty="0">
                <a:effectLst/>
                <a:latin typeface="Calibri" panose="020F0502020204030204" charset="0"/>
                <a:cs typeface="Calibri" panose="020F0502020204030204" charset="0"/>
              </a:rPr>
              <a:t>Medianalter</a:t>
            </a:r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 und veranschaulicht mit der </a:t>
            </a:r>
            <a:r>
              <a:rPr lang="de-DE" b="0" i="0" u="none" strike="noStrike" dirty="0">
                <a:effectLst/>
                <a:latin typeface="Calibri" panose="020F0502020204030204" charset="0"/>
                <a:cs typeface="Calibri" panose="020F0502020204030204" charset="0"/>
              </a:rPr>
              <a:t>Alterspyramide</a:t>
            </a:r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. </a:t>
            </a:r>
            <a:endParaRPr lang="de-DE" b="0" i="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Das Medianalter teilt die Bevölkerung in zwei gleich große Gruppen, </a:t>
            </a:r>
            <a:endParaRPr lang="de-DE" b="0" i="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   die eine Hälfte ist jünger, die andere Hälfte ist älter, als der Wert angibt. </a:t>
            </a:r>
            <a:endParaRPr lang="de-DE" b="0" i="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Eine Veränderung des </a:t>
            </a:r>
            <a:r>
              <a:rPr lang="de-DE" b="0" i="0" dirty="0" err="1">
                <a:effectLst/>
                <a:latin typeface="Calibri" panose="020F0502020204030204" charset="0"/>
                <a:cs typeface="Calibri" panose="020F0502020204030204" charset="0"/>
              </a:rPr>
              <a:t>Bevölkerungssalters</a:t>
            </a:r>
            <a:r>
              <a:rPr lang="de-DE" b="0" i="0" dirty="0">
                <a:effectLst/>
                <a:latin typeface="Calibri" panose="020F0502020204030204" charset="0"/>
                <a:cs typeface="Calibri" panose="020F0502020204030204" charset="0"/>
              </a:rPr>
              <a:t> hat Auswirkungen auf die soziale Situation, die materielle Versorgungslage und die Regierbarkeit eines Landes.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56532" y="643467"/>
            <a:ext cx="11210925" cy="7448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normAutofit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</a:pPr>
            <a:r>
              <a:rPr lang="en-US" altLang="pl-PL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Alterspyramide</a:t>
            </a:r>
            <a:r>
              <a:rPr lang="en-US" altLang="pl-PL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altLang="pl-PL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Polen</a:t>
            </a:r>
            <a:r>
              <a:rPr lang="en-US" altLang="pl-PL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altLang="pl-PL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46120" y="1254760"/>
            <a:ext cx="6277610" cy="5616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b="0" i="0" dirty="0" err="1">
                <a:solidFill>
                  <a:srgbClr val="FFFFFF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Ursachen</a:t>
            </a:r>
            <a:br>
              <a:rPr lang="pl-PL" b="0" i="0" dirty="0">
                <a:solidFill>
                  <a:srgbClr val="FFFFFF"/>
                </a:solidFill>
                <a:effectLst/>
                <a:latin typeface="Linux Libertine"/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4" name="Arc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Die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niedrige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Geburtenrate</a:t>
            </a:r>
            <a:endParaRPr lang="pl-PL" b="1" i="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Der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Anstieg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Lebenserwartung</a:t>
            </a:r>
            <a:endParaRPr lang="pl-PL" b="1" i="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Fortschreitende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Urbanisierung</a:t>
            </a:r>
            <a:endParaRPr lang="pl-PL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Verbesserte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Gesundheitsversorgung</a:t>
            </a:r>
            <a:endParaRPr lang="pl-PL" b="1" i="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Veränderungen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in der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Arbeitswelt</a:t>
            </a:r>
            <a:endParaRPr lang="pl-PL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pPr algn="ctr"/>
            <a:r>
              <a:rPr lang="pl-PL" b="1"/>
              <a:t>Nachteile</a:t>
            </a:r>
            <a:endParaRPr lang="pl-PL" b="1"/>
          </a:p>
        </p:txBody>
      </p:sp>
      <p:pic>
        <p:nvPicPr>
          <p:cNvPr id="29" name="Picture 28" descr="Person, die eine Treppe hinaufgeht"/>
          <p:cNvPicPr>
            <a:picLocks noChangeAspect="1"/>
          </p:cNvPicPr>
          <p:nvPr/>
        </p:nvPicPr>
        <p:blipFill rotWithShape="1">
          <a:blip r:embed="rId1"/>
          <a:srcRect l="29699" r="10767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7" name="Symbol zastępczy zawartości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Autofit/>
          </a:bodyPr>
          <a:lstStyle/>
          <a:p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Belastung</a:t>
            </a:r>
            <a:r>
              <a:rPr lang="pl-PL" sz="3200" b="1" dirty="0">
                <a:effectLst/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Gesundheitssysteme</a:t>
            </a:r>
            <a:endParaRPr lang="pl-PL" sz="3200" b="1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Renten</a:t>
            </a:r>
            <a:r>
              <a:rPr lang="pl-PL" sz="3200" b="1" dirty="0">
                <a:effectLst/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sz="3200" b="1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Sozialsysteme</a:t>
            </a:r>
            <a:endParaRPr lang="pl-PL" sz="3200" b="1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3200" b="1" dirty="0">
                <a:effectLst/>
                <a:latin typeface="Calibri" panose="020F0502020204030204" charset="0"/>
                <a:cs typeface="Calibri" panose="020F0502020204030204" charset="0"/>
              </a:rPr>
              <a:t>Fachkräftemangel</a:t>
            </a:r>
            <a:endParaRPr lang="pl-PL" sz="32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Einsamkeit</a:t>
            </a:r>
            <a:r>
              <a:rPr lang="pl-PL" sz="3200" b="1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sz="3200" b="1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soziale</a:t>
            </a:r>
            <a:r>
              <a:rPr lang="pl-PL" sz="3200" b="1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Isolation</a:t>
            </a:r>
            <a:endParaRPr lang="pl-PL" sz="3200" b="1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Wirtschaftliche</a:t>
            </a:r>
            <a:r>
              <a:rPr lang="pl-PL" sz="3200" b="1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3200" b="1" dirty="0" err="1">
                <a:effectLst/>
                <a:latin typeface="Calibri" panose="020F0502020204030204" charset="0"/>
                <a:cs typeface="Calibri" panose="020F0502020204030204" charset="0"/>
              </a:rPr>
              <a:t>Auswirkungen</a:t>
            </a:r>
            <a:endParaRPr lang="pl-PL" sz="3200" b="1" dirty="0" err="1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0175" y="21082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25120"/>
            <a:ext cx="4352925" cy="1584325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/>
              <a:t>Vorteile</a:t>
            </a:r>
            <a:endParaRPr lang="pl-PL" sz="5400" b="1"/>
          </a:p>
        </p:txBody>
      </p:sp>
      <p:sp>
        <p:nvSpPr>
          <p:cNvPr id="11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9445" y="2606040"/>
            <a:ext cx="4244340" cy="3587115"/>
          </a:xfrm>
        </p:spPr>
        <p:txBody>
          <a:bodyPr>
            <a:noAutofit/>
          </a:bodyPr>
          <a:lstStyle/>
          <a:p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Erfahrungsschatz</a:t>
            </a:r>
            <a:endParaRPr lang="pl-PL" sz="2400" b="1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Steigerung</a:t>
            </a:r>
            <a:r>
              <a:rPr lang="pl-PL" sz="2400" b="1" dirty="0">
                <a:effectLst/>
                <a:latin typeface="Calibri" panose="020F0502020204030204" charset="0"/>
                <a:cs typeface="Calibri" panose="020F0502020204030204" charset="0"/>
              </a:rPr>
              <a:t> des </a:t>
            </a:r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ehrenamtlichen</a:t>
            </a:r>
            <a:r>
              <a:rPr lang="pl-PL" sz="2400" b="1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Engagements</a:t>
            </a:r>
            <a:endParaRPr lang="pl-PL" sz="24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Fachkenntnisse</a:t>
            </a:r>
            <a:r>
              <a:rPr lang="pl-PL" sz="2400" b="1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sz="2400" b="1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Kontinuität</a:t>
            </a:r>
            <a:endParaRPr lang="pl-PL" sz="2400" b="1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Kaufkraft</a:t>
            </a:r>
            <a:r>
              <a:rPr lang="pl-PL" sz="2400" b="1" dirty="0">
                <a:effectLst/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Senioren</a:t>
            </a:r>
            <a:endParaRPr lang="pl-PL" sz="24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b="1" dirty="0" err="1">
                <a:effectLst/>
                <a:latin typeface="Calibri" panose="020F0502020204030204" charset="0"/>
                <a:cs typeface="Calibri" panose="020F0502020204030204" charset="0"/>
              </a:rPr>
              <a:t>Familienunterstützung</a:t>
            </a:r>
            <a:endParaRPr lang="pl-PL" sz="2400" b="1" dirty="0" err="1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Picture 4" descr="Eine Gruppe von mehrfarbigen Holzstabfiguren"/>
          <p:cNvPicPr>
            <a:picLocks noChangeAspect="1"/>
          </p:cNvPicPr>
          <p:nvPr/>
        </p:nvPicPr>
        <p:blipFill rotWithShape="1">
          <a:blip r:embed="rId1"/>
          <a:srcRect l="8204" r="2233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pPr algn="ctr"/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Lösungsätze</a:t>
            </a:r>
            <a:br>
              <a:rPr lang="pl-PL" b="0" i="0" dirty="0">
                <a:effectLst/>
                <a:latin typeface="Linux Libertine"/>
              </a:rPr>
            </a:br>
            <a:endParaRPr lang="pl-PL" dirty="0"/>
          </a:p>
        </p:txBody>
      </p:sp>
      <p:pic>
        <p:nvPicPr>
          <p:cNvPr id="5" name="Picture 4" descr="Börsengrafik auf Anzeige"/>
          <p:cNvPicPr>
            <a:picLocks noChangeAspect="1"/>
          </p:cNvPicPr>
          <p:nvPr/>
        </p:nvPicPr>
        <p:blipFill rotWithShape="1">
          <a:blip r:embed="rId1"/>
          <a:srcRect l="37062" r="11208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24650" y="2828925"/>
            <a:ext cx="4839970" cy="2741295"/>
          </a:xfrm>
        </p:spPr>
        <p:txBody>
          <a:bodyPr>
            <a:normAutofit/>
          </a:bodyPr>
          <a:lstStyle/>
          <a:p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kulturelle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Maßnahmen</a:t>
            </a:r>
            <a:endParaRPr lang="pl-PL" b="1" i="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finanzielle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Maßnahmen</a:t>
            </a:r>
            <a:endParaRPr lang="pl-PL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medizinische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Maßnahmen</a:t>
            </a:r>
            <a:endParaRPr lang="pl-PL" b="1" i="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politische</a:t>
            </a:r>
            <a:r>
              <a:rPr lang="pl-PL" b="1" i="0" dirty="0"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b="1" i="0" dirty="0" err="1">
                <a:effectLst/>
                <a:latin typeface="Calibri" panose="020F0502020204030204" charset="0"/>
                <a:cs typeface="Calibri" panose="020F0502020204030204" charset="0"/>
              </a:rPr>
              <a:t>Maßnahmen</a:t>
            </a:r>
            <a:endParaRPr lang="pl-PL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56532" y="643467"/>
            <a:ext cx="11210925" cy="7448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normAutofit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</a:pPr>
            <a:r>
              <a:rPr kumimoji="0" lang="en-US" altLang="pl-PL" sz="32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Prognosen</a:t>
            </a:r>
            <a:r>
              <a:rPr kumimoji="0" lang="en-US" altLang="pl-PL" sz="32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32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zur</a:t>
            </a:r>
            <a:r>
              <a:rPr kumimoji="0" lang="en-US" altLang="pl-PL" sz="32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32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Altersstruktur</a:t>
            </a:r>
            <a:r>
              <a:rPr kumimoji="0" lang="en-US" altLang="pl-PL" sz="32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pl-PL" sz="32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Polens</a:t>
            </a:r>
            <a:r>
              <a:rPr kumimoji="0" lang="en-US" altLang="pl-PL" sz="32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kumimoji="0" lang="en-US" altLang="pl-PL" sz="3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467" y="1868521"/>
            <a:ext cx="10905066" cy="40076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69B41-695B-4559-9BC8-BE4EA0C7D21E}"/>
</file>

<file path=customXml/itemProps2.xml><?xml version="1.0" encoding="utf-8"?>
<ds:datastoreItem xmlns:ds="http://schemas.openxmlformats.org/officeDocument/2006/customXml" ds:itemID="{8C61E967-9470-4765-AC12-FFC5AA347B65}">
  <ds:schemaRefs/>
</ds:datastoreItem>
</file>

<file path=customXml/itemProps3.xml><?xml version="1.0" encoding="utf-8"?>
<ds:datastoreItem xmlns:ds="http://schemas.openxmlformats.org/officeDocument/2006/customXml" ds:itemID="{3C3605B7-0B8E-4D6F-A038-3AD0B289F73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2900</Words>
  <Application>WPS Presentation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Avenir Next LT Pro</vt:lpstr>
      <vt:lpstr>Yu Gothic UI</vt:lpstr>
      <vt:lpstr>Linux Libertine</vt:lpstr>
      <vt:lpstr>Segoe Print</vt:lpstr>
      <vt:lpstr>Calibri Light</vt:lpstr>
      <vt:lpstr>Microsoft YaHei</vt:lpstr>
      <vt:lpstr>Arial Unicode MS</vt:lpstr>
      <vt:lpstr>Motyw pakietu Office</vt:lpstr>
      <vt:lpstr>Demografische Alterung  der Bevölkerung in Polen </vt:lpstr>
      <vt:lpstr>Präsentationplan </vt:lpstr>
      <vt:lpstr>Was ist die Alterung der Bevölkerung Begriffserklärung </vt:lpstr>
      <vt:lpstr>Alterspyramide in Polen </vt:lpstr>
      <vt:lpstr>Ursachen </vt:lpstr>
      <vt:lpstr>Nachteile</vt:lpstr>
      <vt:lpstr>Vorteile</vt:lpstr>
      <vt:lpstr>Lösungsätze </vt:lpstr>
      <vt:lpstr>Prognosen zur Altersstruktur Polens </vt:lpstr>
      <vt:lpstr>Europäisches Problem</vt:lpstr>
      <vt:lpstr>Quellen</vt:lpstr>
      <vt:lpstr>Zusammenfassung</vt:lpstr>
      <vt:lpstr>Wortschatz</vt:lpstr>
      <vt:lpstr>Vielen Dank fur Ihre Aufmeksamkeit</vt:lpstr>
      <vt:lpstr>REBUS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Alterung der Bevölkerung </dc:title>
  <dc:creator>Patryk Zimowski</dc:creator>
  <cp:lastModifiedBy>Oem</cp:lastModifiedBy>
  <cp:revision>11</cp:revision>
  <dcterms:created xsi:type="dcterms:W3CDTF">2024-03-04T14:19:00Z</dcterms:created>
  <dcterms:modified xsi:type="dcterms:W3CDTF">2024-03-07T15:48:08Z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0x0101000F032860FE59B94DB7E8C59EF37275DE</vt:lpwstr>
  </property>
  <property fmtid="{D5CDD505-2E9C-101B-9397-08002B2CF9AE}" pid="3" name="ICV">
    <vt:lpwstr>D3E764379FF849D1A6A3B05784F75BE0_12</vt:lpwstr>
  </property>
  <property fmtid="{D5CDD505-2E9C-101B-9397-08002B2CF9AE}" pid="4" name="KSOProductBuildVer">
    <vt:lpwstr>1045-12.2.0.13489</vt:lpwstr>
  </property>
</Properties>
</file>