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7" r:id="rId10"/>
    <p:sldId id="268" r:id="rId11"/>
    <p:sldId id="269" r:id="rId12"/>
    <p:sldId id="260" r:id="rId13"/>
    <p:sldId id="265" r:id="rId14"/>
    <p:sldId id="271" r:id="rId15"/>
    <p:sldId id="266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59" autoAdjust="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71E-B615-467A-8383-6DCEC3F3855A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864F-10CD-4083-9282-8BE4B4AB6A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9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71E-B615-467A-8383-6DCEC3F3855A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864F-10CD-4083-9282-8BE4B4AB6A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91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71E-B615-467A-8383-6DCEC3F3855A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864F-10CD-4083-9282-8BE4B4AB6A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03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71E-B615-467A-8383-6DCEC3F3855A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864F-10CD-4083-9282-8BE4B4AB6A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72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71E-B615-467A-8383-6DCEC3F3855A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864F-10CD-4083-9282-8BE4B4AB6A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42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71E-B615-467A-8383-6DCEC3F3855A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864F-10CD-4083-9282-8BE4B4AB6A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89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71E-B615-467A-8383-6DCEC3F3855A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864F-10CD-4083-9282-8BE4B4AB6A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2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71E-B615-467A-8383-6DCEC3F3855A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864F-10CD-4083-9282-8BE4B4AB6A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93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71E-B615-467A-8383-6DCEC3F3855A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864F-10CD-4083-9282-8BE4B4AB6A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78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71E-B615-467A-8383-6DCEC3F3855A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864F-10CD-4083-9282-8BE4B4AB6A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4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71E-B615-467A-8383-6DCEC3F3855A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864F-10CD-4083-9282-8BE4B4AB6A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47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D71E-B615-467A-8383-6DCEC3F3855A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864F-10CD-4083-9282-8BE4B4AB6A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0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-o-wiki.de/index.php?title=Pfadfinderische_Methode" TargetMode="External"/><Relationship Id="rId2" Type="http://schemas.openxmlformats.org/officeDocument/2006/relationships/hyperlink" Target="https://de.wikipedia.org/wiki/Pfadfin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fadileiter.de/wiki/Methoden_der_Pfadfinderp%C3%A4dagogi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8417" y="1988840"/>
            <a:ext cx="7772400" cy="1470025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pl-PL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Thema</a:t>
            </a:r>
            <a:r>
              <a:rPr lang="pl-P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pl-P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Pfadfinderbewegung</a:t>
            </a:r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7704" y="4653136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Bearbeitet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von:</a:t>
            </a:r>
          </a:p>
          <a:p>
            <a:pPr algn="r">
              <a:spcBef>
                <a:spcPts val="0"/>
              </a:spcBef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Magdalena Trojnar</a:t>
            </a:r>
          </a:p>
          <a:p>
            <a:pPr algn="r">
              <a:spcBef>
                <a:spcPts val="0"/>
              </a:spcBef>
            </a:pP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pl-PL" dirty="0" err="1">
                <a:cs typeface="Arial" pitchFamily="34" charset="0"/>
              </a:rPr>
              <a:t>ä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dagogik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Semester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Masterstudium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6" y="548680"/>
            <a:ext cx="2369565" cy="2375585"/>
          </a:xfrm>
          <a:prstGeom prst="rect">
            <a:avLst/>
          </a:prstGeom>
        </p:spPr>
      </p:pic>
      <p:pic>
        <p:nvPicPr>
          <p:cNvPr id="7170" name="Picture 2" descr="Znalezione obrazy dla zapytania pfadfi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14978"/>
            <a:ext cx="18097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Das Leben in der freien Natur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98"/>
            <a:ext cx="9282864" cy="4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0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/>
              <a:t>Die</a:t>
            </a:r>
            <a:r>
              <a:rPr lang="pl-PL" b="1" dirty="0"/>
              <a:t> </a:t>
            </a:r>
            <a:r>
              <a:rPr lang="pl-PL" b="1" dirty="0" err="1"/>
              <a:t>kleine</a:t>
            </a:r>
            <a:r>
              <a:rPr lang="pl-PL" b="1" dirty="0"/>
              <a:t> </a:t>
            </a:r>
            <a:r>
              <a:rPr lang="pl-PL" b="1" dirty="0" err="1"/>
              <a:t>Gruppe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1556792"/>
            <a:ext cx="9397552" cy="46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" y="620688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err="1"/>
              <a:t>Altersstufen</a:t>
            </a:r>
            <a:r>
              <a:rPr lang="pl-PL" b="1" dirty="0"/>
              <a:t> </a:t>
            </a:r>
            <a:r>
              <a:rPr lang="pl-PL" b="1" dirty="0" err="1"/>
              <a:t>und</a:t>
            </a:r>
            <a:r>
              <a:rPr lang="pl-PL" b="1" dirty="0"/>
              <a:t> </a:t>
            </a:r>
            <a:r>
              <a:rPr lang="pl-PL" b="1" dirty="0" err="1"/>
              <a:t>Arbeitsformen</a:t>
            </a:r>
            <a:endParaRPr lang="pl-PL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37886" r="2726" b="15646"/>
          <a:stretch/>
        </p:blipFill>
        <p:spPr bwMode="auto">
          <a:xfrm>
            <a:off x="-108520" y="2276872"/>
            <a:ext cx="9433048" cy="282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7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Wörterbuch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256584"/>
          </a:xfrm>
        </p:spPr>
        <p:txBody>
          <a:bodyPr>
            <a:normAutofit fontScale="70000" lnSpcReduction="20000"/>
          </a:bodyPr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Pfadfinderbewegung</a:t>
            </a:r>
            <a:r>
              <a:rPr lang="pl-PL" dirty="0" smtClean="0"/>
              <a:t> – ruch skautowy</a:t>
            </a:r>
          </a:p>
          <a:p>
            <a:r>
              <a:rPr lang="pl-PL" dirty="0"/>
              <a:t>d</a:t>
            </a:r>
            <a:r>
              <a:rPr lang="pl-PL" dirty="0" smtClean="0"/>
              <a:t>er </a:t>
            </a:r>
            <a:r>
              <a:rPr lang="pl-PL" dirty="0" err="1" smtClean="0"/>
              <a:t>Pfadfinder</a:t>
            </a:r>
            <a:r>
              <a:rPr lang="pl-PL" dirty="0" smtClean="0"/>
              <a:t>, - – harcerz, skaut </a:t>
            </a:r>
          </a:p>
          <a:p>
            <a:r>
              <a:rPr lang="pl-PL" dirty="0"/>
              <a:t>d</a:t>
            </a:r>
            <a:r>
              <a:rPr lang="pl-PL" dirty="0" smtClean="0"/>
              <a:t>er </a:t>
            </a:r>
            <a:r>
              <a:rPr lang="pl-PL" dirty="0" err="1" smtClean="0"/>
              <a:t>Gr</a:t>
            </a:r>
            <a:r>
              <a:rPr lang="pl-PL" dirty="0" err="1" smtClean="0"/>
              <a:t>ü</a:t>
            </a:r>
            <a:r>
              <a:rPr lang="pl-PL" dirty="0" err="1" smtClean="0"/>
              <a:t>nder</a:t>
            </a:r>
            <a:r>
              <a:rPr lang="pl-PL" dirty="0" smtClean="0"/>
              <a:t>, - – założyciel</a:t>
            </a:r>
          </a:p>
          <a:p>
            <a:r>
              <a:rPr lang="pl-PL" dirty="0" err="1"/>
              <a:t>d</a:t>
            </a:r>
            <a:r>
              <a:rPr lang="pl-PL" dirty="0" err="1" smtClean="0"/>
              <a:t>ie</a:t>
            </a:r>
            <a:r>
              <a:rPr lang="pl-PL" dirty="0" smtClean="0"/>
              <a:t> </a:t>
            </a:r>
            <a:r>
              <a:rPr lang="pl-PL" dirty="0" err="1" smtClean="0"/>
              <a:t>Jugendpfadfindertruppe</a:t>
            </a:r>
            <a:r>
              <a:rPr lang="pl-PL" dirty="0" smtClean="0"/>
              <a:t>, n – młodzieżowy oddział harcerski</a:t>
            </a:r>
          </a:p>
          <a:p>
            <a:r>
              <a:rPr lang="pl-PL" dirty="0" err="1" smtClean="0"/>
              <a:t>umsetzen</a:t>
            </a:r>
            <a:r>
              <a:rPr lang="pl-PL" dirty="0" smtClean="0"/>
              <a:t> – zrealizować</a:t>
            </a:r>
          </a:p>
          <a:p>
            <a:r>
              <a:rPr lang="en-US" dirty="0" smtClean="0"/>
              <a:t>d</a:t>
            </a:r>
            <a:r>
              <a:rPr lang="pl-PL" dirty="0" err="1" smtClean="0"/>
              <a:t>ie</a:t>
            </a:r>
            <a:r>
              <a:rPr lang="en-US" dirty="0" smtClean="0"/>
              <a:t> </a:t>
            </a:r>
            <a:r>
              <a:rPr lang="en-US" dirty="0" err="1"/>
              <a:t>Weltpfadfinderbewegung</a:t>
            </a:r>
            <a:r>
              <a:rPr lang="en-US" dirty="0"/>
              <a:t> </a:t>
            </a:r>
            <a:r>
              <a:rPr lang="pl-PL" dirty="0" smtClean="0"/>
              <a:t>– Światowy Ruch Skautowy</a:t>
            </a:r>
          </a:p>
          <a:p>
            <a:r>
              <a:rPr lang="pl-PL" dirty="0" err="1"/>
              <a:t>d</a:t>
            </a:r>
            <a:r>
              <a:rPr lang="pl-PL" dirty="0" err="1" smtClean="0"/>
              <a:t>ie</a:t>
            </a:r>
            <a:r>
              <a:rPr lang="pl-PL" dirty="0" smtClean="0"/>
              <a:t> </a:t>
            </a:r>
            <a:r>
              <a:rPr lang="pl-PL" dirty="0" err="1" smtClean="0"/>
              <a:t>Weltverbände</a:t>
            </a:r>
            <a:r>
              <a:rPr lang="pl-PL" dirty="0" smtClean="0"/>
              <a:t> – Światowe Stowarzyszenia </a:t>
            </a:r>
          </a:p>
          <a:p>
            <a:r>
              <a:rPr lang="pl-PL" dirty="0" err="1" smtClean="0"/>
              <a:t>Mitglied</a:t>
            </a:r>
            <a:r>
              <a:rPr lang="pl-PL" dirty="0" smtClean="0"/>
              <a:t>, er – uczestnik/członek</a:t>
            </a:r>
          </a:p>
          <a:p>
            <a:r>
              <a:rPr lang="pl-PL" dirty="0"/>
              <a:t>e</a:t>
            </a:r>
            <a:r>
              <a:rPr lang="de-DE" dirty="0" err="1" smtClean="0"/>
              <a:t>rreicht</a:t>
            </a:r>
            <a:r>
              <a:rPr lang="pl-PL" dirty="0" smtClean="0"/>
              <a:t> - uzyskiwany</a:t>
            </a:r>
          </a:p>
          <a:p>
            <a:r>
              <a:rPr lang="pl-PL" dirty="0" err="1"/>
              <a:t>d</a:t>
            </a:r>
            <a:r>
              <a:rPr lang="pl-PL" dirty="0" err="1" smtClean="0"/>
              <a:t>ie</a:t>
            </a:r>
            <a:r>
              <a:rPr lang="pl-PL" dirty="0" smtClean="0"/>
              <a:t> </a:t>
            </a:r>
            <a:r>
              <a:rPr lang="de-DE" dirty="0" smtClean="0"/>
              <a:t>Pfadfindergruppe</a:t>
            </a:r>
            <a:r>
              <a:rPr lang="pl-PL" dirty="0" smtClean="0"/>
              <a:t>, n – grupa harcerska</a:t>
            </a:r>
          </a:p>
          <a:p>
            <a:r>
              <a:rPr lang="pl-PL" dirty="0" err="1"/>
              <a:t>d</a:t>
            </a:r>
            <a:r>
              <a:rPr lang="pl-PL" dirty="0" err="1" smtClean="0"/>
              <a:t>as</a:t>
            </a:r>
            <a:r>
              <a:rPr lang="pl-PL" dirty="0" smtClean="0"/>
              <a:t> </a:t>
            </a:r>
            <a:r>
              <a:rPr lang="de-DE" dirty="0" smtClean="0"/>
              <a:t>Geschlecht</a:t>
            </a:r>
            <a:r>
              <a:rPr lang="pl-PL" dirty="0" smtClean="0"/>
              <a:t>, er</a:t>
            </a:r>
            <a:r>
              <a:rPr lang="de-DE" dirty="0" smtClean="0"/>
              <a:t> </a:t>
            </a:r>
            <a:r>
              <a:rPr lang="pl-PL" dirty="0" smtClean="0"/>
              <a:t> - płeć</a:t>
            </a:r>
          </a:p>
          <a:p>
            <a:r>
              <a:rPr lang="pl-PL" dirty="0" err="1"/>
              <a:t>d</a:t>
            </a:r>
            <a:r>
              <a:rPr lang="pl-PL" dirty="0" err="1" smtClean="0"/>
              <a:t>ie</a:t>
            </a:r>
            <a:r>
              <a:rPr lang="pl-PL" dirty="0" smtClean="0"/>
              <a:t> </a:t>
            </a:r>
            <a:r>
              <a:rPr lang="de-DE" dirty="0" smtClean="0"/>
              <a:t>Konfession</a:t>
            </a:r>
            <a:r>
              <a:rPr lang="pl-PL" dirty="0" smtClean="0"/>
              <a:t>, </a:t>
            </a:r>
            <a:r>
              <a:rPr lang="de-DE" dirty="0" smtClean="0"/>
              <a:t>en </a:t>
            </a:r>
            <a:r>
              <a:rPr lang="pl-PL" dirty="0" smtClean="0"/>
              <a:t>- wyznanie</a:t>
            </a:r>
          </a:p>
          <a:p>
            <a:r>
              <a:rPr lang="en-US" dirty="0"/>
              <a:t>die </a:t>
            </a:r>
            <a:r>
              <a:rPr lang="en-US" dirty="0" err="1"/>
              <a:t>Pfadfinderische</a:t>
            </a:r>
            <a:r>
              <a:rPr lang="en-US" dirty="0"/>
              <a:t> </a:t>
            </a:r>
            <a:r>
              <a:rPr lang="en-US" dirty="0" err="1"/>
              <a:t>Methode</a:t>
            </a:r>
            <a:r>
              <a:rPr lang="en-US" dirty="0"/>
              <a:t> </a:t>
            </a:r>
            <a:r>
              <a:rPr lang="pl-PL" dirty="0" smtClean="0"/>
              <a:t> - metoda  skautowa</a:t>
            </a:r>
          </a:p>
          <a:p>
            <a:r>
              <a:rPr lang="en-US" dirty="0" smtClean="0"/>
              <a:t>der </a:t>
            </a:r>
            <a:r>
              <a:rPr lang="en-US" dirty="0" err="1"/>
              <a:t>Weltpfadfinderorganisation</a:t>
            </a:r>
            <a:r>
              <a:rPr lang="en-US" dirty="0"/>
              <a:t> </a:t>
            </a:r>
            <a:r>
              <a:rPr lang="pl-PL" dirty="0" smtClean="0"/>
              <a:t> - Światowa Organizacja Harcerska </a:t>
            </a:r>
          </a:p>
          <a:p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en-US" dirty="0"/>
              <a:t>System </a:t>
            </a:r>
            <a:r>
              <a:rPr lang="en-US" dirty="0" err="1"/>
              <a:t>zunehmender</a:t>
            </a:r>
            <a:r>
              <a:rPr lang="en-US" dirty="0"/>
              <a:t> </a:t>
            </a:r>
            <a:r>
              <a:rPr lang="en-US" dirty="0" err="1" smtClean="0"/>
              <a:t>Selbsterziehung</a:t>
            </a:r>
            <a:r>
              <a:rPr lang="pl-PL" dirty="0" smtClean="0"/>
              <a:t> – system samokształcenia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95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6192688"/>
          </a:xfrm>
        </p:spPr>
        <p:txBody>
          <a:bodyPr>
            <a:normAutofit fontScale="77500" lnSpcReduction="20000"/>
          </a:bodyPr>
          <a:lstStyle/>
          <a:p>
            <a:r>
              <a:rPr lang="de-DE" sz="3300" dirty="0" smtClean="0"/>
              <a:t>d</a:t>
            </a:r>
            <a:r>
              <a:rPr lang="pl-PL" sz="3300" dirty="0" err="1" smtClean="0"/>
              <a:t>ie</a:t>
            </a:r>
            <a:r>
              <a:rPr lang="de-DE" sz="3300" dirty="0" smtClean="0"/>
              <a:t> </a:t>
            </a:r>
            <a:r>
              <a:rPr lang="de-DE" sz="3300" dirty="0" err="1" smtClean="0"/>
              <a:t>Pfadfinderpäda</a:t>
            </a:r>
            <a:r>
              <a:rPr lang="pl-PL" sz="3300" dirty="0" smtClean="0"/>
              <a:t>g</a:t>
            </a:r>
            <a:r>
              <a:rPr lang="de-DE" sz="3300" dirty="0" err="1" smtClean="0"/>
              <a:t>ogik</a:t>
            </a:r>
            <a:r>
              <a:rPr lang="pl-PL" sz="3300" dirty="0" smtClean="0"/>
              <a:t> </a:t>
            </a:r>
            <a:r>
              <a:rPr lang="pl-PL" sz="3300" dirty="0"/>
              <a:t>– harcerska pedagogika</a:t>
            </a:r>
          </a:p>
          <a:p>
            <a:r>
              <a:rPr lang="pl-PL" sz="3300" dirty="0" err="1"/>
              <a:t>d</a:t>
            </a:r>
            <a:r>
              <a:rPr lang="pl-PL" sz="3300" dirty="0" err="1" smtClean="0"/>
              <a:t>ie</a:t>
            </a:r>
            <a:r>
              <a:rPr lang="pl-PL" sz="3300" dirty="0" smtClean="0"/>
              <a:t> </a:t>
            </a:r>
            <a:r>
              <a:rPr lang="pl-PL" sz="3300" dirty="0" err="1" smtClean="0"/>
              <a:t>Beziehung</a:t>
            </a:r>
            <a:r>
              <a:rPr lang="pl-PL" sz="3300" dirty="0" smtClean="0"/>
              <a:t>, en </a:t>
            </a:r>
            <a:r>
              <a:rPr lang="pl-PL" sz="3300" dirty="0"/>
              <a:t>– relacja</a:t>
            </a:r>
          </a:p>
          <a:p>
            <a:r>
              <a:rPr lang="pl-PL" sz="3300" dirty="0" err="1"/>
              <a:t>d</a:t>
            </a:r>
            <a:r>
              <a:rPr lang="pl-PL" sz="3300" dirty="0" err="1" smtClean="0"/>
              <a:t>ie</a:t>
            </a:r>
            <a:r>
              <a:rPr lang="pl-PL" sz="3300" dirty="0" smtClean="0"/>
              <a:t> </a:t>
            </a:r>
            <a:r>
              <a:rPr lang="pl-PL" sz="3300" dirty="0" err="1" smtClean="0"/>
              <a:t>Veranlagung</a:t>
            </a:r>
            <a:r>
              <a:rPr lang="pl-PL" sz="3300" dirty="0" smtClean="0"/>
              <a:t>, en </a:t>
            </a:r>
            <a:r>
              <a:rPr lang="pl-PL" sz="3300" dirty="0"/>
              <a:t>– talent</a:t>
            </a:r>
          </a:p>
          <a:p>
            <a:r>
              <a:rPr lang="pl-PL" sz="3300" dirty="0" err="1"/>
              <a:t>d</a:t>
            </a:r>
            <a:r>
              <a:rPr lang="pl-PL" sz="3300" dirty="0" err="1" smtClean="0"/>
              <a:t>ie</a:t>
            </a:r>
            <a:r>
              <a:rPr lang="pl-PL" sz="3300" dirty="0" smtClean="0"/>
              <a:t> </a:t>
            </a:r>
            <a:r>
              <a:rPr lang="pl-PL" sz="3300" dirty="0" err="1" smtClean="0"/>
              <a:t>Eigeninitiative</a:t>
            </a:r>
            <a:r>
              <a:rPr lang="pl-PL" sz="3300" dirty="0" smtClean="0"/>
              <a:t>, n – osobista inicjatywa</a:t>
            </a:r>
            <a:endParaRPr lang="pl-PL" sz="3300" dirty="0"/>
          </a:p>
          <a:p>
            <a:r>
              <a:rPr lang="pl-PL" dirty="0" smtClean="0"/>
              <a:t>Learning </a:t>
            </a:r>
            <a:r>
              <a:rPr lang="pl-PL" dirty="0"/>
              <a:t>by </a:t>
            </a:r>
            <a:r>
              <a:rPr lang="pl-PL" dirty="0" err="1" smtClean="0"/>
              <a:t>doing</a:t>
            </a:r>
            <a:r>
              <a:rPr lang="pl-PL" dirty="0" smtClean="0"/>
              <a:t> – uczenie przez działanie</a:t>
            </a:r>
          </a:p>
          <a:p>
            <a:r>
              <a:rPr lang="pl-PL" dirty="0" err="1"/>
              <a:t>Symbolischer</a:t>
            </a:r>
            <a:r>
              <a:rPr lang="pl-PL" dirty="0"/>
              <a:t> </a:t>
            </a:r>
            <a:r>
              <a:rPr lang="pl-PL" dirty="0" err="1" smtClean="0"/>
              <a:t>Rahmen</a:t>
            </a:r>
            <a:r>
              <a:rPr lang="pl-PL" dirty="0" smtClean="0"/>
              <a:t> – ramka symboliczna</a:t>
            </a:r>
          </a:p>
          <a:p>
            <a:r>
              <a:rPr lang="pl-PL" dirty="0" smtClean="0"/>
              <a:t>d</a:t>
            </a:r>
            <a:r>
              <a:rPr lang="en-US" dirty="0" smtClean="0"/>
              <a:t>as</a:t>
            </a:r>
            <a:r>
              <a:rPr lang="en-US" dirty="0"/>
              <a:t> </a:t>
            </a:r>
            <a:r>
              <a:rPr lang="en-US" dirty="0" err="1" smtClean="0"/>
              <a:t>Pfadfindergesetz</a:t>
            </a:r>
            <a:r>
              <a:rPr lang="pl-PL" dirty="0" smtClean="0"/>
              <a:t> – prawo harcerskie</a:t>
            </a:r>
            <a:endParaRPr lang="pl-PL" dirty="0"/>
          </a:p>
          <a:p>
            <a:r>
              <a:rPr lang="pl-PL" dirty="0" err="1"/>
              <a:t>d</a:t>
            </a:r>
            <a:r>
              <a:rPr lang="pl-PL" dirty="0" err="1" smtClean="0"/>
              <a:t>as</a:t>
            </a:r>
            <a:r>
              <a:rPr lang="pl-PL" dirty="0" smtClean="0"/>
              <a:t> </a:t>
            </a:r>
            <a:r>
              <a:rPr lang="pl-PL" dirty="0" err="1" smtClean="0"/>
              <a:t>Pfadfinderversprechen</a:t>
            </a:r>
            <a:r>
              <a:rPr lang="pl-PL" dirty="0" smtClean="0"/>
              <a:t> – przyrzeczenie harcerskie</a:t>
            </a:r>
          </a:p>
          <a:p>
            <a:r>
              <a:rPr lang="pl-PL" dirty="0"/>
              <a:t>d</a:t>
            </a:r>
            <a:r>
              <a:rPr lang="pl-PL" dirty="0" smtClean="0"/>
              <a:t>er </a:t>
            </a:r>
            <a:r>
              <a:rPr lang="en-US" dirty="0" smtClean="0"/>
              <a:t>Lager</a:t>
            </a:r>
            <a:r>
              <a:rPr lang="pl-PL" dirty="0" smtClean="0"/>
              <a:t>, - – obóz</a:t>
            </a:r>
          </a:p>
          <a:p>
            <a:r>
              <a:rPr lang="pl-PL" dirty="0"/>
              <a:t>d</a:t>
            </a:r>
            <a:r>
              <a:rPr lang="pl-PL" dirty="0" smtClean="0"/>
              <a:t>er </a:t>
            </a:r>
            <a:r>
              <a:rPr lang="en-US" dirty="0" err="1" smtClean="0"/>
              <a:t>Zeltlager</a:t>
            </a:r>
            <a:r>
              <a:rPr lang="pl-PL" dirty="0" smtClean="0"/>
              <a:t>, - – obóz namiotowy</a:t>
            </a:r>
          </a:p>
          <a:p>
            <a:r>
              <a:rPr lang="en-US" dirty="0" err="1"/>
              <a:t>soziales</a:t>
            </a:r>
            <a:r>
              <a:rPr lang="en-US" dirty="0"/>
              <a:t> </a:t>
            </a:r>
            <a:r>
              <a:rPr lang="en-US" dirty="0" err="1" smtClean="0"/>
              <a:t>Verhalten</a:t>
            </a:r>
            <a:r>
              <a:rPr lang="pl-PL" dirty="0" smtClean="0"/>
              <a:t> – zachowania społeczne</a:t>
            </a:r>
          </a:p>
          <a:p>
            <a:r>
              <a:rPr lang="pl-PL" dirty="0" err="1"/>
              <a:t>d</a:t>
            </a:r>
            <a:r>
              <a:rPr lang="pl-PL" dirty="0" err="1" smtClean="0"/>
              <a:t>as</a:t>
            </a:r>
            <a:r>
              <a:rPr lang="pl-PL" dirty="0" smtClean="0"/>
              <a:t> S</a:t>
            </a:r>
            <a:r>
              <a:rPr lang="en-US" dirty="0" err="1" smtClean="0"/>
              <a:t>elbstbewusstsein</a:t>
            </a:r>
            <a:r>
              <a:rPr lang="pl-PL" dirty="0" smtClean="0"/>
              <a:t> – pewność siebie</a:t>
            </a:r>
          </a:p>
          <a:p>
            <a:r>
              <a:rPr lang="pl-PL" dirty="0" err="1" smtClean="0"/>
              <a:t>Seepfadfinder</a:t>
            </a:r>
            <a:r>
              <a:rPr lang="pl-PL" dirty="0" smtClean="0"/>
              <a:t> – harcerze morscy</a:t>
            </a:r>
          </a:p>
          <a:p>
            <a:r>
              <a:rPr lang="en-US" dirty="0" err="1"/>
              <a:t>Pfadfinder</a:t>
            </a:r>
            <a:r>
              <a:rPr lang="en-US" dirty="0"/>
              <a:t> </a:t>
            </a:r>
            <a:r>
              <a:rPr lang="en-US" dirty="0" err="1"/>
              <a:t>Trotz</a:t>
            </a:r>
            <a:r>
              <a:rPr lang="en-US" dirty="0"/>
              <a:t> </a:t>
            </a:r>
            <a:r>
              <a:rPr lang="en-US" dirty="0" err="1" smtClean="0"/>
              <a:t>Allem</a:t>
            </a:r>
            <a:r>
              <a:rPr lang="pl-PL" dirty="0" smtClean="0"/>
              <a:t> – Harcerze Mimo Wszystko</a:t>
            </a:r>
          </a:p>
          <a:p>
            <a:r>
              <a:rPr lang="en-US" dirty="0" err="1" smtClean="0"/>
              <a:t>Behinderungsformen</a:t>
            </a:r>
            <a:r>
              <a:rPr lang="pl-PL" dirty="0" smtClean="0"/>
              <a:t> – formy niepełnosprawności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00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/>
              <a:t>Quellen</a:t>
            </a:r>
            <a:r>
              <a:rPr lang="pl-PL" b="1" dirty="0" smtClean="0"/>
              <a:t>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https://de.wikipedia.org/wiki/Pfadfinder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https://www.scout-o-wiki.de/index.php?title=Pfadfinderische_Methode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http://www.pfadileiter.de/wiki/Methoden_der_Pfadfinderp%C3%A4dagogik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25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de-DE" sz="6000" b="1" dirty="0"/>
              <a:t>Vielen Dank für Ihre </a:t>
            </a:r>
            <a:r>
              <a:rPr lang="de-DE" sz="6000" b="1" dirty="0" smtClean="0"/>
              <a:t>Aufmerksamkeit</a:t>
            </a:r>
            <a:r>
              <a:rPr lang="pl-PL" sz="6000" b="1" dirty="0" smtClean="0"/>
              <a:t> </a:t>
            </a:r>
            <a:br>
              <a:rPr lang="pl-PL" sz="6000" b="1" dirty="0" smtClean="0"/>
            </a:br>
            <a:r>
              <a:rPr lang="pl-PL" sz="6000" b="1" dirty="0" smtClean="0">
                <a:sym typeface="Wingdings" panose="05000000000000000000" pitchFamily="2" charset="2"/>
              </a:rPr>
              <a:t>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328363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/>
              <a:t>Robert Baden-Powell</a:t>
            </a: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7211144" cy="4764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Robert Stephenson </a:t>
            </a:r>
            <a:r>
              <a:rPr lang="pl-PL" b="1" dirty="0" err="1"/>
              <a:t>Smyth</a:t>
            </a:r>
            <a:r>
              <a:rPr lang="pl-PL" b="1" dirty="0"/>
              <a:t> </a:t>
            </a:r>
            <a:r>
              <a:rPr lang="pl-PL" b="1" dirty="0" smtClean="0"/>
              <a:t>Baden-Powell</a:t>
            </a:r>
            <a:endParaRPr lang="pl-PL" b="1" dirty="0"/>
          </a:p>
          <a:p>
            <a:pPr marL="0" indent="0">
              <a:buNone/>
            </a:pPr>
            <a:r>
              <a:rPr lang="pl-PL" dirty="0" smtClean="0"/>
              <a:t>war </a:t>
            </a:r>
            <a:r>
              <a:rPr lang="pl-PL" dirty="0" err="1" smtClean="0"/>
              <a:t>ein</a:t>
            </a:r>
            <a:r>
              <a:rPr lang="pl-PL" dirty="0" smtClean="0"/>
              <a:t> </a:t>
            </a:r>
            <a:r>
              <a:rPr lang="pl-PL" dirty="0" err="1" smtClean="0"/>
              <a:t>britischer</a:t>
            </a:r>
            <a:r>
              <a:rPr lang="pl-PL" dirty="0" smtClean="0"/>
              <a:t> </a:t>
            </a:r>
          </a:p>
          <a:p>
            <a:pPr marL="0" indent="0">
              <a:buNone/>
            </a:pPr>
            <a:r>
              <a:rPr lang="pl-PL" dirty="0" err="1" smtClean="0"/>
              <a:t>Kavallerie-Offizier</a:t>
            </a:r>
            <a:r>
              <a:rPr lang="pl-PL" dirty="0" smtClean="0"/>
              <a:t> </a:t>
            </a:r>
          </a:p>
          <a:p>
            <a:pPr marL="0" indent="0">
              <a:buNone/>
            </a:pP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Gründer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 smtClean="0"/>
              <a:t>der </a:t>
            </a:r>
            <a:r>
              <a:rPr lang="pl-PL" dirty="0" err="1" smtClean="0"/>
              <a:t>Pfadfinderbewegung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*</a:t>
            </a:r>
            <a:r>
              <a:rPr lang="pl-PL" dirty="0"/>
              <a:t> 22. </a:t>
            </a:r>
            <a:r>
              <a:rPr lang="pl-PL" dirty="0" err="1"/>
              <a:t>Februar</a:t>
            </a:r>
            <a:r>
              <a:rPr lang="pl-PL" dirty="0"/>
              <a:t> 1857 in </a:t>
            </a:r>
            <a:r>
              <a:rPr lang="pl-PL" dirty="0" smtClean="0"/>
              <a:t>London </a:t>
            </a:r>
          </a:p>
          <a:p>
            <a:pPr marL="0" indent="0">
              <a:buNone/>
            </a:pPr>
            <a:r>
              <a:rPr lang="pl-PL" dirty="0" smtClean="0"/>
              <a:t>†</a:t>
            </a:r>
            <a:r>
              <a:rPr lang="pl-PL" dirty="0"/>
              <a:t> 8. </a:t>
            </a:r>
            <a:r>
              <a:rPr lang="pl-PL" dirty="0" err="1" smtClean="0"/>
              <a:t>Januar</a:t>
            </a:r>
            <a:r>
              <a:rPr lang="pl-PL" dirty="0" smtClean="0"/>
              <a:t> 1941</a:t>
            </a:r>
            <a:r>
              <a:rPr lang="pl-PL" dirty="0"/>
              <a:t> in </a:t>
            </a:r>
            <a:r>
              <a:rPr lang="pl-PL" dirty="0" smtClean="0"/>
              <a:t>Kenia </a:t>
            </a:r>
          </a:p>
        </p:txBody>
      </p:sp>
      <p:pic>
        <p:nvPicPr>
          <p:cNvPr id="1026" name="Picture 2" descr="https://upload.wikimedia.org/wikipedia/commons/thumb/4/4c/Baden-Powell_USZ62-96893_%28retouched_and_cropped%29.png/170px-Baden-Powell_USZ62-96893_%28retouched_and_cropped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376264" cy="43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9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/>
              <a:t>Weltweite Strukturen</a:t>
            </a:r>
            <a:endParaRPr lang="pl-PL" sz="4800" dirty="0"/>
          </a:p>
        </p:txBody>
      </p:sp>
      <p:pic>
        <p:nvPicPr>
          <p:cNvPr id="3074" name="Picture 2" descr="https://upload.wikimedia.org/wikipedia/de/thumb/4/44/World_Organization_of_the_Scout_Movement_logo.svg/766px-World_Organization_of_the_Scout_Movement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12776"/>
            <a:ext cx="337556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de/thumb/7/70/WAGGGS.svg/398px-WAGGG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078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971599" y="5013176"/>
            <a:ext cx="3240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Zeichen</a:t>
            </a:r>
            <a:r>
              <a:rPr lang="en-US" dirty="0"/>
              <a:t> der World Organization of the Scout </a:t>
            </a:r>
            <a:r>
              <a:rPr lang="en-US" dirty="0" smtClean="0"/>
              <a:t>Movement</a:t>
            </a:r>
            <a:r>
              <a:rPr lang="pl-PL" dirty="0"/>
              <a:t> </a:t>
            </a:r>
            <a:endParaRPr lang="pl-PL" dirty="0" smtClean="0"/>
          </a:p>
          <a:p>
            <a:pPr algn="ctr"/>
            <a:r>
              <a:rPr lang="pl-PL" dirty="0" smtClean="0"/>
              <a:t>(WOSM)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98682" y="5013176"/>
            <a:ext cx="3345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Zeichen</a:t>
            </a:r>
            <a:r>
              <a:rPr lang="en-US" dirty="0"/>
              <a:t> der World Association of Girl Guides and Girl </a:t>
            </a:r>
            <a:r>
              <a:rPr lang="en-US" dirty="0" smtClean="0"/>
              <a:t>Scouts</a:t>
            </a:r>
            <a:r>
              <a:rPr lang="pl-PL" dirty="0" smtClean="0"/>
              <a:t> (WAGGGS)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4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l-PL" i="1" dirty="0"/>
              <a:t> </a:t>
            </a:r>
            <a:r>
              <a:rPr lang="pl-PL" sz="4900" b="1" dirty="0" err="1"/>
              <a:t>Pfadfindergeschichte</a:t>
            </a:r>
            <a:r>
              <a:rPr lang="pl-PL" sz="4900" b="1" dirty="0"/>
              <a:t> </a:t>
            </a:r>
            <a:r>
              <a:rPr lang="pl-PL" sz="4900" b="1" dirty="0" smtClean="0"/>
              <a:t/>
            </a:r>
            <a:br>
              <a:rPr lang="pl-PL" sz="4900" b="1" dirty="0" smtClean="0"/>
            </a:br>
            <a:r>
              <a:rPr lang="pl-PL" sz="4900" b="1" dirty="0" smtClean="0"/>
              <a:t>im </a:t>
            </a:r>
            <a:r>
              <a:rPr lang="pl-PL" sz="4900" b="1" dirty="0" err="1"/>
              <a:t>deutschsprachigen</a:t>
            </a:r>
            <a:r>
              <a:rPr lang="pl-PL" sz="4900" b="1" dirty="0"/>
              <a:t> </a:t>
            </a:r>
            <a:r>
              <a:rPr lang="pl-PL" sz="4900" b="1" dirty="0" err="1"/>
              <a:t>Raum</a:t>
            </a:r>
            <a:endParaRPr lang="pl-PL" sz="4900" b="1" dirty="0"/>
          </a:p>
        </p:txBody>
      </p:sp>
      <p:pic>
        <p:nvPicPr>
          <p:cNvPr id="5122" name="Picture 2" descr="https://upload.wikimedia.org/wikipedia/commons/8/89/DPAG_2007_2600_Pfadf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84" y="2336272"/>
            <a:ext cx="39624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789984" y="4871857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Jahre Pfadfinder: 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deutsche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Sonderbriefmarke von 2007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7848"/>
            <a:ext cx="3840361" cy="21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b="1" dirty="0"/>
              <a:t>Methoden der </a:t>
            </a:r>
            <a:r>
              <a:rPr lang="de-DE" b="1" dirty="0" smtClean="0"/>
              <a:t>Pfadfinderpädagogik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143" y="4509120"/>
            <a:ext cx="8229600" cy="2118966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Das </a:t>
            </a:r>
            <a:r>
              <a:rPr lang="de-DE" dirty="0" err="1"/>
              <a:t>Pfadfindertum</a:t>
            </a:r>
            <a:r>
              <a:rPr lang="de-DE" dirty="0"/>
              <a:t> im Sinne Baden-Powells ist als Erziehungsbewegung </a:t>
            </a:r>
            <a:r>
              <a:rPr lang="de-DE" dirty="0" err="1"/>
              <a:t>enstanden</a:t>
            </a:r>
            <a:r>
              <a:rPr lang="de-DE" dirty="0"/>
              <a:t>. Dabei legt die </a:t>
            </a:r>
            <a:r>
              <a:rPr lang="de-DE" dirty="0" err="1"/>
              <a:t>Pfadfinderische</a:t>
            </a:r>
            <a:r>
              <a:rPr lang="de-DE" dirty="0"/>
              <a:t> Methode das "Wie" dieser Erziehung fest.</a:t>
            </a:r>
            <a:endParaRPr lang="pl-PL" dirty="0"/>
          </a:p>
        </p:txBody>
      </p:sp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8" y="1412776"/>
            <a:ext cx="80962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Ziele der </a:t>
            </a:r>
            <a:r>
              <a:rPr lang="de-DE" b="1" dirty="0" err="1" smtClean="0"/>
              <a:t>Pfadfinderpäda</a:t>
            </a:r>
            <a:r>
              <a:rPr lang="pl-PL" b="1" dirty="0" smtClean="0"/>
              <a:t>g</a:t>
            </a:r>
            <a:r>
              <a:rPr lang="de-DE" b="1" dirty="0" err="1" smtClean="0"/>
              <a:t>ogik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12912" y="1700808"/>
            <a:ext cx="7704856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Einzelne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persönliche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Beziehung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Gott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entwickeln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Veranlagungen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Fähigkeiten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entwickeln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lernen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verantwortungsbewusst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handeln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politisch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denkenden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handelnden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Menschen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entwickeln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lernen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Eigeninitiative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entwickeln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Ich-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Gruppenbewusstsein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entwickeln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erkennen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Frieden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wichtige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Grundlage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unser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Zusammenleben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lohnt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dafür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einzusetzen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59"/>
            <a:ext cx="3383061" cy="225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err="1"/>
              <a:t>Elemente</a:t>
            </a:r>
            <a:r>
              <a:rPr lang="pl-PL" b="1" dirty="0"/>
              <a:t> der </a:t>
            </a:r>
            <a:r>
              <a:rPr lang="pl-PL" b="1" dirty="0" err="1"/>
              <a:t>Pfadfinderischen</a:t>
            </a:r>
            <a:r>
              <a:rPr lang="pl-PL" b="1" dirty="0"/>
              <a:t> </a:t>
            </a:r>
            <a:r>
              <a:rPr lang="pl-PL" b="1" dirty="0" err="1"/>
              <a:t>Methode</a:t>
            </a:r>
            <a:endParaRPr lang="pl-PL" b="1" dirty="0"/>
          </a:p>
        </p:txBody>
      </p:sp>
      <p:pic>
        <p:nvPicPr>
          <p:cNvPr id="6146" name="Picture 2" descr="Datei:Pfadfindermethode WOSM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83264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/>
              <a:t>Gesetz</a:t>
            </a:r>
            <a:r>
              <a:rPr lang="pl-PL" b="1" dirty="0"/>
              <a:t> </a:t>
            </a:r>
            <a:r>
              <a:rPr lang="pl-PL" b="1" dirty="0" err="1"/>
              <a:t>und</a:t>
            </a:r>
            <a:r>
              <a:rPr lang="pl-PL" b="1" dirty="0"/>
              <a:t> </a:t>
            </a:r>
            <a:r>
              <a:rPr lang="pl-PL" b="1" dirty="0" err="1"/>
              <a:t>Versprechen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1115616" y="1556792"/>
            <a:ext cx="7200800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international bei Pfadfindern bekannte Pfadfindergesetz lautet: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 die Ehre eines Pfadfinders kann man bauen.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Pfadfinder ist treu und zuverlässig.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Pfadfinder ist hilfsbereit.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Pfadfinder ist Freund aller Menschen und Bruder aller Pfadfinder.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Pfadfinder ist duldsam und ritterlich.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Pfadfinder schützt Pflanzen und Tiere.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Pfadfinder weiß sich einzuordnen.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Pfadfinder ist zuversichtlich.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Pfadfinder ist einfach und sparsam.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Pfadfinder ist rein in Gedanken, Worten und Taten.</a:t>
            </a:r>
          </a:p>
        </p:txBody>
      </p:sp>
    </p:spTree>
    <p:extLst>
      <p:ext uri="{BB962C8B-B14F-4D97-AF65-F5344CB8AC3E}">
        <p14:creationId xmlns:p14="http://schemas.microsoft.com/office/powerpoint/2010/main" val="396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Learning by </a:t>
            </a:r>
            <a:r>
              <a:rPr lang="pl-PL" b="1" dirty="0" err="1"/>
              <a:t>Doing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556793"/>
            <a:ext cx="7416824" cy="23042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Folgende Aspekte sind Teil des "Learning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":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 zum Entdecken neuer Fähigkeiten: „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probier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aus“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Übung in Ausdauer, Überwindung von Frust und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Mißerfolg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Entfaltung von Mut und Zivil-Courage: „Paddle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11266" name="Picture 2" descr="Znalezione obrazy dla zapytania pfadf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60660"/>
            <a:ext cx="56166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rgbClr val="92D050"/>
      </a:lt1>
      <a:dk2>
        <a:srgbClr val="92D050"/>
      </a:dk2>
      <a:lt2>
        <a:srgbClr val="92D050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21171</TotalTime>
  <Words>354</Words>
  <Application>Microsoft Office PowerPoint</Application>
  <PresentationFormat>Pokaz na ekranie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Thema:  Pfadfinderbewegung</vt:lpstr>
      <vt:lpstr>Robert Baden-Powell</vt:lpstr>
      <vt:lpstr>Weltweite Strukturen</vt:lpstr>
      <vt:lpstr> Pfadfindergeschichte  im deutschsprachigen Raum</vt:lpstr>
      <vt:lpstr>Methoden der Pfadfinderpädagogik</vt:lpstr>
      <vt:lpstr>Ziele der Pfadfinderpädagogik</vt:lpstr>
      <vt:lpstr>Elemente der Pfadfinderischen Methode</vt:lpstr>
      <vt:lpstr>Gesetz und Versprechen</vt:lpstr>
      <vt:lpstr>Learning by Doing</vt:lpstr>
      <vt:lpstr>Das Leben in der freien Natur</vt:lpstr>
      <vt:lpstr>Die kleine Gruppe</vt:lpstr>
      <vt:lpstr>Altersstufen und Arbeitsformen</vt:lpstr>
      <vt:lpstr>Wörterbuch:</vt:lpstr>
      <vt:lpstr>Prezentacja programu PowerPoint</vt:lpstr>
      <vt:lpstr>Quellen:</vt:lpstr>
      <vt:lpstr>Vielen Dank für Ihre Aufmerksamkeit 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Trojnar</dc:creator>
  <cp:lastModifiedBy>Magdalena Trojnar</cp:lastModifiedBy>
  <cp:revision>36</cp:revision>
  <dcterms:created xsi:type="dcterms:W3CDTF">2018-04-11T16:47:33Z</dcterms:created>
  <dcterms:modified xsi:type="dcterms:W3CDTF">2018-04-26T09:38:56Z</dcterms:modified>
</cp:coreProperties>
</file>