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0" r:id="rId6"/>
    <p:sldId id="268" r:id="rId7"/>
    <p:sldId id="265" r:id="rId8"/>
    <p:sldId id="266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A0F777-478B-4E24-809B-A3A5B9980C0C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AB345D-73C8-4285-B12D-0F6CE82FE7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5184648"/>
            <a:ext cx="8077200" cy="1673352"/>
          </a:xfrm>
        </p:spPr>
        <p:txBody>
          <a:bodyPr/>
          <a:lstStyle/>
          <a:p>
            <a:r>
              <a:rPr lang="pl-PL" dirty="0" smtClean="0"/>
              <a:t>Lufthansa- </a:t>
            </a:r>
            <a:r>
              <a:rPr lang="pl-PL" dirty="0" err="1" smtClean="0"/>
              <a:t>there’s</a:t>
            </a:r>
            <a:r>
              <a:rPr lang="pl-PL" dirty="0" smtClean="0"/>
              <a:t> no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 to </a:t>
            </a:r>
            <a:r>
              <a:rPr lang="pl-PL" dirty="0" err="1" smtClean="0"/>
              <a:t>fly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35844" name="Picture 4" descr="http://www.leparis.pl/wp-content/uploads/2014/10/luftha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2119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dirty="0" smtClean="0"/>
              <a:t>Hubert Cielma </a:t>
            </a:r>
          </a:p>
          <a:p>
            <a:pPr algn="r"/>
            <a:r>
              <a:rPr lang="pl-PL" dirty="0" smtClean="0"/>
              <a:t>II Ekonomia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Quellen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2924944"/>
            <a:ext cx="8022336" cy="2160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http://www.lufthansagroup.com/de/unternehmen.html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http://de.wikipedia.org/wiki/Geschichte_der_Lufthansa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http://pl.wikipedia.org/wiki/Lufthansa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http://www.pasazer.com/linia-lotnicza/18/lufthansa.html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http://www.lufthansagroup.com/de/unternehmen/geschaeftsfelder/passage-airline-gruppe.html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http://de.wikipedia.org/wiki/Lufthansa</a:t>
            </a:r>
          </a:p>
          <a:p>
            <a:pPr marL="457200" indent="-457200">
              <a:buFont typeface="+mj-lt"/>
              <a:buAutoNum type="arabicPeriod"/>
            </a:pPr>
            <a:endParaRPr lang="pl-PL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upload.wikimedia.org/wikipedia/commons/d/d2/Airbus_A380-841%2C_Lufthansa_AN189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813" y="4540721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Vielen Dank für Ihre Aufmerksamkeit</a:t>
            </a:r>
            <a:endParaRPr lang="pl-PL" dirty="0"/>
          </a:p>
        </p:txBody>
      </p:sp>
      <p:pic>
        <p:nvPicPr>
          <p:cNvPr id="17410" name="Picture 2" descr="http://img2.wikia.nocookie.net/__cb20140310184011/model-airport/images/2/22/Lufthansa_Logo_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823218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8013192" cy="1636776"/>
          </a:xfrm>
        </p:spPr>
        <p:txBody>
          <a:bodyPr>
            <a:normAutofit/>
          </a:bodyPr>
          <a:lstStyle/>
          <a:p>
            <a:pPr algn="ctr"/>
            <a:r>
              <a:rPr lang="pl-PL" sz="8000" dirty="0" err="1" smtClean="0"/>
              <a:t>Geschichte</a:t>
            </a:r>
            <a:endParaRPr lang="pl-PL" sz="8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2780928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6.01.1926 </a:t>
            </a:r>
            <a:r>
              <a:rPr lang="de-DE" sz="2800" dirty="0" smtClean="0"/>
              <a:t>gegründet</a:t>
            </a:r>
            <a:r>
              <a:rPr lang="pl-PL" sz="2800" dirty="0" smtClean="0"/>
              <a:t>   „LUFT   HANSA”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err="1" smtClean="0"/>
              <a:t>Neugründung</a:t>
            </a:r>
            <a:r>
              <a:rPr lang="pl-PL" sz="2800" dirty="0" smtClean="0"/>
              <a:t>: 1953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err="1" smtClean="0"/>
              <a:t>Aktiengesellschaft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bis 1962 </a:t>
            </a:r>
            <a:r>
              <a:rPr lang="pl-PL" sz="2800" dirty="0" err="1" smtClean="0"/>
              <a:t>zu</a:t>
            </a:r>
            <a:r>
              <a:rPr lang="pl-PL" sz="2800" dirty="0" smtClean="0"/>
              <a:t> </a:t>
            </a:r>
            <a:r>
              <a:rPr lang="pl-PL" sz="2800" dirty="0" err="1" smtClean="0"/>
              <a:t>fast</a:t>
            </a:r>
            <a:r>
              <a:rPr lang="pl-PL" sz="2800" dirty="0" smtClean="0"/>
              <a:t> </a:t>
            </a:r>
            <a:r>
              <a:rPr lang="de-DE" sz="2800" dirty="0" smtClean="0"/>
              <a:t>100</a:t>
            </a:r>
            <a:r>
              <a:rPr lang="pl-PL" sz="2800" dirty="0" smtClean="0"/>
              <a:t>%</a:t>
            </a:r>
            <a:r>
              <a:rPr lang="de-DE" sz="2800" dirty="0" smtClean="0"/>
              <a:t> in staatlichem Besitz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Seit 1997 ist die </a:t>
            </a:r>
            <a:r>
              <a:rPr lang="de-DE" sz="2800" i="1" dirty="0" smtClean="0"/>
              <a:t>Deutsche Lufthansa AG</a:t>
            </a:r>
            <a:r>
              <a:rPr lang="de-DE" sz="2800" dirty="0" smtClean="0"/>
              <a:t> vollständig privatisiert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endParaRPr lang="pl-PL" sz="2800" dirty="0"/>
          </a:p>
        </p:txBody>
      </p:sp>
      <p:pic>
        <p:nvPicPr>
          <p:cNvPr id="1027" name="Picture 3" descr="C:\Users\Hubert\Desktop\122115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97760"/>
            <a:ext cx="3228620" cy="2160240"/>
          </a:xfrm>
          <a:prstGeom prst="rect">
            <a:avLst/>
          </a:prstGeom>
          <a:noFill/>
        </p:spPr>
      </p:pic>
      <p:pic>
        <p:nvPicPr>
          <p:cNvPr id="1029" name="Picture 5" descr="http://upload.wikimedia.org/wikipedia/de/thumb/e/ed/Lufthansa_Logo_1954.svg/400px-Lufthansa_Logo_195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1944216" cy="972108"/>
          </a:xfrm>
          <a:prstGeom prst="rect">
            <a:avLst/>
          </a:prstGeom>
          <a:noFill/>
        </p:spPr>
      </p:pic>
      <p:sp>
        <p:nvSpPr>
          <p:cNvPr id="9" name="Strzałka w prawo 8"/>
          <p:cNvSpPr/>
          <p:nvPr/>
        </p:nvSpPr>
        <p:spPr>
          <a:xfrm>
            <a:off x="5580112" y="18448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1" name="Picture 7" descr="http://upload.wikimedia.org/wikipedia/de/thumb/8/83/Lufthansa_Logo_1964.svg/602px-Lufthansa_Logo_1964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28800"/>
            <a:ext cx="2376263" cy="720080"/>
          </a:xfrm>
          <a:prstGeom prst="rect">
            <a:avLst/>
          </a:prstGeom>
          <a:noFill/>
        </p:spPr>
      </p:pic>
      <p:pic>
        <p:nvPicPr>
          <p:cNvPr id="1033" name="Picture 9" descr="http://upload.wikimedia.org/wikipedia/de/thumb/b/bc/Deutsche_Luft_hansa_1927.svg/193px-Deutsche_Luft_hansa_1927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2241152" cy="801242"/>
          </a:xfrm>
          <a:prstGeom prst="rect">
            <a:avLst/>
          </a:prstGeom>
          <a:noFill/>
        </p:spPr>
      </p:pic>
      <p:sp>
        <p:nvSpPr>
          <p:cNvPr id="12" name="Strzałka w prawo 11"/>
          <p:cNvSpPr/>
          <p:nvPr/>
        </p:nvSpPr>
        <p:spPr>
          <a:xfrm>
            <a:off x="2627784" y="184482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27584" y="5805264"/>
            <a:ext cx="406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Lockheed L-1049G „Super Constellation”</a:t>
            </a:r>
            <a:endParaRPr lang="pl-PL" dirty="0"/>
          </a:p>
        </p:txBody>
      </p:sp>
      <p:sp>
        <p:nvSpPr>
          <p:cNvPr id="16" name="Strzałka w prawo 15"/>
          <p:cNvSpPr/>
          <p:nvPr/>
        </p:nvSpPr>
        <p:spPr>
          <a:xfrm>
            <a:off x="4788024" y="5949280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Flotte</a:t>
            </a:r>
            <a:r>
              <a:rPr lang="pl-PL" dirty="0" smtClean="0"/>
              <a:t> der Lufthansa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8022336" cy="2664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l-PL" sz="2800" dirty="0" smtClean="0"/>
          </a:p>
          <a:p>
            <a:pPr>
              <a:buFont typeface="Wingdings" pitchFamily="2" charset="2"/>
              <a:buChar char="Ø"/>
            </a:pPr>
            <a:r>
              <a:rPr lang="pl-PL" sz="2800" dirty="0" err="1" smtClean="0"/>
              <a:t>D</a:t>
            </a:r>
            <a:r>
              <a:rPr lang="pl-PL" sz="2800" dirty="0" err="1" smtClean="0"/>
              <a:t>ie</a:t>
            </a:r>
            <a:r>
              <a:rPr lang="pl-PL" sz="2800" dirty="0" smtClean="0"/>
              <a:t> </a:t>
            </a:r>
            <a:r>
              <a:rPr lang="pl-PL" sz="2800" dirty="0" err="1" smtClean="0"/>
              <a:t>jüngste</a:t>
            </a:r>
            <a:r>
              <a:rPr lang="pl-PL" sz="2800" dirty="0" smtClean="0"/>
              <a:t> </a:t>
            </a:r>
            <a:r>
              <a:rPr lang="pl-PL" sz="2800" dirty="0" err="1" smtClean="0"/>
              <a:t>Flotte</a:t>
            </a:r>
            <a:r>
              <a:rPr lang="pl-PL" sz="2800" dirty="0" smtClean="0"/>
              <a:t>  </a:t>
            </a:r>
            <a:r>
              <a:rPr lang="pl-PL" sz="2800" dirty="0" err="1" smtClean="0">
                <a:sym typeface="Wingdings" pitchFamily="2" charset="2"/>
              </a:rPr>
              <a:t></a:t>
            </a:r>
            <a:r>
              <a:rPr lang="pl-PL" sz="2800" dirty="0" err="1" smtClean="0"/>
              <a:t>Das</a:t>
            </a:r>
            <a:r>
              <a:rPr lang="pl-PL" sz="2800" dirty="0" smtClean="0"/>
              <a:t> </a:t>
            </a:r>
            <a:r>
              <a:rPr lang="pl-PL" sz="2800" dirty="0" err="1" smtClean="0"/>
              <a:t>mittlere</a:t>
            </a:r>
            <a:r>
              <a:rPr lang="pl-PL" sz="2800" dirty="0" smtClean="0"/>
              <a:t> </a:t>
            </a:r>
            <a:r>
              <a:rPr lang="pl-PL" sz="2800" dirty="0" err="1" smtClean="0"/>
              <a:t>Alter</a:t>
            </a:r>
            <a:r>
              <a:rPr lang="pl-PL" sz="2800" dirty="0" smtClean="0"/>
              <a:t>  9Jahre!!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err="1" smtClean="0"/>
              <a:t>Über</a:t>
            </a:r>
            <a:r>
              <a:rPr lang="pl-PL" sz="2800" dirty="0" smtClean="0"/>
              <a:t>  454 </a:t>
            </a:r>
            <a:r>
              <a:rPr lang="pl-PL" sz="2800" dirty="0" err="1" smtClean="0"/>
              <a:t>Flugzeuge</a:t>
            </a:r>
            <a:endParaRPr lang="pl-PL" sz="2800" dirty="0" smtClean="0"/>
          </a:p>
          <a:p>
            <a:pPr>
              <a:buFont typeface="Wingdings" pitchFamily="2" charset="2"/>
              <a:buChar char="Ø"/>
            </a:pPr>
            <a:r>
              <a:rPr lang="pl-PL" sz="2800" dirty="0" smtClean="0"/>
              <a:t>D</a:t>
            </a:r>
            <a:r>
              <a:rPr lang="de-DE" sz="2800" dirty="0" err="1" smtClean="0"/>
              <a:t>ie</a:t>
            </a:r>
            <a:r>
              <a:rPr lang="de-DE" sz="2800" dirty="0" smtClean="0"/>
              <a:t> </a:t>
            </a:r>
            <a:r>
              <a:rPr lang="de-DE" sz="2800" dirty="0" smtClean="0"/>
              <a:t>größte Fluggesellschaft </a:t>
            </a:r>
            <a:r>
              <a:rPr lang="de-DE" sz="2800" dirty="0" smtClean="0"/>
              <a:t>Deutschlands</a:t>
            </a:r>
            <a:endParaRPr lang="pl-PL" sz="2800" dirty="0" smtClean="0"/>
          </a:p>
          <a:p>
            <a:pPr>
              <a:buFont typeface="Wingdings" pitchFamily="2" charset="2"/>
              <a:buChar char="Ø"/>
            </a:pPr>
            <a:r>
              <a:rPr lang="pl-PL" sz="2800" dirty="0" err="1" smtClean="0"/>
              <a:t>Nicht</a:t>
            </a:r>
            <a:r>
              <a:rPr lang="pl-PL" sz="2800" dirty="0" smtClean="0"/>
              <a:t> nur </a:t>
            </a:r>
            <a:r>
              <a:rPr lang="pl-PL" sz="2800" dirty="0" err="1" smtClean="0"/>
              <a:t>Passagiere</a:t>
            </a:r>
            <a:r>
              <a:rPr lang="pl-PL" sz="2800" dirty="0" smtClean="0"/>
              <a:t> </a:t>
            </a:r>
            <a:r>
              <a:rPr lang="pl-PL" sz="2800" dirty="0" err="1" smtClean="0"/>
              <a:t>sondern</a:t>
            </a:r>
            <a:r>
              <a:rPr lang="pl-PL" sz="2800" dirty="0" smtClean="0"/>
              <a:t> </a:t>
            </a:r>
            <a:r>
              <a:rPr lang="pl-PL" sz="2800" dirty="0" err="1" smtClean="0"/>
              <a:t>auch</a:t>
            </a:r>
            <a:r>
              <a:rPr lang="pl-PL" sz="2800" dirty="0" smtClean="0"/>
              <a:t> Fracht</a:t>
            </a:r>
            <a:endParaRPr lang="pl-PL" sz="2800" dirty="0"/>
          </a:p>
        </p:txBody>
      </p:sp>
      <p:pic>
        <p:nvPicPr>
          <p:cNvPr id="6146" name="Picture 2" descr="http://www.aviationnews.eu/blog/wp-content/uploads/2011/09/747-8-Luftha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4068089" cy="2344236"/>
          </a:xfrm>
          <a:prstGeom prst="rect">
            <a:avLst/>
          </a:prstGeom>
          <a:noFill/>
        </p:spPr>
      </p:pic>
      <p:pic>
        <p:nvPicPr>
          <p:cNvPr id="9218" name="Picture 2" descr="http://img.airliners.de/2013/10/boeingfa_adaa932b929ea6497b36ba0ba2ffec1e_rb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3812856" cy="232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 err="1" smtClean="0"/>
              <a:t>Hauptdrehkreuze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4047360" cy="685800"/>
          </a:xfrm>
        </p:spPr>
        <p:txBody>
          <a:bodyPr>
            <a:noAutofit/>
          </a:bodyPr>
          <a:lstStyle/>
          <a:p>
            <a:r>
              <a:rPr lang="pl-PL" sz="3600" dirty="0" smtClean="0"/>
              <a:t>Frankfurt </a:t>
            </a:r>
            <a:r>
              <a:rPr lang="pl-PL" sz="3600" dirty="0" err="1" smtClean="0"/>
              <a:t>am</a:t>
            </a:r>
            <a:r>
              <a:rPr lang="pl-PL" sz="3600" dirty="0" smtClean="0"/>
              <a:t> </a:t>
            </a:r>
            <a:r>
              <a:rPr lang="pl-PL" sz="3600" dirty="0" err="1" smtClean="0"/>
              <a:t>Main</a:t>
            </a:r>
            <a:endParaRPr lang="pl-PL" sz="3600" dirty="0" smtClean="0"/>
          </a:p>
          <a:p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5940152" y="198884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err="1" smtClean="0"/>
              <a:t>München</a:t>
            </a:r>
            <a:endParaRPr lang="pl-PL" sz="3600" dirty="0"/>
          </a:p>
        </p:txBody>
      </p:sp>
      <p:pic>
        <p:nvPicPr>
          <p:cNvPr id="19460" name="Picture 4" descr="http://www.munich-airport.de/media/images/gallery/presse/download/2009-08-15-P81545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0968"/>
            <a:ext cx="4105421" cy="2736304"/>
          </a:xfrm>
          <a:prstGeom prst="rect">
            <a:avLst/>
          </a:prstGeom>
          <a:noFill/>
        </p:spPr>
      </p:pic>
      <p:pic>
        <p:nvPicPr>
          <p:cNvPr id="19462" name="Picture 6" descr="http://kaportal.ba/wp-content/uploads/2014/08/lufthansa-frankfurt-air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10702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/>
              <a:t> </a:t>
            </a:r>
            <a:r>
              <a:rPr lang="pl-PL" sz="3200" dirty="0" smtClean="0"/>
              <a:t>E</a:t>
            </a:r>
            <a:r>
              <a:rPr lang="de-DE" sz="3200" dirty="0" smtClean="0"/>
              <a:t>in weltweites Streckennetz mit 274 Zielen in mehr als 106 Ländern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21510" name="Picture 6" descr="http://www.lastminute.de/pic/lastminutecom_2/specials/werbung/lufthansa/lh-map-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13192" cy="1636776"/>
          </a:xfrm>
        </p:spPr>
        <p:txBody>
          <a:bodyPr/>
          <a:lstStyle/>
          <a:p>
            <a:r>
              <a:rPr lang="pl-PL" dirty="0" err="1" smtClean="0"/>
              <a:t>Ist</a:t>
            </a:r>
            <a:r>
              <a:rPr lang="pl-PL" dirty="0" smtClean="0"/>
              <a:t> Lufthansa </a:t>
            </a: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großes</a:t>
            </a:r>
            <a:r>
              <a:rPr lang="pl-PL" dirty="0" smtClean="0"/>
              <a:t> </a:t>
            </a:r>
            <a:r>
              <a:rPr lang="pl-PL" dirty="0" err="1" smtClean="0"/>
              <a:t>Unternehmen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1026" name="Picture 2" descr="http://img.welt.de/img/wirtschaft/crop100352320/613973711-ci3x2l-w540/lufthansa-pilot-uniform-DW-Wirtschaft-Frankfurt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048672" cy="403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Ist</a:t>
            </a:r>
            <a:r>
              <a:rPr lang="pl-PL" dirty="0" smtClean="0"/>
              <a:t> Lufthansa </a:t>
            </a: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großes</a:t>
            </a:r>
            <a:r>
              <a:rPr lang="pl-PL" dirty="0" smtClean="0"/>
              <a:t> </a:t>
            </a:r>
            <a:r>
              <a:rPr lang="pl-PL" dirty="0" err="1" smtClean="0"/>
              <a:t>Unternehmen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8022336" cy="14401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 err="1" smtClean="0"/>
              <a:t>ca</a:t>
            </a:r>
            <a:r>
              <a:rPr lang="pl-PL" sz="3200" dirty="0" smtClean="0"/>
              <a:t>. </a:t>
            </a:r>
            <a:r>
              <a:rPr lang="pl-PL" sz="3200" b="1" dirty="0" smtClean="0"/>
              <a:t>5300</a:t>
            </a:r>
            <a:r>
              <a:rPr lang="pl-PL" sz="3200" dirty="0" smtClean="0"/>
              <a:t> </a:t>
            </a:r>
            <a:r>
              <a:rPr lang="pl-PL" sz="3200" dirty="0" err="1" smtClean="0"/>
              <a:t>Piloten</a:t>
            </a:r>
            <a:r>
              <a:rPr lang="pl-PL" sz="3200" dirty="0" smtClean="0"/>
              <a:t> </a:t>
            </a:r>
            <a:r>
              <a:rPr lang="pl-PL" sz="3200" dirty="0" err="1" smtClean="0"/>
              <a:t>und</a:t>
            </a:r>
            <a:r>
              <a:rPr lang="pl-PL" sz="3200" dirty="0" smtClean="0"/>
              <a:t> </a:t>
            </a:r>
            <a:r>
              <a:rPr lang="pl-PL" sz="3200" dirty="0" err="1" smtClean="0"/>
              <a:t>Pilotinnen</a:t>
            </a:r>
            <a:endParaRPr lang="pl-PL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3200" dirty="0" err="1" smtClean="0"/>
              <a:t>Mehr</a:t>
            </a:r>
            <a:r>
              <a:rPr lang="pl-PL" sz="3200" dirty="0" smtClean="0"/>
              <a:t> </a:t>
            </a:r>
            <a:r>
              <a:rPr lang="pl-PL" sz="3200" dirty="0" err="1" smtClean="0"/>
              <a:t>als</a:t>
            </a:r>
            <a:r>
              <a:rPr lang="pl-PL" sz="3200" dirty="0" smtClean="0"/>
              <a:t> </a:t>
            </a:r>
            <a:r>
              <a:rPr lang="pl-PL" sz="3200" b="1" dirty="0" smtClean="0"/>
              <a:t>16 000 </a:t>
            </a:r>
            <a:r>
              <a:rPr lang="pl-PL" sz="3200" dirty="0" err="1" smtClean="0"/>
              <a:t>Flugbegleiter</a:t>
            </a:r>
            <a:r>
              <a:rPr lang="pl-PL" sz="3200" dirty="0" smtClean="0"/>
              <a:t> </a:t>
            </a:r>
            <a:r>
              <a:rPr lang="pl-PL" sz="3200" dirty="0" err="1" smtClean="0"/>
              <a:t>und</a:t>
            </a:r>
            <a:r>
              <a:rPr lang="pl-PL" sz="3200" dirty="0" smtClean="0"/>
              <a:t> </a:t>
            </a:r>
            <a:r>
              <a:rPr lang="pl-PL" sz="3200" dirty="0" err="1" smtClean="0"/>
              <a:t>Flugbegleiterinnen</a:t>
            </a:r>
            <a:endParaRPr lang="pl-PL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3200" b="1" dirty="0" err="1" smtClean="0"/>
              <a:t>Mitarbeiterzahl</a:t>
            </a:r>
            <a:r>
              <a:rPr lang="pl-PL" sz="3200" b="1" dirty="0" smtClean="0"/>
              <a:t>: </a:t>
            </a:r>
            <a:r>
              <a:rPr lang="pl-PL" sz="3200" dirty="0" smtClean="0"/>
              <a:t> </a:t>
            </a:r>
            <a:r>
              <a:rPr lang="pl-PL" sz="3200" b="1" dirty="0" smtClean="0"/>
              <a:t>117 922 </a:t>
            </a:r>
            <a:r>
              <a:rPr lang="pl-PL" sz="3200" dirty="0" err="1" smtClean="0"/>
              <a:t>in</a:t>
            </a:r>
            <a:r>
              <a:rPr lang="pl-PL" sz="3200" dirty="0" smtClean="0"/>
              <a:t> der </a:t>
            </a:r>
            <a:r>
              <a:rPr lang="pl-PL" sz="3200" dirty="0" err="1" smtClean="0"/>
              <a:t>ganzen</a:t>
            </a:r>
            <a:r>
              <a:rPr lang="pl-PL" sz="3200" dirty="0" smtClean="0"/>
              <a:t> </a:t>
            </a:r>
            <a:r>
              <a:rPr lang="pl-PL" sz="3200" dirty="0" err="1" smtClean="0"/>
              <a:t>Welt</a:t>
            </a:r>
            <a:endParaRPr lang="pl-PL" sz="3200" dirty="0" smtClean="0"/>
          </a:p>
          <a:p>
            <a:pPr marL="457200" indent="-457200">
              <a:buFont typeface="+mj-lt"/>
              <a:buAutoNum type="arabicPeriod"/>
            </a:pPr>
            <a:endParaRPr lang="pl-PL" sz="3200" dirty="0" smtClean="0"/>
          </a:p>
          <a:p>
            <a:pPr marL="457200" indent="-457200">
              <a:buFont typeface="+mj-lt"/>
              <a:buAutoNum type="arabicPeriod"/>
            </a:pPr>
            <a:endParaRPr lang="pl-PL" sz="3200" dirty="0" smtClean="0"/>
          </a:p>
          <a:p>
            <a:pPr marL="457200" indent="-457200"/>
            <a:r>
              <a:rPr lang="pl-PL" sz="3200" dirty="0" smtClean="0"/>
              <a:t>„</a:t>
            </a:r>
            <a:r>
              <a:rPr lang="pl-PL" sz="3200" dirty="0" err="1" smtClean="0"/>
              <a:t>Umsatz</a:t>
            </a:r>
            <a:r>
              <a:rPr lang="pl-PL" sz="3200" dirty="0" smtClean="0"/>
              <a:t> </a:t>
            </a:r>
            <a:r>
              <a:rPr lang="pl-PL" sz="3200" dirty="0" err="1" smtClean="0"/>
              <a:t>ca</a:t>
            </a:r>
            <a:r>
              <a:rPr lang="pl-PL" sz="3200" dirty="0" smtClean="0"/>
              <a:t>. </a:t>
            </a:r>
            <a:r>
              <a:rPr lang="pl-PL" sz="3200" b="1" dirty="0" smtClean="0"/>
              <a:t>30</a:t>
            </a:r>
            <a:r>
              <a:rPr lang="pl-PL" sz="3200" dirty="0" smtClean="0"/>
              <a:t> </a:t>
            </a:r>
            <a:r>
              <a:rPr lang="pl-PL" sz="3200" dirty="0" err="1" smtClean="0"/>
              <a:t>Milliarden</a:t>
            </a:r>
            <a:r>
              <a:rPr lang="pl-PL" sz="3200" dirty="0" smtClean="0"/>
              <a:t> €”</a:t>
            </a:r>
            <a:endParaRPr lang="pl-PL" sz="3200" dirty="0"/>
          </a:p>
        </p:txBody>
      </p:sp>
      <p:pic>
        <p:nvPicPr>
          <p:cNvPr id="22530" name="Picture 2" descr="http://pliki.pulshr.pl/i/01/78/66/017866_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25752"/>
            <a:ext cx="337892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13192" cy="1134960"/>
          </a:xfrm>
        </p:spPr>
        <p:txBody>
          <a:bodyPr/>
          <a:lstStyle/>
          <a:p>
            <a:pPr algn="ctr"/>
            <a:r>
              <a:rPr lang="de-DE" dirty="0" smtClean="0"/>
              <a:t>Eigene Schule in Bremen</a:t>
            </a:r>
            <a:endParaRPr lang="pl-PL" dirty="0"/>
          </a:p>
        </p:txBody>
      </p:sp>
      <p:pic>
        <p:nvPicPr>
          <p:cNvPr id="21506" name="Picture 2" descr="http://winterflieger.files.wordpress.com/2011/02/p100027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34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8013192" cy="1134960"/>
          </a:xfrm>
        </p:spPr>
        <p:txBody>
          <a:bodyPr/>
          <a:lstStyle/>
          <a:p>
            <a:pPr algn="ctr"/>
            <a:r>
              <a:rPr lang="pl-PL" dirty="0" err="1" smtClean="0"/>
              <a:t>Lufthansa-Tradition</a:t>
            </a:r>
            <a:endParaRPr lang="pl-PL" dirty="0"/>
          </a:p>
        </p:txBody>
      </p:sp>
      <p:pic>
        <p:nvPicPr>
          <p:cNvPr id="22530" name="Picture 2" descr="http://cdn4.spiegel.de/images/image-56183-galleryV9-vb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172322" cy="2768458"/>
          </a:xfrm>
          <a:prstGeom prst="rect">
            <a:avLst/>
          </a:prstGeom>
          <a:noFill/>
        </p:spPr>
      </p:pic>
      <p:pic>
        <p:nvPicPr>
          <p:cNvPr id="22532" name="Picture 4" descr="http://www.flugzeug-bild.de/1024/lufthansa-d-abvm-hessen-boeing-747-400-47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644008" cy="3092982"/>
          </a:xfrm>
          <a:prstGeom prst="rect">
            <a:avLst/>
          </a:prstGeom>
          <a:noFill/>
        </p:spPr>
      </p:pic>
      <p:sp>
        <p:nvSpPr>
          <p:cNvPr id="22538" name="AutoShape 10" descr="data:image/jpeg;base64,/9j/4AAQSkZJRgABAQAAAQABAAD/2wCEAAkGBxMTEhUUEhQVFhUUFxQWFxcYFx4XGBgYFBQWFhQUFxgYHCggGBolHBQUITEhJSkrLi4uFx8zODMsNygtLiwBCgoKDg0OGhAQGywkHCQsLCwsLCwsLCwsLCwsLCwsLCwsLCwsLCwsLCwsLCwsLCwsLCwsLCwsLCwsLCwsLCwsLP/AABEIALcBEwMBIgACEQEDEQH/xAAcAAABBQEBAQAAAAAAAAAAAAAGAAIDBAUBBwj/xABKEAABAwEEBQgHBAcHAwUAAAABAgMRAAQSITEFE0FRYQZScYGRobHRFCIyksHh8AcVQlMWI2JygtLxY4OTorLC0zNDlBdEc+Ly/8QAGAEBAQEBAQAAAAAAAAAAAAAAAAECAwT/xAAnEQEAAgICAgEEAQUAAAAAAAAAARECEhNRITEDImGBkUEUMnGhwf/aAAwDAQACEQMRAD8AIKxNLcpG2F3FJVMZiI7yK1n30oErUEjecB20HctHm13FNlK1ZQkg11Yx/wAW07DpZISlaj7eMYcN5rcYdCzeSQRGwz4V5/aLIpbLMJzwxIEdM0TcktFejtmRKlnG7BHakkVmffv/AE7Xjp/Z57v/AIIajWuKbaFkCR4VWTaSserB4fPZWnAx20KSRMwo78uirSHCM5PGsvSDhuQUwQRnj51JabbCBO0dVBqodBp9YdgtUiSejOOqtRq0pjCiLFKuA12gVKqtotoSYNRo0iCeFBepVj2vlA2kwMfhWfaOUidkjhNLWhPNYnKoShPTWC5p0TgDjsOVRu6XStI1l7DKDh4UjKF1FnJ3QQDetVExhhPfWlQgOVikouNmBEbz1yKjTylUBiQenDsqWTiMG3BcVS1gKBjiKCk6fUd566tNaSKhJMRsBPwotC55wSkzSdWL4MjtoMGllXsyR0xFSOaTEYk4/tk91PB5b+l3AEkAjEx21WfIUEISQcRMGY6YrGXpBIGHXM+dNTpSMiYjKYpOUQsfHlNzAgtKby0D8IxnZ2113F0E+ykZnKemh2z6W9Y3jI3FUirbWmU+srDt3UtmmmcXSdiQKuC1JSnE0GWjSl4n1oC9xxqlryVQleHFUUs1egotqDt7anChvoEatwkTmMhemTWpZdIXJvSJ2TIHZSyhPNcvVip0onblvvVK3b0KBuqy41bSmreFKstNr4+NKgx9P6VUtKmigJnbenryoWFjUD/1ceiiHTLTaidXaELu879WR2k9lYatF2gguJQpaB+JJCh2Ak1jd01mGq60otNfrFJwMxGPHI1KzbnWwAl9cDZCT4pqlbFqS01gZu4jqFVrLaQMVHHdFTKp9wuOecR4mf2M9GaYU4YIJ4yBHHKu2m0BLqVCCDgSDND9qtRRcKYnOAPKq1q0opWIwM4bIPQa3dMVYr0u+UovXUkHDA4nHiIqs+oKCLxUAE5CM42ihd3SKrhSrfOcEEGesVErTBunE9uX1jTZNRKnSCRAyCZ4VXY0gVkhIIz6PCaExpb1YO09NQ2i18w9cQazstPTNF6QGrKlKSAnA7PGradJtxeKkgbJIrx1TxiJMGmJXxpuavS9KaSSuFNlKsYwPiax02y4VJXiZwAxz40OWbSKm0wAI41nqfJVe28MKbFCC3ugEQc84wjhxqBy0QBh0Vla+c+2uBRONRpcetJwkg405NonDGBuPnVBa5qQKqDRL6Rlns+dV3HiTnP1squtY66TauFFWEOxtqf0xQ24bYqiTTi7GVBouaQJiCAN8RNRnSE8TwrLUqU1xKjsqo2rPb8YIz2zWgLuGAnvoYS501oNWkKGF6QM5rlndw9XwVrl56dfdgqqoFxjTVk7a4VV0eZKt290ipCcRJ7R86pk9lRuu49FVGku0SbyVeztg/CpvTCUgnPpPbnWMt3AYddSKtBiKWNe1aQJKbpJPAk+Jq7o7SaAoJuFJO+fgqhhCjMyBTzJxvE9NXaYSnpqS3zu5f8ANSrz5Ol3gICjh0Uq1ySmsK9sfUqAfn105q2KAi8oDgcOyoQRnI7aSyN444iubYl0ppBxDDCE5FMkQNw3g76zXrcgtmWk3zheBIjjdEDtmpuULwDNnxHs7+ArCflMXsLwCkzhKSSARvGBx4Uy9pHpsMvoKUwtSV7SoSk1TtL5CsSJG0Yg1QS6N4iurcTsUMOPjUsWLRaCcagvbM66pIUM+ympROCcYE4YwBmTGVUNqUdPZUaQDlB8Knaxw8KCO5jSV0VYukZjuqu8tJ2iekUHEr2Gmqz+jXZwzFTBsEAxskcdniDQNQwVEBIlSsABtPbVi0WFbSwh1K0GJIIHdjVRzDGrAtEiAhGG3b41RxFjKiQgXt8xs66atcDdsqNzOa5EnbUEiEjdNPKqYKd00V0zspl+Ma6pfGKqOrxoiQvSKfn0VWRP0KthAjdQdQAcsIq+llIZC59YmCMP2uvYKoxV9RHowjeZxP7WzKi3MKF+uYmmhQrs0HSaiWjEVaSgmAJJOQGJPVtqC0srQq6tCkK3KSUnsImiI3U7qSsummvjCkxjVEiW4209OBpop4qKkCxwpUrvClUH08LMjmp7BXPRG+Yn3RXNbS1tVENstFmZjWrZbmYvqSiYiYvETEjtq0hKSARBEYEZQcRHCvFftQe9J0sxZs0p1DUbi+5eWfdUjsr2UOjZXTPDXHGf5lLTXBSuCvPOSfLa0WvSL7BDQYa1xBCVXyEOhtuVXokzOWw1Grlral6XVYWQzq0lQkpVelDF9V5QVAF8R7OVXiyuvtZcD6225hkAvOttg5Fa0oB6LxE11i1MrQFoW2pCpurSpJSYJBhQMHEEdVeDpYtdv0ssL9GcfaKwoOBZs0MfqykJgqKbxmIxJJ21P9pabQq1Wexr1ASEp1KGUlCU69Qb9YQADeROAwB211/p4uIvz7TZ7hbbewykLedbbQogBS1pQkkgkAFRAJgE9VT2d1C0haFJUlQBSpJBSQciCMCK8T+1R20JasdleU2pY1ioaSQmBcbZACsZi/21oco+UOldGIs942QNFOrQ0hKl3Q0lICVlUE+rGKTEzlhWY+C4ip8zZb2C6KRbScwOygblHymtiWrOphNmZDyG1uO2h1KUtlwCUJSVAqKZkmDuAJoT0z9otqsrqLlss1tSQSsIauBMEerfScyJgyYjEb84/Dll6WZh7EqxtnNCD/CKge0NZ1wFsMqAyvNpMSZMSN9efaZ5d2xOlPQrM20sS2kBcg3lNBxRKwcAJxwPsmq1o5b6Sslvas1rFmcDpawaChCXVlAKVKgyCDgoHLjNI+DKf1ZcD1zkfYDnY7Mf7lHlUY5FaPkEWRjDEeoI7MjQRpT7Snzbl2Vo2ezNtrWgu2gKVJRImEkBIJGE8MdlbfJHlDpB20FDybK/Z/WHpNmdQQCASklGsKoJF2LoIJ2ipPw5RFyW1dIfZ/o54gqsyEkflqU1PSG1JCjxNUv/AEu0dsbWP71Z/wBSjVLSvKi3i0KQTYbEymbq7S8ha1gHAhCHMCc4IwG01W5F/aC+/bjZHgw4P1l15i8EnVgqvQomUmIkRidudOHKrLXn/smsSvZW+joWk/6kGs+0fY60R6lpcH7yEq8Ltel6ymelp394865K8htn2O2gA6t9lfBaVN+F+hi3fZbpNs4MBwb23UnuWUq7q+iU2pJyNSpWDQfK1q5PWplX65h5sDaptQT75F3vpi0GPjX1dhWHpTkfYbTOts7ZUc1JFxfTeRBPXUIfNakCRWm8AbKiImTun8XXXqOl/sfbONmfUj9lwX09AUmCOsKoO01yOt9nZCXGSpKMb7X6xO3OIUBxIotWCSmkhGFSXYOFPTIGz66DS1o1gEKBGBBkEGI6KfpO3OOrl1RUQIBO6q6ioYyOz51PZLU4gqENKCswtpK+tJUCU9RqopuZV1pOFSqBrpipYhGdPyrt4ExSWKBwXSpgSKVQfSevpa+gW38p3UaNRagEa1QRsN2VKgm7M5YxNLk9ymddsTtodCL7esiAUpNxAUJBJjOM9lddWLDen9F6QGlXLYxZiu64FNlUXVXG0tgkXgYwnZRLoPT+mFvtptFkabaJ9dYSZSIOI/WnbGyq/IjlU9ay6HQgXAggpBT7V6QZJ5tVOTfLK0P2wtLDer/WRdSQoXMvWKjPZXWcpmKmI8JbE5It6R0daHUixLeU4Ai9iEeqokLDsXbp2zGzKtfkHoW1t6SetNrbu3kvG+CCkrccSTdxJiL0TsqTS3LJ9u3pYSEFu+0gyk3jrLsm9ege1u2UZelVcvkmf49ngG/Zxoa0tWy0Wi0tKb1iV3ZIMlx0LUPVJ5oqHltoa2K0k3a2GQ8lGpUkXgMWjN1QJBzxkb6LdJ6S1bLjgglCFqE5SlJInsod5Ecp3rTrQ9c9QNkFKSn278g4mfZFTfK9jwpcoNGWy12+xvqYKUITZtZChdRDpW4MTJgK2bqt/axoi02tVn9HaLgbS7JBSIKyjnEcyoGeWL50hqPU1WsUiLpvQkHG9ezkTlWhy05SO2Ztss3by1EEqSVYATgARtIpGWUTH2PAf5R6ItSNJekLsirawICECVJuBF1CCADdunGCmCRO2u6c0NbrXaLM4qxIZZSUDVtlPqI1gKyuIkkDIDIDCaJhyhc+7/SSE6zVXog3b2QMTMbYmouRHKR60ocL1yUKSAUpKcFA4EEnd31eTL9HhW0LoW0/fbtrdaKWrz5QslJmUltswDOKeFLTugrS/ppp/VH0dtdnN+UxDQCzhM+3IyqLk5yztD1tUysN6r9bEJIULk3cSYOWOG2u8p+WdoYtaWmg1cAbvXgSolRxEhQjCNlTfK/xR4Q2xzSCXlenaOb0gmLqFpaQDgcFBSG1KEj8JAqLkfyTtYtD1pSj0IFt9LKCq8Qp1Cktg5m4gkKlWMpThuJOV+nnWEILNy8pRkqE4AbBIxkitHQWlVu2dtxcBagL0ZTeuyAT105ZiKiFp59yX0ZarI44HdE+lOqUCl1xSbqSJkhSkqQZJmZBrb5C8n7Y1pR202pkICg+bySkovLWICADITF6JGQo3TaoJxnCfGnptJwxz8pwqZfNlN+PZTWdfhJ6D4VIl6AB1YDyrFtFq9U9XiKwtL6WbdU2FG1tal1LktgpC7k+ouJvIP0a4U0N3nsv3k9xn4VYQ/NYDryV3JEgqBgjckqGB6qsvWhaUHVBJWAbqVEpSTskiSBPA0obIdrjlrCQVKIAGZOArBD6Uw2h8JcWu966i4ohKgHghKl3jsGZCJGYABbyzsDlpsTzLMX1pAAORgglPWAR10ryNtvTjJycQf4gfjWNZNM29RWhabGn1Tq3krUpIWMtY0SFXTiJCpG414FaeTVqZV+vs7iBleuggTP40ykHrkVb5U6OLrjNogTaEDWGP+81DbnRPqK/jNdNGNnstq5GN29m/bWmrNavzrOsEL/aUk4HoMmMlCvJuV/Jd+wKAdKVtqMIdQfVVtunahcAm6dxgmDVzQ1hctLYZLRUWwdQsC8gESVMLXim4o4pJOCidijF+z8idIiYshuqELQpTdxac4hKsMQCIiCARBAjM4R2sZz0AFwRGPaaluxRDpzkLbWP1gZcU1ngm+pGJF1wIxwj2wLpEHCYA/B2939TXOfDpBgFcuzUl+mk9NQQlB+ttPS3I2UlObCaWsoJUpG+uVzXUqivaH9EtKZDCmwWgAAjEABOURiIimWbRTTbRaQ2A2b0pxM3vaknE1tkimKivRbjQe0dohqzhQZRdvROJJMZYqJwxPbVWy6HYacU622ErMyZJ9oyYBMDqojdAqm9ViUmGJaNFMKdDymwXBBCpOafZMTBI6NlWy/T1rqFaq0ya64FJKVCQQQQciDgRVXR9kaYBDSLt6JzMxliTxPbVhxwgEgSQCQMpMYCTlNMYdJSCpN0kAlJIMHdIwNLWlZOj2Q7rg2NZJN7HMiCYmJ48ak0gw28AHUXgDInYcsxjVia44RhFTZaRFCNXqro1d27d2XYiKbo5ltlJS0m6CZMSZPScakNcpsUistjZbWXEISlaplQnaZPATwp1osTDjgccQlS0xBM/hxEiYMcafUVpSopIQQFYQT0idm6RU2Wlu2Bt0BLgvAGRiRHWMasMPJQkITASkAADZFYLheSAVKbzSMEqJMqAGW0zu+UDWkryJLqAZkXfxJAjAKBOKsMpiaFCpFtipW7YN/fQoLUoJ/67d6UnEiIuidkmVSYwyGIxqfRr6iv1nW1wlWCSCoesnckYYGTtkYYSYoltNswGP4kf601ZFq41h2pz1RwUg9QUJqym0jeKgvuWs3kdJ/0mrIthjzrFW+CtuCJlWHC6cfCrYcqKv2ZaEAJQhCQkyAlIABIIkADAwTjxq83b+NYocptotQQkmejbj5VARC3g549NQKYs6ovNNmDIBSInnRvwGPAVhaOfUpCVFaFyMSkEA9Ek1actEDKSTCRvOee6ASeANFkSMWtIGAA+uFXbPb420GhTvOR0XVDqvXsOm71VZstskTiDiCDmCDBH1mINSgcN2tJzrI07yMsNs9ZxpIc/MR6q+sjBX8U1kt24itGz6XjOlDzTlN9mtpst5xhtu0tZwEnWJHFu8b3SmTwFAC7QMf1Te3YrA7fxV9P2bSoNC/L/kE1b0KdYuotQEg5Jdj8DnHYF5jCZGFSlt4Ep5JzbR/m/mqNT37Ke/4mpm7ColQUbl0lKgoYhQMEEbwRVlu3aizusQFFwzfBIjLCCMcqkxSxXbK1nAdlcqK8dxpUHuzOnEq9lpSv3VXvBFTN229/2VD+8A8U1nm2iM6ci1ivRq4W2Wi2fbDo6FIP+2kuzsna7HEoPdd+NZiLWKnRaalLZr2jjPqGRxF09gJqo7YHBiRh0/CtRFoFa2hrMHVY5Ck5URFghxMcKiJqPSGntdanwboabUpLZwGCFXCSdsnGojbm+ej3hWdrapZmlNVPT2+ej3h51309vnp7RU2WlxZmmAVW9Pb56e0UvTm+en3qWLMUgKr+mt89PvUvT2uentqWJ1tgiFAEHMESOw030VHMR7oz35cBUY0g3z09tL7wb56athxsTZx1aJ/dG3PZxNSNsJGSUjZgAOrDoFQjSDfPTXfvBrnilidaJBByNUjolrmn31edTHSDXPH11U06Sa547D5VA6yWNDaryBBiJknDrNXkvms/7xa547D5UvvJrn9x8qDT19MWsEG8J4fCs46UaB9ruV5U4aTZ53cfKqNCw2oBIAQUbkxl1jCnW10EJnFIJvY4wUkSIxwJHVNZa9LMj8WfA+VOTpZrn9x8qiysWKzpbvKDqksqg3AuU3sisOReEiMEkZTtrSsTwhRggKVIEQQAlKRhsm7McawxbbPN4Xb3Oume2JqUaVa5/cfKiN5Vq8R408Ws7j2UPHSjXP3bDv6KkRbmj+L/ACnyqKIW9Ixt7xWpY+UQRio4ChA2tIEiT1R41C88FJxPrbtkU9szlTCCEvPWt5Td4LdccCAbvtrK8xtxoR068m8bqLgGwqJ7yKKWbXcDqYkqoWtzXrLJzrWUeLXH2pIbMZ9/ypVZScM+6lWGhYnSZjOuq0iSDeyGIxIxTiMuIFZZTXHD6p6D4V6ZyiYccYmJhutWhIQlAkJTEQccDOZzrUa0lxoTS6eFWG7SRTwTc+xkzbpom5N6TCCoyMEqMdCTXmTFvitzRdvmROYUO0VzzqmsYCeiVlbbijzFqPaFeNVC+KI9G6FU3YbWvmtqSNmaggYnDM0EOtrGMDqIPcDXOPDcrxtGNOForIZeKvZxqcIc5pq2lNEWiui0VQ1TnMNSNWR9XsNLV0JJz6AaXBS4bTFOTaaoah78tXf5V0Mv/lnv8qlwtS0BaKazbArLYYqkGnpxQR49kU/VOcw9lLgpoB4V3WiqIbc5hpatzmmlwUv60V0OCqASvmmnBDnNNLgpfvilNUlNrAkiBvOVNF6JGIyw37py76WUvzXQaoNlRnDIwZPAHZO+oH7eEkghRKZJiMAkJJOJE4KFVGvXQKrpyqK2PLQm8gwQU7NhIB8aVKW0EtE7KkU2E+0oCs8WS1PICw/dSRICQBhxOdSN8m7S4JLl8DrPhNY2h0jCek7NuQXLgQo7zgJ6M/hUVktcugqUQLxABMdw202z6AUBIV605knCro0MqbylAns8KnJjHs48pESmDngeIpimeKcucKzlJeiEuQOlz/kqutq0n/3Ch0JH+4mrzYpxSqaoHW4jDcocdxrBWlTiV4Y75oiRo9QJOsUSrMmMajRo1KfxdwqZfLcUsYVNh8WJX0aVEPow3nsrtY3KZoeFIrBBE7xXByeWM3R2GpkaAIzd7vlXTlx7NMjUOA4zUgIpzOhQPacPV/8AmrKdFtjNR6/lFTmx7OOVarNktRQoHcatIs6AMMug+dcXZmjiTHEH5VmfmiWo+Nu8p9Mto0ZqkEXrQpsQMwlCgtU9YA6680tCwASM4gdMx8aJHNDMKMqUsn9/wil9z2YbFe+fganLisYTEh/R9lCBsvHPyq6lFa6NHWcfhPvk/GpkNtJyQBxwNOXGDLGcpuZZDSoo65M6bShsqAIcSm6nDAwISZ4YdlYWsQP6Dyp4tY31mfl6Iwj+ZaPpaj+Fr3adrz+W12fKs0W4ca4baONc9nSoX21qnFtuOgU8vkf9trsArM9NTGZpvpoFNj6WuLR/ZNR0DypF/e03j9bqxxbRtme6nemDf302T6Wg66CLurbHQN3ZXdeNrTfhWYm2p30z0wU2T6WobQPykVmactaClKbiQpSvVu+0YBnCMsa76QndQ1pbSbgfUGSEqhMrIm4CMG0pMiTiSds7IrfxzMz4TKYpPZkrUVFDaimbpPqj1kyFe0QYwFWPuIld83ZzjMZXZy6OwUOo0vabMqSoLSslRBAglRlRwGE45HwijazWy+hCpTCkhQw2ETjXT5M88WcYxyQt6Pj2iT+7CfEGrSbMyB6zRX+8tX+0AVxTmOaer+tNU4naR0zFcubJvTFaRbUJF1NlAAmAJ8qp6NtN03yw2lwKlKinEeeHHbTy8neIpiigdJ4VN5PES0HNJJUbzjSCo4mCUiYGQxjKl6a3+Sn3j8BWcXEnMVxLiRsPbUnKZPDROkUfkg/xK8qXprX5HeqPCqibQjhTi6ONTZahMq3o2WdJ6/MV0W5GxlA6/lVUkbq4VjdUtKXRbkflI7T5Uqp3huHZSpa0rjSDRy13+A5/LXRa2/7bo1Dv8lEp0Qg5oSf7seVOTolAEXR/hp/lrrx4ptIVDrU5P/4Dv8lP17XNe/8AHd/komGh0cwe4keCaQ0SjYke6PKnHibSFlPN7nv8B3+Smw1/bj+4d/46MU2OMBh/D8qcLOreez5U48TaQgC1GT/TqHf+OnXmNpf/APHdH+2i7UK5yuykWDvPZTTFLkJwyT7T0f8AwOfy10ajnvf+O5/LRTqTzu6lqTzu6rpiXIZizR7b3Wwv+Wo1pa2Lc/wVj4UVBo7z2Uiwd/d8qaYp5CgSg5FXW05/LXLid6uttYHeKKtQrePr+GlqFc4e786ceK2F9Sg7+pCvKuhgcfdV5UUalXO7q7qTv7qaYpYYDKcvW9xQ/wBtRrQAcuvEdxFFYY491d1H1ApxwthMJTtA7aRCf2feos1Z391LVnf3fOpxwbBMhO0pB/eAoZ05ZVIdLqBfSsAKCSFKBTgDAMkR8a9R1R3js+dItHnDsrWEazcJl9TxdyzOvKQhDakgYAqF1I6ScABjRtZtGXEIQFJN0ATeTsGedGGpPO7vnXCwd/121rP6vbMRQXToxewg9Ch5mpUaGcON0nhE+FEepO/67a5qVfX9a58cdtfgOjQzvMV7ppDQjvNV7tEWrVw7aWrVvT2fOnHHZ+A4NBu8xXumkrQrvNV7pok1at47PnXSyd4qccdn4DH3I7uV0XDh10joVzaFe6aJvRzw7KQYPCrxx2fgM/crnNV7hpHQ7nNV7hom1SuH111zUq4dvzpxx2eOg2dEu81fuGuUTak8O2lU447GWOURn/pHt+VOVyk/sldv/wBayS1OUYfW2nagjb5Vw5M+29J6aZ5RLGOpPUr5VMnT6oktH3p+FYwQcp764G/6zTfPtdPs3Pv9OxK+wedN+/RzF9cVkBqaYWN5HeO+ryZ9rp9myvTh2Nn36b9/L/K/z/Ksj0YTt6QcKcWExtx2gk1OTPtdI6aZ08r8v/N8q5+kSvyz73yrKKEgxePRtp6W4xkmm+faaNNXKJX5Z7SfAUv0gX+X3nyrM1YO8dddDY3ntpvn2aNL9IVbWz70/Cl+kh/KWeg+cVmLs8CUme2o9QoiY76cmfbOv2bI5S/2bg6x/NUn6QfsuduPjQ84yqBgemaSWVRvjjj2VeTPs1+wkOngMwvx+OFRucoI/CvtobDaj5ExXS2reB0GnJn2lR03xyknYvt+dPb5RA7HO350NIkYzUQtN4wDB6acmfZUC39IRuc7T50xXKRI/A4fr96htsqxIIrocJ29I8jTk+TsqBIjlKk5Ic+v4qceUI5i+vD40OoSTtJ4eRqNQPV005M+08dCb9IRzFd1NVyjH5Z7qG0qO0/XXT1TvpyZ9ngRp5Rt7UqHUD4GnfpC1+17o86GXFKT7MdtMbKicfrupyZ9rUCc8okcxfujzrn6Rtx7DnuDzob9bj008oOGPhV5M0qBEOUTXNX7o86lGnG9yvdFDOqPEjfhXFtnfTlzWIE3383xH8IpquUDQ/Efc+VDscIO+uKjI4cYpy5pQi+/2t6vcHlSofuV2nLmtIlEniN8x3RTgXc0iRxVjSpVzt1ryYw65tSBvIPwqNdsVJBpUqQeiYWVZgcMAfKrQUYyT2V2lS1o1xwgYQD9bqa0o5nLtpUqWR5lI42D60Axw+Jrl47opUqWTB4WY20xEyfrxpUqlrEO3ScR8K6t3+mNKlSySDqY3dtQl/bJ8PClSqwjjzoG+klQUYieyKVKgdqkjNIB6J8KiQygG8Eid4w8a7SqwxLiYn1Zx6PjUgSkbIP1smKVKrQclSRj3gU5NrRx7KVKpEE5UcXQRMT0/wBKY48kRIiu0qsRC7Sa48gGuLfSd/11UqVSlPaM8Yp6iNsdh+JpUqJEkladtdWvYCE/wzSpUpbQujfcPG78KhKyMo6xSpUhmXb/AB7vnSpUqL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0" name="AutoShape 12" descr="data:image/jpeg;base64,/9j/4AAQSkZJRgABAQAAAQABAAD/2wCEAAkGBxMTEhUUEhQVFhUUFxQWFxcYFx4XGBgYFBQWFhQUFxgYHCggGBolHBQUITEhJSkrLi4uFx8zODMsNygtLiwBCgoKDg0OGhAQGywkHCQsLCwsLCwsLCwsLCwsLCwsLCwsLCwsLCwsLCwsLCwsLCwsLCwsLCwsLCwsLCwsLCwsLP/AABEIALcBEwMBIgACEQEDEQH/xAAcAAABBQEBAQAAAAAAAAAAAAAGAAIDBAUBBwj/xABKEAABAwEEBQgHBAcHAwUAAAABAgMRAAQSITEFE0FRYQZScYGRobHRFCIyksHh8AcVQlMWI2JygtLxY4OTorLC0zNDlBdEc+Ly/8QAGAEBAQEBAQAAAAAAAAAAAAAAAAECAwT/xAAnEQEAAgICAgEEAQUAAAAAAAAAARECEhNRITEDImGBkUEUMnGhwf/aAAwDAQACEQMRAD8AIKxNLcpG2F3FJVMZiI7yK1n30oErUEjecB20HctHm13FNlK1ZQkg11Yx/wAW07DpZISlaj7eMYcN5rcYdCzeSQRGwz4V5/aLIpbLMJzwxIEdM0TcktFejtmRKlnG7BHakkVmffv/AE7Xjp/Z57v/AIIajWuKbaFkCR4VWTaSserB4fPZWnAx20KSRMwo78uirSHCM5PGsvSDhuQUwQRnj51JabbCBO0dVBqodBp9YdgtUiSejOOqtRq0pjCiLFKuA12gVKqtotoSYNRo0iCeFBepVj2vlA2kwMfhWfaOUidkjhNLWhPNYnKoShPTWC5p0TgDjsOVRu6XStI1l7DKDh4UjKF1FnJ3QQDetVExhhPfWlQgOVikouNmBEbz1yKjTylUBiQenDsqWTiMG3BcVS1gKBjiKCk6fUd566tNaSKhJMRsBPwotC55wSkzSdWL4MjtoMGllXsyR0xFSOaTEYk4/tk91PB5b+l3AEkAjEx21WfIUEISQcRMGY6YrGXpBIGHXM+dNTpSMiYjKYpOUQsfHlNzAgtKby0D8IxnZ2113F0E+ykZnKemh2z6W9Y3jI3FUirbWmU+srDt3UtmmmcXSdiQKuC1JSnE0GWjSl4n1oC9xxqlryVQleHFUUs1egotqDt7anChvoEatwkTmMhemTWpZdIXJvSJ2TIHZSyhPNcvVip0onblvvVK3b0KBuqy41bSmreFKstNr4+NKgx9P6VUtKmigJnbenryoWFjUD/1ceiiHTLTaidXaELu879WR2k9lYatF2gguJQpaB+JJCh2Ak1jd01mGq60otNfrFJwMxGPHI1KzbnWwAl9cDZCT4pqlbFqS01gZu4jqFVrLaQMVHHdFTKp9wuOecR4mf2M9GaYU4YIJ4yBHHKu2m0BLqVCCDgSDND9qtRRcKYnOAPKq1q0opWIwM4bIPQa3dMVYr0u+UovXUkHDA4nHiIqs+oKCLxUAE5CM42ihd3SKrhSrfOcEEGesVErTBunE9uX1jTZNRKnSCRAyCZ4VXY0gVkhIIz6PCaExpb1YO09NQ2i18w9cQazstPTNF6QGrKlKSAnA7PGradJtxeKkgbJIrx1TxiJMGmJXxpuavS9KaSSuFNlKsYwPiax02y4VJXiZwAxz40OWbSKm0wAI41nqfJVe28MKbFCC3ugEQc84wjhxqBy0QBh0Vla+c+2uBRONRpcetJwkg405NonDGBuPnVBa5qQKqDRL6Rlns+dV3HiTnP1squtY66TauFFWEOxtqf0xQ24bYqiTTi7GVBouaQJiCAN8RNRnSE8TwrLUqU1xKjsqo2rPb8YIz2zWgLuGAnvoYS501oNWkKGF6QM5rlndw9XwVrl56dfdgqqoFxjTVk7a4VV0eZKt290ipCcRJ7R86pk9lRuu49FVGku0SbyVeztg/CpvTCUgnPpPbnWMt3AYddSKtBiKWNe1aQJKbpJPAk+Jq7o7SaAoJuFJO+fgqhhCjMyBTzJxvE9NXaYSnpqS3zu5f8ANSrz5Ol3gICjh0Uq1ySmsK9sfUqAfn105q2KAi8oDgcOyoQRnI7aSyN444iubYl0ppBxDDCE5FMkQNw3g76zXrcgtmWk3zheBIjjdEDtmpuULwDNnxHs7+ArCflMXsLwCkzhKSSARvGBx4Uy9pHpsMvoKUwtSV7SoSk1TtL5CsSJG0Yg1QS6N4iurcTsUMOPjUsWLRaCcagvbM66pIUM+ympROCcYE4YwBmTGVUNqUdPZUaQDlB8Knaxw8KCO5jSV0VYukZjuqu8tJ2iekUHEr2Gmqz+jXZwzFTBsEAxskcdniDQNQwVEBIlSsABtPbVi0WFbSwh1K0GJIIHdjVRzDGrAtEiAhGG3b41RxFjKiQgXt8xs66atcDdsqNzOa5EnbUEiEjdNPKqYKd00V0zspl+Ma6pfGKqOrxoiQvSKfn0VWRP0KthAjdQdQAcsIq+llIZC59YmCMP2uvYKoxV9RHowjeZxP7WzKi3MKF+uYmmhQrs0HSaiWjEVaSgmAJJOQGJPVtqC0srQq6tCkK3KSUnsImiI3U7qSsummvjCkxjVEiW4209OBpop4qKkCxwpUrvClUH08LMjmp7BXPRG+Yn3RXNbS1tVENstFmZjWrZbmYvqSiYiYvETEjtq0hKSARBEYEZQcRHCvFftQe9J0sxZs0p1DUbi+5eWfdUjsr2UOjZXTPDXHGf5lLTXBSuCvPOSfLa0WvSL7BDQYa1xBCVXyEOhtuVXokzOWw1Grlral6XVYWQzq0lQkpVelDF9V5QVAF8R7OVXiyuvtZcD6225hkAvOttg5Fa0oB6LxE11i1MrQFoW2pCpurSpJSYJBhQMHEEdVeDpYtdv0ssL9GcfaKwoOBZs0MfqykJgqKbxmIxJJ21P9pabQq1Wexr1ASEp1KGUlCU69Qb9YQADeROAwB211/p4uIvz7TZ7hbbewykLedbbQogBS1pQkkgkAFRAJgE9VT2d1C0haFJUlQBSpJBSQciCMCK8T+1R20JasdleU2pY1ioaSQmBcbZACsZi/21oco+UOldGIs942QNFOrQ0hKl3Q0lICVlUE+rGKTEzlhWY+C4ip8zZb2C6KRbScwOygblHymtiWrOphNmZDyG1uO2h1KUtlwCUJSVAqKZkmDuAJoT0z9otqsrqLlss1tSQSsIauBMEerfScyJgyYjEb84/Dll6WZh7EqxtnNCD/CKge0NZ1wFsMqAyvNpMSZMSN9efaZ5d2xOlPQrM20sS2kBcg3lNBxRKwcAJxwPsmq1o5b6Sslvas1rFmcDpawaChCXVlAKVKgyCDgoHLjNI+DKf1ZcD1zkfYDnY7Mf7lHlUY5FaPkEWRjDEeoI7MjQRpT7Snzbl2Vo2ezNtrWgu2gKVJRImEkBIJGE8MdlbfJHlDpB20FDybK/Z/WHpNmdQQCASklGsKoJF2LoIJ2ipPw5RFyW1dIfZ/o54gqsyEkflqU1PSG1JCjxNUv/AEu0dsbWP71Z/wBSjVLSvKi3i0KQTYbEymbq7S8ha1gHAhCHMCc4IwG01W5F/aC+/bjZHgw4P1l15i8EnVgqvQomUmIkRidudOHKrLXn/smsSvZW+joWk/6kGs+0fY60R6lpcH7yEq8Ltel6ymelp394865K8htn2O2gA6t9lfBaVN+F+hi3fZbpNs4MBwb23UnuWUq7q+iU2pJyNSpWDQfK1q5PWplX65h5sDaptQT75F3vpi0GPjX1dhWHpTkfYbTOts7ZUc1JFxfTeRBPXUIfNakCRWm8AbKiImTun8XXXqOl/sfbONmfUj9lwX09AUmCOsKoO01yOt9nZCXGSpKMb7X6xO3OIUBxIotWCSmkhGFSXYOFPTIGz66DS1o1gEKBGBBkEGI6KfpO3OOrl1RUQIBO6q6ioYyOz51PZLU4gqENKCswtpK+tJUCU9RqopuZV1pOFSqBrpipYhGdPyrt4ExSWKBwXSpgSKVQfSevpa+gW38p3UaNRagEa1QRsN2VKgm7M5YxNLk9ymddsTtodCL7esiAUpNxAUJBJjOM9lddWLDen9F6QGlXLYxZiu64FNlUXVXG0tgkXgYwnZRLoPT+mFvtptFkabaJ9dYSZSIOI/WnbGyq/IjlU9ay6HQgXAggpBT7V6QZJ5tVOTfLK0P2wtLDer/WRdSQoXMvWKjPZXWcpmKmI8JbE5It6R0daHUixLeU4Ai9iEeqokLDsXbp2zGzKtfkHoW1t6SetNrbu3kvG+CCkrccSTdxJiL0TsqTS3LJ9u3pYSEFu+0gyk3jrLsm9ege1u2UZelVcvkmf49ngG/Zxoa0tWy0Wi0tKb1iV3ZIMlx0LUPVJ5oqHltoa2K0k3a2GQ8lGpUkXgMWjN1QJBzxkb6LdJ6S1bLjgglCFqE5SlJInsod5Ecp3rTrQ9c9QNkFKSn278g4mfZFTfK9jwpcoNGWy12+xvqYKUITZtZChdRDpW4MTJgK2bqt/axoi02tVn9HaLgbS7JBSIKyjnEcyoGeWL50hqPU1WsUiLpvQkHG9ezkTlWhy05SO2Ztss3by1EEqSVYATgARtIpGWUTH2PAf5R6ItSNJekLsirawICECVJuBF1CCADdunGCmCRO2u6c0NbrXaLM4qxIZZSUDVtlPqI1gKyuIkkDIDIDCaJhyhc+7/SSE6zVXog3b2QMTMbYmouRHKR60ocL1yUKSAUpKcFA4EEnd31eTL9HhW0LoW0/fbtrdaKWrz5QslJmUltswDOKeFLTugrS/ppp/VH0dtdnN+UxDQCzhM+3IyqLk5yztD1tUysN6r9bEJIULk3cSYOWOG2u8p+WdoYtaWmg1cAbvXgSolRxEhQjCNlTfK/xR4Q2xzSCXlenaOb0gmLqFpaQDgcFBSG1KEj8JAqLkfyTtYtD1pSj0IFt9LKCq8Qp1Cktg5m4gkKlWMpThuJOV+nnWEILNy8pRkqE4AbBIxkitHQWlVu2dtxcBagL0ZTeuyAT105ZiKiFp59yX0ZarI44HdE+lOqUCl1xSbqSJkhSkqQZJmZBrb5C8n7Y1pR202pkICg+bySkovLWICADITF6JGQo3TaoJxnCfGnptJwxz8pwqZfNlN+PZTWdfhJ6D4VIl6AB1YDyrFtFq9U9XiKwtL6WbdU2FG1tal1LktgpC7k+ouJvIP0a4U0N3nsv3k9xn4VYQ/NYDryV3JEgqBgjckqGB6qsvWhaUHVBJWAbqVEpSTskiSBPA0obIdrjlrCQVKIAGZOArBD6Uw2h8JcWu966i4ohKgHghKl3jsGZCJGYABbyzsDlpsTzLMX1pAAORgglPWAR10ryNtvTjJycQf4gfjWNZNM29RWhabGn1Tq3krUpIWMtY0SFXTiJCpG414FaeTVqZV+vs7iBleuggTP40ykHrkVb5U6OLrjNogTaEDWGP+81DbnRPqK/jNdNGNnstq5GN29m/bWmrNavzrOsEL/aUk4HoMmMlCvJuV/Jd+wKAdKVtqMIdQfVVtunahcAm6dxgmDVzQ1hctLYZLRUWwdQsC8gESVMLXim4o4pJOCidijF+z8idIiYshuqELQpTdxac4hKsMQCIiCARBAjM4R2sZz0AFwRGPaaluxRDpzkLbWP1gZcU1ngm+pGJF1wIxwj2wLpEHCYA/B2939TXOfDpBgFcuzUl+mk9NQQlB+ttPS3I2UlObCaWsoJUpG+uVzXUqivaH9EtKZDCmwWgAAjEABOURiIimWbRTTbRaQ2A2b0pxM3vaknE1tkimKivRbjQe0dohqzhQZRdvROJJMZYqJwxPbVWy6HYacU622ErMyZJ9oyYBMDqojdAqm9ViUmGJaNFMKdDymwXBBCpOafZMTBI6NlWy/T1rqFaq0ya64FJKVCQQQQciDgRVXR9kaYBDSLt6JzMxliTxPbVhxwgEgSQCQMpMYCTlNMYdJSCpN0kAlJIMHdIwNLWlZOj2Q7rg2NZJN7HMiCYmJ48ak0gw28AHUXgDInYcsxjVia44RhFTZaRFCNXqro1d27d2XYiKbo5ltlJS0m6CZMSZPScakNcpsUistjZbWXEISlaplQnaZPATwp1osTDjgccQlS0xBM/hxEiYMcafUVpSopIQQFYQT0idm6RU2Wlu2Bt0BLgvAGRiRHWMasMPJQkITASkAADZFYLheSAVKbzSMEqJMqAGW0zu+UDWkryJLqAZkXfxJAjAKBOKsMpiaFCpFtipW7YN/fQoLUoJ/67d6UnEiIuidkmVSYwyGIxqfRr6iv1nW1wlWCSCoesnckYYGTtkYYSYoltNswGP4kf601ZFq41h2pz1RwUg9QUJqym0jeKgvuWs3kdJ/0mrIthjzrFW+CtuCJlWHC6cfCrYcqKv2ZaEAJQhCQkyAlIABIIkADAwTjxq83b+NYocptotQQkmejbj5VARC3g549NQKYs6ovNNmDIBSInnRvwGPAVhaOfUpCVFaFyMSkEA9Ek1actEDKSTCRvOee6ASeANFkSMWtIGAA+uFXbPb420GhTvOR0XVDqvXsOm71VZstskTiDiCDmCDBH1mINSgcN2tJzrI07yMsNs9ZxpIc/MR6q+sjBX8U1kt24itGz6XjOlDzTlN9mtpst5xhtu0tZwEnWJHFu8b3SmTwFAC7QMf1Te3YrA7fxV9P2bSoNC/L/kE1b0KdYuotQEg5Jdj8DnHYF5jCZGFSlt4Ep5JzbR/m/mqNT37Ke/4mpm7ColQUbl0lKgoYhQMEEbwRVlu3aizusQFFwzfBIjLCCMcqkxSxXbK1nAdlcqK8dxpUHuzOnEq9lpSv3VXvBFTN229/2VD+8A8U1nm2iM6ci1ivRq4W2Wi2fbDo6FIP+2kuzsna7HEoPdd+NZiLWKnRaalLZr2jjPqGRxF09gJqo7YHBiRh0/CtRFoFa2hrMHVY5Ck5URFghxMcKiJqPSGntdanwboabUpLZwGCFXCSdsnGojbm+ej3hWdrapZmlNVPT2+ej3h51309vnp7RU2WlxZmmAVW9Pb56e0UvTm+en3qWLMUgKr+mt89PvUvT2uentqWJ1tgiFAEHMESOw030VHMR7oz35cBUY0g3z09tL7wb56athxsTZx1aJ/dG3PZxNSNsJGSUjZgAOrDoFQjSDfPTXfvBrnilidaJBByNUjolrmn31edTHSDXPH11U06Sa547D5VA6yWNDaryBBiJknDrNXkvms/7xa547D5UvvJrn9x8qDT19MWsEG8J4fCs46UaB9ruV5U4aTZ53cfKqNCw2oBIAQUbkxl1jCnW10EJnFIJvY4wUkSIxwJHVNZa9LMj8WfA+VOTpZrn9x8qiysWKzpbvKDqksqg3AuU3sisOReEiMEkZTtrSsTwhRggKVIEQQAlKRhsm7McawxbbPN4Xb3Oume2JqUaVa5/cfKiN5Vq8R408Ws7j2UPHSjXP3bDv6KkRbmj+L/ACnyqKIW9Ixt7xWpY+UQRio4ChA2tIEiT1R41C88FJxPrbtkU9szlTCCEvPWt5Td4LdccCAbvtrK8xtxoR068m8bqLgGwqJ7yKKWbXcDqYkqoWtzXrLJzrWUeLXH2pIbMZ9/ypVZScM+6lWGhYnSZjOuq0iSDeyGIxIxTiMuIFZZTXHD6p6D4V6ZyiYccYmJhutWhIQlAkJTEQccDOZzrUa0lxoTS6eFWG7SRTwTc+xkzbpom5N6TCCoyMEqMdCTXmTFvitzRdvmROYUO0VzzqmsYCeiVlbbijzFqPaFeNVC+KI9G6FU3YbWvmtqSNmaggYnDM0EOtrGMDqIPcDXOPDcrxtGNOForIZeKvZxqcIc5pq2lNEWiui0VQ1TnMNSNWR9XsNLV0JJz6AaXBS4bTFOTaaoah78tXf5V0Mv/lnv8qlwtS0BaKazbArLYYqkGnpxQR49kU/VOcw9lLgpoB4V3WiqIbc5hpatzmmlwUv60V0OCqASvmmnBDnNNLgpfvilNUlNrAkiBvOVNF6JGIyw37py76WUvzXQaoNlRnDIwZPAHZO+oH7eEkghRKZJiMAkJJOJE4KFVGvXQKrpyqK2PLQm8gwQU7NhIB8aVKW0EtE7KkU2E+0oCs8WS1PICw/dSRICQBhxOdSN8m7S4JLl8DrPhNY2h0jCek7NuQXLgQo7zgJ6M/hUVktcugqUQLxABMdw202z6AUBIV605knCro0MqbylAns8KnJjHs48pESmDngeIpimeKcucKzlJeiEuQOlz/kqutq0n/3Ch0JH+4mrzYpxSqaoHW4jDcocdxrBWlTiV4Y75oiRo9QJOsUSrMmMajRo1KfxdwqZfLcUsYVNh8WJX0aVEPow3nsrtY3KZoeFIrBBE7xXByeWM3R2GpkaAIzd7vlXTlx7NMjUOA4zUgIpzOhQPacPV/8AmrKdFtjNR6/lFTmx7OOVarNktRQoHcatIs6AMMug+dcXZmjiTHEH5VmfmiWo+Nu8p9Mto0ZqkEXrQpsQMwlCgtU9YA6680tCwASM4gdMx8aJHNDMKMqUsn9/wil9z2YbFe+fganLisYTEh/R9lCBsvHPyq6lFa6NHWcfhPvk/GpkNtJyQBxwNOXGDLGcpuZZDSoo65M6bShsqAIcSm6nDAwISZ4YdlYWsQP6Dyp4tY31mfl6Iwj+ZaPpaj+Fr3adrz+W12fKs0W4ca4baONc9nSoX21qnFtuOgU8vkf9trsArM9NTGZpvpoFNj6WuLR/ZNR0DypF/e03j9bqxxbRtme6nemDf302T6Wg66CLurbHQN3ZXdeNrTfhWYm2p30z0wU2T6WobQPykVmactaClKbiQpSvVu+0YBnCMsa76QndQ1pbSbgfUGSEqhMrIm4CMG0pMiTiSds7IrfxzMz4TKYpPZkrUVFDaimbpPqj1kyFe0QYwFWPuIld83ZzjMZXZy6OwUOo0vabMqSoLSslRBAglRlRwGE45HwijazWy+hCpTCkhQw2ETjXT5M88WcYxyQt6Pj2iT+7CfEGrSbMyB6zRX+8tX+0AVxTmOaer+tNU4naR0zFcubJvTFaRbUJF1NlAAmAJ8qp6NtN03yw2lwKlKinEeeHHbTy8neIpiigdJ4VN5PES0HNJJUbzjSCo4mCUiYGQxjKl6a3+Sn3j8BWcXEnMVxLiRsPbUnKZPDROkUfkg/xK8qXprX5HeqPCqibQjhTi6ONTZahMq3o2WdJ6/MV0W5GxlA6/lVUkbq4VjdUtKXRbkflI7T5Uqp3huHZSpa0rjSDRy13+A5/LXRa2/7bo1Dv8lEp0Qg5oSf7seVOTolAEXR/hp/lrrx4ptIVDrU5P/4Dv8lP17XNe/8AHd/komGh0cwe4keCaQ0SjYke6PKnHibSFlPN7nv8B3+Smw1/bj+4d/46MU2OMBh/D8qcLOreez5U48TaQgC1GT/TqHf+OnXmNpf/APHdH+2i7UK5yuykWDvPZTTFLkJwyT7T0f8AwOfy10ajnvf+O5/LRTqTzu6lqTzu6rpiXIZizR7b3Wwv+Wo1pa2Lc/wVj4UVBo7z2Uiwd/d8qaYp5CgSg5FXW05/LXLid6uttYHeKKtQrePr+GlqFc4e786ceK2F9Sg7+pCvKuhgcfdV5UUalXO7q7qTv7qaYpYYDKcvW9xQ/wBtRrQAcuvEdxFFYY491d1H1ApxwthMJTtA7aRCf2feos1Z391LVnf3fOpxwbBMhO0pB/eAoZ05ZVIdLqBfSsAKCSFKBTgDAMkR8a9R1R3js+dItHnDsrWEazcJl9TxdyzOvKQhDakgYAqF1I6ScABjRtZtGXEIQFJN0ATeTsGedGGpPO7vnXCwd/121rP6vbMRQXToxewg9Ch5mpUaGcON0nhE+FEepO/67a5qVfX9a58cdtfgOjQzvMV7ppDQjvNV7tEWrVw7aWrVvT2fOnHHZ+A4NBu8xXumkrQrvNV7pok1at47PnXSyd4qccdn4DH3I7uV0XDh10joVzaFe6aJvRzw7KQYPCrxx2fgM/crnNV7hpHQ7nNV7hom1SuH111zUq4dvzpxx2eOg2dEu81fuGuUTak8O2lU447GWOURn/pHt+VOVyk/sldv/wBayS1OUYfW2nagjb5Vw5M+29J6aZ5RLGOpPUr5VMnT6oktH3p+FYwQcp764G/6zTfPtdPs3Pv9OxK+wedN+/RzF9cVkBqaYWN5HeO+ryZ9rp9myvTh2Nn36b9/L/K/z/Ksj0YTt6QcKcWExtx2gk1OTPtdI6aZ08r8v/N8q5+kSvyz73yrKKEgxePRtp6W4xkmm+faaNNXKJX5Z7SfAUv0gX+X3nyrM1YO8dddDY3ntpvn2aNL9IVbWz70/Cl+kh/KWeg+cVmLs8CUme2o9QoiY76cmfbOv2bI5S/2bg6x/NUn6QfsuduPjQ84yqBgemaSWVRvjjj2VeTPs1+wkOngMwvx+OFRucoI/CvtobDaj5ExXS2reB0GnJn2lR03xyknYvt+dPb5RA7HO350NIkYzUQtN4wDB6acmfZUC39IRuc7T50xXKRI/A4fr96htsqxIIrocJ29I8jTk+TsqBIjlKk5Ic+v4qceUI5i+vD40OoSTtJ4eRqNQPV005M+08dCb9IRzFd1NVyjH5Z7qG0qO0/XXT1TvpyZ9ngRp5Rt7UqHUD4GnfpC1+17o86GXFKT7MdtMbKicfrupyZ9rUCc8okcxfujzrn6Rtx7DnuDzob9bj008oOGPhV5M0qBEOUTXNX7o86lGnG9yvdFDOqPEjfhXFtnfTlzWIE3383xH8IpquUDQ/Efc+VDscIO+uKjI4cYpy5pQi+/2t6vcHlSofuV2nLmtIlEniN8x3RTgXc0iRxVjSpVzt1ryYw65tSBvIPwqNdsVJBpUqQeiYWVZgcMAfKrQUYyT2V2lS1o1xwgYQD9bqa0o5nLtpUqWR5lI42D60Axw+Jrl47opUqWTB4WY20xEyfrxpUqlrEO3ScR8K6t3+mNKlSySDqY3dtQl/bJ8PClSqwjjzoG+klQUYieyKVKgdqkjNIB6J8KiQygG8Eid4w8a7SqwxLiYn1Zx6PjUgSkbIP1smKVKrQclSRj3gU5NrRx7KVKpEE5UcXQRMT0/wBKY48kRIiu0qsRC7Sa48gGuLfSd/11UqVSlPaM8Yp6iNsdh+JpUqJEkladtdWvYCE/wzSpUpbQujfcPG78KhKyMo6xSpUhmXb/AB7vnSpUqL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2" name="AutoShape 14" descr="data:image/jpeg;base64,/9j/4AAQSkZJRgABAQAAAQABAAD/2wCEAAkGBxMTEhUUEhQVFhUUFxQWFxcYFx4XGBgYFBQWFhQUFxgYHCggGBolHBQUITEhJSkrLi4uFx8zODMsNygtLiwBCgoKDg0OGhAQGywkHCQsLCwsLCwsLCwsLCwsLCwsLCwsLCwsLCwsLCwsLCwsLCwsLCwsLCwsLCwsLCwsLCwsLP/AABEIALcBEwMBIgACEQEDEQH/xAAcAAABBQEBAQAAAAAAAAAAAAAGAAIDBAUBBwj/xABKEAABAwEEBQgHBAcHAwUAAAABAgMRAAQSITEFE0FRYQZScYGRobHRFCIyksHh8AcVQlMWI2JygtLxY4OTorLC0zNDlBdEc+Ly/8QAGAEBAQEBAQAAAAAAAAAAAAAAAAECAwT/xAAnEQEAAgICAgEEAQUAAAAAAAAAARECEhNRITEDImGBkUEUMnGhwf/aAAwDAQACEQMRAD8AIKxNLcpG2F3FJVMZiI7yK1n30oErUEjecB20HctHm13FNlK1ZQkg11Yx/wAW07DpZISlaj7eMYcN5rcYdCzeSQRGwz4V5/aLIpbLMJzwxIEdM0TcktFejtmRKlnG7BHakkVmffv/AE7Xjp/Z57v/AIIajWuKbaFkCR4VWTaSserB4fPZWnAx20KSRMwo78uirSHCM5PGsvSDhuQUwQRnj51JabbCBO0dVBqodBp9YdgtUiSejOOqtRq0pjCiLFKuA12gVKqtotoSYNRo0iCeFBepVj2vlA2kwMfhWfaOUidkjhNLWhPNYnKoShPTWC5p0TgDjsOVRu6XStI1l7DKDh4UjKF1FnJ3QQDetVExhhPfWlQgOVikouNmBEbz1yKjTylUBiQenDsqWTiMG3BcVS1gKBjiKCk6fUd566tNaSKhJMRsBPwotC55wSkzSdWL4MjtoMGllXsyR0xFSOaTEYk4/tk91PB5b+l3AEkAjEx21WfIUEISQcRMGY6YrGXpBIGHXM+dNTpSMiYjKYpOUQsfHlNzAgtKby0D8IxnZ2113F0E+ykZnKemh2z6W9Y3jI3FUirbWmU+srDt3UtmmmcXSdiQKuC1JSnE0GWjSl4n1oC9xxqlryVQleHFUUs1egotqDt7anChvoEatwkTmMhemTWpZdIXJvSJ2TIHZSyhPNcvVip0onblvvVK3b0KBuqy41bSmreFKstNr4+NKgx9P6VUtKmigJnbenryoWFjUD/1ceiiHTLTaidXaELu879WR2k9lYatF2gguJQpaB+JJCh2Ak1jd01mGq60otNfrFJwMxGPHI1KzbnWwAl9cDZCT4pqlbFqS01gZu4jqFVrLaQMVHHdFTKp9wuOecR4mf2M9GaYU4YIJ4yBHHKu2m0BLqVCCDgSDND9qtRRcKYnOAPKq1q0opWIwM4bIPQa3dMVYr0u+UovXUkHDA4nHiIqs+oKCLxUAE5CM42ihd3SKrhSrfOcEEGesVErTBunE9uX1jTZNRKnSCRAyCZ4VXY0gVkhIIz6PCaExpb1YO09NQ2i18w9cQazstPTNF6QGrKlKSAnA7PGradJtxeKkgbJIrx1TxiJMGmJXxpuavS9KaSSuFNlKsYwPiax02y4VJXiZwAxz40OWbSKm0wAI41nqfJVe28MKbFCC3ugEQc84wjhxqBy0QBh0Vla+c+2uBRONRpcetJwkg405NonDGBuPnVBa5qQKqDRL6Rlns+dV3HiTnP1squtY66TauFFWEOxtqf0xQ24bYqiTTi7GVBouaQJiCAN8RNRnSE8TwrLUqU1xKjsqo2rPb8YIz2zWgLuGAnvoYS501oNWkKGF6QM5rlndw9XwVrl56dfdgqqoFxjTVk7a4VV0eZKt290ipCcRJ7R86pk9lRuu49FVGku0SbyVeztg/CpvTCUgnPpPbnWMt3AYddSKtBiKWNe1aQJKbpJPAk+Jq7o7SaAoJuFJO+fgqhhCjMyBTzJxvE9NXaYSnpqS3zu5f8ANSrz5Ol3gICjh0Uq1ySmsK9sfUqAfn105q2KAi8oDgcOyoQRnI7aSyN444iubYl0ppBxDDCE5FMkQNw3g76zXrcgtmWk3zheBIjjdEDtmpuULwDNnxHs7+ArCflMXsLwCkzhKSSARvGBx4Uy9pHpsMvoKUwtSV7SoSk1TtL5CsSJG0Yg1QS6N4iurcTsUMOPjUsWLRaCcagvbM66pIUM+ympROCcYE4YwBmTGVUNqUdPZUaQDlB8Knaxw8KCO5jSV0VYukZjuqu8tJ2iekUHEr2Gmqz+jXZwzFTBsEAxskcdniDQNQwVEBIlSsABtPbVi0WFbSwh1K0GJIIHdjVRzDGrAtEiAhGG3b41RxFjKiQgXt8xs66atcDdsqNzOa5EnbUEiEjdNPKqYKd00V0zspl+Ma6pfGKqOrxoiQvSKfn0VWRP0KthAjdQdQAcsIq+llIZC59YmCMP2uvYKoxV9RHowjeZxP7WzKi3MKF+uYmmhQrs0HSaiWjEVaSgmAJJOQGJPVtqC0srQq6tCkK3KSUnsImiI3U7qSsummvjCkxjVEiW4209OBpop4qKkCxwpUrvClUH08LMjmp7BXPRG+Yn3RXNbS1tVENstFmZjWrZbmYvqSiYiYvETEjtq0hKSARBEYEZQcRHCvFftQe9J0sxZs0p1DUbi+5eWfdUjsr2UOjZXTPDXHGf5lLTXBSuCvPOSfLa0WvSL7BDQYa1xBCVXyEOhtuVXokzOWw1Grlral6XVYWQzq0lQkpVelDF9V5QVAF8R7OVXiyuvtZcD6225hkAvOttg5Fa0oB6LxE11i1MrQFoW2pCpurSpJSYJBhQMHEEdVeDpYtdv0ssL9GcfaKwoOBZs0MfqykJgqKbxmIxJJ21P9pabQq1Wexr1ASEp1KGUlCU69Qb9YQADeROAwB211/p4uIvz7TZ7hbbewykLedbbQogBS1pQkkgkAFRAJgE9VT2d1C0haFJUlQBSpJBSQciCMCK8T+1R20JasdleU2pY1ioaSQmBcbZACsZi/21oco+UOldGIs942QNFOrQ0hKl3Q0lICVlUE+rGKTEzlhWY+C4ip8zZb2C6KRbScwOygblHymtiWrOphNmZDyG1uO2h1KUtlwCUJSVAqKZkmDuAJoT0z9otqsrqLlss1tSQSsIauBMEerfScyJgyYjEb84/Dll6WZh7EqxtnNCD/CKge0NZ1wFsMqAyvNpMSZMSN9efaZ5d2xOlPQrM20sS2kBcg3lNBxRKwcAJxwPsmq1o5b6Sslvas1rFmcDpawaChCXVlAKVKgyCDgoHLjNI+DKf1ZcD1zkfYDnY7Mf7lHlUY5FaPkEWRjDEeoI7MjQRpT7Snzbl2Vo2ezNtrWgu2gKVJRImEkBIJGE8MdlbfJHlDpB20FDybK/Z/WHpNmdQQCASklGsKoJF2LoIJ2ipPw5RFyW1dIfZ/o54gqsyEkflqU1PSG1JCjxNUv/AEu0dsbWP71Z/wBSjVLSvKi3i0KQTYbEymbq7S8ha1gHAhCHMCc4IwG01W5F/aC+/bjZHgw4P1l15i8EnVgqvQomUmIkRidudOHKrLXn/smsSvZW+joWk/6kGs+0fY60R6lpcH7yEq8Ltel6ymelp394865K8htn2O2gA6t9lfBaVN+F+hi3fZbpNs4MBwb23UnuWUq7q+iU2pJyNSpWDQfK1q5PWplX65h5sDaptQT75F3vpi0GPjX1dhWHpTkfYbTOts7ZUc1JFxfTeRBPXUIfNakCRWm8AbKiImTun8XXXqOl/sfbONmfUj9lwX09AUmCOsKoO01yOt9nZCXGSpKMb7X6xO3OIUBxIotWCSmkhGFSXYOFPTIGz66DS1o1gEKBGBBkEGI6KfpO3OOrl1RUQIBO6q6ioYyOz51PZLU4gqENKCswtpK+tJUCU9RqopuZV1pOFSqBrpipYhGdPyrt4ExSWKBwXSpgSKVQfSevpa+gW38p3UaNRagEa1QRsN2VKgm7M5YxNLk9ymddsTtodCL7esiAUpNxAUJBJjOM9lddWLDen9F6QGlXLYxZiu64FNlUXVXG0tgkXgYwnZRLoPT+mFvtptFkabaJ9dYSZSIOI/WnbGyq/IjlU9ay6HQgXAggpBT7V6QZJ5tVOTfLK0P2wtLDer/WRdSQoXMvWKjPZXWcpmKmI8JbE5It6R0daHUixLeU4Ai9iEeqokLDsXbp2zGzKtfkHoW1t6SetNrbu3kvG+CCkrccSTdxJiL0TsqTS3LJ9u3pYSEFu+0gyk3jrLsm9ege1u2UZelVcvkmf49ngG/Zxoa0tWy0Wi0tKb1iV3ZIMlx0LUPVJ5oqHltoa2K0k3a2GQ8lGpUkXgMWjN1QJBzxkb6LdJ6S1bLjgglCFqE5SlJInsod5Ecp3rTrQ9c9QNkFKSn278g4mfZFTfK9jwpcoNGWy12+xvqYKUITZtZChdRDpW4MTJgK2bqt/axoi02tVn9HaLgbS7JBSIKyjnEcyoGeWL50hqPU1WsUiLpvQkHG9ezkTlWhy05SO2Ztss3by1EEqSVYATgARtIpGWUTH2PAf5R6ItSNJekLsirawICECVJuBF1CCADdunGCmCRO2u6c0NbrXaLM4qxIZZSUDVtlPqI1gKyuIkkDIDIDCaJhyhc+7/SSE6zVXog3b2QMTMbYmouRHKR60ocL1yUKSAUpKcFA4EEnd31eTL9HhW0LoW0/fbtrdaKWrz5QslJmUltswDOKeFLTugrS/ppp/VH0dtdnN+UxDQCzhM+3IyqLk5yztD1tUysN6r9bEJIULk3cSYOWOG2u8p+WdoYtaWmg1cAbvXgSolRxEhQjCNlTfK/xR4Q2xzSCXlenaOb0gmLqFpaQDgcFBSG1KEj8JAqLkfyTtYtD1pSj0IFt9LKCq8Qp1Cktg5m4gkKlWMpThuJOV+nnWEILNy8pRkqE4AbBIxkitHQWlVu2dtxcBagL0ZTeuyAT105ZiKiFp59yX0ZarI44HdE+lOqUCl1xSbqSJkhSkqQZJmZBrb5C8n7Y1pR202pkICg+bySkovLWICADITF6JGQo3TaoJxnCfGnptJwxz8pwqZfNlN+PZTWdfhJ6D4VIl6AB1YDyrFtFq9U9XiKwtL6WbdU2FG1tal1LktgpC7k+ouJvIP0a4U0N3nsv3k9xn4VYQ/NYDryV3JEgqBgjckqGB6qsvWhaUHVBJWAbqVEpSTskiSBPA0obIdrjlrCQVKIAGZOArBD6Uw2h8JcWu966i4ohKgHghKl3jsGZCJGYABbyzsDlpsTzLMX1pAAORgglPWAR10ryNtvTjJycQf4gfjWNZNM29RWhabGn1Tq3krUpIWMtY0SFXTiJCpG414FaeTVqZV+vs7iBleuggTP40ykHrkVb5U6OLrjNogTaEDWGP+81DbnRPqK/jNdNGNnstq5GN29m/bWmrNavzrOsEL/aUk4HoMmMlCvJuV/Jd+wKAdKVtqMIdQfVVtunahcAm6dxgmDVzQ1hctLYZLRUWwdQsC8gESVMLXim4o4pJOCidijF+z8idIiYshuqELQpTdxac4hKsMQCIiCARBAjM4R2sZz0AFwRGPaaluxRDpzkLbWP1gZcU1ngm+pGJF1wIxwj2wLpEHCYA/B2939TXOfDpBgFcuzUl+mk9NQQlB+ttPS3I2UlObCaWsoJUpG+uVzXUqivaH9EtKZDCmwWgAAjEABOURiIimWbRTTbRaQ2A2b0pxM3vaknE1tkimKivRbjQe0dohqzhQZRdvROJJMZYqJwxPbVWy6HYacU622ErMyZJ9oyYBMDqojdAqm9ViUmGJaNFMKdDymwXBBCpOafZMTBI6NlWy/T1rqFaq0ya64FJKVCQQQQciDgRVXR9kaYBDSLt6JzMxliTxPbVhxwgEgSQCQMpMYCTlNMYdJSCpN0kAlJIMHdIwNLWlZOj2Q7rg2NZJN7HMiCYmJ48ak0gw28AHUXgDInYcsxjVia44RhFTZaRFCNXqro1d27d2XYiKbo5ltlJS0m6CZMSZPScakNcpsUistjZbWXEISlaplQnaZPATwp1osTDjgccQlS0xBM/hxEiYMcafUVpSopIQQFYQT0idm6RU2Wlu2Bt0BLgvAGRiRHWMasMPJQkITASkAADZFYLheSAVKbzSMEqJMqAGW0zu+UDWkryJLqAZkXfxJAjAKBOKsMpiaFCpFtipW7YN/fQoLUoJ/67d6UnEiIuidkmVSYwyGIxqfRr6iv1nW1wlWCSCoesnckYYGTtkYYSYoltNswGP4kf601ZFq41h2pz1RwUg9QUJqym0jeKgvuWs3kdJ/0mrIthjzrFW+CtuCJlWHC6cfCrYcqKv2ZaEAJQhCQkyAlIABIIkADAwTjxq83b+NYocptotQQkmejbj5VARC3g549NQKYs6ovNNmDIBSInnRvwGPAVhaOfUpCVFaFyMSkEA9Ek1actEDKSTCRvOee6ASeANFkSMWtIGAA+uFXbPb420GhTvOR0XVDqvXsOm71VZstskTiDiCDmCDBH1mINSgcN2tJzrI07yMsNs9ZxpIc/MR6q+sjBX8U1kt24itGz6XjOlDzTlN9mtpst5xhtu0tZwEnWJHFu8b3SmTwFAC7QMf1Te3YrA7fxV9P2bSoNC/L/kE1b0KdYuotQEg5Jdj8DnHYF5jCZGFSlt4Ep5JzbR/m/mqNT37Ke/4mpm7ColQUbl0lKgoYhQMEEbwRVlu3aizusQFFwzfBIjLCCMcqkxSxXbK1nAdlcqK8dxpUHuzOnEq9lpSv3VXvBFTN229/2VD+8A8U1nm2iM6ci1ivRq4W2Wi2fbDo6FIP+2kuzsna7HEoPdd+NZiLWKnRaalLZr2jjPqGRxF09gJqo7YHBiRh0/CtRFoFa2hrMHVY5Ck5URFghxMcKiJqPSGntdanwboabUpLZwGCFXCSdsnGojbm+ej3hWdrapZmlNVPT2+ej3h51309vnp7RU2WlxZmmAVW9Pb56e0UvTm+en3qWLMUgKr+mt89PvUvT2uentqWJ1tgiFAEHMESOw030VHMR7oz35cBUY0g3z09tL7wb56athxsTZx1aJ/dG3PZxNSNsJGSUjZgAOrDoFQjSDfPTXfvBrnilidaJBByNUjolrmn31edTHSDXPH11U06Sa547D5VA6yWNDaryBBiJknDrNXkvms/7xa547D5UvvJrn9x8qDT19MWsEG8J4fCs46UaB9ruV5U4aTZ53cfKqNCw2oBIAQUbkxl1jCnW10EJnFIJvY4wUkSIxwJHVNZa9LMj8WfA+VOTpZrn9x8qiysWKzpbvKDqksqg3AuU3sisOReEiMEkZTtrSsTwhRggKVIEQQAlKRhsm7McawxbbPN4Xb3Oume2JqUaVa5/cfKiN5Vq8R408Ws7j2UPHSjXP3bDv6KkRbmj+L/ACnyqKIW9Ixt7xWpY+UQRio4ChA2tIEiT1R41C88FJxPrbtkU9szlTCCEvPWt5Td4LdccCAbvtrK8xtxoR068m8bqLgGwqJ7yKKWbXcDqYkqoWtzXrLJzrWUeLXH2pIbMZ9/ypVZScM+6lWGhYnSZjOuq0iSDeyGIxIxTiMuIFZZTXHD6p6D4V6ZyiYccYmJhutWhIQlAkJTEQccDOZzrUa0lxoTS6eFWG7SRTwTc+xkzbpom5N6TCCoyMEqMdCTXmTFvitzRdvmROYUO0VzzqmsYCeiVlbbijzFqPaFeNVC+KI9G6FU3YbWvmtqSNmaggYnDM0EOtrGMDqIPcDXOPDcrxtGNOForIZeKvZxqcIc5pq2lNEWiui0VQ1TnMNSNWR9XsNLV0JJz6AaXBS4bTFOTaaoah78tXf5V0Mv/lnv8qlwtS0BaKazbArLYYqkGnpxQR49kU/VOcw9lLgpoB4V3WiqIbc5hpatzmmlwUv60V0OCqASvmmnBDnNNLgpfvilNUlNrAkiBvOVNF6JGIyw37py76WUvzXQaoNlRnDIwZPAHZO+oH7eEkghRKZJiMAkJJOJE4KFVGvXQKrpyqK2PLQm8gwQU7NhIB8aVKW0EtE7KkU2E+0oCs8WS1PICw/dSRICQBhxOdSN8m7S4JLl8DrPhNY2h0jCek7NuQXLgQo7zgJ6M/hUVktcugqUQLxABMdw202z6AUBIV605knCro0MqbylAns8KnJjHs48pESmDngeIpimeKcucKzlJeiEuQOlz/kqutq0n/3Ch0JH+4mrzYpxSqaoHW4jDcocdxrBWlTiV4Y75oiRo9QJOsUSrMmMajRo1KfxdwqZfLcUsYVNh8WJX0aVEPow3nsrtY3KZoeFIrBBE7xXByeWM3R2GpkaAIzd7vlXTlx7NMjUOA4zUgIpzOhQPacPV/8AmrKdFtjNR6/lFTmx7OOVarNktRQoHcatIs6AMMug+dcXZmjiTHEH5VmfmiWo+Nu8p9Mto0ZqkEXrQpsQMwlCgtU9YA6680tCwASM4gdMx8aJHNDMKMqUsn9/wil9z2YbFe+fganLisYTEh/R9lCBsvHPyq6lFa6NHWcfhPvk/GpkNtJyQBxwNOXGDLGcpuZZDSoo65M6bShsqAIcSm6nDAwISZ4YdlYWsQP6Dyp4tY31mfl6Iwj+ZaPpaj+Fr3adrz+W12fKs0W4ca4baONc9nSoX21qnFtuOgU8vkf9trsArM9NTGZpvpoFNj6WuLR/ZNR0DypF/e03j9bqxxbRtme6nemDf302T6Wg66CLurbHQN3ZXdeNrTfhWYm2p30z0wU2T6WobQPykVmactaClKbiQpSvVu+0YBnCMsa76QndQ1pbSbgfUGSEqhMrIm4CMG0pMiTiSds7IrfxzMz4TKYpPZkrUVFDaimbpPqj1kyFe0QYwFWPuIld83ZzjMZXZy6OwUOo0vabMqSoLSslRBAglRlRwGE45HwijazWy+hCpTCkhQw2ETjXT5M88WcYxyQt6Pj2iT+7CfEGrSbMyB6zRX+8tX+0AVxTmOaer+tNU4naR0zFcubJvTFaRbUJF1NlAAmAJ8qp6NtN03yw2lwKlKinEeeHHbTy8neIpiigdJ4VN5PES0HNJJUbzjSCo4mCUiYGQxjKl6a3+Sn3j8BWcXEnMVxLiRsPbUnKZPDROkUfkg/xK8qXprX5HeqPCqibQjhTi6ONTZahMq3o2WdJ6/MV0W5GxlA6/lVUkbq4VjdUtKXRbkflI7T5Uqp3huHZSpa0rjSDRy13+A5/LXRa2/7bo1Dv8lEp0Qg5oSf7seVOTolAEXR/hp/lrrx4ptIVDrU5P/4Dv8lP17XNe/8AHd/komGh0cwe4keCaQ0SjYke6PKnHibSFlPN7nv8B3+Smw1/bj+4d/46MU2OMBh/D8qcLOreez5U48TaQgC1GT/TqHf+OnXmNpf/APHdH+2i7UK5yuykWDvPZTTFLkJwyT7T0f8AwOfy10ajnvf+O5/LRTqTzu6lqTzu6rpiXIZizR7b3Wwv+Wo1pa2Lc/wVj4UVBo7z2Uiwd/d8qaYp5CgSg5FXW05/LXLid6uttYHeKKtQrePr+GlqFc4e786ceK2F9Sg7+pCvKuhgcfdV5UUalXO7q7qTv7qaYpYYDKcvW9xQ/wBtRrQAcuvEdxFFYY491d1H1ApxwthMJTtA7aRCf2feos1Z391LVnf3fOpxwbBMhO0pB/eAoZ05ZVIdLqBfSsAKCSFKBTgDAMkR8a9R1R3js+dItHnDsrWEazcJl9TxdyzOvKQhDakgYAqF1I6ScABjRtZtGXEIQFJN0ATeTsGedGGpPO7vnXCwd/121rP6vbMRQXToxewg9Ch5mpUaGcON0nhE+FEepO/67a5qVfX9a58cdtfgOjQzvMV7ppDQjvNV7tEWrVw7aWrVvT2fOnHHZ+A4NBu8xXumkrQrvNV7pok1at47PnXSyd4qccdn4DH3I7uV0XDh10joVzaFe6aJvRzw7KQYPCrxx2fgM/crnNV7hpHQ7nNV7hom1SuH111zUq4dvzpxx2eOg2dEu81fuGuUTak8O2lU447GWOURn/pHt+VOVyk/sldv/wBayS1OUYfW2nagjb5Vw5M+29J6aZ5RLGOpPUr5VMnT6oktH3p+FYwQcp764G/6zTfPtdPs3Pv9OxK+wedN+/RzF9cVkBqaYWN5HeO+ryZ9rp9myvTh2Nn36b9/L/K/z/Ksj0YTt6QcKcWExtx2gk1OTPtdI6aZ08r8v/N8q5+kSvyz73yrKKEgxePRtp6W4xkmm+faaNNXKJX5Z7SfAUv0gX+X3nyrM1YO8dddDY3ntpvn2aNL9IVbWz70/Cl+kh/KWeg+cVmLs8CUme2o9QoiY76cmfbOv2bI5S/2bg6x/NUn6QfsuduPjQ84yqBgemaSWVRvjjj2VeTPs1+wkOngMwvx+OFRucoI/CvtobDaj5ExXS2reB0GnJn2lR03xyknYvt+dPb5RA7HO350NIkYzUQtN4wDB6acmfZUC39IRuc7T50xXKRI/A4fr96htsqxIIrocJ29I8jTk+TsqBIjlKk5Ic+v4qceUI5i+vD40OoSTtJ4eRqNQPV005M+08dCb9IRzFd1NVyjH5Z7qG0qO0/XXT1TvpyZ9ngRp5Rt7UqHUD4GnfpC1+17o86GXFKT7MdtMbKicfrupyZ9rUCc8okcxfujzrn6Rtx7DnuDzob9bj008oOGPhV5M0qBEOUTXNX7o86lGnG9yvdFDOqPEjfhXFtnfTlzWIE3383xH8IpquUDQ/Efc+VDscIO+uKjI4cYpy5pQi+/2t6vcHlSofuV2nLmtIlEniN8x3RTgXc0iRxVjSpVzt1ryYw65tSBvIPwqNdsVJBpUqQeiYWVZgcMAfKrQUYyT2V2lS1o1xwgYQD9bqa0o5nLtpUqWR5lI42D60Axw+Jrl47opUqWTB4WY20xEyfrxpUqlrEO3ScR8K6t3+mNKlSySDqY3dtQl/bJ8PClSqwjjzoG+klQUYieyKVKgdqkjNIB6J8KiQygG8Eid4w8a7SqwxLiYn1Zx6PjUgSkbIP1smKVKrQclSRj3gU5NrRx7KVKpEE5UcXQRMT0/wBKY48kRIiu0qsRC7Sa48gGuLfSd/11UqVSlPaM8Yp6iNsdh+JpUqJEkladtdWvYCE/wzSpUpbQujfcPG78KhKyMo6xSpUhmXb/AB7vnSpUqL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4" name="AutoShape 16" descr="data:image/jpeg;base64,/9j/4AAQSkZJRgABAQAAAQABAAD/2wCEAAkGBxMTEhUUEhQVFhUUFxQWFxcYFx4XGBgYFBQWFhQUFxgYHCggGBolHBQUITEhJSkrLi4uFx8zODMsNygtLiwBCgoKDg0OGhAQGywkHCQsLCwsLCwsLCwsLCwsLCwsLCwsLCwsLCwsLCwsLCwsLCwsLCwsLCwsLCwsLCwsLCwsLP/AABEIALcBEwMBIgACEQEDEQH/xAAcAAABBQEBAQAAAAAAAAAAAAAGAAIDBAUBBwj/xABKEAABAwEEBQgHBAcHAwUAAAABAgMRAAQSITEFE0FRYQZScYGRobHRFCIyksHh8AcVQlMWI2JygtLxY4OTorLC0zNDlBdEc+Ly/8QAGAEBAQEBAQAAAAAAAAAAAAAAAAECAwT/xAAnEQEAAgICAgEEAQUAAAAAAAAAARECEhNRITEDImGBkUEUMnGhwf/aAAwDAQACEQMRAD8AIKxNLcpG2F3FJVMZiI7yK1n30oErUEjecB20HctHm13FNlK1ZQkg11Yx/wAW07DpZISlaj7eMYcN5rcYdCzeSQRGwz4V5/aLIpbLMJzwxIEdM0TcktFejtmRKlnG7BHakkVmffv/AE7Xjp/Z57v/AIIajWuKbaFkCR4VWTaSserB4fPZWnAx20KSRMwo78uirSHCM5PGsvSDhuQUwQRnj51JabbCBO0dVBqodBp9YdgtUiSejOOqtRq0pjCiLFKuA12gVKqtotoSYNRo0iCeFBepVj2vlA2kwMfhWfaOUidkjhNLWhPNYnKoShPTWC5p0TgDjsOVRu6XStI1l7DKDh4UjKF1FnJ3QQDetVExhhPfWlQgOVikouNmBEbz1yKjTylUBiQenDsqWTiMG3BcVS1gKBjiKCk6fUd566tNaSKhJMRsBPwotC55wSkzSdWL4MjtoMGllXsyR0xFSOaTEYk4/tk91PB5b+l3AEkAjEx21WfIUEISQcRMGY6YrGXpBIGHXM+dNTpSMiYjKYpOUQsfHlNzAgtKby0D8IxnZ2113F0E+ykZnKemh2z6W9Y3jI3FUirbWmU+srDt3UtmmmcXSdiQKuC1JSnE0GWjSl4n1oC9xxqlryVQleHFUUs1egotqDt7anChvoEatwkTmMhemTWpZdIXJvSJ2TIHZSyhPNcvVip0onblvvVK3b0KBuqy41bSmreFKstNr4+NKgx9P6VUtKmigJnbenryoWFjUD/1ceiiHTLTaidXaELu879WR2k9lYatF2gguJQpaB+JJCh2Ak1jd01mGq60otNfrFJwMxGPHI1KzbnWwAl9cDZCT4pqlbFqS01gZu4jqFVrLaQMVHHdFTKp9wuOecR4mf2M9GaYU4YIJ4yBHHKu2m0BLqVCCDgSDND9qtRRcKYnOAPKq1q0opWIwM4bIPQa3dMVYr0u+UovXUkHDA4nHiIqs+oKCLxUAE5CM42ihd3SKrhSrfOcEEGesVErTBunE9uX1jTZNRKnSCRAyCZ4VXY0gVkhIIz6PCaExpb1YO09NQ2i18w9cQazstPTNF6QGrKlKSAnA7PGradJtxeKkgbJIrx1TxiJMGmJXxpuavS9KaSSuFNlKsYwPiax02y4VJXiZwAxz40OWbSKm0wAI41nqfJVe28MKbFCC3ugEQc84wjhxqBy0QBh0Vla+c+2uBRONRpcetJwkg405NonDGBuPnVBa5qQKqDRL6Rlns+dV3HiTnP1squtY66TauFFWEOxtqf0xQ24bYqiTTi7GVBouaQJiCAN8RNRnSE8TwrLUqU1xKjsqo2rPb8YIz2zWgLuGAnvoYS501oNWkKGF6QM5rlndw9XwVrl56dfdgqqoFxjTVk7a4VV0eZKt290ipCcRJ7R86pk9lRuu49FVGku0SbyVeztg/CpvTCUgnPpPbnWMt3AYddSKtBiKWNe1aQJKbpJPAk+Jq7o7SaAoJuFJO+fgqhhCjMyBTzJxvE9NXaYSnpqS3zu5f8ANSrz5Ol3gICjh0Uq1ySmsK9sfUqAfn105q2KAi8oDgcOyoQRnI7aSyN444iubYl0ppBxDDCE5FMkQNw3g76zXrcgtmWk3zheBIjjdEDtmpuULwDNnxHs7+ArCflMXsLwCkzhKSSARvGBx4Uy9pHpsMvoKUwtSV7SoSk1TtL5CsSJG0Yg1QS6N4iurcTsUMOPjUsWLRaCcagvbM66pIUM+ympROCcYE4YwBmTGVUNqUdPZUaQDlB8Knaxw8KCO5jSV0VYukZjuqu8tJ2iekUHEr2Gmqz+jXZwzFTBsEAxskcdniDQNQwVEBIlSsABtPbVi0WFbSwh1K0GJIIHdjVRzDGrAtEiAhGG3b41RxFjKiQgXt8xs66atcDdsqNzOa5EnbUEiEjdNPKqYKd00V0zspl+Ma6pfGKqOrxoiQvSKfn0VWRP0KthAjdQdQAcsIq+llIZC59YmCMP2uvYKoxV9RHowjeZxP7WzKi3MKF+uYmmhQrs0HSaiWjEVaSgmAJJOQGJPVtqC0srQq6tCkK3KSUnsImiI3U7qSsummvjCkxjVEiW4209OBpop4qKkCxwpUrvClUH08LMjmp7BXPRG+Yn3RXNbS1tVENstFmZjWrZbmYvqSiYiYvETEjtq0hKSARBEYEZQcRHCvFftQe9J0sxZs0p1DUbi+5eWfdUjsr2UOjZXTPDXHGf5lLTXBSuCvPOSfLa0WvSL7BDQYa1xBCVXyEOhtuVXokzOWw1Grlral6XVYWQzq0lQkpVelDF9V5QVAF8R7OVXiyuvtZcD6225hkAvOttg5Fa0oB6LxE11i1MrQFoW2pCpurSpJSYJBhQMHEEdVeDpYtdv0ssL9GcfaKwoOBZs0MfqykJgqKbxmIxJJ21P9pabQq1Wexr1ASEp1KGUlCU69Qb9YQADeROAwB211/p4uIvz7TZ7hbbewykLedbbQogBS1pQkkgkAFRAJgE9VT2d1C0haFJUlQBSpJBSQciCMCK8T+1R20JasdleU2pY1ioaSQmBcbZACsZi/21oco+UOldGIs942QNFOrQ0hKl3Q0lICVlUE+rGKTEzlhWY+C4ip8zZb2C6KRbScwOygblHymtiWrOphNmZDyG1uO2h1KUtlwCUJSVAqKZkmDuAJoT0z9otqsrqLlss1tSQSsIauBMEerfScyJgyYjEb84/Dll6WZh7EqxtnNCD/CKge0NZ1wFsMqAyvNpMSZMSN9efaZ5d2xOlPQrM20sS2kBcg3lNBxRKwcAJxwPsmq1o5b6Sslvas1rFmcDpawaChCXVlAKVKgyCDgoHLjNI+DKf1ZcD1zkfYDnY7Mf7lHlUY5FaPkEWRjDEeoI7MjQRpT7Snzbl2Vo2ezNtrWgu2gKVJRImEkBIJGE8MdlbfJHlDpB20FDybK/Z/WHpNmdQQCASklGsKoJF2LoIJ2ipPw5RFyW1dIfZ/o54gqsyEkflqU1PSG1JCjxNUv/AEu0dsbWP71Z/wBSjVLSvKi3i0KQTYbEymbq7S8ha1gHAhCHMCc4IwG01W5F/aC+/bjZHgw4P1l15i8EnVgqvQomUmIkRidudOHKrLXn/smsSvZW+joWk/6kGs+0fY60R6lpcH7yEq8Ltel6ymelp394865K8htn2O2gA6t9lfBaVN+F+hi3fZbpNs4MBwb23UnuWUq7q+iU2pJyNSpWDQfK1q5PWplX65h5sDaptQT75F3vpi0GPjX1dhWHpTkfYbTOts7ZUc1JFxfTeRBPXUIfNakCRWm8AbKiImTun8XXXqOl/sfbONmfUj9lwX09AUmCOsKoO01yOt9nZCXGSpKMb7X6xO3OIUBxIotWCSmkhGFSXYOFPTIGz66DS1o1gEKBGBBkEGI6KfpO3OOrl1RUQIBO6q6ioYyOz51PZLU4gqENKCswtpK+tJUCU9RqopuZV1pOFSqBrpipYhGdPyrt4ExSWKBwXSpgSKVQfSevpa+gW38p3UaNRagEa1QRsN2VKgm7M5YxNLk9ymddsTtodCL7esiAUpNxAUJBJjOM9lddWLDen9F6QGlXLYxZiu64FNlUXVXG0tgkXgYwnZRLoPT+mFvtptFkabaJ9dYSZSIOI/WnbGyq/IjlU9ay6HQgXAggpBT7V6QZJ5tVOTfLK0P2wtLDer/WRdSQoXMvWKjPZXWcpmKmI8JbE5It6R0daHUixLeU4Ai9iEeqokLDsXbp2zGzKtfkHoW1t6SetNrbu3kvG+CCkrccSTdxJiL0TsqTS3LJ9u3pYSEFu+0gyk3jrLsm9ege1u2UZelVcvkmf49ngG/Zxoa0tWy0Wi0tKb1iV3ZIMlx0LUPVJ5oqHltoa2K0k3a2GQ8lGpUkXgMWjN1QJBzxkb6LdJ6S1bLjgglCFqE5SlJInsod5Ecp3rTrQ9c9QNkFKSn278g4mfZFTfK9jwpcoNGWy12+xvqYKUITZtZChdRDpW4MTJgK2bqt/axoi02tVn9HaLgbS7JBSIKyjnEcyoGeWL50hqPU1WsUiLpvQkHG9ezkTlWhy05SO2Ztss3by1EEqSVYATgARtIpGWUTH2PAf5R6ItSNJekLsirawICECVJuBF1CCADdunGCmCRO2u6c0NbrXaLM4qxIZZSUDVtlPqI1gKyuIkkDIDIDCaJhyhc+7/SSE6zVXog3b2QMTMbYmouRHKR60ocL1yUKSAUpKcFA4EEnd31eTL9HhW0LoW0/fbtrdaKWrz5QslJmUltswDOKeFLTugrS/ppp/VH0dtdnN+UxDQCzhM+3IyqLk5yztD1tUysN6r9bEJIULk3cSYOWOG2u8p+WdoYtaWmg1cAbvXgSolRxEhQjCNlTfK/xR4Q2xzSCXlenaOb0gmLqFpaQDgcFBSG1KEj8JAqLkfyTtYtD1pSj0IFt9LKCq8Qp1Cktg5m4gkKlWMpThuJOV+nnWEILNy8pRkqE4AbBIxkitHQWlVu2dtxcBagL0ZTeuyAT105ZiKiFp59yX0ZarI44HdE+lOqUCl1xSbqSJkhSkqQZJmZBrb5C8n7Y1pR202pkICg+bySkovLWICADITF6JGQo3TaoJxnCfGnptJwxz8pwqZfNlN+PZTWdfhJ6D4VIl6AB1YDyrFtFq9U9XiKwtL6WbdU2FG1tal1LktgpC7k+ouJvIP0a4U0N3nsv3k9xn4VYQ/NYDryV3JEgqBgjckqGB6qsvWhaUHVBJWAbqVEpSTskiSBPA0obIdrjlrCQVKIAGZOArBD6Uw2h8JcWu966i4ohKgHghKl3jsGZCJGYABbyzsDlpsTzLMX1pAAORgglPWAR10ryNtvTjJycQf4gfjWNZNM29RWhabGn1Tq3krUpIWMtY0SFXTiJCpG414FaeTVqZV+vs7iBleuggTP40ykHrkVb5U6OLrjNogTaEDWGP+81DbnRPqK/jNdNGNnstq5GN29m/bWmrNavzrOsEL/aUk4HoMmMlCvJuV/Jd+wKAdKVtqMIdQfVVtunahcAm6dxgmDVzQ1hctLYZLRUWwdQsC8gESVMLXim4o4pJOCidijF+z8idIiYshuqELQpTdxac4hKsMQCIiCARBAjM4R2sZz0AFwRGPaaluxRDpzkLbWP1gZcU1ngm+pGJF1wIxwj2wLpEHCYA/B2939TXOfDpBgFcuzUl+mk9NQQlB+ttPS3I2UlObCaWsoJUpG+uVzXUqivaH9EtKZDCmwWgAAjEABOURiIimWbRTTbRaQ2A2b0pxM3vaknE1tkimKivRbjQe0dohqzhQZRdvROJJMZYqJwxPbVWy6HYacU622ErMyZJ9oyYBMDqojdAqm9ViUmGJaNFMKdDymwXBBCpOafZMTBI6NlWy/T1rqFaq0ya64FJKVCQQQQciDgRVXR9kaYBDSLt6JzMxliTxPbVhxwgEgSQCQMpMYCTlNMYdJSCpN0kAlJIMHdIwNLWlZOj2Q7rg2NZJN7HMiCYmJ48ak0gw28AHUXgDInYcsxjVia44RhFTZaRFCNXqro1d27d2XYiKbo5ltlJS0m6CZMSZPScakNcpsUistjZbWXEISlaplQnaZPATwp1osTDjgccQlS0xBM/hxEiYMcafUVpSopIQQFYQT0idm6RU2Wlu2Bt0BLgvAGRiRHWMasMPJQkITASkAADZFYLheSAVKbzSMEqJMqAGW0zu+UDWkryJLqAZkXfxJAjAKBOKsMpiaFCpFtipW7YN/fQoLUoJ/67d6UnEiIuidkmVSYwyGIxqfRr6iv1nW1wlWCSCoesnckYYGTtkYYSYoltNswGP4kf601ZFq41h2pz1RwUg9QUJqym0jeKgvuWs3kdJ/0mrIthjzrFW+CtuCJlWHC6cfCrYcqKv2ZaEAJQhCQkyAlIABIIkADAwTjxq83b+NYocptotQQkmejbj5VARC3g549NQKYs6ovNNmDIBSInnRvwGPAVhaOfUpCVFaFyMSkEA9Ek1actEDKSTCRvOee6ASeANFkSMWtIGAA+uFXbPb420GhTvOR0XVDqvXsOm71VZstskTiDiCDmCDBH1mINSgcN2tJzrI07yMsNs9ZxpIc/MR6q+sjBX8U1kt24itGz6XjOlDzTlN9mtpst5xhtu0tZwEnWJHFu8b3SmTwFAC7QMf1Te3YrA7fxV9P2bSoNC/L/kE1b0KdYuotQEg5Jdj8DnHYF5jCZGFSlt4Ep5JzbR/m/mqNT37Ke/4mpm7ColQUbl0lKgoYhQMEEbwRVlu3aizusQFFwzfBIjLCCMcqkxSxXbK1nAdlcqK8dxpUHuzOnEq9lpSv3VXvBFTN229/2VD+8A8U1nm2iM6ci1ivRq4W2Wi2fbDo6FIP+2kuzsna7HEoPdd+NZiLWKnRaalLZr2jjPqGRxF09gJqo7YHBiRh0/CtRFoFa2hrMHVY5Ck5URFghxMcKiJqPSGntdanwboabUpLZwGCFXCSdsnGojbm+ej3hWdrapZmlNVPT2+ej3h51309vnp7RU2WlxZmmAVW9Pb56e0UvTm+en3qWLMUgKr+mt89PvUvT2uentqWJ1tgiFAEHMESOw030VHMR7oz35cBUY0g3z09tL7wb56athxsTZx1aJ/dG3PZxNSNsJGSUjZgAOrDoFQjSDfPTXfvBrnilidaJBByNUjolrmn31edTHSDXPH11U06Sa547D5VA6yWNDaryBBiJknDrNXkvms/7xa547D5UvvJrn9x8qDT19MWsEG8J4fCs46UaB9ruV5U4aTZ53cfKqNCw2oBIAQUbkxl1jCnW10EJnFIJvY4wUkSIxwJHVNZa9LMj8WfA+VOTpZrn9x8qiysWKzpbvKDqksqg3AuU3sisOReEiMEkZTtrSsTwhRggKVIEQQAlKRhsm7McawxbbPN4Xb3Oume2JqUaVa5/cfKiN5Vq8R408Ws7j2UPHSjXP3bDv6KkRbmj+L/ACnyqKIW9Ixt7xWpY+UQRio4ChA2tIEiT1R41C88FJxPrbtkU9szlTCCEvPWt5Td4LdccCAbvtrK8xtxoR068m8bqLgGwqJ7yKKWbXcDqYkqoWtzXrLJzrWUeLXH2pIbMZ9/ypVZScM+6lWGhYnSZjOuq0iSDeyGIxIxTiMuIFZZTXHD6p6D4V6ZyiYccYmJhutWhIQlAkJTEQccDOZzrUa0lxoTS6eFWG7SRTwTc+xkzbpom5N6TCCoyMEqMdCTXmTFvitzRdvmROYUO0VzzqmsYCeiVlbbijzFqPaFeNVC+KI9G6FU3YbWvmtqSNmaggYnDM0EOtrGMDqIPcDXOPDcrxtGNOForIZeKvZxqcIc5pq2lNEWiui0VQ1TnMNSNWR9XsNLV0JJz6AaXBS4bTFOTaaoah78tXf5V0Mv/lnv8qlwtS0BaKazbArLYYqkGnpxQR49kU/VOcw9lLgpoB4V3WiqIbc5hpatzmmlwUv60V0OCqASvmmnBDnNNLgpfvilNUlNrAkiBvOVNF6JGIyw37py76WUvzXQaoNlRnDIwZPAHZO+oH7eEkghRKZJiMAkJJOJE4KFVGvXQKrpyqK2PLQm8gwQU7NhIB8aVKW0EtE7KkU2E+0oCs8WS1PICw/dSRICQBhxOdSN8m7S4JLl8DrPhNY2h0jCek7NuQXLgQo7zgJ6M/hUVktcugqUQLxABMdw202z6AUBIV605knCro0MqbylAns8KnJjHs48pESmDngeIpimeKcucKzlJeiEuQOlz/kqutq0n/3Ch0JH+4mrzYpxSqaoHW4jDcocdxrBWlTiV4Y75oiRo9QJOsUSrMmMajRo1KfxdwqZfLcUsYVNh8WJX0aVEPow3nsrtY3KZoeFIrBBE7xXByeWM3R2GpkaAIzd7vlXTlx7NMjUOA4zUgIpzOhQPacPV/8AmrKdFtjNR6/lFTmx7OOVarNktRQoHcatIs6AMMug+dcXZmjiTHEH5VmfmiWo+Nu8p9Mto0ZqkEXrQpsQMwlCgtU9YA6680tCwASM4gdMx8aJHNDMKMqUsn9/wil9z2YbFe+fganLisYTEh/R9lCBsvHPyq6lFa6NHWcfhPvk/GpkNtJyQBxwNOXGDLGcpuZZDSoo65M6bShsqAIcSm6nDAwISZ4YdlYWsQP6Dyp4tY31mfl6Iwj+ZaPpaj+Fr3adrz+W12fKs0W4ca4baONc9nSoX21qnFtuOgU8vkf9trsArM9NTGZpvpoFNj6WuLR/ZNR0DypF/e03j9bqxxbRtme6nemDf302T6Wg66CLurbHQN3ZXdeNrTfhWYm2p30z0wU2T6WobQPykVmactaClKbiQpSvVu+0YBnCMsa76QndQ1pbSbgfUGSEqhMrIm4CMG0pMiTiSds7IrfxzMz4TKYpPZkrUVFDaimbpPqj1kyFe0QYwFWPuIld83ZzjMZXZy6OwUOo0vabMqSoLSslRBAglRlRwGE45HwijazWy+hCpTCkhQw2ETjXT5M88WcYxyQt6Pj2iT+7CfEGrSbMyB6zRX+8tX+0AVxTmOaer+tNU4naR0zFcubJvTFaRbUJF1NlAAmAJ8qp6NtN03yw2lwKlKinEeeHHbTy8neIpiigdJ4VN5PES0HNJJUbzjSCo4mCUiYGQxjKl6a3+Sn3j8BWcXEnMVxLiRsPbUnKZPDROkUfkg/xK8qXprX5HeqPCqibQjhTi6ONTZahMq3o2WdJ6/MV0W5GxlA6/lVUkbq4VjdUtKXRbkflI7T5Uqp3huHZSpa0rjSDRy13+A5/LXRa2/7bo1Dv8lEp0Qg5oSf7seVOTolAEXR/hp/lrrx4ptIVDrU5P/4Dv8lP17XNe/8AHd/komGh0cwe4keCaQ0SjYke6PKnHibSFlPN7nv8B3+Smw1/bj+4d/46MU2OMBh/D8qcLOreez5U48TaQgC1GT/TqHf+OnXmNpf/APHdH+2i7UK5yuykWDvPZTTFLkJwyT7T0f8AwOfy10ajnvf+O5/LRTqTzu6lqTzu6rpiXIZizR7b3Wwv+Wo1pa2Lc/wVj4UVBo7z2Uiwd/d8qaYp5CgSg5FXW05/LXLid6uttYHeKKtQrePr+GlqFc4e786ceK2F9Sg7+pCvKuhgcfdV5UUalXO7q7qTv7qaYpYYDKcvW9xQ/wBtRrQAcuvEdxFFYY491d1H1ApxwthMJTtA7aRCf2feos1Z391LVnf3fOpxwbBMhO0pB/eAoZ05ZVIdLqBfSsAKCSFKBTgDAMkR8a9R1R3js+dItHnDsrWEazcJl9TxdyzOvKQhDakgYAqF1I6ScABjRtZtGXEIQFJN0ATeTsGedGGpPO7vnXCwd/121rP6vbMRQXToxewg9Ch5mpUaGcON0nhE+FEepO/67a5qVfX9a58cdtfgOjQzvMV7ppDQjvNV7tEWrVw7aWrVvT2fOnHHZ+A4NBu8xXumkrQrvNV7pok1at47PnXSyd4qccdn4DH3I7uV0XDh10joVzaFe6aJvRzw7KQYPCrxx2fgM/crnNV7hpHQ7nNV7hom1SuH111zUq4dvzpxx2eOg2dEu81fuGuUTak8O2lU447GWOURn/pHt+VOVyk/sldv/wBayS1OUYfW2nagjb5Vw5M+29J6aZ5RLGOpPUr5VMnT6oktH3p+FYwQcp764G/6zTfPtdPs3Pv9OxK+wedN+/RzF9cVkBqaYWN5HeO+ryZ9rp9myvTh2Nn36b9/L/K/z/Ksj0YTt6QcKcWExtx2gk1OTPtdI6aZ08r8v/N8q5+kSvyz73yrKKEgxePRtp6W4xkmm+faaNNXKJX5Z7SfAUv0gX+X3nyrM1YO8dddDY3ntpvn2aNL9IVbWz70/Cl+kh/KWeg+cVmLs8CUme2o9QoiY76cmfbOv2bI5S/2bg6x/NUn6QfsuduPjQ84yqBgemaSWVRvjjj2VeTPs1+wkOngMwvx+OFRucoI/CvtobDaj5ExXS2reB0GnJn2lR03xyknYvt+dPb5RA7HO350NIkYzUQtN4wDB6acmfZUC39IRuc7T50xXKRI/A4fr96htsqxIIrocJ29I8jTk+TsqBIjlKk5Ic+v4qceUI5i+vD40OoSTtJ4eRqNQPV005M+08dCb9IRzFd1NVyjH5Z7qG0qO0/XXT1TvpyZ9ngRp5Rt7UqHUD4GnfpC1+17o86GXFKT7MdtMbKicfrupyZ9rUCc8okcxfujzrn6Rtx7DnuDzob9bj008oOGPhV5M0qBEOUTXNX7o86lGnG9yvdFDOqPEjfhXFtnfTlzWIE3383xH8IpquUDQ/Efc+VDscIO+uKjI4cYpy5pQi+/2t6vcHlSofuV2nLmtIlEniN8x3RTgXc0iRxVjSpVzt1ryYw65tSBvIPwqNdsVJBpUqQeiYWVZgcMAfKrQUYyT2V2lS1o1xwgYQD9bqa0o5nLtpUqWR5lI42D60Axw+Jrl47opUqWTB4WY20xEyfrxpUqlrEO3ScR8K6t3+mNKlSySDqY3dtQl/bJ8PClSqwjjzoG+klQUYieyKVKgdqkjNIB6J8KiQygG8Eid4w8a7SqwxLiYn1Zx6PjUgSkbIP1smKVKrQclSRj3gU5NrRx7KVKpEE5UcXQRMT0/wBKY48kRIiu0qsRC7Sa48gGuLfSd/11UqVSlPaM8Yp6iNsdh+JpUqJEkladtdWvYCE/wzSpUpbQujfcPG78KhKyMo6xSpUhmXb/AB7vnSpUqL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323</TotalTime>
  <Words>101</Words>
  <Application>Microsoft Office PowerPoint</Application>
  <PresentationFormat>Pokaz na ekranie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Moduł</vt:lpstr>
      <vt:lpstr>Lufthansa- there’s no better way to fly!</vt:lpstr>
      <vt:lpstr>Geschichte</vt:lpstr>
      <vt:lpstr>Flotte der Lufthansa </vt:lpstr>
      <vt:lpstr>Hauptdrehkreuze</vt:lpstr>
      <vt:lpstr> Ein weltweites Streckennetz mit 274 Zielen in mehr als 106 Ländern </vt:lpstr>
      <vt:lpstr>Ist Lufthansa ein großes Unternehmen?</vt:lpstr>
      <vt:lpstr>Ist Lufthansa ein großes Unternehmen?</vt:lpstr>
      <vt:lpstr>Eigene Schule in Bremen</vt:lpstr>
      <vt:lpstr>Lufthansa-Tradition</vt:lpstr>
      <vt:lpstr>Quellen</vt:lpstr>
      <vt:lpstr>Vielen Dank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Lufthansa- there’s no better way to fly!</dc:title>
  <dc:creator>Hubert</dc:creator>
  <cp:lastModifiedBy>Hubert</cp:lastModifiedBy>
  <cp:revision>32</cp:revision>
  <dcterms:created xsi:type="dcterms:W3CDTF">2014-12-17T15:39:21Z</dcterms:created>
  <dcterms:modified xsi:type="dcterms:W3CDTF">2015-01-20T20:11:30Z</dcterms:modified>
</cp:coreProperties>
</file>