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3"/>
  </p:notesMasterIdLst>
  <p:sldIdLst>
    <p:sldId id="256" r:id="rId2"/>
    <p:sldId id="266" r:id="rId3"/>
    <p:sldId id="258" r:id="rId4"/>
    <p:sldId id="257" r:id="rId5"/>
    <p:sldId id="259" r:id="rId6"/>
    <p:sldId id="260" r:id="rId7"/>
    <p:sldId id="261" r:id="rId8"/>
    <p:sldId id="262" r:id="rId9"/>
    <p:sldId id="264" r:id="rId10"/>
    <p:sldId id="265" r:id="rId11"/>
    <p:sldId id="263"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6"/>
    <p:restoredTop sz="94631"/>
  </p:normalViewPr>
  <p:slideViewPr>
    <p:cSldViewPr showGuides="1">
      <p:cViewPr varScale="1">
        <p:scale>
          <a:sx n="83" d="100"/>
          <a:sy n="83" d="100"/>
        </p:scale>
        <p:origin x="840" y="78"/>
      </p:cViewPr>
      <p:guideLst>
        <p:guide orient="horz" pos="2160"/>
        <p:guide pos="29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B1530B-4946-461C-A9FC-89CBD588AA30}" type="datetimeFigureOut">
              <a:rPr lang="pl-PL" smtClean="0"/>
              <a:t>2017-02-01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36EFA5-9D34-4B6D-9EEB-4F75824E2961}" type="slidenum">
              <a:rPr lang="pl-PL" smtClean="0"/>
              <a:t>‹#›</a:t>
            </a:fld>
            <a:endParaRPr lang="pl-PL"/>
          </a:p>
        </p:txBody>
      </p:sp>
    </p:spTree>
    <p:extLst>
      <p:ext uri="{BB962C8B-B14F-4D97-AF65-F5344CB8AC3E}">
        <p14:creationId xmlns:p14="http://schemas.microsoft.com/office/powerpoint/2010/main" val="181518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ru.wikipedia.org/wiki/%D0%90%D0%BB%D0%B5%D0%BA%D1%81%D0%B0%D0%BD%D0%B4%D1%80%D0%B8%D0%B9%D1%81%D0%BA%D0%B8%D0%B9_%D0%BC%D0%B0%D1%8F%D0%BA#cite_note-2" TargetMode="External"/><Relationship Id="rId3" Type="http://schemas.openxmlformats.org/officeDocument/2006/relationships/hyperlink" Target="https://ru.wikipedia.org/wiki/III_%D0%B2%D0%B5%D0%BA_%D0%B4%D0%BE_%D0%BD._%D1%8D." TargetMode="External"/><Relationship Id="rId7" Type="http://schemas.openxmlformats.org/officeDocument/2006/relationships/hyperlink" Target="https://ru.wikipedia.org/wiki/%D0%90%D0%BB%D0%B5%D0%BA%D1%81%D0%B0%D0%BD%D0%B4%D1%80%D0%B8%D0%B9%D1%81%D0%BA%D0%B8%D0%B9_%D0%BC%D0%B0%D1%8F%D0%BA#cite_note-1"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ru.wikipedia.org/wiki/7_%D1%87%D1%83%D0%B4%D0%B5%D1%81_%D1%81%D0%B2%D0%B5%D1%82%D0%B0" TargetMode="External"/><Relationship Id="rId5" Type="http://schemas.openxmlformats.org/officeDocument/2006/relationships/hyperlink" Target="https://ru.wikipedia.org/wiki/%D0%90%D0%BB%D0%B5%D0%BA%D1%81%D0%B0%D0%BD%D0%B4%D1%80%D0%B8%D1%8F_%D0%95%D0%B3%D0%B8%D0%BF%D0%B5%D1%82%D1%81%D0%BA%D0%B0%D1%8F" TargetMode="External"/><Relationship Id="rId4" Type="http://schemas.openxmlformats.org/officeDocument/2006/relationships/hyperlink" Target="https://ru.wikipedia.org/wiki/%D0%A4%D0%B0%D1%80%D0%BE%D1%8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ru-RU" b="1" dirty="0" smtClean="0">
                <a:effectLst/>
              </a:rPr>
              <a:t>Александри́йский мая́к</a:t>
            </a:r>
            <a:r>
              <a:rPr lang="ru-RU" dirty="0" smtClean="0">
                <a:effectLst/>
              </a:rPr>
              <a:t> (</a:t>
            </a:r>
            <a:r>
              <a:rPr lang="ru-RU" b="1" dirty="0" smtClean="0">
                <a:effectLst/>
              </a:rPr>
              <a:t>Фа́росский маяк</a:t>
            </a:r>
            <a:r>
              <a:rPr lang="ru-RU" dirty="0" smtClean="0">
                <a:effectLst/>
              </a:rPr>
              <a:t>) — маяк, построенный в </a:t>
            </a:r>
            <a:r>
              <a:rPr lang="ru-RU" dirty="0" smtClean="0">
                <a:effectLst/>
                <a:hlinkClick r:id="rId3" tooltip="III век до н. э."/>
              </a:rPr>
              <a:t>III веке до н. э.</a:t>
            </a:r>
            <a:r>
              <a:rPr lang="ru-RU" dirty="0" smtClean="0">
                <a:effectLst/>
              </a:rPr>
              <a:t> на острове </a:t>
            </a:r>
            <a:r>
              <a:rPr lang="ru-RU" dirty="0" smtClean="0">
                <a:effectLst/>
                <a:hlinkClick r:id="rId4" tooltip="Фарос"/>
              </a:rPr>
              <a:t>Фарос</a:t>
            </a:r>
            <a:r>
              <a:rPr lang="ru-RU" dirty="0" smtClean="0">
                <a:effectLst/>
              </a:rPr>
              <a:t> около египетского города </a:t>
            </a:r>
            <a:r>
              <a:rPr lang="ru-RU" dirty="0" smtClean="0">
                <a:effectLst/>
                <a:hlinkClick r:id="rId5" tooltip="Александрия Египетская"/>
              </a:rPr>
              <a:t>Александрии</a:t>
            </a:r>
            <a:r>
              <a:rPr lang="ru-RU" dirty="0" smtClean="0">
                <a:effectLst/>
              </a:rPr>
              <a:t>, одно из </a:t>
            </a:r>
            <a:r>
              <a:rPr lang="ru-RU" dirty="0" smtClean="0">
                <a:effectLst/>
                <a:hlinkClick r:id="rId6" tooltip="7 чудес света"/>
              </a:rPr>
              <a:t>7 чудес света</a:t>
            </a:r>
            <a:r>
              <a:rPr lang="ru-RU" baseline="30000" dirty="0" smtClean="0">
                <a:effectLst/>
                <a:hlinkClick r:id="rId7"/>
              </a:rPr>
              <a:t>[1]</a:t>
            </a:r>
            <a:r>
              <a:rPr lang="ru-RU" baseline="30000" dirty="0" smtClean="0">
                <a:effectLst/>
                <a:hlinkClick r:id="rId8"/>
              </a:rPr>
              <a:t>[2]</a:t>
            </a:r>
            <a:r>
              <a:rPr lang="ru-RU" dirty="0" smtClean="0">
                <a:effectLst/>
              </a:rPr>
              <a:t>.</a:t>
            </a:r>
            <a:endParaRPr lang="pl-PL" dirty="0"/>
          </a:p>
        </p:txBody>
      </p:sp>
      <p:sp>
        <p:nvSpPr>
          <p:cNvPr id="4" name="Symbol zastępczy numeru slajdu 3"/>
          <p:cNvSpPr>
            <a:spLocks noGrp="1"/>
          </p:cNvSpPr>
          <p:nvPr>
            <p:ph type="sldNum" sz="quarter" idx="10"/>
          </p:nvPr>
        </p:nvSpPr>
        <p:spPr/>
        <p:txBody>
          <a:bodyPr/>
          <a:lstStyle/>
          <a:p>
            <a:fld id="{5C36EFA5-9D34-4B6D-9EEB-4F75824E2961}" type="slidenum">
              <a:rPr lang="pl-PL" smtClean="0"/>
              <a:t>3</a:t>
            </a:fld>
            <a:endParaRPr lang="pl-PL"/>
          </a:p>
        </p:txBody>
      </p:sp>
    </p:spTree>
    <p:extLst>
      <p:ext uri="{BB962C8B-B14F-4D97-AF65-F5344CB8AC3E}">
        <p14:creationId xmlns:p14="http://schemas.microsoft.com/office/powerpoint/2010/main" val="136744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pl-PL" smtClean="0"/>
              <a:t>Kliknij, aby edyt. styl wz. tyt.</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3DADD5F6-0D48-4D13-9996-154BEB9B1C79}" type="datetimeFigureOut">
              <a:rPr lang="pl-PL" smtClean="0"/>
              <a:t>2017-02-01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0B4ACD0-2C12-46AC-A2B9-EBBE27BC954C}"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pl-PL" smtClean="0"/>
              <a:t>Kliknij, aby edyt. styl wz. tyt.</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Przeciągnij obraz na symbol zastępczy lub kliknij ikonę, aby go dodać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3DADD5F6-0D48-4D13-9996-154BEB9B1C79}" type="datetimeFigureOut">
              <a:rPr lang="pl-PL" smtClean="0"/>
              <a:t>2017-02-01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0B4ACD0-2C12-46AC-A2B9-EBBE27BC954C}"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pl-PL" smtClean="0"/>
              <a:t>Kliknij, aby edyt. styl wz. tyt.</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3DADD5F6-0D48-4D13-9996-154BEB9B1C79}" type="datetimeFigureOut">
              <a:rPr lang="pl-PL" smtClean="0"/>
              <a:t>2017-02-01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0B4ACD0-2C12-46AC-A2B9-EBBE27BC954C}" type="slidenum">
              <a:rPr lang="pl-PL" smtClean="0"/>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ytat z podpisem">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pl-PL" smtClean="0"/>
              <a:t>Kliknij, aby edyt. styl wz. tyt.</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3DADD5F6-0D48-4D13-9996-154BEB9B1C79}" type="datetimeFigureOut">
              <a:rPr lang="pl-PL" smtClean="0"/>
              <a:t>2017-02-01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0B4ACD0-2C12-46AC-A2B9-EBBE27BC954C}" type="slidenum">
              <a:rPr lang="pl-PL" smtClean="0"/>
              <a:t>‹#›</a:t>
            </a:fld>
            <a:endParaRPr lang="pl-PL"/>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pl-PL" smtClean="0"/>
              <a:t>Kliknij, aby edyt. styl wz. tyt.</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3DADD5F6-0D48-4D13-9996-154BEB9B1C79}" type="datetimeFigureOut">
              <a:rPr lang="pl-PL" smtClean="0"/>
              <a:t>2017-02-01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0B4ACD0-2C12-46AC-A2B9-EBBE27BC954C}" type="slidenum">
              <a:rPr lang="pl-PL" smtClean="0"/>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y">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pl-PL" smtClean="0"/>
              <a:t>Kliknij, aby edyt. styl wz. tyt.</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3DADD5F6-0D48-4D13-9996-154BEB9B1C79}" type="datetimeFigureOut">
              <a:rPr lang="pl-PL" smtClean="0"/>
              <a:t>2017-02-01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0B4ACD0-2C12-46AC-A2B9-EBBE27BC954C}" type="slidenum">
              <a:rPr lang="pl-PL" smtClean="0"/>
              <a:t>‹#›</a:t>
            </a:fld>
            <a:endParaRPr lang="pl-P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y z obrazami">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pl-PL" smtClean="0"/>
              <a:t>Kliknij, aby edyt. styl wz. tyt.</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Przeciągnij obraz na symbol zastępczy lub kliknij ikonę, aby go dodać</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Przeciągnij obraz na symbol zastępczy lub kliknij ikonę, aby go dodać</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Przeciągnij obraz na symbol zastępczy lub kliknij ikonę, aby go dodać</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3DADD5F6-0D48-4D13-9996-154BEB9B1C79}" type="datetimeFigureOut">
              <a:rPr lang="pl-PL" smtClean="0"/>
              <a:t>2017-02-01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0B4ACD0-2C12-46AC-A2B9-EBBE27BC954C}" type="slidenum">
              <a:rPr lang="pl-PL" smtClean="0"/>
              <a:t>‹#›</a:t>
            </a:fld>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pl-PL" smtClean="0"/>
              <a:t>Kliknij, aby edyt. styl wz. tyt.</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3DADD5F6-0D48-4D13-9996-154BEB9B1C79}" type="datetimeFigureOut">
              <a:rPr lang="pl-PL" smtClean="0"/>
              <a:t>2017-02-01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0B4ACD0-2C12-46AC-A2B9-EBBE27BC954C}" type="slidenum">
              <a:rPr lang="pl-PL" smtClean="0"/>
              <a:t>‹#›</a:t>
            </a:fld>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pl-PL" smtClean="0"/>
              <a:t>Kliknij, aby edyt. styl wz. tyt.</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3DADD5F6-0D48-4D13-9996-154BEB9B1C79}" type="datetimeFigureOut">
              <a:rPr lang="pl-PL" smtClean="0"/>
              <a:t>2017-02-01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0B4ACD0-2C12-46AC-A2B9-EBBE27BC954C}"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pl-PL" smtClean="0"/>
              <a:t>Kliknij, aby edyt. styl wz. tyt.</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3DADD5F6-0D48-4D13-9996-154BEB9B1C79}" type="datetimeFigureOut">
              <a:rPr lang="pl-PL" smtClean="0"/>
              <a:t>2017-02-01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0B4ACD0-2C12-46AC-A2B9-EBBE27BC954C}"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pl-PL" smtClean="0"/>
              <a:t>Kliknij, aby edyt. styl wz. tyt.</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3DADD5F6-0D48-4D13-9996-154BEB9B1C79}" type="datetimeFigureOut">
              <a:rPr lang="pl-PL" smtClean="0"/>
              <a:t>2017-02-01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0B4ACD0-2C12-46AC-A2B9-EBBE27BC954C}"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pl-PL" smtClean="0"/>
              <a:t>Kliknij, aby edyt. styl wz. tyt.</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3DADD5F6-0D48-4D13-9996-154BEB9B1C79}" type="datetimeFigureOut">
              <a:rPr lang="pl-PL" smtClean="0"/>
              <a:t>2017-02-01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0B4ACD0-2C12-46AC-A2B9-EBBE27BC954C}"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pl-PL" smtClean="0"/>
              <a:t>Kliknij, aby edyt. styl wz. tyt.</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2" name="Content Placeholder 3"/>
          <p:cNvSpPr>
            <a:spLocks noGrp="1"/>
          </p:cNvSpPr>
          <p:nvPr>
            <p:ph sz="quarter" idx="13"/>
          </p:nvPr>
        </p:nvSpPr>
        <p:spPr>
          <a:xfrm>
            <a:off x="685331" y="3051013"/>
            <a:ext cx="3829520" cy="27401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3" name="Content Placeholder 5"/>
          <p:cNvSpPr>
            <a:spLocks noGrp="1"/>
          </p:cNvSpPr>
          <p:nvPr>
            <p:ph sz="quarter" idx="14"/>
          </p:nvPr>
        </p:nvSpPr>
        <p:spPr>
          <a:xfrm>
            <a:off x="4629150" y="3051013"/>
            <a:ext cx="3829051" cy="27401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3DADD5F6-0D48-4D13-9996-154BEB9B1C79}" type="datetimeFigureOut">
              <a:rPr lang="pl-PL" smtClean="0"/>
              <a:t>2017-02-01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30B4ACD0-2C12-46AC-A2B9-EBBE27BC954C}"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pl-PL" smtClean="0"/>
              <a:t>Kliknij, aby edyt. styl wz. tyt.</a:t>
            </a:r>
            <a:endParaRPr lang="en-US" dirty="0"/>
          </a:p>
        </p:txBody>
      </p:sp>
      <p:sp>
        <p:nvSpPr>
          <p:cNvPr id="3" name="Date Placeholder 2"/>
          <p:cNvSpPr>
            <a:spLocks noGrp="1"/>
          </p:cNvSpPr>
          <p:nvPr>
            <p:ph type="dt" sz="half" idx="10"/>
          </p:nvPr>
        </p:nvSpPr>
        <p:spPr/>
        <p:txBody>
          <a:bodyPr/>
          <a:lstStyle/>
          <a:p>
            <a:fld id="{3DADD5F6-0D48-4D13-9996-154BEB9B1C79}" type="datetimeFigureOut">
              <a:rPr lang="pl-PL" smtClean="0"/>
              <a:t>2017-02-01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0B4ACD0-2C12-46AC-A2B9-EBBE27BC954C}"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3DADD5F6-0D48-4D13-9996-154BEB9B1C79}" type="datetimeFigureOut">
              <a:rPr lang="pl-PL" smtClean="0"/>
              <a:t>2017-02-01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30B4ACD0-2C12-46AC-A2B9-EBBE27BC954C}"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pl-PL" smtClean="0"/>
              <a:t>Kliknij, aby edyt. styl wz. tyt.</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3DADD5F6-0D48-4D13-9996-154BEB9B1C79}" type="datetimeFigureOut">
              <a:rPr lang="pl-PL" smtClean="0"/>
              <a:t>2017-02-01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0B4ACD0-2C12-46AC-A2B9-EBBE27BC954C}"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pl-PL" smtClean="0"/>
              <a:t>Kliknij, aby edyt. styl wz. tyt.</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Przeciągnij obraz na symbol zastępczy lub kliknij ikonę, aby go dodać</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3DADD5F6-0D48-4D13-9996-154BEB9B1C79}" type="datetimeFigureOut">
              <a:rPr lang="pl-PL" smtClean="0"/>
              <a:t>2017-02-01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0B4ACD0-2C12-46AC-A2B9-EBBE27BC954C}"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pl-PL" smtClean="0"/>
              <a:t>Kliknij, aby edyt. styl wz. tyt.</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3DADD5F6-0D48-4D13-9996-154BEB9B1C79}" type="datetimeFigureOut">
              <a:rPr lang="pl-PL" smtClean="0"/>
              <a:t>2017-02-01</a:t>
            </a:fld>
            <a:endParaRPr lang="pl-PL"/>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pl-PL"/>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30B4ACD0-2C12-46AC-A2B9-EBBE27BC954C}" type="slidenum">
              <a:rPr lang="pl-PL" smtClean="0"/>
              <a:t>‹#›</a:t>
            </a:fld>
            <a:endParaRPr lang="pl-PL"/>
          </a:p>
        </p:txBody>
      </p:sp>
    </p:spTree>
    <p:extLst>
      <p:ext uri="{BB962C8B-B14F-4D97-AF65-F5344CB8AC3E}">
        <p14:creationId xmlns:p14="http://schemas.microsoft.com/office/powerpoint/2010/main" val="195597587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www.google.pl/url?sa=i&amp;rct=j&amp;q=&amp;esrc=s&amp;source=images&amp;cd=&amp;cad=rja&amp;uact=8&amp;ved=0ahUKEwiw3NamxNPRAhWBGhQKHSI_DzUQjRwIBw&amp;url=http://www.szkolnictwo.pl/test,10,10581,20,latarnia&amp;psig=AFQjCNEcDEuuKpZgp6oevmjm7kCu3x47gw&amp;ust=1485098249044979" TargetMode="External"/><Relationship Id="rId1" Type="http://schemas.openxmlformats.org/officeDocument/2006/relationships/slideLayout" Target="../slideLayouts/slideLayout7.xml"/><Relationship Id="rId6" Type="http://schemas.openxmlformats.org/officeDocument/2006/relationships/hyperlink" Target="http://www.google.pl/url?sa=i&amp;rct=j&amp;q=&amp;esrc=s&amp;source=images&amp;cd=&amp;cad=rja&amp;uact=8&amp;ved=0ahUKEwiCrJH4xdPRAhXBaxQKHSrhATYQjRwIBw&amp;url=http://max3d.pl/forum/archive/index.php/t-64829.html&amp;bvm=bv.144224172,d.d24&amp;psig=AFQjCNF_XIhvleaHuP-hP844s1jMyhS4ag&amp;ust=1485098582306996" TargetMode="External"/><Relationship Id="rId5" Type="http://schemas.openxmlformats.org/officeDocument/2006/relationships/image" Target="../media/image6.jpeg"/><Relationship Id="rId4" Type="http://schemas.openxmlformats.org/officeDocument/2006/relationships/hyperlink" Target="http://www.google.pl/url?sa=i&amp;rct=j&amp;q=&amp;esrc=s&amp;source=images&amp;cd=&amp;cad=rja&amp;uact=8&amp;ved=0ahUKEwitt864xNPRAhWDNxQKHYwACzMQjRwIBw&amp;url=http://egipt-faraonow.blogspot.com/p/blog-page.html&amp;psig=AFQjCNEcDEuuKpZgp6oevmjm7kCu3x47gw&amp;ust=148509824904497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pl/url?sa=i&amp;rct=j&amp;q=&amp;esrc=s&amp;source=images&amp;cd=&amp;cad=rja&amp;uact=8&amp;ved=0ahUKEwiJ_PqxxdPRAhUFNxQKHUplAHkQjRwIBw&amp;url=https://pl.wikipedia.org/wiki/Latarnia_morska_na_Faros&amp;psig=AFQjCNEcDEuuKpZgp6oevmjm7kCu3x47gw&amp;ust=1485098249044979"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www.google.pl/url?sa=i&amp;rct=j&amp;q=&amp;esrc=s&amp;source=images&amp;cd=&amp;cad=rja&amp;uact=8&amp;ved=0ahUKEwiu4ZnAxdPRAhWJXRQKHQcaDDUQjRwIBw&amp;url=http://www.blue-world.pl/cuda_swiata/?id=7&amp;bvm=bv.144224172,d.d24&amp;psig=AFQjCNF_XIhvleaHuP-hP844s1jMyhS4ag&amp;ust=1485098582306996"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pl/url?sa=i&amp;rct=j&amp;q=&amp;esrc=s&amp;source=images&amp;cd=&amp;cad=rja&amp;uact=8&amp;ved=0ahUKEwiz6e7axdPRAhVI7BQKHXsNBTUQjRwIBw&amp;url=http://siedemcudowswiata.cba.pl/latarnia_faros.html&amp;bvm=bv.144224172,d.d24&amp;psig=AFQjCNF_XIhvleaHuP-hP844s1jMyhS4ag&amp;ust=1485098582306996"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39552" y="1052736"/>
            <a:ext cx="7992888" cy="3728705"/>
          </a:xfrm>
        </p:spPr>
        <p:txBody>
          <a:bodyPr/>
          <a:lstStyle/>
          <a:p>
            <a:pPr marL="182880" indent="0">
              <a:buNone/>
            </a:pPr>
            <a:r>
              <a:rPr lang="ru-RU" b="1" dirty="0" err="1" smtClean="0">
                <a:effectLst/>
                <a:latin typeface="Marker Felt Thin" charset="0"/>
                <a:ea typeface="Marker Felt Thin" charset="0"/>
                <a:cs typeface="Marker Felt Thin" charset="0"/>
              </a:rPr>
              <a:t>Александри́йский</a:t>
            </a:r>
            <a:r>
              <a:rPr lang="ru-RU" b="1" dirty="0" smtClean="0">
                <a:effectLst/>
                <a:latin typeface="Marker Felt Thin" charset="0"/>
                <a:ea typeface="Marker Felt Thin" charset="0"/>
                <a:cs typeface="Marker Felt Thin" charset="0"/>
              </a:rPr>
              <a:t> </a:t>
            </a:r>
            <a:r>
              <a:rPr lang="ru-RU" b="1" dirty="0" err="1" smtClean="0">
                <a:effectLst/>
                <a:latin typeface="Marker Felt Thin" charset="0"/>
                <a:ea typeface="Marker Felt Thin" charset="0"/>
                <a:cs typeface="Marker Felt Thin" charset="0"/>
              </a:rPr>
              <a:t>мая́к</a:t>
            </a:r>
            <a:endParaRPr lang="pl-PL" dirty="0">
              <a:latin typeface="Marker Felt Thin" charset="0"/>
              <a:ea typeface="Marker Felt Thin" charset="0"/>
              <a:cs typeface="Marker Felt Thin" charset="0"/>
            </a:endParaRPr>
          </a:p>
        </p:txBody>
      </p:sp>
      <p:sp>
        <p:nvSpPr>
          <p:cNvPr id="3" name="Podtytuł 2"/>
          <p:cNvSpPr>
            <a:spLocks noGrp="1"/>
          </p:cNvSpPr>
          <p:nvPr>
            <p:ph type="subTitle" idx="1"/>
          </p:nvPr>
        </p:nvSpPr>
        <p:spPr>
          <a:xfrm>
            <a:off x="5868144" y="5589240"/>
            <a:ext cx="2952328" cy="882119"/>
          </a:xfrm>
        </p:spPr>
        <p:txBody>
          <a:bodyPr>
            <a:normAutofit fontScale="85000" lnSpcReduction="10000"/>
          </a:bodyPr>
          <a:lstStyle/>
          <a:p>
            <a:r>
              <a:rPr lang="pl-PL" dirty="0" smtClean="0">
                <a:solidFill>
                  <a:schemeClr val="tx1"/>
                </a:solidFill>
                <a:latin typeface="Marker Felt Thin" charset="0"/>
                <a:ea typeface="Marker Felt Thin" charset="0"/>
                <a:cs typeface="Marker Felt Thin" charset="0"/>
              </a:rPr>
              <a:t>Bernadeta Krawiec</a:t>
            </a:r>
            <a:br>
              <a:rPr lang="pl-PL" dirty="0" smtClean="0">
                <a:solidFill>
                  <a:schemeClr val="tx1"/>
                </a:solidFill>
                <a:latin typeface="Marker Felt Thin" charset="0"/>
                <a:ea typeface="Marker Felt Thin" charset="0"/>
                <a:cs typeface="Marker Felt Thin" charset="0"/>
              </a:rPr>
            </a:br>
            <a:r>
              <a:rPr lang="pl-PL" dirty="0" smtClean="0">
                <a:solidFill>
                  <a:schemeClr val="tx1"/>
                </a:solidFill>
                <a:latin typeface="Marker Felt Thin" charset="0"/>
                <a:ea typeface="Marker Felt Thin" charset="0"/>
                <a:cs typeface="Marker Felt Thin" charset="0"/>
              </a:rPr>
              <a:t>I rok muzeologia</a:t>
            </a:r>
            <a:endParaRPr lang="pl-PL" dirty="0">
              <a:solidFill>
                <a:schemeClr val="tx1"/>
              </a:solidFill>
              <a:latin typeface="Marker Felt Thin" charset="0"/>
              <a:ea typeface="Marker Felt Thin" charset="0"/>
              <a:cs typeface="Marker Felt Thin" charset="0"/>
            </a:endParaRPr>
          </a:p>
        </p:txBody>
      </p:sp>
    </p:spTree>
    <p:extLst>
      <p:ext uri="{BB962C8B-B14F-4D97-AF65-F5344CB8AC3E}">
        <p14:creationId xmlns:p14="http://schemas.microsoft.com/office/powerpoint/2010/main" val="4201678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260648"/>
            <a:ext cx="7272808" cy="1754326"/>
          </a:xfrm>
          <a:prstGeom prst="rect">
            <a:avLst/>
          </a:prstGeom>
        </p:spPr>
        <p:txBody>
          <a:bodyPr wrap="square">
            <a:spAutoFit/>
          </a:bodyPr>
          <a:lstStyle/>
          <a:p>
            <a:pPr indent="457200" algn="just"/>
            <a:r>
              <a:rPr lang="ru-RU" dirty="0"/>
              <a:t>Через сотню лет после разрушения на его месте султан </a:t>
            </a:r>
            <a:r>
              <a:rPr lang="ru-RU" dirty="0" err="1"/>
              <a:t>Кайт</a:t>
            </a:r>
            <a:r>
              <a:rPr lang="ru-RU" dirty="0"/>
              <a:t>-бей построил форт. И в настоящее время появляются инициаторы, желающие реконструировать </a:t>
            </a:r>
            <a:r>
              <a:rPr lang="ru-RU" dirty="0" err="1"/>
              <a:t>Фаросский</a:t>
            </a:r>
            <a:r>
              <a:rPr lang="ru-RU" dirty="0"/>
              <a:t> маяк, на том месте, где он первоначально находился – на острове </a:t>
            </a:r>
            <a:r>
              <a:rPr lang="ru-RU" dirty="0" err="1"/>
              <a:t>Фарос</a:t>
            </a:r>
            <a:r>
              <a:rPr lang="ru-RU" dirty="0"/>
              <a:t>. Но власти Египта пока не хотят рассматривать эти проекты, и крепость </a:t>
            </a:r>
            <a:r>
              <a:rPr lang="ru-RU" dirty="0" err="1"/>
              <a:t>Кайт</a:t>
            </a:r>
            <a:r>
              <a:rPr lang="ru-RU" dirty="0"/>
              <a:t>-бей продолжает охранять место былого великого сооружения древности.</a:t>
            </a:r>
          </a:p>
        </p:txBody>
      </p:sp>
      <p:pic>
        <p:nvPicPr>
          <p:cNvPr id="3" name="Рисунок 2"/>
          <p:cNvPicPr>
            <a:picLocks noChangeAspect="1"/>
          </p:cNvPicPr>
          <p:nvPr/>
        </p:nvPicPr>
        <p:blipFill>
          <a:blip r:embed="rId2"/>
          <a:stretch>
            <a:fillRect/>
          </a:stretch>
        </p:blipFill>
        <p:spPr>
          <a:xfrm>
            <a:off x="1547664" y="2014974"/>
            <a:ext cx="6096000" cy="4572000"/>
          </a:xfrm>
          <a:prstGeom prst="rect">
            <a:avLst/>
          </a:prstGeom>
        </p:spPr>
      </p:pic>
    </p:spTree>
    <p:extLst>
      <p:ext uri="{BB962C8B-B14F-4D97-AF65-F5344CB8AC3E}">
        <p14:creationId xmlns:p14="http://schemas.microsoft.com/office/powerpoint/2010/main" val="3355660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889844"/>
            <a:ext cx="6246440" cy="2585323"/>
          </a:xfrm>
          <a:prstGeom prst="rect">
            <a:avLst/>
          </a:prstGeom>
        </p:spPr>
        <p:txBody>
          <a:bodyPr wrap="square">
            <a:spAutoFit/>
          </a:bodyPr>
          <a:lstStyle/>
          <a:p>
            <a:r>
              <a:rPr lang="ru-RU" dirty="0" smtClean="0"/>
              <a:t>Использованные источники:</a:t>
            </a:r>
          </a:p>
          <a:p>
            <a:pPr marL="285750" indent="-285750">
              <a:buFont typeface="Arial" panose="020B0604020202020204" pitchFamily="34" charset="0"/>
              <a:buChar char="•"/>
            </a:pPr>
            <a:r>
              <a:rPr lang="ru-RU" dirty="0"/>
              <a:t>Чудеса мира. Электронный ресурс. Режим доступа: http://chydesa-mira.ru/aleksandriiskiy-mayak/</a:t>
            </a:r>
          </a:p>
          <a:p>
            <a:pPr marL="285750" indent="-285750">
              <a:buFont typeface="Arial" panose="020B0604020202020204" pitchFamily="34" charset="0"/>
              <a:buChar char="•"/>
            </a:pPr>
            <a:r>
              <a:rPr lang="ru-RU" dirty="0"/>
              <a:t>Википедия. Электронный ресурс. Режим доступа: https://ru.wikipedia.org/wiki/Александрийский_маяк</a:t>
            </a:r>
          </a:p>
          <a:p>
            <a:pPr marL="285750" indent="-285750">
              <a:buFont typeface="Arial" panose="020B0604020202020204" pitchFamily="34" charset="0"/>
              <a:buChar char="•"/>
            </a:pPr>
            <a:r>
              <a:rPr lang="ru-RU" dirty="0"/>
              <a:t>Чудеса света. Электронный ресурс. Режим доступа: </a:t>
            </a:r>
            <a:r>
              <a:rPr lang="ru-RU" dirty="0" smtClean="0"/>
              <a:t>http</a:t>
            </a:r>
            <a:r>
              <a:rPr lang="ru-RU" dirty="0"/>
              <a:t>://1chudo.ru/bashni/21-aleksandrijskij-mayak-na-ostrove-faros-farosskij-mayak.html</a:t>
            </a:r>
          </a:p>
          <a:p>
            <a:endParaRPr lang="ru-RU" dirty="0"/>
          </a:p>
        </p:txBody>
      </p:sp>
    </p:spTree>
    <p:extLst>
      <p:ext uri="{BB962C8B-B14F-4D97-AF65-F5344CB8AC3E}">
        <p14:creationId xmlns:p14="http://schemas.microsoft.com/office/powerpoint/2010/main" val="452131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899592" y="1700808"/>
            <a:ext cx="4032448" cy="3424107"/>
          </a:xfrm>
        </p:spPr>
        <p:txBody>
          <a:bodyPr>
            <a:normAutofit fontScale="85000" lnSpcReduction="10000"/>
          </a:bodyPr>
          <a:lstStyle/>
          <a:p>
            <a:pPr marL="0" indent="0" algn="just">
              <a:buNone/>
            </a:pPr>
            <a:r>
              <a:rPr lang="ru-RU" dirty="0" smtClean="0"/>
              <a:t>После Завоевания Египта Александром Македонским Был Основан Город, Названный В Его Честь Александрией. </a:t>
            </a:r>
          </a:p>
          <a:p>
            <a:pPr marL="0" indent="0" algn="just">
              <a:buNone/>
            </a:pPr>
            <a:r>
              <a:rPr lang="ru-RU" smtClean="0"/>
              <a:t>Город </a:t>
            </a:r>
            <a:r>
              <a:rPr lang="ru-RU" dirty="0" smtClean="0"/>
              <a:t>Начал Активно Развиваться И Процветать, Стал Крупным Центром Морской Торговли</a:t>
            </a:r>
            <a:r>
              <a:rPr lang="ru-RU" smtClean="0"/>
              <a:t>. </a:t>
            </a:r>
          </a:p>
          <a:p>
            <a:pPr marL="0" indent="0" algn="just">
              <a:buNone/>
            </a:pPr>
            <a:r>
              <a:rPr lang="ru-RU" smtClean="0"/>
              <a:t>Вскоре </a:t>
            </a:r>
            <a:r>
              <a:rPr lang="ru-RU" dirty="0" smtClean="0"/>
              <a:t>Возникла И Острая Необходимость В Сооружении Александрийского Маяка</a:t>
            </a:r>
            <a:endParaRPr lang="ru-RU" dirty="0"/>
          </a:p>
        </p:txBody>
      </p:sp>
      <p:pic>
        <p:nvPicPr>
          <p:cNvPr id="4" name="Рисунок 3"/>
          <p:cNvPicPr>
            <a:picLocks noChangeAspect="1"/>
          </p:cNvPicPr>
          <p:nvPr/>
        </p:nvPicPr>
        <p:blipFill>
          <a:blip r:embed="rId2"/>
          <a:stretch>
            <a:fillRect/>
          </a:stretch>
        </p:blipFill>
        <p:spPr>
          <a:xfrm>
            <a:off x="5434332" y="1484784"/>
            <a:ext cx="3334915" cy="4335390"/>
          </a:xfrm>
          <a:prstGeom prst="rect">
            <a:avLst/>
          </a:prstGeom>
        </p:spPr>
      </p:pic>
    </p:spTree>
    <p:extLst>
      <p:ext uri="{BB962C8B-B14F-4D97-AF65-F5344CB8AC3E}">
        <p14:creationId xmlns:p14="http://schemas.microsoft.com/office/powerpoint/2010/main" val="3340734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35696" y="889844"/>
            <a:ext cx="5022304" cy="4524315"/>
          </a:xfrm>
          <a:prstGeom prst="rect">
            <a:avLst/>
          </a:prstGeom>
        </p:spPr>
        <p:txBody>
          <a:bodyPr wrap="square">
            <a:spAutoFit/>
          </a:bodyPr>
          <a:lstStyle/>
          <a:p>
            <a:pPr indent="457200" algn="just"/>
            <a:r>
              <a:rPr lang="ru-RU" dirty="0" err="1"/>
              <a:t>Александри́йский</a:t>
            </a:r>
            <a:r>
              <a:rPr lang="ru-RU" dirty="0"/>
              <a:t> </a:t>
            </a:r>
            <a:r>
              <a:rPr lang="ru-RU" dirty="0" err="1"/>
              <a:t>мая́к</a:t>
            </a:r>
            <a:r>
              <a:rPr lang="ru-RU" dirty="0"/>
              <a:t> (</a:t>
            </a:r>
            <a:r>
              <a:rPr lang="ru-RU" dirty="0" err="1"/>
              <a:t>Фа́росский</a:t>
            </a:r>
            <a:r>
              <a:rPr lang="ru-RU" dirty="0"/>
              <a:t> маяк) — маяк, построенный в III веке до </a:t>
            </a:r>
            <a:r>
              <a:rPr lang="ru-RU" dirty="0" smtClean="0"/>
              <a:t>н.э. </a:t>
            </a:r>
            <a:r>
              <a:rPr lang="ru-RU" dirty="0"/>
              <a:t>на острове </a:t>
            </a:r>
            <a:r>
              <a:rPr lang="ru-RU" dirty="0" err="1"/>
              <a:t>Фарос</a:t>
            </a:r>
            <a:r>
              <a:rPr lang="ru-RU" dirty="0"/>
              <a:t>  около египетского города Александрии, одно из 7 </a:t>
            </a:r>
            <a:r>
              <a:rPr lang="ru-RU" dirty="0" smtClean="0"/>
              <a:t>чудес Света.</a:t>
            </a:r>
            <a:endParaRPr lang="ru-RU" dirty="0"/>
          </a:p>
          <a:p>
            <a:pPr indent="457200" algn="just"/>
            <a:r>
              <a:rPr lang="ru-RU" dirty="0"/>
              <a:t>Маяк был построен для того, чтобы корабли могли благополучно миновать рифы на пути в александрийскую бухту. Ночью им помогало в этом отражение языков пламени, а днём — столб дыма. Маяк простоял почти тысячу лет, но в 796 г. н. э. был сильно повреждён землетрясением. Впоследствии пришедшие в Египет арабы пытались восстановить его, и к XIV века высота маяка составляла около 30 м. В конце XV века султан </a:t>
            </a:r>
            <a:r>
              <a:rPr lang="ru-RU" dirty="0" err="1"/>
              <a:t>Кайт</a:t>
            </a:r>
            <a:r>
              <a:rPr lang="ru-RU" dirty="0"/>
              <a:t>-Бей воздвиг на месте маяка крепость, которая стоит и сейчас.</a:t>
            </a:r>
          </a:p>
        </p:txBody>
      </p:sp>
    </p:spTree>
    <p:extLst>
      <p:ext uri="{BB962C8B-B14F-4D97-AF65-F5344CB8AC3E}">
        <p14:creationId xmlns:p14="http://schemas.microsoft.com/office/powerpoint/2010/main" val="3592052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nalezione obrazy dla zapytania latarnia morska na faros map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620688"/>
            <a:ext cx="2376264" cy="1485900"/>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pic>
        <p:nvPicPr>
          <p:cNvPr id="1028" name="Picture 4" descr="Podobny obraz">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2661519"/>
            <a:ext cx="4991100" cy="3743325"/>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pic>
        <p:nvPicPr>
          <p:cNvPr id="4" name="Picture 2" descr="Znalezione obrazy dla zapytania latarnia morska na faros map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1075606"/>
            <a:ext cx="2381250" cy="4513634"/>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256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1720840"/>
            <a:ext cx="4950296" cy="3416320"/>
          </a:xfrm>
          <a:prstGeom prst="rect">
            <a:avLst/>
          </a:prstGeom>
        </p:spPr>
        <p:txBody>
          <a:bodyPr wrap="square">
            <a:spAutoFit/>
          </a:bodyPr>
          <a:lstStyle/>
          <a:p>
            <a:pPr indent="457200" algn="just"/>
            <a:r>
              <a:rPr lang="ru-RU" dirty="0"/>
              <a:t>Маяк был построен на маленьком острове </a:t>
            </a:r>
            <a:r>
              <a:rPr lang="ru-RU" dirty="0" err="1"/>
              <a:t>Фарос</a:t>
            </a:r>
            <a:r>
              <a:rPr lang="ru-RU" dirty="0"/>
              <a:t> в Средиземном море около берегов Александрии. Этот оживлённый порт основал Александр Великий во время посещения Египта в 332 г. до н. э. Сооружение назвали по имени острова. </a:t>
            </a:r>
            <a:endParaRPr lang="ru-RU" dirty="0" smtClean="0"/>
          </a:p>
          <a:p>
            <a:pPr indent="457200" algn="just"/>
            <a:r>
              <a:rPr lang="ru-RU" dirty="0" smtClean="0"/>
              <a:t>На </a:t>
            </a:r>
            <a:r>
              <a:rPr lang="ru-RU" dirty="0"/>
              <a:t>его строительство должно было уйти 20 лет, а завершён он был около 283 г. до н. э., во времена правления Птолемея II, царя Египта. Строительство этого гигантского сооружения длилось всего 5 лет. Архитектор — </a:t>
            </a:r>
            <a:r>
              <a:rPr lang="ru-RU" dirty="0" err="1"/>
              <a:t>Сострат</a:t>
            </a:r>
            <a:r>
              <a:rPr lang="ru-RU" dirty="0"/>
              <a:t> </a:t>
            </a:r>
            <a:r>
              <a:rPr lang="ru-RU" dirty="0" err="1"/>
              <a:t>Книдский</a:t>
            </a:r>
            <a:r>
              <a:rPr lang="ru-RU" dirty="0"/>
              <a:t>.</a:t>
            </a:r>
          </a:p>
        </p:txBody>
      </p:sp>
    </p:spTree>
    <p:extLst>
      <p:ext uri="{BB962C8B-B14F-4D97-AF65-F5344CB8AC3E}">
        <p14:creationId xmlns:p14="http://schemas.microsoft.com/office/powerpoint/2010/main" val="241807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nalezione obrazy dla zapytania latarnia morska na faros map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836711"/>
            <a:ext cx="3528392" cy="5039470"/>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pic>
        <p:nvPicPr>
          <p:cNvPr id="2052" name="Picture 4" descr="Znalezione obrazy dla zapytania latarnia morska na faros map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7774" y="836712"/>
            <a:ext cx="3457575" cy="5039470"/>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505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27584" y="908720"/>
            <a:ext cx="7614592" cy="5355312"/>
          </a:xfrm>
          <a:prstGeom prst="rect">
            <a:avLst/>
          </a:prstGeom>
        </p:spPr>
        <p:txBody>
          <a:bodyPr wrap="square">
            <a:spAutoFit/>
          </a:bodyPr>
          <a:lstStyle/>
          <a:p>
            <a:pPr indent="457200" algn="just"/>
            <a:r>
              <a:rPr lang="ru-RU" dirty="0" smtClean="0">
                <a:effectLst/>
                <a:latin typeface="Marker Felt Thin" charset="0"/>
                <a:ea typeface="Marker Felt Thin" charset="0"/>
                <a:cs typeface="Marker Felt Thin" charset="0"/>
              </a:rPr>
              <a:t>Фаросский маяк состоял из трёх мраморных башен, стоявших на основании из массивных каменных блоков. </a:t>
            </a:r>
            <a:endParaRPr lang="ru-RU" dirty="0" smtClean="0">
              <a:effectLst/>
              <a:latin typeface="Marker Felt Thin" charset="0"/>
              <a:ea typeface="Marker Felt Thin" charset="0"/>
              <a:cs typeface="Marker Felt Thin" charset="0"/>
            </a:endParaRPr>
          </a:p>
          <a:p>
            <a:pPr indent="457200" algn="just"/>
            <a:endParaRPr lang="ru-RU" dirty="0">
              <a:latin typeface="Marker Felt Thin" charset="0"/>
              <a:ea typeface="Marker Felt Thin" charset="0"/>
              <a:cs typeface="Marker Felt Thin" charset="0"/>
            </a:endParaRPr>
          </a:p>
          <a:p>
            <a:pPr indent="457200" algn="just"/>
            <a:r>
              <a:rPr lang="ru-RU" dirty="0">
                <a:latin typeface="Marker Felt Thin" charset="0"/>
                <a:ea typeface="Marker Felt Thin" charset="0"/>
                <a:cs typeface="Marker Felt Thin" charset="0"/>
              </a:rPr>
              <a:t>Первый ярус имел квадратную форму со сторонами 30,5 метров, ориентированными по сторонам света. Общая высота этого яруса составляла 60 метров. Углы яруса занимали статуи тритонов. Само помещение предназначалось для размещения рабочих и охраны, кладовых под топливо и продукты.</a:t>
            </a:r>
          </a:p>
          <a:p>
            <a:pPr indent="457200" algn="just"/>
            <a:endParaRPr lang="ru-RU" dirty="0">
              <a:latin typeface="Marker Felt Thin" charset="0"/>
              <a:ea typeface="Marker Felt Thin" charset="0"/>
              <a:cs typeface="Marker Felt Thin" charset="0"/>
            </a:endParaRPr>
          </a:p>
          <a:p>
            <a:pPr indent="457200" algn="just"/>
            <a:r>
              <a:rPr lang="ru-RU" dirty="0">
                <a:latin typeface="Marker Felt Thin" charset="0"/>
                <a:ea typeface="Marker Felt Thin" charset="0"/>
                <a:cs typeface="Marker Felt Thin" charset="0"/>
              </a:rPr>
              <a:t>Средний ярус </a:t>
            </a:r>
            <a:r>
              <a:rPr lang="ru-RU" dirty="0" err="1">
                <a:latin typeface="Marker Felt Thin" charset="0"/>
                <a:ea typeface="Marker Felt Thin" charset="0"/>
                <a:cs typeface="Marker Felt Thin" charset="0"/>
              </a:rPr>
              <a:t>Фаросского</a:t>
            </a:r>
            <a:r>
              <a:rPr lang="ru-RU" dirty="0">
                <a:latin typeface="Marker Felt Thin" charset="0"/>
                <a:ea typeface="Marker Felt Thin" charset="0"/>
                <a:cs typeface="Marker Felt Thin" charset="0"/>
              </a:rPr>
              <a:t> маяка имел восьмиугольную форму с гранями, ориентированными по преобладающим здесь ветрам. Верхнюю часть яруса украшали статуи, часть которых функционировала в качестве флюгеров.</a:t>
            </a:r>
          </a:p>
          <a:p>
            <a:pPr indent="457200" algn="just"/>
            <a:endParaRPr lang="ru-RU" dirty="0">
              <a:latin typeface="Marker Felt Thin" charset="0"/>
              <a:ea typeface="Marker Felt Thin" charset="0"/>
              <a:cs typeface="Marker Felt Thin" charset="0"/>
            </a:endParaRPr>
          </a:p>
          <a:p>
            <a:pPr indent="457200" algn="just"/>
            <a:r>
              <a:rPr lang="ru-RU" dirty="0">
                <a:latin typeface="Marker Felt Thin" charset="0"/>
                <a:ea typeface="Marker Felt Thin" charset="0"/>
                <a:cs typeface="Marker Felt Thin" charset="0"/>
              </a:rPr>
              <a:t>Верхний ярус цилиндрической формы исполнял как раз роль фонаря. Он был обнесен восемью колоннами, накрытыми куполом-конусом. Верх купола </a:t>
            </a:r>
            <a:r>
              <a:rPr lang="ru-RU" dirty="0" err="1">
                <a:latin typeface="Marker Felt Thin" charset="0"/>
                <a:ea typeface="Marker Felt Thin" charset="0"/>
                <a:cs typeface="Marker Felt Thin" charset="0"/>
              </a:rPr>
              <a:t>Фаросского</a:t>
            </a:r>
            <a:r>
              <a:rPr lang="ru-RU" dirty="0">
                <a:latin typeface="Marker Felt Thin" charset="0"/>
                <a:ea typeface="Marker Felt Thin" charset="0"/>
                <a:cs typeface="Marker Felt Thin" charset="0"/>
              </a:rPr>
              <a:t> маяка украшала семиметровая статуя </a:t>
            </a:r>
            <a:r>
              <a:rPr lang="ru-RU" dirty="0" smtClean="0">
                <a:latin typeface="Marker Felt Thin" charset="0"/>
                <a:ea typeface="Marker Felt Thin" charset="0"/>
                <a:cs typeface="Marker Felt Thin" charset="0"/>
              </a:rPr>
              <a:t>Исиды-</a:t>
            </a:r>
            <a:r>
              <a:rPr lang="ru-RU" dirty="0" err="1" smtClean="0">
                <a:latin typeface="Marker Felt Thin" charset="0"/>
                <a:ea typeface="Marker Felt Thin" charset="0"/>
                <a:cs typeface="Marker Felt Thin" charset="0"/>
              </a:rPr>
              <a:t>Фарии</a:t>
            </a:r>
            <a:r>
              <a:rPr lang="ru-RU" dirty="0" smtClean="0">
                <a:latin typeface="Marker Felt Thin" charset="0"/>
                <a:ea typeface="Marker Felt Thin" charset="0"/>
                <a:cs typeface="Marker Felt Thin" charset="0"/>
              </a:rPr>
              <a:t>. </a:t>
            </a:r>
            <a:r>
              <a:rPr lang="ru-RU" dirty="0">
                <a:latin typeface="Marker Felt Thin" charset="0"/>
                <a:ea typeface="Marker Felt Thin" charset="0"/>
                <a:cs typeface="Marker Felt Thin" charset="0"/>
              </a:rPr>
              <a:t>Мощный светильник проецировался с помощью системы вогнутых металлических зеркал</a:t>
            </a:r>
            <a:r>
              <a:rPr lang="ru-RU" dirty="0" smtClean="0">
                <a:latin typeface="Marker Felt Thin" charset="0"/>
                <a:ea typeface="Marker Felt Thin" charset="0"/>
                <a:cs typeface="Marker Felt Thin" charset="0"/>
              </a:rPr>
              <a:t>..</a:t>
            </a:r>
            <a:endParaRPr lang="pl-PL" dirty="0">
              <a:latin typeface="Marker Felt Thin" charset="0"/>
              <a:ea typeface="Marker Felt Thin" charset="0"/>
              <a:cs typeface="Marker Felt Thin" charset="0"/>
            </a:endParaRPr>
          </a:p>
        </p:txBody>
      </p:sp>
    </p:spTree>
    <p:extLst>
      <p:ext uri="{BB962C8B-B14F-4D97-AF65-F5344CB8AC3E}">
        <p14:creationId xmlns:p14="http://schemas.microsoft.com/office/powerpoint/2010/main" val="2418029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Znalezione obrazy dla zapytania latarnia morska na faros map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836712"/>
            <a:ext cx="7560840" cy="5040560"/>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433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052736"/>
            <a:ext cx="4572000" cy="2308324"/>
          </a:xfrm>
          <a:prstGeom prst="rect">
            <a:avLst/>
          </a:prstGeom>
        </p:spPr>
        <p:txBody>
          <a:bodyPr>
            <a:spAutoFit/>
          </a:bodyPr>
          <a:lstStyle/>
          <a:p>
            <a:pPr indent="457200" algn="just"/>
            <a:r>
              <a:rPr lang="ru-RU" dirty="0"/>
              <a:t>В XIV веке чудо света </a:t>
            </a:r>
            <a:r>
              <a:rPr lang="ru-RU" dirty="0" err="1"/>
              <a:t>Фаросский</a:t>
            </a:r>
            <a:r>
              <a:rPr lang="ru-RU" dirty="0"/>
              <a:t> маяк был разрушен землетрясением. В настоящее время о внешнем виде седьмого чуда света свидетельствуют только изображения на римских монетах и останки развалин. Так, например, исследования 1996 года позволили отыскать на дне моря останки Александрийского маяка.</a:t>
            </a:r>
          </a:p>
        </p:txBody>
      </p:sp>
      <p:pic>
        <p:nvPicPr>
          <p:cNvPr id="3" name="Рисунок 2"/>
          <p:cNvPicPr>
            <a:picLocks noChangeAspect="1"/>
          </p:cNvPicPr>
          <p:nvPr/>
        </p:nvPicPr>
        <p:blipFill>
          <a:blip r:embed="rId2"/>
          <a:stretch>
            <a:fillRect/>
          </a:stretch>
        </p:blipFill>
        <p:spPr>
          <a:xfrm>
            <a:off x="2555776" y="3573016"/>
            <a:ext cx="5638800" cy="2800350"/>
          </a:xfrm>
          <a:prstGeom prst="rect">
            <a:avLst/>
          </a:prstGeom>
        </p:spPr>
      </p:pic>
    </p:spTree>
    <p:extLst>
      <p:ext uri="{BB962C8B-B14F-4D97-AF65-F5344CB8AC3E}">
        <p14:creationId xmlns:p14="http://schemas.microsoft.com/office/powerpoint/2010/main" val="1644122514"/>
      </p:ext>
    </p:extLst>
  </p:cSld>
  <p:clrMapOvr>
    <a:masterClrMapping/>
  </p:clrMapOvr>
</p:sld>
</file>

<file path=ppt/theme/theme1.xml><?xml version="1.0" encoding="utf-8"?>
<a:theme xmlns:a="http://schemas.openxmlformats.org/drawingml/2006/main" name="Kropla">
  <a:themeElements>
    <a:clrScheme name="Kropl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Krop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op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952</TotalTime>
  <Words>379</Words>
  <Application>Microsoft Office PowerPoint</Application>
  <PresentationFormat>Экран (4:3)</PresentationFormat>
  <Paragraphs>24</Paragraphs>
  <Slides>11</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Marker Felt Thin</vt:lpstr>
      <vt:lpstr>Tw Cen MT</vt:lpstr>
      <vt:lpstr>Kropla</vt:lpstr>
      <vt:lpstr>Александри́йский мая́к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Александри́йский мая́к</dc:title>
  <dc:creator>Witold Krawiec</dc:creator>
  <cp:lastModifiedBy>Жукович</cp:lastModifiedBy>
  <cp:revision>15</cp:revision>
  <dcterms:created xsi:type="dcterms:W3CDTF">2017-01-21T15:14:07Z</dcterms:created>
  <dcterms:modified xsi:type="dcterms:W3CDTF">2017-02-02T07:13:56Z</dcterms:modified>
</cp:coreProperties>
</file>