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7" r:id="rId6"/>
    <p:sldId id="268" r:id="rId7"/>
    <p:sldId id="260" r:id="rId8"/>
    <p:sldId id="259" r:id="rId9"/>
    <p:sldId id="270" r:id="rId10"/>
    <p:sldId id="269" r:id="rId11"/>
    <p:sldId id="271" r:id="rId12"/>
    <p:sldId id="262" r:id="rId13"/>
    <p:sldId id="263" r:id="rId14"/>
    <p:sldId id="273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9964-FFEA-4095-879D-927F19422D3D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C790-6BF1-48CE-86B4-AFF1F488D3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70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C790-6BF1-48CE-86B4-AFF1F488D36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9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685FF9D-EBA7-40DD-8E2F-72AB8B4ED279}" type="datetimeFigureOut">
              <a:rPr lang="pl-PL" smtClean="0"/>
              <a:t>2017-11-28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1790B8D-C800-4410-8FA4-EFA7A9DE6131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2420888"/>
            <a:ext cx="4320480" cy="1080120"/>
          </a:xfrm>
        </p:spPr>
        <p:txBody>
          <a:bodyPr>
            <a:noAutofit/>
          </a:bodyPr>
          <a:lstStyle/>
          <a:p>
            <a:r>
              <a:rPr lang="az-Cyrl-AZ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Анета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Рейчел</a:t>
            </a:r>
            <a:endParaRPr lang="pl-PL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Cyrl-AZ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Моника Руди</a:t>
            </a:r>
            <a:endParaRPr lang="pl-PL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Cyrl-AZ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pl-PL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az-Cyrl-AZ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pl-PL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ЕИБ</a:t>
            </a:r>
            <a:endParaRPr lang="pl-PL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16824" cy="1609778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Кондитерский концерн „</a:t>
            </a:r>
            <a:r>
              <a:rPr lang="vi-VN" sz="36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</a:rPr>
              <a:t>Бабаевский</a:t>
            </a:r>
            <a:r>
              <a:rPr lang="vi-VN" sz="3600" b="1" dirty="0">
                <a:solidFill>
                  <a:schemeClr val="bg1">
                    <a:lumMod val="10000"/>
                  </a:schemeClr>
                </a:solidFill>
              </a:rPr>
              <a:t>“</a:t>
            </a:r>
            <a:endParaRPr lang="pl-PL" sz="3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товары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Znalezione obrazy dla zapytania бабаевский това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5624"/>
            <a:ext cx="3010091" cy="21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 бабаевский това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032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98" y="4394586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Znalezione obrazy dla zapytania бабаевский товар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3" y="4365104"/>
            <a:ext cx="1906017" cy="16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15" y="4442543"/>
            <a:ext cx="2359570" cy="188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95319" cy="3209544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Конфеты класса ПРЕМИУМ «Старинная открытка» </a:t>
            </a:r>
            <a:r>
              <a:rPr lang="pl-PL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«Открытое письмо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endParaRPr lang="pl-PL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az-Cyrl-AZ" dirty="0" smtClean="0">
                <a:solidFill>
                  <a:schemeClr val="bg1">
                    <a:lumMod val="10000"/>
                  </a:schemeClr>
                </a:solidFill>
              </a:rPr>
              <a:t>Конфеты </a:t>
            </a:r>
            <a:r>
              <a:rPr lang="az-Cyrl-AZ" dirty="0">
                <a:solidFill>
                  <a:schemeClr val="bg1">
                    <a:lumMod val="10000"/>
                  </a:schemeClr>
                </a:solidFill>
              </a:rPr>
              <a:t>класса СУПЕР-ПРЕМИУМ «Абрикосовские</a:t>
            </a:r>
            <a:r>
              <a:rPr lang="az-Cyrl-AZ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  <a:endParaRPr lang="az-Cyrl-AZ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Шоколадные барельефы и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скульптуры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ручной работы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>
            <a:normAutofit/>
          </a:bodyPr>
          <a:lstStyle/>
          <a:p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новинка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szkatuł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4557"/>
            <a:ext cx="1954057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90" y="3804557"/>
            <a:ext cx="2343525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04556"/>
            <a:ext cx="2185031" cy="1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01" y="3804557"/>
            <a:ext cx="1905000" cy="17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 descr="jele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52" y="5509533"/>
            <a:ext cx="1905000" cy="123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owoc fantazj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52" y="5509533"/>
            <a:ext cx="1801140" cy="123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111521"/>
              </p:ext>
            </p:extLst>
          </p:nvPr>
        </p:nvGraphicFramePr>
        <p:xfrm>
          <a:off x="-24521" y="1340769"/>
          <a:ext cx="9145016" cy="5517231"/>
        </p:xfrm>
        <a:graphic>
          <a:graphicData uri="http://schemas.openxmlformats.org/drawingml/2006/table">
            <a:tbl>
              <a:tblPr/>
              <a:tblGrid>
                <a:gridCol w="1188640"/>
                <a:gridCol w="4927308"/>
                <a:gridCol w="3029068"/>
              </a:tblGrid>
              <a:tr h="47672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>
                          <a:solidFill>
                            <a:srgbClr val="40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Международный смотр качества кондитерских изделий «Инновации и традиции»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Диплом I степени и золотая медаль «За высокое качество продукции»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24215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>
                          <a:solidFill>
                            <a:srgbClr val="40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Московское качество - 2015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Победитель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24215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>
                          <a:solidFill>
                            <a:srgbClr val="40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Московское качество - 2015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>
                          <a:solidFill>
                            <a:srgbClr val="400000"/>
                          </a:solidFill>
                          <a:effectLst/>
                        </a:rPr>
                        <a:t>Финалист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89796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Международный профессиональный дегустационный конкурс продуктов питания и напитков «Продукт года - 2015»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Золотая медаль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410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Международный смотр качества кондитерских изделий «Инновации и традиции»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Диплом I степени и золотая медаль «За высокое качество продукции»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24215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2014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Товар года-2014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Диплом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410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2013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Международный дегустационный конкурс «Лучший продукт-2013»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Золотая медаль и диплом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410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>
                          <a:solidFill>
                            <a:srgbClr val="400000"/>
                          </a:solidFill>
                          <a:effectLst/>
                        </a:rPr>
                        <a:t>2013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400000"/>
                          </a:solidFill>
                          <a:effectLst/>
                        </a:rPr>
                        <a:t>Международный Смотр качества кондитерских изделий «Инновации и традиции»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Диплом I степени и золотая медаль «За высокое качество продукции»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47672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2012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400000"/>
                          </a:solidFill>
                          <a:effectLst/>
                        </a:rPr>
                        <a:t>Международный Конкурс “ЛУЧШИЙ ПРОДУКТ – 2012”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Диплом Лауреата, золотая медаль конкурса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47672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2012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400000"/>
                          </a:solidFill>
                          <a:effectLst/>
                        </a:rPr>
                        <a:t>Международная премия «Брэнд года/EFFIE»-2012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Диплом Лауреата, золотая медаль конкурса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47672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2012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solidFill>
                            <a:srgbClr val="400000"/>
                          </a:solidFill>
                          <a:effectLst/>
                        </a:rPr>
                        <a:t>Международная премия «Брэнд года/EFFIE»-2011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400000"/>
                          </a:solidFill>
                          <a:effectLst/>
                        </a:rPr>
                        <a:t>Серебряный знак в категории «Продовольственные товары»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36265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>
                          <a:solidFill>
                            <a:srgbClr val="400000"/>
                          </a:solidFill>
                          <a:effectLst/>
                        </a:rPr>
                        <a:t>2012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Дегустационный конкурс «Продукт года-2012»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z-Cyrl-AZ" sz="1400" dirty="0">
                          <a:solidFill>
                            <a:srgbClr val="400000"/>
                          </a:solidFill>
                          <a:effectLst/>
                        </a:rPr>
                        <a:t>Золотая медаль и диплом</a:t>
                      </a:r>
                    </a:p>
                  </a:txBody>
                  <a:tcPr marL="3450" marR="3450" marT="3450" marB="3450">
                    <a:lnL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1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шоколад Бабаевский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24544" y="1265147"/>
            <a:ext cx="9865096" cy="569439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816424" cy="90872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еклама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истории шоколада и какао </a:t>
            </a:r>
            <a:r>
              <a:rPr lang="ru-RU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19671" y="620688"/>
            <a:ext cx="5832649" cy="1088572"/>
          </a:xfrm>
        </p:spPr>
        <p:txBody>
          <a:bodyPr>
            <a:noAutofit/>
          </a:bodyPr>
          <a:lstStyle/>
          <a:p>
            <a: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письмо-приглашение  </a:t>
            </a: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</a:t>
            </a:r>
            <a:r>
              <a:rPr lang="ru-RU" sz="3200" dirty="0" smtClean="0">
                <a:solidFill>
                  <a:srgbClr val="4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товаров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43443" r="28569" b="7582"/>
          <a:stretch/>
        </p:blipFill>
        <p:spPr bwMode="auto">
          <a:xfrm>
            <a:off x="1403648" y="2563394"/>
            <a:ext cx="6264696" cy="39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127234"/>
            <a:ext cx="8579296" cy="508058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Мерчендайзер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Бухгалтер-кассир 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Торговый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представитель 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Торговый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представитель с личным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автомобилем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Супервайзер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торговых представителей 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Торговый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представитель 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980728"/>
            <a:ext cx="4433664" cy="94147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бъявление </a:t>
            </a:r>
            <a: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Cyrl-AZ" sz="3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вакансий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288247"/>
            <a:ext cx="2575227" cy="17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2492896"/>
            <a:ext cx="8229600" cy="4075176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www.uniconf.ru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ru.wikipedia.org</a:t>
            </a:r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az-Cyrl-AZ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Бабаевский</a:t>
            </a:r>
            <a:r>
              <a:rPr lang="az-Cyrl-AZ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_(концерн</a:t>
            </a:r>
            <a:r>
              <a:rPr lang="az-Cyrl-AZ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www.youtube.com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377880" cy="911696"/>
          </a:xfrm>
        </p:spPr>
        <p:txBody>
          <a:bodyPr>
            <a:noAutofit/>
          </a:bodyPr>
          <a:lstStyle/>
          <a:p>
            <a:r>
              <a:rPr lang="az-Cyrl-AZ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5616624" cy="2597656"/>
          </a:xfrm>
        </p:spPr>
        <p:txBody>
          <a:bodyPr>
            <a:normAutofit/>
          </a:bodyPr>
          <a:lstStyle/>
          <a:p>
            <a:r>
              <a:rPr lang="az-Cyrl-AZ" sz="5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pl-PL" sz="5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5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az-Cyrl-AZ" sz="5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pl-PL" sz="5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19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«Кондитерский концерн Бабаевский» – одно из старейших московских предприятий, в 2014 году ему исполнилось 210 лет. С 2003 года входит в Холдинг «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Объединённые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кондитеры» и является одним из крупнейших кондитерских предприятий Москвы и России.</a:t>
            </a:r>
            <a:endParaRPr lang="pl-PL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192688" cy="1066801"/>
          </a:xfrm>
        </p:spPr>
        <p:txBody>
          <a:bodyPr>
            <a:normAutofit fontScale="90000"/>
          </a:bodyPr>
          <a:lstStyle/>
          <a:p>
            <a:r>
              <a:rPr lang="pl-PL" sz="3600" b="1" cap="al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cap="al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Cyrl-AZ" sz="3600" b="1" cap="al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КОНДИТЕРСКИЙ </a:t>
            </a:r>
            <a:r>
              <a:rPr lang="az-Cyrl-AZ" sz="3600" b="1" cap="all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КОНЦЕРН «БАБАЕВСКИЙ»</a:t>
            </a:r>
            <a:r>
              <a:rPr lang="az-Cyrl-AZ" sz="3200" b="1" cap="all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Cyrl-AZ" sz="3200" b="1" cap="all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Cyrl-AZ" dirty="0"/>
              <a:t/>
            </a:r>
            <a:br>
              <a:rPr lang="az-Cyrl-AZ" dirty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0"/>
            <a:ext cx="3816424" cy="193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 115184, Москва, 2-ой Новокузнецкий пер., 13/15, стр.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1</a:t>
            </a:r>
            <a:endParaRPr lang="pl-PL" sz="2400" dirty="0">
              <a:solidFill>
                <a:schemeClr val="bg1">
                  <a:lumMod val="10000"/>
                </a:schemeClr>
              </a:solidFill>
            </a:endParaRPr>
          </a:p>
          <a:p>
            <a:endParaRPr lang="pl-PL" dirty="0">
              <a:solidFill>
                <a:schemeClr val="bg1">
                  <a:lumMod val="1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4104456" cy="424847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предприятия ведется </a:t>
            </a:r>
            <a:r>
              <a:rPr lang="pl-P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1804 года, когда бывший крепостной крестьянин Степан открыл кондитерскую мастерскую. За своё искусство делать замечательные сладости из абрикосов он получил прозвище, а затем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фамилию Абрикосов. </a:t>
            </a: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1874 году Алексей Иванович Абрикосов передает фабрику старшим сыновьям. </a:t>
            </a: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pl-PL" sz="32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988840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0" y="1855640"/>
            <a:ext cx="5220072" cy="4824536"/>
          </a:xfrm>
        </p:spPr>
        <p:txBody>
          <a:bodyPr>
            <a:normAutofit lnSpcReduction="10000"/>
          </a:bodyPr>
          <a:lstStyle/>
          <a:p>
            <a:pPr marL="457200" indent="-369888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1880 года концерн становится известен и в России, и за её пределами под именем  «Товарищество А.И. Абрикосова и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Сыновей».  </a:t>
            </a:r>
            <a:endParaRPr lang="pl-PL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9888" algn="just">
              <a:buFont typeface="Wingdings" pitchFamily="2" charset="2"/>
              <a:buChar char="§"/>
            </a:pP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9888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 году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Товариществу</a:t>
            </a:r>
            <a:r>
              <a:rPr lang="pl-P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присваивается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почетное звание – «Поставщик Двора Его императорского Величества». </a:t>
            </a:r>
          </a:p>
          <a:p>
            <a:pPr marL="457200" indent="-369888" algn="just">
              <a:buFont typeface="Wingdings" pitchFamily="2" charset="2"/>
              <a:buChar char="§"/>
            </a:pP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9888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Октябрьской революции в ноябре 1918 года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фабрика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Абрикосовых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быланационализирована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1922 году ей присвоено имя П.А. Бабаева, главы Сокольнического райисполкома.</a:t>
            </a:r>
          </a:p>
          <a:p>
            <a:pPr marL="457200" indent="-369888" algn="just"/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pl-P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855640"/>
            <a:ext cx="3751177" cy="460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13184" y="1844824"/>
            <a:ext cx="8229600" cy="407517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30-е годы фабрика становится самым крупным производителем карамели, ириса и монпансье в стране. </a:t>
            </a:r>
          </a:p>
          <a:p>
            <a:pPr algn="just"/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окончания войны началось оснащение предприятия комплексно-механизированными линиями, разрабатывались новые сорта кондитерских изделий, расширялась специализация. Фабрика постепенно переходила на автоматизированное производство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1993 году предприятие было приватизировано и стало называться «Акционерное общество «Бабаевское». Активное обновление основных фондов позволило неуклонно наращивать объемы производства и модернизировать технологические линии.</a:t>
            </a:r>
          </a:p>
          <a:p>
            <a:pPr algn="just"/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188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29600" cy="407517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1998 году фабрика «Бабаевская» объединила несколько региональных фабрик в единый концерн. Новое объединение стало называться ОАО «Кондитерский концерн Бабаевский». </a:t>
            </a:r>
            <a:r>
              <a:rPr lang="pl-P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2003 году ОАО «Кондитерский концерн Бабаевский» вошло в Холдинг «Объединенные кондитеры».</a:t>
            </a:r>
            <a:endParaRPr lang="pl-PL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Специалистами «Бабаевского» в разное время были созданы более 200 новых сортов кондитерских изделий, среди которых известные и популярные по сей день: «Бабаевский»®, «Вдохновение»®, «Люкс»®; конфеты «Визит»®, «Бабаевская Белочка»® и другие. </a:t>
            </a:r>
            <a:endParaRPr lang="pl-PL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200" dirty="0">
                <a:solidFill>
                  <a:schemeClr val="bg1">
                    <a:lumMod val="10000"/>
                  </a:schemeClr>
                </a:solidFill>
              </a:rPr>
              <a:t>История</a:t>
            </a:r>
            <a:endParaRPr lang="pl-PL" sz="3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4023360" cy="320954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Конфеты в коробках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Весовые конфеты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Карамель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Зефир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Мармелад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Ирис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l-PL" sz="2400" dirty="0">
              <a:solidFill>
                <a:schemeClr val="bg1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pl-PL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200" b="1" dirty="0">
                <a:solidFill>
                  <a:schemeClr val="bg1">
                    <a:lumMod val="10000"/>
                  </a:schemeClr>
                </a:solidFill>
              </a:rPr>
              <a:t>Ассортимент</a:t>
            </a:r>
            <a:endParaRPr lang="pl-PL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9188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6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683568" y="2420888"/>
            <a:ext cx="4023360" cy="3209544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Печенье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Вафли и вафельные торты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Пряники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Сухие завтраки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Халва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Бисквиты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200" dirty="0">
                <a:solidFill>
                  <a:schemeClr val="bg1">
                    <a:lumMod val="10000"/>
                  </a:schemeClr>
                </a:solidFill>
              </a:rPr>
              <a:t>Ассортимент</a:t>
            </a:r>
            <a:endParaRPr lang="pl-PL" sz="3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82810" cy="368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Niestandardowy 5">
      <a:dk1>
        <a:srgbClr val="D0D2CC"/>
      </a:dk1>
      <a:lt1>
        <a:srgbClr val="FFFFFF"/>
      </a:lt1>
      <a:dk2>
        <a:srgbClr val="858B7C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291</TotalTime>
  <Words>466</Words>
  <Application>Microsoft Office PowerPoint</Application>
  <PresentationFormat>Экран (4:3)</PresentationFormat>
  <Paragraphs>103</Paragraphs>
  <Slides>17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Constantia</vt:lpstr>
      <vt:lpstr>Garamond</vt:lpstr>
      <vt:lpstr>Tahoma</vt:lpstr>
      <vt:lpstr>Times New Roman</vt:lpstr>
      <vt:lpstr>Tunga</vt:lpstr>
      <vt:lpstr>Wingdings</vt:lpstr>
      <vt:lpstr>BlackTie</vt:lpstr>
      <vt:lpstr>Кондитерский концерн „Бабаевский“</vt:lpstr>
      <vt:lpstr> КОНДИТЕРСКИЙ КОНЦЕРН «БАБАЕВСКИЙ»  </vt:lpstr>
      <vt:lpstr>Адрес</vt:lpstr>
      <vt:lpstr>История</vt:lpstr>
      <vt:lpstr>История</vt:lpstr>
      <vt:lpstr>История</vt:lpstr>
      <vt:lpstr>История</vt:lpstr>
      <vt:lpstr>Ассортимент</vt:lpstr>
      <vt:lpstr>Ассортимент</vt:lpstr>
      <vt:lpstr>товары</vt:lpstr>
      <vt:lpstr>Товар - новинка</vt:lpstr>
      <vt:lpstr> Награды </vt:lpstr>
      <vt:lpstr>Pеклама</vt:lpstr>
      <vt:lpstr>письмо-приглашение  на выставку товаров</vt:lpstr>
      <vt:lpstr>Oбъявление  о вакансий</vt:lpstr>
      <vt:lpstr>список использованных источников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РЕШЕНИЕ</dc:title>
  <dc:creator>DELL</dc:creator>
  <cp:lastModifiedBy>Жукович</cp:lastModifiedBy>
  <cp:revision>26</cp:revision>
  <dcterms:created xsi:type="dcterms:W3CDTF">2017-05-29T15:22:12Z</dcterms:created>
  <dcterms:modified xsi:type="dcterms:W3CDTF">2017-11-28T09:19:39Z</dcterms:modified>
</cp:coreProperties>
</file>