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6" r:id="rId6"/>
    <p:sldId id="263" r:id="rId7"/>
    <p:sldId id="260" r:id="rId8"/>
    <p:sldId id="264" r:id="rId9"/>
    <p:sldId id="259" r:id="rId10"/>
    <p:sldId id="267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9D8B2A5-1F5C-481E-BC19-77717699B7A2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0E28285A-F30D-4FA4-A52B-D798645AC5F4}" type="slidenum">
              <a:rPr lang="ru-RU" smtClean="0"/>
              <a:t>‹#›</a:t>
            </a:fld>
            <a:endParaRPr lang="ru-RU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410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B2A5-1F5C-481E-BC19-77717699B7A2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85A-F30D-4FA4-A52B-D798645AC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1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9D8B2A5-1F5C-481E-BC19-77717699B7A2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0E28285A-F30D-4FA4-A52B-D798645AC5F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3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B2A5-1F5C-481E-BC19-77717699B7A2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85A-F30D-4FA4-A52B-D798645AC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6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9D8B2A5-1F5C-481E-BC19-77717699B7A2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E28285A-F30D-4FA4-A52B-D798645AC5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25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B2A5-1F5C-481E-BC19-77717699B7A2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85A-F30D-4FA4-A52B-D798645AC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3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B2A5-1F5C-481E-BC19-77717699B7A2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85A-F30D-4FA4-A52B-D798645AC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3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B2A5-1F5C-481E-BC19-77717699B7A2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85A-F30D-4FA4-A52B-D798645AC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1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B2A5-1F5C-481E-BC19-77717699B7A2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85A-F30D-4FA4-A52B-D798645AC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899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9D8B2A5-1F5C-481E-BC19-77717699B7A2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0E28285A-F30D-4FA4-A52B-D798645AC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745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9D8B2A5-1F5C-481E-BC19-77717699B7A2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0E28285A-F30D-4FA4-A52B-D798645AC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5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9D8B2A5-1F5C-481E-BC19-77717699B7A2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E28285A-F30D-4FA4-A52B-D798645AC5F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32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Профессии </a:t>
            </a:r>
            <a:br>
              <a:rPr lang="ru-RU" dirty="0" smtClean="0"/>
            </a:br>
            <a:r>
              <a:rPr lang="ru-RU" dirty="0" smtClean="0"/>
              <a:t>в сфере</a:t>
            </a:r>
            <a:r>
              <a:rPr lang="uk-UA" dirty="0" smtClean="0"/>
              <a:t> </a:t>
            </a:r>
            <a:r>
              <a:rPr lang="ru-RU" dirty="0" smtClean="0"/>
              <a:t>туризма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mtClean="0"/>
              <a:t>Eleonora Stanko THiK 1 st 2 rok</a:t>
            </a:r>
            <a:endParaRPr lang="ru-RU" dirty="0" smtClean="0"/>
          </a:p>
          <a:p>
            <a:r>
              <a:rPr lang="ru-RU" dirty="0" smtClean="0"/>
              <a:t>Элеонора </a:t>
            </a:r>
            <a:r>
              <a:rPr lang="ru-RU" dirty="0" smtClean="0"/>
              <a:t>Станко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0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Аниматор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80" y="2438400"/>
            <a:ext cx="6034991" cy="365150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– специалист, ведущий праздничные мероприятия или выступающий перед публикой с целью развлечь, создать и поддержать хорошее настроение.</a:t>
            </a:r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08857" y="426415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64" y="2279939"/>
            <a:ext cx="4674871" cy="3113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039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5090" y="217339"/>
            <a:ext cx="8770571" cy="1560716"/>
          </a:xfrm>
        </p:spPr>
        <p:txBody>
          <a:bodyPr/>
          <a:lstStyle/>
          <a:p>
            <a:r>
              <a:rPr lang="ru-RU" dirty="0" smtClean="0"/>
              <a:t>ТОП</a:t>
            </a:r>
            <a:r>
              <a:rPr lang="pl-PL" dirty="0"/>
              <a:t> </a:t>
            </a:r>
            <a:r>
              <a:rPr lang="pl-PL" dirty="0" smtClean="0"/>
              <a:t>5</a:t>
            </a:r>
            <a:r>
              <a:rPr lang="ru-RU" dirty="0" smtClean="0"/>
              <a:t> </a:t>
            </a:r>
            <a:r>
              <a:rPr lang="ru-RU" dirty="0"/>
              <a:t>крупнейших туроператоров страны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699" y="2719795"/>
            <a:ext cx="8770571" cy="365150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Pegas </a:t>
            </a:r>
            <a:r>
              <a:rPr lang="pl-PL" dirty="0" smtClean="0"/>
              <a:t>Touristik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TEZ </a:t>
            </a:r>
            <a:r>
              <a:rPr lang="pl-PL" dirty="0" smtClean="0"/>
              <a:t>TOUR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CORAL </a:t>
            </a:r>
            <a:r>
              <a:rPr lang="pl-PL" dirty="0" smtClean="0"/>
              <a:t>TRAVEL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«Натали </a:t>
            </a:r>
            <a:r>
              <a:rPr lang="ru-RU" dirty="0" err="1"/>
              <a:t>Турс</a:t>
            </a:r>
            <a:r>
              <a:rPr lang="ru-RU" dirty="0" smtClean="0"/>
              <a:t>»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«Интурист»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608" y="3093880"/>
            <a:ext cx="5353050" cy="8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669" y="1779600"/>
            <a:ext cx="3010785" cy="799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118" y="2322782"/>
            <a:ext cx="3367886" cy="976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118" y="4468488"/>
            <a:ext cx="3608341" cy="733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3676" y="3844196"/>
            <a:ext cx="1950770" cy="85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981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Сотрудник туристического национального представительства.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2288155"/>
            <a:ext cx="9442269" cy="3734209"/>
          </a:xfrm>
        </p:spPr>
        <p:txBody>
          <a:bodyPr>
            <a:normAutofit/>
          </a:bodyPr>
          <a:lstStyle/>
          <a:p>
            <a:r>
              <a:rPr lang="ru-RU" dirty="0" smtClean="0"/>
              <a:t>Мировые богатейшие державы открывают региональные туристические офисы и национальные представительства. Постоянно туда требуются специалисты. Задача данных организаций заключается в продвижении страны в кругу местных журналистов и туристических операторов. Они занимаются организацией конференций, семинаров, аккомпанируют познавательные поездки. </a:t>
            </a:r>
          </a:p>
          <a:p>
            <a:r>
              <a:rPr lang="ru-RU" dirty="0" smtClean="0"/>
              <a:t>Чтобы устроиться сотрудником национального </a:t>
            </a:r>
            <a:r>
              <a:rPr lang="ru-RU" dirty="0" err="1" smtClean="0"/>
              <a:t>турпредставительства</a:t>
            </a:r>
            <a:r>
              <a:rPr lang="ru-RU" dirty="0" smtClean="0"/>
              <a:t> необходимо великолепное знание языка рекламируемого государства, понятие о маркетинге и знание географии.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509" y="962592"/>
            <a:ext cx="2945130" cy="2089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761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365125"/>
            <a:ext cx="11923668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Специалист отдела по тестированию продуктов туристической фирмы.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03" y="3082833"/>
            <a:ext cx="10515600" cy="3680551"/>
          </a:xfrm>
        </p:spPr>
        <p:txBody>
          <a:bodyPr/>
          <a:lstStyle/>
          <a:p>
            <a:r>
              <a:rPr lang="ru-RU" dirty="0" smtClean="0"/>
              <a:t>Солидные туристические фирмы всегда имеют в своем составе отделы, которые следят за качеством предлагаемого продукта. Работники этих отделов путешествуют по миру в тех направлениях, которых компания предоставляет услуги, проживают в отелях, и представляют отчет о соответствии сервиса заявленного определенному уровню. Странствовать придется настолько много, что будет даже неудивительным, если вы захотите в будущем сменить работу.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811" y="1013458"/>
            <a:ext cx="3104063" cy="2069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07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706" y="398527"/>
            <a:ext cx="8770571" cy="1560716"/>
          </a:xfrm>
        </p:spPr>
        <p:txBody>
          <a:bodyPr/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енеджер по туризму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617" y="2438400"/>
            <a:ext cx="7419654" cy="3651504"/>
          </a:xfrm>
        </p:spPr>
        <p:txBody>
          <a:bodyPr/>
          <a:lstStyle/>
          <a:p>
            <a:r>
              <a:rPr lang="ru-RU" dirty="0" smtClean="0"/>
              <a:t>Это </a:t>
            </a:r>
            <a:r>
              <a:rPr lang="ru-RU" dirty="0"/>
              <a:t>профессия, суть которой заключается в организации туристических поездок для клиентов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Это </a:t>
            </a:r>
            <a:r>
              <a:rPr lang="ru-RU" dirty="0"/>
              <a:t>очень ответственная работа, ибо менеджер обязан самостоятельно решить все проблемы с оформлением документов, бронированием отелей, билетов и так далее</a:t>
            </a:r>
            <a:r>
              <a:rPr lang="ru-RU" dirty="0" smtClean="0"/>
              <a:t>.</a:t>
            </a:r>
          </a:p>
          <a:p>
            <a:r>
              <a:rPr lang="ru-RU" dirty="0"/>
              <a:t> М</a:t>
            </a:r>
            <a:r>
              <a:rPr lang="ru-RU" dirty="0" smtClean="0"/>
              <a:t>енеджер направления: </a:t>
            </a:r>
            <a:r>
              <a:rPr lang="ru-RU" dirty="0"/>
              <a:t>по работе с клиентами, по оформлению страховок и виз, по бронированию билетов и т.д.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609578"/>
            <a:ext cx="3810000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39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MICE-</a:t>
            </a:r>
            <a:r>
              <a:rPr lang="ru-RU" dirty="0" smtClean="0"/>
              <a:t>менеджер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организатор деловых встреч, деловых поездок, конференций и праздников, выставок. MICE-подразделения могут быть как составной частью отдела делового туризма в туристических компаниях, так и отдельной фирмой, организующей выездные деловые встречи, поездки и корпоративные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22934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5244626"/>
          </a:xfrm>
        </p:spPr>
        <p:txBody>
          <a:bodyPr>
            <a:normAutofit/>
          </a:bodyPr>
          <a:lstStyle/>
          <a:p>
            <a:r>
              <a:rPr lang="ru-RU" dirty="0"/>
              <a:t>Директор по маркетингу (англ. </a:t>
            </a:r>
            <a:r>
              <a:rPr lang="ru-RU" dirty="0" err="1"/>
              <a:t>Chief</a:t>
            </a:r>
            <a:r>
              <a:rPr lang="ru-RU" dirty="0"/>
              <a:t> </a:t>
            </a:r>
            <a:r>
              <a:rPr lang="ru-RU" dirty="0" err="1"/>
              <a:t>Marketing</a:t>
            </a:r>
            <a:r>
              <a:rPr lang="ru-RU" dirty="0"/>
              <a:t> </a:t>
            </a:r>
            <a:r>
              <a:rPr lang="ru-RU" dirty="0" err="1"/>
              <a:t>Officer</a:t>
            </a:r>
            <a:r>
              <a:rPr lang="ru-RU" dirty="0"/>
              <a:t>, CMO) </a:t>
            </a:r>
            <a:r>
              <a:rPr lang="ru-RU" dirty="0" smtClean="0"/>
              <a:t>—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682" y="2490652"/>
            <a:ext cx="8770571" cy="3651504"/>
          </a:xfrm>
        </p:spPr>
        <p:txBody>
          <a:bodyPr/>
          <a:lstStyle/>
          <a:p>
            <a:r>
              <a:rPr lang="ru-RU" dirty="0"/>
              <a:t>руководитель, относящийся к категории топ-менеджмента, высшего руководства </a:t>
            </a:r>
            <a:r>
              <a:rPr lang="ru-RU" dirty="0" smtClean="0"/>
              <a:t>предприятия.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9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Директор </a:t>
            </a:r>
            <a:r>
              <a:rPr lang="ru-RU" dirty="0"/>
              <a:t>туристической фирмы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651" y="2438400"/>
            <a:ext cx="6165620" cy="3651504"/>
          </a:xfrm>
        </p:spPr>
        <p:txBody>
          <a:bodyPr/>
          <a:lstStyle/>
          <a:p>
            <a:r>
              <a:rPr lang="ru-RU" dirty="0"/>
              <a:t>управляющий, руководитель, начальник </a:t>
            </a:r>
            <a:r>
              <a:rPr lang="ru-RU" dirty="0" smtClean="0"/>
              <a:t>туристической фирмы. </a:t>
            </a:r>
            <a:r>
              <a:rPr lang="ru-RU" dirty="0"/>
              <a:t>Традиционно директор — высшая должность в </a:t>
            </a:r>
            <a:r>
              <a:rPr lang="ru-RU" dirty="0" smtClean="0"/>
              <a:t>фирме, </a:t>
            </a:r>
            <a:r>
              <a:rPr lang="ru-RU" dirty="0"/>
              <a:t>наделённая полномочиями выбора стратегии развития организации, работы с кадрами, определения финансовых потоков предприятия.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23" y="2438400"/>
            <a:ext cx="4415245" cy="29408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877948" y="5688608"/>
            <a:ext cx="310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Подгорная Анна Альбертовна</a:t>
            </a:r>
          </a:p>
        </p:txBody>
      </p:sp>
    </p:spTree>
    <p:extLst>
      <p:ext uri="{BB962C8B-B14F-4D97-AF65-F5344CB8AC3E}">
        <p14:creationId xmlns:p14="http://schemas.microsoft.com/office/powerpoint/2010/main" val="37337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Арт-директор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5486" y="2438400"/>
            <a:ext cx="5368785" cy="3651504"/>
          </a:xfrm>
        </p:spPr>
        <p:txBody>
          <a:bodyPr/>
          <a:lstStyle/>
          <a:p>
            <a:r>
              <a:rPr lang="ru-RU" dirty="0"/>
              <a:t> художественный или творческий руководитель, «воплотитель проекта», арт-менеджер, главный художник; начальник художественного, либо иного творческого отдела.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7" y="2516719"/>
            <a:ext cx="5238206" cy="34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9" y="151402"/>
            <a:ext cx="8770571" cy="1560716"/>
          </a:xfrm>
        </p:spPr>
        <p:txBody>
          <a:bodyPr/>
          <a:lstStyle/>
          <a:p>
            <a:pPr algn="ctr"/>
            <a:r>
              <a:rPr lang="ru-RU" dirty="0" smtClean="0"/>
              <a:t>Экскурсовод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1590494"/>
            <a:ext cx="8266611" cy="43513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этой профессии выявлена в странах, где людям малоизвестен английский язык. Хозяевам экскурсионных агентств приходится завлекать иностранных граждан для работы. Практически везде, где отдыхают русские туристы, востребованы экскурсоводы (гиды), разговаривающие на русском языке. Если говорить о поиске работы гидом, человеку придется лично пройтись по экскурсионным агентствам и предложить свою кандидатуру. Ключевой момент, на который обращает внимание работодатель – ваше умение общаться с людьми. Следует также учитывать, что встречаются страны, в которых невозможно устроиться на работу легально. На законных основаниях там принимают только граждан своей страны.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102" y="365125"/>
            <a:ext cx="3671206" cy="2447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830" y="3026319"/>
            <a:ext cx="33337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1277</TotalTime>
  <Words>481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Century Schoolbook</vt:lpstr>
      <vt:lpstr>Corbel</vt:lpstr>
      <vt:lpstr>Times New Roman</vt:lpstr>
      <vt:lpstr>Feathered</vt:lpstr>
      <vt:lpstr>Профессии  в сфере туризма</vt:lpstr>
      <vt:lpstr>Сотрудник туристического национального представительства. </vt:lpstr>
      <vt:lpstr>Специалист отдела по тестированию продуктов туристической фирмы. </vt:lpstr>
      <vt:lpstr>Менеджер по туризму </vt:lpstr>
      <vt:lpstr>MICE-менеджер</vt:lpstr>
      <vt:lpstr>Директор по маркетингу (англ. Chief Marketing Officer, CMO) —   . </vt:lpstr>
      <vt:lpstr>Директор туристической фирмы</vt:lpstr>
      <vt:lpstr>Арт-директор</vt:lpstr>
      <vt:lpstr>Экскурсовод</vt:lpstr>
      <vt:lpstr>Аниматор</vt:lpstr>
      <vt:lpstr>ТОП 5 крупнейших туроператоров страны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Ella</dc:creator>
  <cp:lastModifiedBy>Жукович</cp:lastModifiedBy>
  <cp:revision>15</cp:revision>
  <dcterms:created xsi:type="dcterms:W3CDTF">2017-11-27T08:39:53Z</dcterms:created>
  <dcterms:modified xsi:type="dcterms:W3CDTF">2017-12-03T14:58:28Z</dcterms:modified>
</cp:coreProperties>
</file>