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Abril Fatface" panose="02000503000000020003" pitchFamily="2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IyPWLO41ss8jfimazIeOlmjN6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7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7f27abc93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7f27abc93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e7f27abc9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e7f27abc9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7f27abc93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e7f27abc93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7f27abc9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7f27abc9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7f27abc93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e7f27abc93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7f27abc93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e7f27abc93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7f27abc93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2e7f27abc93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e7f27abc93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e7f27abc93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e7f27abc93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e7f27abc93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e7f27abc93_0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e7f27abc93_0_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7f27abc93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e7f27abc93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e7f27abc93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e7f27abc93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e7f27abc93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e7f27abc93_0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e7f27abc93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e7f27abc93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7f27abc93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7f27abc93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e7f27abc9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e7f27abc9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e7f27abc93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e7f27abc93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7f27abc93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7f27abc93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e7f27abc93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e7f27abc93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e7f27abc93_0_27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2e7f27abc93_0_27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2e7f27abc93_0_27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e7f27abc93_0_30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e7f27abc93_0_30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2e7f27abc93_0_30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e7f27abc93_0_30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presenter">
  <p:cSld name="Meet the present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2e7f27abc93_0_311" descr="photo of marble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2e7f27abc93_0_311"/>
          <p:cNvSpPr/>
          <p:nvPr/>
        </p:nvSpPr>
        <p:spPr>
          <a:xfrm>
            <a:off x="466163" y="457200"/>
            <a:ext cx="11274600" cy="5943600"/>
          </a:xfrm>
          <a:prstGeom prst="rect">
            <a:avLst/>
          </a:prstGeom>
          <a:solidFill>
            <a:srgbClr val="F2E6D7">
              <a:alpha val="69800"/>
            </a:srgbClr>
          </a:solidFill>
          <a:ln w="38100" cap="flat" cmpd="sng">
            <a:solidFill>
              <a:srgbClr val="83512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" name="Google Shape;53;g2e7f27abc93_0_311"/>
          <p:cNvSpPr txBox="1">
            <a:spLocks noGrp="1"/>
          </p:cNvSpPr>
          <p:nvPr>
            <p:ph type="title"/>
          </p:nvPr>
        </p:nvSpPr>
        <p:spPr>
          <a:xfrm>
            <a:off x="960120" y="960120"/>
            <a:ext cx="464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Abril Fatface"/>
              <a:buNone/>
              <a:defRPr>
                <a:solidFill>
                  <a:srgbClr val="593F0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2e7f27abc93_0_311"/>
          <p:cNvSpPr txBox="1">
            <a:spLocks noGrp="1"/>
          </p:cNvSpPr>
          <p:nvPr>
            <p:ph type="body" idx="1"/>
          </p:nvPr>
        </p:nvSpPr>
        <p:spPr>
          <a:xfrm>
            <a:off x="960120" y="3962399"/>
            <a:ext cx="46176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>
                <a:solidFill>
                  <a:srgbClr val="593F0E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g2e7f27abc93_0_311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2e7f27abc93_0_311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e7f27abc93_0_311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g2e7f27abc93_0_311"/>
          <p:cNvSpPr>
            <a:spLocks noGrp="1"/>
          </p:cNvSpPr>
          <p:nvPr>
            <p:ph type="pic" idx="2"/>
          </p:nvPr>
        </p:nvSpPr>
        <p:spPr>
          <a:xfrm>
            <a:off x="6316571" y="777240"/>
            <a:ext cx="5029200" cy="53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" name="Google Shape;59;g2e7f27abc93_0_311"/>
          <p:cNvSpPr txBox="1">
            <a:spLocks noGrp="1"/>
          </p:cNvSpPr>
          <p:nvPr>
            <p:ph type="body" idx="3"/>
          </p:nvPr>
        </p:nvSpPr>
        <p:spPr>
          <a:xfrm>
            <a:off x="960120" y="3172968"/>
            <a:ext cx="4617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 b="0">
                <a:solidFill>
                  <a:srgbClr val="593F0E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60" name="Google Shape;60;g2e7f27abc93_0_311" descr="sprig icon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5923">
            <a:off x="2641877" y="2157078"/>
            <a:ext cx="1280159" cy="66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">
  <p:cSld name="Percentage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e7f27abc93_0_322"/>
          <p:cNvSpPr txBox="1">
            <a:spLocks noGrp="1"/>
          </p:cNvSpPr>
          <p:nvPr>
            <p:ph type="title"/>
          </p:nvPr>
        </p:nvSpPr>
        <p:spPr>
          <a:xfrm>
            <a:off x="454152" y="749808"/>
            <a:ext cx="1128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bril Fatface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2e7f27abc93_0_322"/>
          <p:cNvSpPr txBox="1">
            <a:spLocks noGrp="1"/>
          </p:cNvSpPr>
          <p:nvPr>
            <p:ph type="body" idx="1"/>
          </p:nvPr>
        </p:nvSpPr>
        <p:spPr>
          <a:xfrm>
            <a:off x="876300" y="2317750"/>
            <a:ext cx="2377500" cy="3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4" name="Google Shape;64;g2e7f27abc93_0_322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2e7f27abc93_0_322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e7f27abc93_0_322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g2e7f27abc93_0_322"/>
          <p:cNvSpPr txBox="1">
            <a:spLocks noGrp="1"/>
          </p:cNvSpPr>
          <p:nvPr>
            <p:ph type="body" idx="2"/>
          </p:nvPr>
        </p:nvSpPr>
        <p:spPr>
          <a:xfrm>
            <a:off x="8943975" y="2317749"/>
            <a:ext cx="2377500" cy="3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8" name="Google Shape;68;g2e7f27abc93_0_322"/>
          <p:cNvSpPr txBox="1">
            <a:spLocks noGrp="1"/>
          </p:cNvSpPr>
          <p:nvPr>
            <p:ph type="body" idx="3"/>
          </p:nvPr>
        </p:nvSpPr>
        <p:spPr>
          <a:xfrm>
            <a:off x="6254750" y="2317748"/>
            <a:ext cx="2377500" cy="3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9" name="Google Shape;69;g2e7f27abc93_0_322"/>
          <p:cNvSpPr txBox="1">
            <a:spLocks noGrp="1"/>
          </p:cNvSpPr>
          <p:nvPr>
            <p:ph type="body" idx="4"/>
          </p:nvPr>
        </p:nvSpPr>
        <p:spPr>
          <a:xfrm>
            <a:off x="3565525" y="2317748"/>
            <a:ext cx="2377500" cy="3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70" name="Google Shape;70;g2e7f27abc93_0_322"/>
          <p:cNvCxnSpPr/>
          <p:nvPr/>
        </p:nvCxnSpPr>
        <p:spPr>
          <a:xfrm>
            <a:off x="6781800" y="1992404"/>
            <a:ext cx="29337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" name="Google Shape;71;g2e7f27abc93_0_322"/>
          <p:cNvCxnSpPr/>
          <p:nvPr/>
        </p:nvCxnSpPr>
        <p:spPr>
          <a:xfrm>
            <a:off x="2479675" y="1992404"/>
            <a:ext cx="3006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2" name="Google Shape;72;g2e7f27abc93_0_322" descr="sprig ico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9691531" flipH="1">
            <a:off x="5678556" y="1759981"/>
            <a:ext cx="914400" cy="4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7f27abc93_0_334"/>
          <p:cNvSpPr>
            <a:spLocks noGrp="1"/>
          </p:cNvSpPr>
          <p:nvPr>
            <p:ph type="pic" idx="2"/>
          </p:nvPr>
        </p:nvSpPr>
        <p:spPr>
          <a:xfrm>
            <a:off x="1524" y="-76200"/>
            <a:ext cx="12189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75" name="Google Shape;75;g2e7f27abc93_0_334"/>
          <p:cNvSpPr txBox="1">
            <a:spLocks noGrp="1"/>
          </p:cNvSpPr>
          <p:nvPr>
            <p:ph type="title"/>
          </p:nvPr>
        </p:nvSpPr>
        <p:spPr>
          <a:xfrm>
            <a:off x="478251" y="685800"/>
            <a:ext cx="3959400" cy="5486400"/>
          </a:xfrm>
          <a:prstGeom prst="rect">
            <a:avLst/>
          </a:prstGeom>
          <a:solidFill>
            <a:srgbClr val="F2E6D7">
              <a:alpha val="89800"/>
            </a:srgbClr>
          </a:solidFill>
          <a:ln w="38100" cap="flat" cmpd="sng">
            <a:solidFill>
              <a:srgbClr val="835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457200" rIns="274300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Abril Fatface"/>
              <a:buNone/>
              <a:defRPr>
                <a:solidFill>
                  <a:srgbClr val="593F0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e7f27abc93_0_334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2e7f27abc93_0_334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2e7f27abc93_0_334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g2e7f27abc93_0_334"/>
          <p:cNvSpPr txBox="1">
            <a:spLocks noGrp="1"/>
          </p:cNvSpPr>
          <p:nvPr>
            <p:ph type="body" idx="1"/>
          </p:nvPr>
        </p:nvSpPr>
        <p:spPr>
          <a:xfrm>
            <a:off x="592551" y="800100"/>
            <a:ext cx="3730800" cy="5257800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371600" rIns="274300" bIns="4570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>
                <a:solidFill>
                  <a:srgbClr val="593F0E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400"/>
              <a:buNone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7f27abc93_0_3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Abril Fatface"/>
              <a:buNone/>
              <a:defRPr>
                <a:solidFill>
                  <a:srgbClr val="593F0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e7f27abc93_0_3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800"/>
              <a:buChar char="●"/>
              <a:defRPr>
                <a:solidFill>
                  <a:srgbClr val="593F0E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400"/>
              <a:buChar char="○"/>
              <a:defRPr>
                <a:solidFill>
                  <a:srgbClr val="593F0E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Char char="■"/>
              <a:defRPr>
                <a:solidFill>
                  <a:srgbClr val="593F0E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●"/>
              <a:defRPr>
                <a:solidFill>
                  <a:srgbClr val="593F0E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○"/>
              <a:defRPr>
                <a:solidFill>
                  <a:srgbClr val="593F0E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g2e7f27abc93_0_3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800"/>
              <a:buChar char="●"/>
              <a:defRPr>
                <a:solidFill>
                  <a:srgbClr val="593F0E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400"/>
              <a:buChar char="○"/>
              <a:defRPr>
                <a:solidFill>
                  <a:srgbClr val="593F0E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Char char="■"/>
              <a:defRPr>
                <a:solidFill>
                  <a:srgbClr val="593F0E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●"/>
              <a:defRPr>
                <a:solidFill>
                  <a:srgbClr val="593F0E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○"/>
              <a:defRPr>
                <a:solidFill>
                  <a:srgbClr val="593F0E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g2e7f27abc93_0_341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e7f27abc93_0_341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e7f27abc93_0_341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7f27abc93_0_348"/>
          <p:cNvSpPr txBox="1">
            <a:spLocks noGrp="1"/>
          </p:cNvSpPr>
          <p:nvPr>
            <p:ph type="title"/>
          </p:nvPr>
        </p:nvSpPr>
        <p:spPr>
          <a:xfrm>
            <a:off x="7421563" y="2342144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4000"/>
              <a:buFont typeface="Abril Fatface"/>
              <a:buNone/>
              <a:defRPr sz="4000">
                <a:solidFill>
                  <a:srgbClr val="593F0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e7f27abc93_0_348"/>
          <p:cNvSpPr txBox="1">
            <a:spLocks noGrp="1"/>
          </p:cNvSpPr>
          <p:nvPr>
            <p:ph type="body" idx="1"/>
          </p:nvPr>
        </p:nvSpPr>
        <p:spPr>
          <a:xfrm>
            <a:off x="495300" y="859089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3200"/>
              <a:buChar char="●"/>
              <a:defRPr sz="3200">
                <a:solidFill>
                  <a:srgbClr val="593F0E"/>
                </a:solidFill>
              </a:defRPr>
            </a:lvl1pPr>
            <a:lvl2pPr marL="914400" lvl="1" indent="-4064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800"/>
              <a:buChar char="○"/>
              <a:defRPr sz="2800">
                <a:solidFill>
                  <a:srgbClr val="593F0E"/>
                </a:solidFill>
              </a:defRPr>
            </a:lvl2pPr>
            <a:lvl3pPr marL="1371600" lvl="2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400"/>
              <a:buChar char="■"/>
              <a:defRPr sz="2400">
                <a:solidFill>
                  <a:srgbClr val="593F0E"/>
                </a:solidFill>
              </a:defRPr>
            </a:lvl3pPr>
            <a:lvl4pPr marL="1828800" lvl="3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Char char="●"/>
              <a:defRPr sz="2000">
                <a:solidFill>
                  <a:srgbClr val="593F0E"/>
                </a:solidFill>
              </a:defRPr>
            </a:lvl4pPr>
            <a:lvl5pPr marL="2286000" lvl="4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Char char="○"/>
              <a:defRPr sz="2000">
                <a:solidFill>
                  <a:srgbClr val="593F0E"/>
                </a:solidFill>
              </a:defRPr>
            </a:lvl5pPr>
            <a:lvl6pPr marL="2743200" lvl="5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0" name="Google Shape;90;g2e7f27abc93_0_348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e7f27abc93_0_348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2e7f27abc93_0_348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7f27abc93_0_3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Abril Fatface"/>
              <a:buNone/>
              <a:defRPr>
                <a:solidFill>
                  <a:srgbClr val="593F0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2e7f27abc93_0_3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400"/>
              <a:buNone/>
              <a:defRPr sz="2400" b="1">
                <a:solidFill>
                  <a:srgbClr val="593F0E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g2e7f27abc93_0_3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800"/>
              <a:buChar char="●"/>
              <a:defRPr>
                <a:solidFill>
                  <a:srgbClr val="593F0E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400"/>
              <a:buChar char="○"/>
              <a:defRPr>
                <a:solidFill>
                  <a:srgbClr val="593F0E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Char char="■"/>
              <a:defRPr>
                <a:solidFill>
                  <a:srgbClr val="593F0E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●"/>
              <a:defRPr>
                <a:solidFill>
                  <a:srgbClr val="593F0E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○"/>
              <a:defRPr>
                <a:solidFill>
                  <a:srgbClr val="593F0E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g2e7f27abc93_0_3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400"/>
              <a:buNone/>
              <a:defRPr sz="2400" b="1">
                <a:solidFill>
                  <a:srgbClr val="593F0E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" name="Google Shape;98;g2e7f27abc93_0_3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800"/>
              <a:buChar char="●"/>
              <a:defRPr>
                <a:solidFill>
                  <a:srgbClr val="593F0E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400"/>
              <a:buChar char="○"/>
              <a:defRPr>
                <a:solidFill>
                  <a:srgbClr val="593F0E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Char char="■"/>
              <a:defRPr>
                <a:solidFill>
                  <a:srgbClr val="593F0E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●"/>
              <a:defRPr>
                <a:solidFill>
                  <a:srgbClr val="593F0E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Char char="○"/>
              <a:defRPr>
                <a:solidFill>
                  <a:srgbClr val="593F0E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g2e7f27abc93_0_354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2e7f27abc93_0_354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2e7f27abc93_0_354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pothesis">
  <p:cSld name="Hypothesi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7f27abc93_0_363"/>
          <p:cNvSpPr>
            <a:spLocks noGrp="1"/>
          </p:cNvSpPr>
          <p:nvPr>
            <p:ph type="pic" idx="2"/>
          </p:nvPr>
        </p:nvSpPr>
        <p:spPr>
          <a:xfrm>
            <a:off x="1524" y="0"/>
            <a:ext cx="12189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104" name="Google Shape;104;g2e7f27abc93_0_363"/>
          <p:cNvSpPr txBox="1">
            <a:spLocks noGrp="1"/>
          </p:cNvSpPr>
          <p:nvPr>
            <p:ph type="title"/>
          </p:nvPr>
        </p:nvSpPr>
        <p:spPr>
          <a:xfrm>
            <a:off x="4270248" y="1280160"/>
            <a:ext cx="3657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bril Fatfac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e7f27abc93_0_363"/>
          <p:cNvSpPr txBox="1">
            <a:spLocks noGrp="1"/>
          </p:cNvSpPr>
          <p:nvPr>
            <p:ph type="body" idx="1"/>
          </p:nvPr>
        </p:nvSpPr>
        <p:spPr>
          <a:xfrm>
            <a:off x="4270248" y="2642616"/>
            <a:ext cx="36576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g2e7f27abc93_0_363"/>
          <p:cNvSpPr txBox="1">
            <a:spLocks noGrp="1"/>
          </p:cNvSpPr>
          <p:nvPr>
            <p:ph type="body" idx="3"/>
          </p:nvPr>
        </p:nvSpPr>
        <p:spPr>
          <a:xfrm>
            <a:off x="4270248" y="4315968"/>
            <a:ext cx="3657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93F0E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g2e7f27abc93_0_363"/>
          <p:cNvSpPr txBox="1">
            <a:spLocks noGrp="1"/>
          </p:cNvSpPr>
          <p:nvPr>
            <p:ph type="dt" idx="10"/>
          </p:nvPr>
        </p:nvSpPr>
        <p:spPr>
          <a:xfrm>
            <a:off x="457200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e7f27abc93_0_363"/>
          <p:cNvSpPr txBox="1">
            <a:spLocks noGrp="1"/>
          </p:cNvSpPr>
          <p:nvPr>
            <p:ph type="ftr" idx="11"/>
          </p:nvPr>
        </p:nvSpPr>
        <p:spPr>
          <a:xfrm>
            <a:off x="4038600" y="6488702"/>
            <a:ext cx="41148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2e7f27abc93_0_363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e7f27abc93_0_27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2e7f27abc93_0_27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e7f27abc93_0_27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e7f27abc93_0_27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2e7f27abc93_0_27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e7f27abc93_0_28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2e7f27abc93_0_28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2e7f27abc93_0_28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2e7f27abc93_0_2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e7f27abc93_0_28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2e7f27abc93_0_28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e7f27abc93_0_28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2e7f27abc93_0_28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2e7f27abc93_0_28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e7f27abc93_0_29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2e7f27abc93_0_2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e7f27abc93_0_29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2e7f27abc93_0_29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2e7f27abc93_0_29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2e7f27abc93_0_296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2e7f27abc93_0_29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e7f27abc93_0_30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2e7f27abc93_0_30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e7f27abc93_0_2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2e7f27abc93_0_2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2e7f27abc93_0_26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hyperlink" Target="https://en.wikipedia.org/wiki/Azerbaijan" TargetMode="External"/><Relationship Id="rId7" Type="http://schemas.openxmlformats.org/officeDocument/2006/relationships/hyperlink" Target="https://en.wikipedia.org/wiki/List_of_World_Heritage_Sites_in_Azerbaija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National_symbols_of_Azerbaijan" TargetMode="External"/><Relationship Id="rId5" Type="http://schemas.openxmlformats.org/officeDocument/2006/relationships/hyperlink" Target="https://eastroute.com/azerbaidjan/history-of-azerbaijan/" TargetMode="External"/><Relationship Id="rId4" Type="http://schemas.openxmlformats.org/officeDocument/2006/relationships/hyperlink" Target="https://azerbaijan.travel/interesting-facts-about-azerbaijan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 txBox="1">
            <a:spLocks noGrp="1"/>
          </p:cNvSpPr>
          <p:nvPr>
            <p:ph type="title"/>
          </p:nvPr>
        </p:nvSpPr>
        <p:spPr>
          <a:xfrm>
            <a:off x="960120" y="960120"/>
            <a:ext cx="464515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600"/>
              <a:buFont typeface="Times New Roman"/>
              <a:buNone/>
            </a:pPr>
            <a:r>
              <a:rPr lang="en-US" sz="4300" b="1">
                <a:latin typeface="Times New Roman"/>
                <a:ea typeface="Times New Roman"/>
                <a:cs typeface="Times New Roman"/>
                <a:sym typeface="Times New Roman"/>
              </a:rPr>
              <a:t>Азербайджан</a:t>
            </a:r>
            <a:endParaRPr sz="4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/>
              <a:t>1</a:t>
            </a:fld>
            <a:endParaRPr sz="600"/>
          </a:p>
        </p:txBody>
      </p:sp>
      <p:pic>
        <p:nvPicPr>
          <p:cNvPr id="116" name="Google Shape;116;p1" descr="Co warto zobaczyć w Azerbejdżanie? Najciekawsze atrakcje - Tamada Tour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468" r="22234" b="-2"/>
          <a:stretch/>
        </p:blipFill>
        <p:spPr>
          <a:xfrm>
            <a:off x="6316571" y="777240"/>
            <a:ext cx="5029200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/>
          <p:nvPr/>
        </p:nvSpPr>
        <p:spPr>
          <a:xfrm>
            <a:off x="1008850" y="3293150"/>
            <a:ext cx="4547700" cy="27876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Матеуш</a:t>
            </a:r>
            <a:r>
              <a:rPr lang="en-US" sz="24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Ц</a:t>
            </a:r>
            <a:r>
              <a:rPr lang="ru-RU" sz="24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Английская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филология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 </a:t>
            </a: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dirty="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Специальность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dirty="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Жешувский </a:t>
            </a: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университет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dirty="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Филологический</a:t>
            </a:r>
            <a:r>
              <a:rPr lang="en-US" sz="2200" dirty="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факультет</a:t>
            </a:r>
            <a:endParaRPr sz="2200" dirty="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7f27abc93_0_472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g2e7f27abc93_0_472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e7f27abc93_0_472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-US"/>
              <a:t>История Азерaбайджана: Независимость и Современность</a:t>
            </a:r>
            <a:endParaRPr/>
          </a:p>
        </p:txBody>
      </p:sp>
      <p:sp>
        <p:nvSpPr>
          <p:cNvPr id="198" name="Google Shape;198;g2e7f27abc93_0_472"/>
          <p:cNvSpPr/>
          <p:nvPr/>
        </p:nvSpPr>
        <p:spPr>
          <a:xfrm>
            <a:off x="5462950" y="1728925"/>
            <a:ext cx="5673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1991 году, после распада Советского Союза, Азербайджан обрел независимость. Началась война в Нагорном Карабахе, которая продолжалась до 1994 года и привела к значительным потерям и перемещениям населения. С конца 1990-х годов начался период стабильности и экономического роста, связанный с добычей нефти и газа. В 2003 году Ильхам Алиев стал президентом, продолжив политику своего отца Гейдара Алиева. В 2020 году конфликт в Нагорном Карабахе возобновился, приведя к крупным боевым действиям и изменению контроля над территориями. Сегодня Азербайджан активно развивается в сферах экономики, инфраструктуры и международных отношений, стремясь укрепить свои позиции на мировой арене.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9" name="Google Shape;199;g2e7f27abc93_0_472" descr="Basic Principles of Labor Law in Azerbaijan and its History | by Elnur  Huseynov | Medium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15244" r="16580"/>
          <a:stretch/>
        </p:blipFill>
        <p:spPr>
          <a:xfrm>
            <a:off x="838750" y="1728925"/>
            <a:ext cx="46242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7f27abc93_0_121"/>
          <p:cNvSpPr txBox="1">
            <a:spLocks noGrp="1"/>
          </p:cNvSpPr>
          <p:nvPr>
            <p:ph type="title"/>
          </p:nvPr>
        </p:nvSpPr>
        <p:spPr>
          <a:xfrm>
            <a:off x="960120" y="960120"/>
            <a:ext cx="4645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ЮНЕСКО</a:t>
            </a:r>
            <a:endParaRPr/>
          </a:p>
        </p:txBody>
      </p:sp>
      <p:sp>
        <p:nvSpPr>
          <p:cNvPr id="205" name="Google Shape;205;g2e7f27abc93_0_121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g2e7f27abc93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6170" y="1524000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2e7f27abc93_0_121"/>
          <p:cNvSpPr/>
          <p:nvPr/>
        </p:nvSpPr>
        <p:spPr>
          <a:xfrm>
            <a:off x="960125" y="2927550"/>
            <a:ext cx="4645200" cy="26709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 Всемирного наследия ЮНЕСКО в стране</a:t>
            </a:r>
            <a:endParaRPr sz="28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7f27abc93_0_487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g2e7f27abc93_0_487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e7f27abc93_0_487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30"/>
              <a:t>Архитектурный ансамбль в Шеки с дворцом ханов Шеки</a:t>
            </a:r>
            <a:endParaRPr sz="3430"/>
          </a:p>
        </p:txBody>
      </p:sp>
      <p:sp>
        <p:nvSpPr>
          <p:cNvPr id="215" name="Google Shape;215;g2e7f27abc93_0_487"/>
          <p:cNvSpPr/>
          <p:nvPr/>
        </p:nvSpPr>
        <p:spPr>
          <a:xfrm>
            <a:off x="6205150" y="1728925"/>
            <a:ext cx="49308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Clr>
                <a:srgbClr val="593F0E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Архитектурный ансамбль в Шеки является уникальным примером средневековой архитектуры в Азербайджане. Здесь находится дворец ханов Шеки, построенный в XVIII веке. Дворец славится своими красивыми витражами и искусно украшенными стенами и потолками, отражающими богатую культуру и историю региона.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6" name="Google Shape;216;g2e7f27abc93_0_487" descr="Дворец шекинских ханов — Википедия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750" y="1728925"/>
            <a:ext cx="53664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7f27abc93_0_497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2e7f27abc93_0_497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e7f27abc93_0_497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30"/>
              <a:t>Старый город Баку с дворцом ширваншахов и Девичьей башней</a:t>
            </a:r>
            <a:endParaRPr sz="3430"/>
          </a:p>
        </p:txBody>
      </p:sp>
      <p:sp>
        <p:nvSpPr>
          <p:cNvPr id="224" name="Google Shape;224;g2e7f27abc93_0_497"/>
          <p:cNvSpPr/>
          <p:nvPr/>
        </p:nvSpPr>
        <p:spPr>
          <a:xfrm>
            <a:off x="6387850" y="1728925"/>
            <a:ext cx="47481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Старый город Баку, также известный как Ичери Шехер, является одним из лучших сохранившихся средневековых городов на Кавказе. В его центре находится дворец ширваншахов XV века и загадочная Девичья башня, история которой восходит к доисламским временам. Старый город является свидетельством многовековой истории Баку как важного торгового и культурного центра.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5" name="Google Shape;225;g2e7f27abc93_0_497" descr="Старая город Баку с Дворцом ширваншахов и Девичьей Башней • турагентство  Оптио Тревэл в СПб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750" y="1728925"/>
            <a:ext cx="55491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7f27abc93_0_508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g2e7f27abc93_0_508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e7f27abc93_0_508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30"/>
              <a:t>Культурный ландшафт скальных рисунков Гобустан</a:t>
            </a:r>
            <a:endParaRPr sz="3430"/>
          </a:p>
        </p:txBody>
      </p:sp>
      <p:sp>
        <p:nvSpPr>
          <p:cNvPr id="233" name="Google Shape;233;g2e7f27abc93_0_508"/>
          <p:cNvSpPr/>
          <p:nvPr/>
        </p:nvSpPr>
        <p:spPr>
          <a:xfrm>
            <a:off x="7432450" y="1728925"/>
            <a:ext cx="37035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19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Культурный ландшафт скальных рисунков Гобустан - это уникальный памятник доисторического искусства, расположенный примерно в 60 км к юго-западу от Баку, столицы Азербайджана. Этот археологический заповедник включает в себя массивы известняковых скал, на которых высечены тысячи древних петроглифов.</a:t>
            </a:r>
            <a:endParaRPr sz="19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4" name="Google Shape;234;g2e7f27abc93_0_508" descr="Gobustan Rock Art Cultural Landscape ::: National Commission of the  Republic of Azerbaijan for UNESCO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748" y="1728926"/>
            <a:ext cx="65937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e7f27abc93_0_519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g2e7f27abc93_0_519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e7f27abc93_0_519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30"/>
              <a:t>Гирканские леса</a:t>
            </a:r>
            <a:endParaRPr sz="3430"/>
          </a:p>
        </p:txBody>
      </p:sp>
      <p:sp>
        <p:nvSpPr>
          <p:cNvPr id="242" name="Google Shape;242;g2e7f27abc93_0_519"/>
          <p:cNvSpPr/>
          <p:nvPr/>
        </p:nvSpPr>
        <p:spPr>
          <a:xfrm>
            <a:off x="7432450" y="1728925"/>
            <a:ext cx="37035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19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Гирканские леса, расположенные вдоль южного побережья Каспийского моря, являются уникальным и древним природным богатством Азербайджана. Эти леса входят в большой лесной регион Гиркан, который простирается через север Ирана и доходит до территории Азербайджана.</a:t>
            </a:r>
            <a:endParaRPr sz="19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g2e7f27abc93_0_519" descr="Caspian Hyrcanian Forests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748" y="1728926"/>
            <a:ext cx="66183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>
            <a:spLocks noGrp="1"/>
          </p:cNvSpPr>
          <p:nvPr>
            <p:ph type="title"/>
          </p:nvPr>
        </p:nvSpPr>
        <p:spPr>
          <a:xfrm>
            <a:off x="867950" y="960125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Times New Roman"/>
              <a:buNone/>
            </a:pPr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Популярные туристические места в Азербайджане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14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4" descr="Старый город Баку за 2 часа 🧭 цена экскурсии €18, 96 отзывов, расписание  экскурсий в Баку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682" r="14825" b="-1"/>
          <a:stretch/>
        </p:blipFill>
        <p:spPr>
          <a:xfrm>
            <a:off x="6485375" y="777300"/>
            <a:ext cx="4664274" cy="53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4"/>
          <p:cNvSpPr txBox="1">
            <a:spLocks noGrp="1"/>
          </p:cNvSpPr>
          <p:nvPr>
            <p:ph type="body" idx="3"/>
          </p:nvPr>
        </p:nvSpPr>
        <p:spPr>
          <a:xfrm>
            <a:off x="867950" y="2752750"/>
            <a:ext cx="502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59400E"/>
              </a:buClr>
              <a:buSzPts val="2400"/>
              <a:buNone/>
            </a:pPr>
            <a:r>
              <a:rPr lang="en-US" sz="2400" b="1">
                <a:solidFill>
                  <a:srgbClr val="5940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Баку: Старый город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14"/>
          <p:cNvSpPr/>
          <p:nvPr/>
        </p:nvSpPr>
        <p:spPr>
          <a:xfrm>
            <a:off x="867950" y="3279975"/>
            <a:ext cx="5029200" cy="28008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000"/>
              <a:buFont typeface="Arial"/>
              <a:buNone/>
            </a:pP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историческим центром столицы Азербайджана.</a:t>
            </a:r>
            <a:endParaRPr sz="1700" b="1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000"/>
              <a:buFont typeface="Arial"/>
              <a:buNone/>
            </a:pP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Включает в себя дворец ширваншахов, Девичью башню и множество узких улочек с магазинами и кафе.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объектом Всемирного наследия ЮНЕСКО и представляет собой архитектурный ансамбль, сохраненный в традиционном стиле.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7f27abc93_0_532"/>
          <p:cNvSpPr txBox="1">
            <a:spLocks noGrp="1"/>
          </p:cNvSpPr>
          <p:nvPr>
            <p:ph type="title"/>
          </p:nvPr>
        </p:nvSpPr>
        <p:spPr>
          <a:xfrm>
            <a:off x="867950" y="960125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Гора Бешбармак​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g2e7f27abc93_0_532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e7f27abc93_0_532"/>
          <p:cNvSpPr/>
          <p:nvPr/>
        </p:nvSpPr>
        <p:spPr>
          <a:xfrm>
            <a:off x="867950" y="3025600"/>
            <a:ext cx="5029200" cy="26709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Гора Бешбармак, буквально переводится как "Пять Пальцев", расположена неподалеку от города Сиязан.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Высота горы составляет 668 метров и она славится своими живописными видами на окрестности и Каспийское море.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0" name="Google Shape;260;g2e7f27abc93_0_532" descr="Бешбармаг — Википедия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67175" y="1701325"/>
            <a:ext cx="5448850" cy="345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e7f27abc93_0_543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e7f27abc93_0_543"/>
          <p:cNvSpPr/>
          <p:nvPr/>
        </p:nvSpPr>
        <p:spPr>
          <a:xfrm>
            <a:off x="6849600" y="1050550"/>
            <a:ext cx="4650600" cy="4974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18288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Гянджа, второй по величине город Азербайджана, известен своей богатой историей, культурой и архитектурой.</a:t>
            </a:r>
            <a:endParaRPr sz="19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" lvl="0" indent="0" algn="ctr" rtl="0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Достопримечательности</a:t>
            </a:r>
            <a:endParaRPr sz="1900" b="1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" lvl="0" indent="0" algn="l" rtl="0">
              <a:lnSpc>
                <a:spcPct val="10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Музей Имама Байрампаши:</a:t>
            </a:r>
            <a:r>
              <a:rPr lang="en-US" sz="19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Здесь находится коллекция произведений искусства, исторических артефактов и этнографических экспонатов.</a:t>
            </a:r>
            <a:endParaRPr sz="19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2880" lvl="0" indent="0" algn="l" rtl="0">
              <a:lnSpc>
                <a:spcPct val="10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9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Гёйгёльский национальный парк:</a:t>
            </a:r>
            <a:r>
              <a:rPr lang="en-US" sz="19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Парк предлагает красивые виды, туристические тропы и разнообразие природы.</a:t>
            </a:r>
            <a:endParaRPr sz="19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g2e7f27abc93_0_543" descr="Древний город Гянджа и заповедник Гёйгёль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390"/>
          <a:stretch/>
        </p:blipFill>
        <p:spPr>
          <a:xfrm>
            <a:off x="727900" y="1737925"/>
            <a:ext cx="6011250" cy="3382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2e7f27abc93_0_543"/>
          <p:cNvSpPr txBox="1"/>
          <p:nvPr/>
        </p:nvSpPr>
        <p:spPr>
          <a:xfrm>
            <a:off x="2233525" y="826450"/>
            <a:ext cx="30000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Гянджа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7f27abc93_0_555"/>
          <p:cNvSpPr txBox="1">
            <a:spLocks noGrp="1"/>
          </p:cNvSpPr>
          <p:nvPr>
            <p:ph type="title"/>
          </p:nvPr>
        </p:nvSpPr>
        <p:spPr>
          <a:xfrm>
            <a:off x="867950" y="960125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Times New Roman"/>
              <a:buNone/>
            </a:pPr>
            <a:r>
              <a:rPr lang="en-US" sz="3400" b="1">
                <a:latin typeface="Times New Roman"/>
                <a:ea typeface="Times New Roman"/>
                <a:cs typeface="Times New Roman"/>
                <a:sym typeface="Times New Roman"/>
              </a:rPr>
              <a:t>Национальная кухня Азербайджана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g2e7f27abc93_0_555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7f27abc93_0_555"/>
          <p:cNvSpPr txBox="1">
            <a:spLocks noGrp="1"/>
          </p:cNvSpPr>
          <p:nvPr>
            <p:ph type="body" idx="3"/>
          </p:nvPr>
        </p:nvSpPr>
        <p:spPr>
          <a:xfrm>
            <a:off x="867950" y="2752750"/>
            <a:ext cx="5029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-US" sz="2400" b="1">
                <a:solidFill>
                  <a:srgbClr val="5940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Плов с бараниной</a:t>
            </a:r>
            <a:endParaRPr sz="2400" b="1">
              <a:solidFill>
                <a:srgbClr val="5940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g2e7f27abc93_0_555"/>
          <p:cNvSpPr/>
          <p:nvPr/>
        </p:nvSpPr>
        <p:spPr>
          <a:xfrm>
            <a:off x="867950" y="3279975"/>
            <a:ext cx="5029200" cy="28008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23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Плов, готовый с мясом (обычно бараниной), сухофруктами и орехами, популярное блюдо на особые случаи.</a:t>
            </a:r>
            <a:endParaRPr sz="23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7" name="Google Shape;277;g2e7f27abc93_0_555" descr="Рецепт плова с бараниной с фото пошагово на Вкусном Блоге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552" b="2561"/>
          <a:stretch/>
        </p:blipFill>
        <p:spPr>
          <a:xfrm>
            <a:off x="6316571" y="777240"/>
            <a:ext cx="5029200" cy="53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644350" y="588300"/>
            <a:ext cx="50706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880"/>
              <a:buFont typeface="Abril Fatface"/>
              <a:buNone/>
            </a:pPr>
            <a:r>
              <a:rPr lang="en-US" sz="3430"/>
              <a:t>Расположение Азербайджана на карте мира и Европы</a:t>
            </a:r>
            <a:endParaRPr sz="3430"/>
          </a:p>
        </p:txBody>
      </p:sp>
      <p:sp>
        <p:nvSpPr>
          <p:cNvPr id="123" name="Google Shape;123;p2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" descr="A map of the world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173" r="-2" b="-2"/>
          <a:stretch/>
        </p:blipFill>
        <p:spPr>
          <a:xfrm>
            <a:off x="1642826" y="2985826"/>
            <a:ext cx="3254125" cy="31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 descr="A map of different countries/region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843668" y="1612800"/>
            <a:ext cx="5295600" cy="36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8" descr="Классическая долма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060" r="12059"/>
          <a:stretch/>
        </p:blipFill>
        <p:spPr>
          <a:xfrm>
            <a:off x="6316571" y="777240"/>
            <a:ext cx="5029200" cy="53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960125" y="960125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Долма</a:t>
            </a:r>
            <a:endParaRPr/>
          </a:p>
        </p:txBody>
      </p:sp>
      <p:sp>
        <p:nvSpPr>
          <p:cNvPr id="284" name="Google Shape;284;p18"/>
          <p:cNvSpPr/>
          <p:nvPr/>
        </p:nvSpPr>
        <p:spPr>
          <a:xfrm>
            <a:off x="960125" y="3167775"/>
            <a:ext cx="5029200" cy="29130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23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Виноградные листья, наполненные мелко рубленым мясом и рисом, тушеные на пару или в томатном соусе.</a:t>
            </a:r>
            <a:endParaRPr sz="23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7f27abc93_0_572"/>
          <p:cNvSpPr/>
          <p:nvPr/>
        </p:nvSpPr>
        <p:spPr>
          <a:xfrm>
            <a:off x="838750" y="1728925"/>
            <a:ext cx="5340300" cy="41682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g2e7f27abc93_0_572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e7f27abc93_0_572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30"/>
              <a:t>Система образования в Азербайджане</a:t>
            </a:r>
            <a:endParaRPr sz="3430"/>
          </a:p>
        </p:txBody>
      </p:sp>
      <p:sp>
        <p:nvSpPr>
          <p:cNvPr id="292" name="Google Shape;292;g2e7f27abc93_0_572"/>
          <p:cNvSpPr/>
          <p:nvPr/>
        </p:nvSpPr>
        <p:spPr>
          <a:xfrm>
            <a:off x="6179050" y="1728925"/>
            <a:ext cx="5292900" cy="41682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Начальное образование: </a:t>
            </a: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Образование в Азербайджане начинается с шести лет. Оно включает обучение на протяжении шести лет в начальной школе.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Среднее образование:</a:t>
            </a: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Затем ученики переходят в трехлетнюю среднюю школу, которая разделена на две ступени: гимназиальную и лицейскую.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Высшее образование:</a:t>
            </a: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После окончания средней школы ученики могут продолжить обучение в одном из азербайджанских университетов или других образовательных учреждениях.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7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Языки обучения:</a:t>
            </a:r>
            <a:r>
              <a:rPr lang="en-US" sz="17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Основным языком обучения в школах является азербайджанский, хотя русский язык также играет важную роль как предмет обучения.</a:t>
            </a:r>
            <a:endParaRPr sz="17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3" name="Google Shape;293;g2e7f27abc93_0_572" descr="Школьное образование в Азербайджане: как всё устроено - GoBakuGoAzerbaij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56525" y="1963375"/>
            <a:ext cx="51228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"/>
          <p:cNvSpPr txBox="1">
            <a:spLocks noGrp="1"/>
          </p:cNvSpPr>
          <p:nvPr>
            <p:ph type="title"/>
          </p:nvPr>
        </p:nvSpPr>
        <p:spPr>
          <a:xfrm>
            <a:off x="768100" y="960125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Times New Roman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Микаил Мушфиг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20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0" descr="Mikayil Mushfig - Wikipedia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1" b="21315"/>
          <a:stretch/>
        </p:blipFill>
        <p:spPr>
          <a:xfrm>
            <a:off x="6316571" y="777240"/>
            <a:ext cx="5029200" cy="53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0"/>
          <p:cNvSpPr/>
          <p:nvPr/>
        </p:nvSpPr>
        <p:spPr>
          <a:xfrm>
            <a:off x="768100" y="3279850"/>
            <a:ext cx="5029200" cy="28008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23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Известный азербайджанский поэт и драматург, признанный одним из пионеров современной литературы в Азербайджане.</a:t>
            </a:r>
            <a:endParaRPr sz="23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e7f27abc93_0_585"/>
          <p:cNvSpPr txBox="1">
            <a:spLocks noGrp="1"/>
          </p:cNvSpPr>
          <p:nvPr>
            <p:ph type="title"/>
          </p:nvPr>
        </p:nvSpPr>
        <p:spPr>
          <a:xfrm>
            <a:off x="768100" y="960125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Лев Ланaдау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g2e7f27abc93_0_585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e7f27abc93_0_585"/>
          <p:cNvSpPr/>
          <p:nvPr/>
        </p:nvSpPr>
        <p:spPr>
          <a:xfrm>
            <a:off x="768100" y="3279850"/>
            <a:ext cx="5029200" cy="28008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lang="en-US" sz="23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Физик азербайджанского и российского происхождения, Нобелевский лауреат по физике 1962 года за работы над жидкими и плотными гелиевыми системами.</a:t>
            </a:r>
            <a:endParaRPr sz="23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Google Shape;309;g2e7f27abc93_0_585" descr="Ландау, Лев Давидович — Википедия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674" b="12681"/>
          <a:stretch/>
        </p:blipFill>
        <p:spPr>
          <a:xfrm>
            <a:off x="6316571" y="777240"/>
            <a:ext cx="5029200" cy="5303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e7f27abc93_0_596"/>
          <p:cNvSpPr txBox="1">
            <a:spLocks noGrp="1"/>
          </p:cNvSpPr>
          <p:nvPr>
            <p:ph type="title"/>
          </p:nvPr>
        </p:nvSpPr>
        <p:spPr>
          <a:xfrm>
            <a:off x="768100" y="792025"/>
            <a:ext cx="5171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Узейир Хаджибеков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5" name="Google Shape;315;g2e7f27abc93_0_596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e7f27abc93_0_596"/>
          <p:cNvSpPr/>
          <p:nvPr/>
        </p:nvSpPr>
        <p:spPr>
          <a:xfrm>
            <a:off x="6009150" y="792025"/>
            <a:ext cx="5421300" cy="54366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411480" lvl="0" indent="-3683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Сочинил государственный гимн Азербайджана, известный как "Гимн Азербайджана" в 1919 году.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480" lvl="0" indent="-3683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Создал репертуар азербайджанской оперы с такими шедеврами, как "Короглу" и "Аршин мал алан".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480" lvl="0" indent="-3683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Основал первый азербайджанский оперный театр в Баку в 1919 году.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1480" lvl="0" indent="-3683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200"/>
              <a:buFont typeface="Times New Roman"/>
              <a:buChar char="●"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Его наследие почитается через ежегодный Международный музыкальный фестиваль Узейира Хаджибекова.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7" name="Google Shape;317;g2e7f27abc93_0_596" descr="A person playing a piano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616" r="5924"/>
          <a:stretch/>
        </p:blipFill>
        <p:spPr>
          <a:xfrm>
            <a:off x="1650625" y="2753000"/>
            <a:ext cx="3181951" cy="347562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e7f27abc93_0_596"/>
          <p:cNvSpPr txBox="1">
            <a:spLocks noGrp="1"/>
          </p:cNvSpPr>
          <p:nvPr>
            <p:ph type="body" idx="3"/>
          </p:nvPr>
        </p:nvSpPr>
        <p:spPr>
          <a:xfrm>
            <a:off x="768100" y="1580350"/>
            <a:ext cx="5171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59400E"/>
              </a:buClr>
              <a:buSzPts val="2400"/>
              <a:buNone/>
            </a:pPr>
            <a:r>
              <a:rPr lang="en-US" sz="1800" b="1">
                <a:solidFill>
                  <a:srgbClr val="5940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Отец азербайджанской классической музыки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7f27abc93_0_609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e7f27abc93_0_609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чикеавостки</a:t>
            </a:r>
            <a:endParaRPr/>
          </a:p>
        </p:txBody>
      </p:sp>
      <p:sp>
        <p:nvSpPr>
          <p:cNvPr id="325" name="Google Shape;325;g2e7f27abc93_0_609"/>
          <p:cNvSpPr/>
          <p:nvPr/>
        </p:nvSpPr>
        <p:spPr>
          <a:xfrm>
            <a:off x="4692625" y="1658875"/>
            <a:ext cx="6585300" cy="4416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Азербайджан часто называют страной огней</a:t>
            </a:r>
            <a:endParaRPr sz="24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в мире частный музей миниатюрной книги расположен в Старом городе Баку</a:t>
            </a:r>
            <a:endParaRPr sz="24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2400"/>
              <a:buFont typeface="Times New Roman"/>
              <a:buChar char="●"/>
            </a:pPr>
            <a:r>
              <a:rPr lang="en-US" sz="24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первый в мире нефтяной танкер вступил в строй в Баку в 1879 году.</a:t>
            </a:r>
            <a:endParaRPr sz="24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6" name="Google Shape;326;g2e7f27abc93_0_609" descr="The Land of Fire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86825" y="1658875"/>
            <a:ext cx="3805800" cy="21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e7f27abc93_0_609" descr="Miniature books muse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825" y="3902125"/>
            <a:ext cx="3805799" cy="21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7f27abc93_0_623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e7f27abc93_0_623"/>
          <p:cNvSpPr/>
          <p:nvPr/>
        </p:nvSpPr>
        <p:spPr>
          <a:xfrm>
            <a:off x="6849600" y="1050550"/>
            <a:ext cx="4650600" cy="4974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1400"/>
              <a:buFont typeface="Arial"/>
              <a:buNone/>
            </a:pPr>
            <a:r>
              <a:rPr lang="en-US" sz="21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https://en.wikipedia.org/wiki/Azerbaijan</a:t>
            </a:r>
            <a:endParaRPr sz="21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1400"/>
              <a:buFont typeface="Arial"/>
              <a:buNone/>
            </a:pPr>
            <a:r>
              <a:rPr lang="en-US" sz="21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https://azerbaijan.travel/interesting-facts-about-azerbaijan</a:t>
            </a:r>
            <a:endParaRPr sz="21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1400"/>
              <a:buFont typeface="Arial"/>
              <a:buNone/>
            </a:pPr>
            <a:r>
              <a:rPr lang="en-US" sz="21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https://eastroute.com/azerbaidjan/history-of-azerbaijan/</a:t>
            </a:r>
            <a:endParaRPr sz="21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3F0E"/>
              </a:buClr>
              <a:buSzPts val="1400"/>
              <a:buFont typeface="Arial"/>
              <a:buNone/>
            </a:pPr>
            <a:r>
              <a:rPr lang="en-US" sz="21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https://en.wikipedia.org/wiki/National_symbols_of_Azerbaijan</a:t>
            </a:r>
            <a:endParaRPr sz="21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https://en.wikipedia.org/wiki/List_of_World_Heritage_Sites_in_Azerbaijan</a:t>
            </a:r>
            <a:endParaRPr sz="21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g2e7f27abc93_0_623"/>
          <p:cNvSpPr txBox="1"/>
          <p:nvPr/>
        </p:nvSpPr>
        <p:spPr>
          <a:xfrm>
            <a:off x="727825" y="1050550"/>
            <a:ext cx="6011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использованные источники</a:t>
            </a:r>
            <a:endParaRPr sz="3600" b="1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Google Shape;335;g2e7f27abc93_0_623" descr="Khinalig"/>
          <p:cNvPicPr preferRelativeResize="0"/>
          <p:nvPr/>
        </p:nvPicPr>
        <p:blipFill rotWithShape="1">
          <a:blip r:embed="rId8">
            <a:alphaModFix/>
          </a:blip>
          <a:srcRect t="1293"/>
          <a:stretch/>
        </p:blipFill>
        <p:spPr>
          <a:xfrm>
            <a:off x="839875" y="2896050"/>
            <a:ext cx="5560900" cy="31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5"/>
          <p:cNvPicPr preferRelativeResize="0"/>
          <p:nvPr/>
        </p:nvPicPr>
        <p:blipFill rotWithShape="1">
          <a:blip r:embed="rId3">
            <a:alphaModFix/>
          </a:blip>
          <a:srcRect t="9188" r="-1" b="34547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5"/>
          <p:cNvSpPr txBox="1">
            <a:spLocks noGrp="1"/>
          </p:cNvSpPr>
          <p:nvPr>
            <p:ph type="title"/>
          </p:nvPr>
        </p:nvSpPr>
        <p:spPr>
          <a:xfrm>
            <a:off x="3188550" y="2385450"/>
            <a:ext cx="5814900" cy="208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Times New Roman"/>
              <a:buNone/>
            </a:pPr>
            <a:r>
              <a:rPr lang="en-US" sz="72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</a:t>
            </a:r>
            <a:endParaRPr sz="7200" b="1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p25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/>
              <a:t>27</a:t>
            </a:fld>
            <a:endParaRPr sz="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>
            <a:spLocks noGrp="1"/>
          </p:cNvSpPr>
          <p:nvPr>
            <p:ph type="title"/>
          </p:nvPr>
        </p:nvSpPr>
        <p:spPr>
          <a:xfrm>
            <a:off x="1008525" y="686350"/>
            <a:ext cx="4776600" cy="1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3F0E"/>
              </a:buClr>
              <a:buSzPts val="3200"/>
              <a:buFont typeface="Abril Fatface"/>
              <a:buNone/>
            </a:pPr>
            <a:r>
              <a:rPr lang="en-US" sz="3811"/>
              <a:t>Транспорт</a:t>
            </a:r>
            <a:r>
              <a:rPr lang="en-US" sz="3811">
                <a:solidFill>
                  <a:srgbClr val="59400E"/>
                </a:solidFill>
              </a:rPr>
              <a:t> самолетом</a:t>
            </a:r>
            <a:endParaRPr sz="3811">
              <a:solidFill>
                <a:srgbClr val="59400E"/>
              </a:solidFill>
            </a:endParaRPr>
          </a:p>
        </p:txBody>
      </p:sp>
      <p:pic>
        <p:nvPicPr>
          <p:cNvPr id="131" name="Google Shape;131;p3" descr="A map of europe with orange lines and white 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27101" y="960130"/>
            <a:ext cx="5508300" cy="32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3" descr="A screenshot of a phon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74228" y="3740155"/>
            <a:ext cx="5924883" cy="22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7f27abc93_0_413"/>
          <p:cNvSpPr/>
          <p:nvPr/>
        </p:nvSpPr>
        <p:spPr>
          <a:xfrm>
            <a:off x="6219300" y="1728925"/>
            <a:ext cx="26679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9" name="Google Shape;139;g2e7f27abc93_0_4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931600" y="1728925"/>
            <a:ext cx="3355390" cy="36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e7f27abc93_0_413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e7f27abc93_0_413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Abril Fatface"/>
              <a:buNone/>
            </a:pPr>
            <a:r>
              <a:rPr lang="en-US"/>
              <a:t>Символы Азербайджана</a:t>
            </a:r>
            <a:endParaRPr/>
          </a:p>
        </p:txBody>
      </p:sp>
      <p:sp>
        <p:nvSpPr>
          <p:cNvPr id="142" name="Google Shape;142;g2e7f27abc93_0_413"/>
          <p:cNvSpPr/>
          <p:nvPr/>
        </p:nvSpPr>
        <p:spPr>
          <a:xfrm>
            <a:off x="4000200" y="1728925"/>
            <a:ext cx="22191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Национальный флаг</a:t>
            </a:r>
            <a:endParaRPr sz="1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g2e7f27abc93_0_413"/>
          <p:cNvSpPr/>
          <p:nvPr/>
        </p:nvSpPr>
        <p:spPr>
          <a:xfrm>
            <a:off x="8887202" y="1728925"/>
            <a:ext cx="23907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Национальная эмблема</a:t>
            </a:r>
            <a:endParaRPr sz="1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g2e7f27abc93_0_413"/>
          <p:cNvPicPr preferRelativeResize="0"/>
          <p:nvPr/>
        </p:nvPicPr>
        <p:blipFill rotWithShape="1">
          <a:blip r:embed="rId4">
            <a:alphaModFix/>
          </a:blip>
          <a:srcRect l="28416" r="27278"/>
          <a:stretch/>
        </p:blipFill>
        <p:spPr>
          <a:xfrm>
            <a:off x="722475" y="1728925"/>
            <a:ext cx="3277726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7f27abc93_0_8"/>
          <p:cNvSpPr/>
          <p:nvPr/>
        </p:nvSpPr>
        <p:spPr>
          <a:xfrm>
            <a:off x="838750" y="1728925"/>
            <a:ext cx="41478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g2e7f27abc93_0_8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e7f27abc93_0_8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неофициальные символы</a:t>
            </a:r>
            <a:endParaRPr/>
          </a:p>
        </p:txBody>
      </p:sp>
      <p:sp>
        <p:nvSpPr>
          <p:cNvPr id="152" name="Google Shape;152;g2e7f27abc93_0_8"/>
          <p:cNvSpPr/>
          <p:nvPr/>
        </p:nvSpPr>
        <p:spPr>
          <a:xfrm>
            <a:off x="4986450" y="1728913"/>
            <a:ext cx="22191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Гранат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Азербайджан известен как Фестиваль граната в Гейчае.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g2e7f27abc93_0_8"/>
          <p:cNvSpPr/>
          <p:nvPr/>
        </p:nvSpPr>
        <p:spPr>
          <a:xfrm>
            <a:off x="8985177" y="1728925"/>
            <a:ext cx="23907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азаберджанский ковер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2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Азербайджанские ковры отличаются яркими цветами, гармонирующими интенсивными оттенками.</a:t>
            </a:r>
            <a:endParaRPr sz="22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g2e7f27abc9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25" y="1634862"/>
            <a:ext cx="4903450" cy="388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e7f27abc93_0_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5400000">
            <a:off x="5913700" y="2572927"/>
            <a:ext cx="4156700" cy="20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7f27abc93_0_431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g2e7f27abc93_0_431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e7f27abc93_0_431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информация о краю</a:t>
            </a:r>
            <a:endParaRPr/>
          </a:p>
        </p:txBody>
      </p:sp>
      <p:sp>
        <p:nvSpPr>
          <p:cNvPr id="163" name="Google Shape;163;g2e7f27abc93_0_431"/>
          <p:cNvSpPr/>
          <p:nvPr/>
        </p:nvSpPr>
        <p:spPr>
          <a:xfrm>
            <a:off x="4027800" y="1728925"/>
            <a:ext cx="37044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Столица: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Баку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Глава государства: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Президент Ильхам Алиев (с 2003 года)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Официальный язык: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азербайджанский. 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Религия: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ислам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g2e7f27abc93_0_431"/>
          <p:cNvSpPr/>
          <p:nvPr/>
        </p:nvSpPr>
        <p:spPr>
          <a:xfrm>
            <a:off x="7732199" y="1728925"/>
            <a:ext cx="36438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Население: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Около 10 миллионов 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Площадь: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86,600 км²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000" b="1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Валюта: </a:t>
            </a:r>
            <a:r>
              <a:rPr lang="en-US" sz="20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азербайджанский манат (AZN). Главный банк - Центральный Банк Азербайджана.</a:t>
            </a:r>
            <a:endParaRPr sz="20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g2e7f27abc93_0_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025" y="1728925"/>
            <a:ext cx="2656766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7" descr="Azerbaijan, EU To Discuss New Partnership Agreemen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25"/>
          <a:stretch/>
        </p:blipFill>
        <p:spPr>
          <a:xfrm>
            <a:off x="1524" y="-7620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7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/>
              <a:t>7</a:t>
            </a:fld>
            <a:endParaRPr sz="600"/>
          </a:p>
        </p:txBody>
      </p:sp>
      <p:sp>
        <p:nvSpPr>
          <p:cNvPr id="172" name="Google Shape;172;p7"/>
          <p:cNvSpPr/>
          <p:nvPr/>
        </p:nvSpPr>
        <p:spPr>
          <a:xfrm>
            <a:off x="4090150" y="574300"/>
            <a:ext cx="3824100" cy="564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5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Административное деление</a:t>
            </a:r>
            <a:endParaRPr sz="1800" b="1">
              <a:solidFill>
                <a:srgbClr val="835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835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Азербайджан разделен на 66 районов и 11 городов с районными правами, включая один автономный регион - Нахичеванскую Автономную Республику.</a:t>
            </a:r>
            <a:endParaRPr sz="1800">
              <a:solidFill>
                <a:srgbClr val="835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835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Членство в международных организациях</a:t>
            </a:r>
            <a:endParaRPr sz="1800" b="1">
              <a:solidFill>
                <a:srgbClr val="835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8351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Азербайджан является членом многих международных организаций, включая ООН, ОБСЕ, Организацию Исламского Сотрудничества, Совет Европы, ГУАМ. Не является членом НАТО и Европейского Союза, но сотрудничает с этими организациями.</a:t>
            </a:r>
            <a:endParaRPr sz="1800">
              <a:solidFill>
                <a:srgbClr val="835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7f27abc93_0_449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g2e7f27abc93_0_449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e7f27abc93_0_449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-US"/>
              <a:t>История Азербайджана: Древность и Средние века</a:t>
            </a:r>
            <a:endParaRPr/>
          </a:p>
        </p:txBody>
      </p:sp>
      <p:sp>
        <p:nvSpPr>
          <p:cNvPr id="180" name="Google Shape;180;g2e7f27abc93_0_449"/>
          <p:cNvSpPr/>
          <p:nvPr/>
        </p:nvSpPr>
        <p:spPr>
          <a:xfrm>
            <a:off x="5243950" y="1728925"/>
            <a:ext cx="5892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Территория Азербайджана была заселена с древних времен. В VI веке до н.э. она входила в состав Ахеменидской империи, а затем была завоевана Александром Македонским. В III веке н.э. Азербайджан стал частью Сасанидской империи. В VII веке территорию завоевали арабы, что привело к распространению ислама. В XI веке Азербайджан стал частью Сельджукской империи, а в XIII веке подвергся монгольскому нашествию. В XIV-XV веках регион был центром государств Кара-Коюнлу и Ак-Коюнлу. В XVI веке династия Сефевидов создала мощное государство с центром в Азербайджане, сделав шиизм официальной религией.</a:t>
            </a:r>
            <a:endParaRPr sz="18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g2e7f27abc93_0_449" descr="Путешествие в Азербайджан - History of Azerbaijan - Elite Tours  International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3639" r="11513"/>
          <a:stretch/>
        </p:blipFill>
        <p:spPr>
          <a:xfrm>
            <a:off x="838750" y="1728925"/>
            <a:ext cx="44052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7f27abc93_0_461"/>
          <p:cNvSpPr/>
          <p:nvPr/>
        </p:nvSpPr>
        <p:spPr>
          <a:xfrm>
            <a:off x="838750" y="1728925"/>
            <a:ext cx="31890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g2e7f27abc93_0_461"/>
          <p:cNvSpPr txBox="1">
            <a:spLocks noGrp="1"/>
          </p:cNvSpPr>
          <p:nvPr>
            <p:ph type="sldNum" idx="12"/>
          </p:nvPr>
        </p:nvSpPr>
        <p:spPr>
          <a:xfrm>
            <a:off x="8997696" y="6488702"/>
            <a:ext cx="2743200" cy="183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e7f27abc93_0_461"/>
          <p:cNvSpPr txBox="1">
            <a:spLocks noGrp="1"/>
          </p:cNvSpPr>
          <p:nvPr>
            <p:ph type="title"/>
          </p:nvPr>
        </p:nvSpPr>
        <p:spPr>
          <a:xfrm>
            <a:off x="956525" y="674575"/>
            <a:ext cx="10329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История Азербайджана: Новое время</a:t>
            </a:r>
            <a:endParaRPr/>
          </a:p>
        </p:txBody>
      </p:sp>
      <p:sp>
        <p:nvSpPr>
          <p:cNvPr id="189" name="Google Shape;189;g2e7f27abc93_0_461"/>
          <p:cNvSpPr/>
          <p:nvPr/>
        </p:nvSpPr>
        <p:spPr>
          <a:xfrm>
            <a:off x="5687050" y="1728925"/>
            <a:ext cx="5448900" cy="3699300"/>
          </a:xfrm>
          <a:prstGeom prst="rect">
            <a:avLst/>
          </a:prstGeom>
          <a:solidFill>
            <a:srgbClr val="7A5F52">
              <a:alpha val="18350"/>
            </a:srgbClr>
          </a:solidFill>
          <a:ln>
            <a:noFill/>
          </a:ln>
        </p:spPr>
        <p:txBody>
          <a:bodyPr spcFirstLastPara="1" wrap="square" lIns="91425" tIns="274300" rIns="91425" bIns="91425" anchor="ctr" anchorCtr="0">
            <a:noAutofit/>
          </a:bodyPr>
          <a:lstStyle/>
          <a:p>
            <a:pPr marL="91440" lvl="0" indent="0" algn="l" rtl="0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>
                <a:solidFill>
                  <a:srgbClr val="593F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XVIII веке Азербайджан был разделен на несколько ханств. В начале XIX века, после русско-персидских войн, Азербайджан был захвачен Российской империей. В 1918 году была провозглашена Азербайджанская Демократическая Республика, первая светская республика в мусульманском мире. В 1920 году Азербайджан стал частью Советского Союза как Азербайджанская Советская Социалистическая Республика. Период советской власти характеризовался индустриализацией, коллективизацией и подавлением национального самосознания.</a:t>
            </a:r>
            <a:endParaRPr sz="1800">
              <a:solidFill>
                <a:srgbClr val="593F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0" name="Google Shape;190;g2e7f27abc93_0_461" descr="History of Azerbaijan Part 1 | Sinalco Group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750" y="1728925"/>
            <a:ext cx="4848300" cy="3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1168</Words>
  <Application>Microsoft Office PowerPoint</Application>
  <PresentationFormat>Panoramiczny</PresentationFormat>
  <Paragraphs>115</Paragraphs>
  <Slides>27</Slides>
  <Notes>27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Simple Light</vt:lpstr>
      <vt:lpstr>Азербайджан</vt:lpstr>
      <vt:lpstr>Расположение Азербайджана на карте мира и Европы</vt:lpstr>
      <vt:lpstr>Транспорт самолетом</vt:lpstr>
      <vt:lpstr>Символы Азербайджана</vt:lpstr>
      <vt:lpstr>неофициальные символы</vt:lpstr>
      <vt:lpstr>информация о краю</vt:lpstr>
      <vt:lpstr>Prezentacja programu PowerPoint</vt:lpstr>
      <vt:lpstr>История Азербайджана: Древность и Средние века</vt:lpstr>
      <vt:lpstr>История Азербайджана: Новое время</vt:lpstr>
      <vt:lpstr>История Азерaбайджана: Независимость и Современность</vt:lpstr>
      <vt:lpstr>ЮНЕСКО</vt:lpstr>
      <vt:lpstr>Архитектурный ансамбль в Шеки с дворцом ханов Шеки</vt:lpstr>
      <vt:lpstr>Старый город Баку с дворцом ширваншахов и Девичьей башней</vt:lpstr>
      <vt:lpstr>Культурный ландшафт скальных рисунков Гобустан</vt:lpstr>
      <vt:lpstr>Гирканские леса</vt:lpstr>
      <vt:lpstr>Популярные туристические места в Азербайджане</vt:lpstr>
      <vt:lpstr>Гора Бешбармак​</vt:lpstr>
      <vt:lpstr>Prezentacja programu PowerPoint</vt:lpstr>
      <vt:lpstr>Национальная кухня Азербайджана</vt:lpstr>
      <vt:lpstr>Долма</vt:lpstr>
      <vt:lpstr>Система образования в Азербайджане</vt:lpstr>
      <vt:lpstr>Микаил Мушфиг</vt:lpstr>
      <vt:lpstr>Лев Ланaдау</vt:lpstr>
      <vt:lpstr>Узейир Хаджибеков</vt:lpstr>
      <vt:lpstr>чикеавостки</vt:lpstr>
      <vt:lpstr>Prezentacja programu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Азербайджан</dc:title>
  <cp:lastModifiedBy>Nataliia Zhukovych-Dorodnykh</cp:lastModifiedBy>
  <cp:revision>2</cp:revision>
  <dcterms:created xsi:type="dcterms:W3CDTF">2023-10-26T06:17:28Z</dcterms:created>
  <dcterms:modified xsi:type="dcterms:W3CDTF">2024-07-08T10:03:18Z</dcterms:modified>
</cp:coreProperties>
</file>