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9" r:id="rId16"/>
    <p:sldId id="280" r:id="rId17"/>
    <p:sldId id="282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81" r:id="rId27"/>
    <p:sldId id="278" r:id="rId28"/>
    <p:sldId id="283" r:id="rId29"/>
    <p:sldId id="28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A18C"/>
    <a:srgbClr val="0C75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A9087F-C888-AC4A-3A50-E68256D1E9DF}" v="32" dt="2024-06-19T21:07:01.568"/>
    <p1510:client id="{14CFA0F0-E0DA-0E29-DC6E-BADCCE1E4F88}" v="270" dt="2024-06-19T23:59:43.434"/>
    <p1510:client id="{18478D10-A75B-B9D7-C67A-88AA3149B825}" v="127" dt="2024-06-19T21:52:29.314"/>
    <p1510:client id="{27F46BAA-845D-5CEE-890F-BA8A3A1B10E7}" v="670" dt="2024-06-19T20:42:29.125"/>
    <p1510:client id="{4658D7F4-DDFD-63ED-C5CF-C2F6FFCC72E5}" v="2" dt="2024-06-19T20:45:54.116"/>
    <p1510:client id="{5C307365-712A-5C4B-8729-4900BBE81946}" v="53" dt="2024-06-19T15:17:23.602"/>
    <p1510:client id="{69110973-6DE2-13E4-29C7-B4CB43E27560}" v="27" dt="2024-06-19T18:02:30.813"/>
    <p1510:client id="{6A140F05-1B1A-1DC9-0E07-40E5CE0D20FB}" v="20" dt="2024-06-19T21:56:25.667"/>
    <p1510:client id="{70D5B457-3FD0-9DC8-0D54-17FD5ED7D9E0}" v="158" dt="2024-06-20T22:48:28.547"/>
    <p1510:client id="{72C313A1-80F9-ACC2-0D9F-89F9F942358D}" v="519" dt="2024-06-19T01:06:13.469"/>
    <p1510:client id="{7E67310B-6541-86D9-B496-4F229ABA8D53}" v="284" dt="2024-06-19T17:56:14.337"/>
    <p1510:client id="{98A8AB38-BCD2-DD23-BC12-48FDCF1201FF}" v="1" dt="2024-06-19T23:11:36.323"/>
    <p1510:client id="{9CA933CF-734A-D11B-814D-49FA033A695C}" v="164" dt="2024-06-20T00:15:53.138"/>
    <p1510:client id="{AC9E9C73-3DDE-0253-6043-393E8D659A8C}" v="4" dt="2024-06-19T20:56:42.562"/>
    <p1510:client id="{BCE05B54-E0F6-EB6B-2761-6F80B40C713D}" v="127" dt="2024-06-19T16:48:04.752"/>
    <p1510:client id="{F15F0692-43A0-01D7-E105-FAD6748C18DD}" v="335" dt="2024-06-19T23:05:35.6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79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12241623-A064-4BED-B073-BA4D61433402}" type="datetime1">
              <a:rPr lang="en-US" smtClean="0"/>
              <a:t>7/8/2024</a:t>
            </a:fld>
            <a:endParaRPr lang="en-US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309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7/8/2024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1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ECF02AB-6034-4B88-BC5A-7C17CB0EF809}" type="datetime1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4315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7/8/2024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17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E72EB70D-CD01-44DA-83B3-8FEB3383D307}" type="datetime1">
              <a:rPr lang="en-US" smtClean="0"/>
              <a:t>7/8/2024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32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7/8/2024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17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7/8/2024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8875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7/8/2024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678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7/8/2024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857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ED5DD0D6-7A82-473E-879B-C6ECD6CCCFEC}" type="datetime1">
              <a:rPr lang="en-US" smtClean="0"/>
              <a:t>7/8/2024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87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D4605E03-BC17-41A7-854C-DFAB672737DC}" type="datetime1">
              <a:rPr lang="en-US" smtClean="0"/>
              <a:t>7/8/2024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2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08324-A84C-4A45-93B6-78D079CCE772}" type="datetime1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4641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26" r:id="rId6"/>
    <p:sldLayoutId id="2147483722" r:id="rId7"/>
    <p:sldLayoutId id="2147483723" r:id="rId8"/>
    <p:sldLayoutId id="2147483724" r:id="rId9"/>
    <p:sldLayoutId id="2147483725" r:id="rId10"/>
    <p:sldLayoutId id="2147483727" r:id="rId11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l-free-photos.com/show/showphoto.php?idph=PI24754&amp;lang=en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2%D0%B5%D0%BD%D0%B3%D1%80%D0%B8%D1%8F" TargetMode="External"/><Relationship Id="rId3" Type="http://schemas.openxmlformats.org/officeDocument/2006/relationships/hyperlink" Target="https://debrecen.mid.ru/ru/countries/hengary/about/" TargetMode="External"/><Relationship Id="rId7" Type="http://schemas.openxmlformats.org/officeDocument/2006/relationships/hyperlink" Target="https://top10.travel/dostoprimechatelnosti-vengrii/" TargetMode="External"/><Relationship Id="rId2" Type="http://schemas.openxmlformats.org/officeDocument/2006/relationships/hyperlink" Target="https://dailynewshungary.com/ru/%D0%BD%D0%B0%D1%86%D0%B8%D0%BE%D0%BD%D0%B0%D0%BB%D1%8C%D0%BD%D1%8B%D0%B5-%D1%81%D0%B8%D0%BC%D0%B2%D0%BE%D0%BB%D1%8B-%D0%B2%D0%B5%D0%BD%D0%B3%D1%80%D0%B8%D0%B8/#google_vignett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helpers-hu.translate.goog/other/russian-cultural-life-budapest/?_x_tr_sl=en&amp;_x_tr_tl=pl&amp;_x_tr_hl=pl&amp;_x_tr_pto=rq" TargetMode="External"/><Relationship Id="rId11" Type="http://schemas.openxmlformats.org/officeDocument/2006/relationships/hyperlink" Target="https://travelask.ru/articles/samye-krasivye-goroda-vengrii" TargetMode="External"/><Relationship Id="rId5" Type="http://schemas.openxmlformats.org/officeDocument/2006/relationships/hyperlink" Target="https://mirbezviz.com/news/top-blyud-vengrii/#fourth_content" TargetMode="External"/><Relationship Id="rId10" Type="http://schemas.openxmlformats.org/officeDocument/2006/relationships/hyperlink" Target="https://ru.wikipedia.org/wiki/%D0%93%D0%BE%D1%81%D1%83%D0%B4%D0%B0%D1%80%D1%81%D1%82%D0%B2%D0%B5%D0%BD%D0%BD%D1%8B%D0%B9_%D1%81%D1%82%D1%80%D0%BE%D0%B9_%D0%92%D0%B5%D0%BD%D0%B3%D1%80%D0%B8%D0%B8" TargetMode="External"/><Relationship Id="rId4" Type="http://schemas.openxmlformats.org/officeDocument/2006/relationships/hyperlink" Target="https://www.sravni.ru/enciklopediya/info/valjuta-vengrii/" TargetMode="External"/><Relationship Id="rId9" Type="http://schemas.openxmlformats.org/officeDocument/2006/relationships/hyperlink" Target="https://whc.unesco.org/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 descr="A large building with many towers and a body of water with Hungarian Parliament Building in the background&#10;&#10;Description automatically generated">
            <a:extLst>
              <a:ext uri="{FF2B5EF4-FFF2-40B4-BE49-F238E27FC236}">
                <a16:creationId xmlns:a16="http://schemas.microsoft.com/office/drawing/2014/main" id="{60A8D6FC-E587-C639-1475-EF9FA02811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7337" r="17889" b="1"/>
          <a:stretch/>
        </p:blipFill>
        <p:spPr>
          <a:xfrm>
            <a:off x="5203841" y="-227453"/>
            <a:ext cx="7704667" cy="6877868"/>
          </a:xfrm>
          <a:custGeom>
            <a:avLst/>
            <a:gdLst/>
            <a:ahLst/>
            <a:cxnLst/>
            <a:rect l="l" t="t" r="r" b="b"/>
            <a:pathLst>
              <a:path w="7704667" h="6877878">
                <a:moveTo>
                  <a:pt x="0" y="0"/>
                </a:moveTo>
                <a:lnTo>
                  <a:pt x="7704667" y="0"/>
                </a:lnTo>
                <a:lnTo>
                  <a:pt x="7704667" y="6877878"/>
                </a:lnTo>
                <a:lnTo>
                  <a:pt x="0" y="6877878"/>
                </a:lnTo>
                <a:lnTo>
                  <a:pt x="0" y="6867939"/>
                </a:lnTo>
                <a:lnTo>
                  <a:pt x="146217" y="6867939"/>
                </a:lnTo>
                <a:lnTo>
                  <a:pt x="252811" y="6795007"/>
                </a:lnTo>
                <a:cubicBezTo>
                  <a:pt x="428996" y="6667346"/>
                  <a:pt x="601946" y="6529451"/>
                  <a:pt x="776494" y="6388681"/>
                </a:cubicBezTo>
                <a:cubicBezTo>
                  <a:pt x="1734992" y="5615677"/>
                  <a:pt x="2676361" y="4981124"/>
                  <a:pt x="2676361" y="3631852"/>
                </a:cubicBezTo>
                <a:cubicBezTo>
                  <a:pt x="2676361" y="2101350"/>
                  <a:pt x="2094814" y="761014"/>
                  <a:pt x="1053668" y="20384"/>
                </a:cubicBezTo>
                <a:lnTo>
                  <a:pt x="1038069" y="9939"/>
                </a:lnTo>
                <a:lnTo>
                  <a:pt x="0" y="9939"/>
                </a:lnTo>
                <a:close/>
              </a:path>
            </a:pathLst>
          </a:cu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CD36D47-40B7-494B-B249-3CBA333DE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75746" cy="6858000"/>
          </a:xfrm>
          <a:custGeom>
            <a:avLst/>
            <a:gdLst>
              <a:gd name="connsiteX0" fmla="*/ 0 w 7475746"/>
              <a:gd name="connsiteY0" fmla="*/ 0 h 6858000"/>
              <a:gd name="connsiteX1" fmla="*/ 5859459 w 7475746"/>
              <a:gd name="connsiteY1" fmla="*/ 0 h 6858000"/>
              <a:gd name="connsiteX2" fmla="*/ 5874848 w 7475746"/>
              <a:gd name="connsiteY2" fmla="*/ 10445 h 6858000"/>
              <a:gd name="connsiteX3" fmla="*/ 7475746 w 7475746"/>
              <a:gd name="connsiteY3" fmla="*/ 3621913 h 6858000"/>
              <a:gd name="connsiteX4" fmla="*/ 5601397 w 7475746"/>
              <a:gd name="connsiteY4" fmla="*/ 6378742 h 6858000"/>
              <a:gd name="connsiteX5" fmla="*/ 5084748 w 7475746"/>
              <a:gd name="connsiteY5" fmla="*/ 6785068 h 6858000"/>
              <a:gd name="connsiteX6" fmla="*/ 4979585 w 7475746"/>
              <a:gd name="connsiteY6" fmla="*/ 6858000 h 6858000"/>
              <a:gd name="connsiteX7" fmla="*/ 0 w 747574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75746" h="6858000">
                <a:moveTo>
                  <a:pt x="0" y="0"/>
                </a:moveTo>
                <a:lnTo>
                  <a:pt x="5859459" y="0"/>
                </a:lnTo>
                <a:lnTo>
                  <a:pt x="5874848" y="10445"/>
                </a:lnTo>
                <a:cubicBezTo>
                  <a:pt x="6902010" y="751075"/>
                  <a:pt x="7475746" y="2091411"/>
                  <a:pt x="7475746" y="3621913"/>
                </a:cubicBezTo>
                <a:cubicBezTo>
                  <a:pt x="7475746" y="4971185"/>
                  <a:pt x="6547021" y="5605738"/>
                  <a:pt x="5601397" y="6378742"/>
                </a:cubicBezTo>
                <a:cubicBezTo>
                  <a:pt x="5429193" y="6519512"/>
                  <a:pt x="5258566" y="6657407"/>
                  <a:pt x="5084748" y="6785068"/>
                </a:cubicBezTo>
                <a:lnTo>
                  <a:pt x="497958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03AD0D1C-F8BA-4CD1-BC4D-BE1823F3E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7283242" cy="6858000"/>
          </a:xfrm>
          <a:custGeom>
            <a:avLst/>
            <a:gdLst>
              <a:gd name="connsiteX0" fmla="*/ 0 w 7163694"/>
              <a:gd name="connsiteY0" fmla="*/ 0 h 6858000"/>
              <a:gd name="connsiteX1" fmla="*/ 5525402 w 7163694"/>
              <a:gd name="connsiteY1" fmla="*/ 0 h 6858000"/>
              <a:gd name="connsiteX2" fmla="*/ 5541001 w 7163694"/>
              <a:gd name="connsiteY2" fmla="*/ 10445 h 6858000"/>
              <a:gd name="connsiteX3" fmla="*/ 7163694 w 7163694"/>
              <a:gd name="connsiteY3" fmla="*/ 3621913 h 6858000"/>
              <a:gd name="connsiteX4" fmla="*/ 5263827 w 7163694"/>
              <a:gd name="connsiteY4" fmla="*/ 6378742 h 6858000"/>
              <a:gd name="connsiteX5" fmla="*/ 4740144 w 7163694"/>
              <a:gd name="connsiteY5" fmla="*/ 6785068 h 6858000"/>
              <a:gd name="connsiteX6" fmla="*/ 4633550 w 7163694"/>
              <a:gd name="connsiteY6" fmla="*/ 6858000 h 6858000"/>
              <a:gd name="connsiteX7" fmla="*/ 0 w 716369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63694" h="6858000">
                <a:moveTo>
                  <a:pt x="0" y="0"/>
                </a:moveTo>
                <a:lnTo>
                  <a:pt x="5525402" y="0"/>
                </a:lnTo>
                <a:lnTo>
                  <a:pt x="5541001" y="10445"/>
                </a:lnTo>
                <a:cubicBezTo>
                  <a:pt x="6582147" y="751075"/>
                  <a:pt x="7163694" y="2091411"/>
                  <a:pt x="7163694" y="3621913"/>
                </a:cubicBezTo>
                <a:cubicBezTo>
                  <a:pt x="7163694" y="4971185"/>
                  <a:pt x="6222325" y="5605738"/>
                  <a:pt x="5263827" y="6378742"/>
                </a:cubicBezTo>
                <a:cubicBezTo>
                  <a:pt x="5089279" y="6519512"/>
                  <a:pt x="4916329" y="6657407"/>
                  <a:pt x="4740144" y="6785068"/>
                </a:cubicBezTo>
                <a:lnTo>
                  <a:pt x="4633550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BA7E51E-7B6A-4A79-8F84-47C845C7A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9836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8242" y="1867637"/>
            <a:ext cx="6869043" cy="1743232"/>
          </a:xfrm>
        </p:spPr>
        <p:txBody>
          <a:bodyPr anchor="b">
            <a:noAutofit/>
          </a:bodyPr>
          <a:lstStyle/>
          <a:p>
            <a:r>
              <a:rPr lang="en-US" sz="9600" err="1">
                <a:solidFill>
                  <a:srgbClr val="000000"/>
                </a:solidFill>
                <a:ea typeface="+mj-lt"/>
                <a:cs typeface="+mj-lt"/>
              </a:rPr>
              <a:t>Венгрия</a:t>
            </a:r>
            <a:endParaRPr lang="en-US" sz="9600" err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946" y="3610869"/>
            <a:ext cx="4162357" cy="1576188"/>
          </a:xfrm>
        </p:spPr>
        <p:txBody>
          <a:bodyPr vert="horz" lIns="109728" tIns="109728" rIns="109728" bIns="9144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US" sz="1200" b="1" cap="all" dirty="0" err="1">
                <a:solidFill>
                  <a:srgbClr val="000000"/>
                </a:solidFill>
                <a:latin typeface="Microsoft Sans Serif"/>
                <a:ea typeface="+mn-lt"/>
                <a:cs typeface="+mn-lt"/>
              </a:rPr>
              <a:t>Виктория</a:t>
            </a:r>
            <a:r>
              <a:rPr lang="en-US" sz="1200" b="1" cap="all" dirty="0">
                <a:solidFill>
                  <a:srgbClr val="000000"/>
                </a:solidFill>
                <a:latin typeface="Microsoft Sans Serif"/>
                <a:ea typeface="+mn-lt"/>
                <a:cs typeface="+mn-lt"/>
              </a:rPr>
              <a:t> П</a:t>
            </a:r>
            <a:r>
              <a:rPr lang="ru-RU" sz="1200" b="1" cap="all" dirty="0">
                <a:solidFill>
                  <a:srgbClr val="000000"/>
                </a:solidFill>
                <a:latin typeface="Microsoft Sans Serif"/>
                <a:ea typeface="+mn-lt"/>
                <a:cs typeface="+mn-lt"/>
              </a:rPr>
              <a:t>.</a:t>
            </a:r>
            <a:endParaRPr lang="en-US" sz="1200" dirty="0">
              <a:latin typeface="Microsoft Sans Serif"/>
              <a:ea typeface="Meiryo"/>
              <a:cs typeface="Calibri"/>
            </a:endParaRP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US" sz="1200" b="1" cap="all" dirty="0" err="1">
                <a:solidFill>
                  <a:srgbClr val="000000"/>
                </a:solidFill>
                <a:latin typeface="Microsoft Sans Serif"/>
                <a:ea typeface="+mn-lt"/>
                <a:cs typeface="+mn-lt"/>
              </a:rPr>
              <a:t>Английская</a:t>
            </a:r>
            <a:r>
              <a:rPr lang="en-US" sz="1200" b="1" cap="all" dirty="0">
                <a:solidFill>
                  <a:srgbClr val="000000"/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1200" b="1" cap="all" dirty="0" err="1">
                <a:solidFill>
                  <a:srgbClr val="000000"/>
                </a:solidFill>
                <a:latin typeface="Microsoft Sans Serif"/>
                <a:ea typeface="+mn-lt"/>
                <a:cs typeface="+mn-lt"/>
              </a:rPr>
              <a:t>филология</a:t>
            </a:r>
            <a:r>
              <a:rPr lang="en-US" sz="1200" b="1" cap="all" dirty="0">
                <a:solidFill>
                  <a:srgbClr val="000000"/>
                </a:solidFill>
                <a:latin typeface="Microsoft Sans Serif"/>
                <a:ea typeface="+mn-lt"/>
                <a:cs typeface="+mn-lt"/>
              </a:rPr>
              <a:t>, 2 </a:t>
            </a:r>
            <a:r>
              <a:rPr lang="en-US" sz="1200" b="1" cap="all" dirty="0" err="1">
                <a:solidFill>
                  <a:srgbClr val="000000"/>
                </a:solidFill>
                <a:latin typeface="Microsoft Sans Serif"/>
                <a:ea typeface="+mn-lt"/>
                <a:cs typeface="+mn-lt"/>
              </a:rPr>
              <a:t>курс</a:t>
            </a:r>
            <a:r>
              <a:rPr lang="en-US" sz="1200" b="1" cap="all" dirty="0">
                <a:solidFill>
                  <a:srgbClr val="000000"/>
                </a:solidFill>
                <a:latin typeface="Microsoft Sans Serif"/>
                <a:ea typeface="+mn-lt"/>
                <a:cs typeface="+mn-lt"/>
              </a:rPr>
              <a:t> </a:t>
            </a:r>
            <a:endParaRPr lang="en-US" sz="1200" dirty="0">
              <a:latin typeface="Microsoft Sans Serif"/>
              <a:ea typeface="Meiryo"/>
              <a:cs typeface="Calibri"/>
            </a:endParaRP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US" sz="1200" b="1" cap="all" dirty="0" err="1">
                <a:solidFill>
                  <a:srgbClr val="000000"/>
                </a:solidFill>
                <a:latin typeface="Microsoft Sans Serif"/>
                <a:ea typeface="+mn-lt"/>
                <a:cs typeface="+mn-lt"/>
              </a:rPr>
              <a:t>Специальность</a:t>
            </a:r>
            <a:r>
              <a:rPr lang="en-US" sz="1200" b="1" cap="all" dirty="0">
                <a:solidFill>
                  <a:srgbClr val="000000"/>
                </a:solidFill>
                <a:latin typeface="Microsoft Sans Serif"/>
                <a:ea typeface="+mn-lt"/>
                <a:cs typeface="+mn-lt"/>
              </a:rPr>
              <a:t>: </a:t>
            </a:r>
            <a:r>
              <a:rPr lang="en-US" sz="1200" b="1" cap="all" dirty="0" err="1">
                <a:solidFill>
                  <a:srgbClr val="000000"/>
                </a:solidFill>
                <a:latin typeface="Microsoft Sans Serif"/>
                <a:ea typeface="+mn-lt"/>
                <a:cs typeface="+mn-lt"/>
              </a:rPr>
              <a:t>переводчик</a:t>
            </a:r>
            <a:r>
              <a:rPr lang="en-US" sz="1200" b="1" cap="all" dirty="0">
                <a:solidFill>
                  <a:srgbClr val="000000"/>
                </a:solidFill>
                <a:latin typeface="Microsoft Sans Serif"/>
                <a:ea typeface="+mn-lt"/>
                <a:cs typeface="+mn-lt"/>
              </a:rPr>
              <a:t> </a:t>
            </a:r>
            <a:endParaRPr lang="en-US" sz="1200" dirty="0">
              <a:latin typeface="Microsoft Sans Serif"/>
              <a:ea typeface="Meiryo"/>
              <a:cs typeface="Calibri"/>
            </a:endParaRP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US" sz="1200" b="1" cap="all" dirty="0" err="1">
                <a:solidFill>
                  <a:srgbClr val="000000"/>
                </a:solidFill>
                <a:latin typeface="Microsoft Sans Serif"/>
                <a:ea typeface="+mn-lt"/>
                <a:cs typeface="+mn-lt"/>
              </a:rPr>
              <a:t>Жешувский</a:t>
            </a:r>
            <a:r>
              <a:rPr lang="en-US" sz="1200" b="1" cap="all" dirty="0">
                <a:solidFill>
                  <a:srgbClr val="000000"/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1200" b="1" cap="all" dirty="0" err="1">
                <a:solidFill>
                  <a:srgbClr val="000000"/>
                </a:solidFill>
                <a:latin typeface="Microsoft Sans Serif"/>
                <a:ea typeface="+mn-lt"/>
                <a:cs typeface="+mn-lt"/>
              </a:rPr>
              <a:t>университет</a:t>
            </a:r>
            <a:r>
              <a:rPr lang="en-US" sz="1200" b="1" cap="all" dirty="0">
                <a:solidFill>
                  <a:srgbClr val="000000"/>
                </a:solidFill>
                <a:latin typeface="Microsoft Sans Serif"/>
                <a:ea typeface="+mn-lt"/>
                <a:cs typeface="+mn-lt"/>
              </a:rPr>
              <a:t> </a:t>
            </a:r>
            <a:endParaRPr lang="en-US" sz="1200" dirty="0">
              <a:latin typeface="Microsoft Sans Serif"/>
              <a:ea typeface="Meiryo"/>
              <a:cs typeface="Calibri"/>
            </a:endParaRP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US" sz="1200" b="1" cap="all" dirty="0" err="1">
                <a:solidFill>
                  <a:srgbClr val="000000"/>
                </a:solidFill>
                <a:latin typeface="Microsoft Sans Serif"/>
                <a:ea typeface="+mn-lt"/>
                <a:cs typeface="+mn-lt"/>
              </a:rPr>
              <a:t>Филологический</a:t>
            </a:r>
            <a:r>
              <a:rPr lang="en-US" sz="1200" b="1" cap="all" dirty="0">
                <a:solidFill>
                  <a:srgbClr val="000000"/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1200" b="1" cap="all" dirty="0" err="1">
                <a:solidFill>
                  <a:srgbClr val="000000"/>
                </a:solidFill>
                <a:latin typeface="Microsoft Sans Serif"/>
                <a:ea typeface="+mn-lt"/>
                <a:cs typeface="+mn-lt"/>
              </a:rPr>
              <a:t>факультет</a:t>
            </a:r>
            <a:r>
              <a:rPr lang="en-US" sz="1200" b="1" cap="all" dirty="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 </a:t>
            </a:r>
            <a:endParaRPr lang="en-US" sz="1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00"/>
              </a:spcBef>
            </a:pPr>
            <a:endParaRPr lang="en-US" dirty="0">
              <a:ea typeface="Meiry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F716D7-F493-639D-00EF-83897DADF032}"/>
              </a:ext>
            </a:extLst>
          </p:cNvPr>
          <p:cNvSpPr txBox="1"/>
          <p:nvPr/>
        </p:nvSpPr>
        <p:spPr>
          <a:xfrm>
            <a:off x="3477785" y="3712281"/>
            <a:ext cx="3694695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latin typeface="Microsoft Sans Serif"/>
                <a:ea typeface="Microsoft Sans Serif"/>
                <a:cs typeface="Microsoft Sans Serif"/>
              </a:rPr>
              <a:t>Wiktoria</a:t>
            </a:r>
            <a:r>
              <a:rPr lang="en-US" dirty="0">
                <a:latin typeface="Microsoft Sans Serif"/>
                <a:ea typeface="Microsoft Sans Serif"/>
                <a:cs typeface="Microsoft Sans Serif"/>
              </a:rPr>
              <a:t> P</a:t>
            </a:r>
            <a:r>
              <a:rPr lang="ru-RU" dirty="0">
                <a:latin typeface="Microsoft Sans Serif"/>
                <a:ea typeface="Microsoft Sans Serif"/>
                <a:cs typeface="Microsoft Sans Serif"/>
              </a:rPr>
              <a:t>.</a:t>
            </a:r>
            <a:endParaRPr lang="en-US" dirty="0">
              <a:latin typeface="Microsoft Sans Serif"/>
              <a:ea typeface="Microsoft Sans Serif"/>
              <a:cs typeface="Microsoft Sans Serif"/>
            </a:endParaRPr>
          </a:p>
          <a:p>
            <a:r>
              <a:rPr lang="en-US" dirty="0" err="1">
                <a:latin typeface="Microsoft Sans Serif"/>
                <a:ea typeface="Microsoft Sans Serif"/>
                <a:cs typeface="Microsoft Sans Serif"/>
              </a:rPr>
              <a:t>Filologia</a:t>
            </a:r>
            <a:r>
              <a:rPr lang="en-US" dirty="0"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dirty="0" err="1">
                <a:latin typeface="Microsoft Sans Serif"/>
                <a:ea typeface="Microsoft Sans Serif"/>
                <a:cs typeface="Microsoft Sans Serif"/>
              </a:rPr>
              <a:t>angielska</a:t>
            </a:r>
            <a:r>
              <a:rPr lang="en-US" dirty="0">
                <a:latin typeface="Microsoft Sans Serif"/>
                <a:ea typeface="Microsoft Sans Serif"/>
                <a:cs typeface="Microsoft Sans Serif"/>
              </a:rPr>
              <a:t>, II </a:t>
            </a:r>
            <a:r>
              <a:rPr lang="en-US" dirty="0" err="1">
                <a:latin typeface="Microsoft Sans Serif"/>
                <a:ea typeface="Microsoft Sans Serif"/>
                <a:cs typeface="Microsoft Sans Serif"/>
              </a:rPr>
              <a:t>rok</a:t>
            </a:r>
            <a:r>
              <a:rPr lang="en-US" dirty="0">
                <a:latin typeface="Microsoft Sans Serif"/>
                <a:ea typeface="Microsoft Sans Serif"/>
                <a:cs typeface="Microsoft Sans Serif"/>
              </a:rPr>
              <a:t>​</a:t>
            </a:r>
          </a:p>
          <a:p>
            <a:r>
              <a:rPr lang="en-US" dirty="0" err="1">
                <a:latin typeface="Microsoft Sans Serif"/>
                <a:ea typeface="Microsoft Sans Serif"/>
                <a:cs typeface="Microsoft Sans Serif"/>
              </a:rPr>
              <a:t>Specjalność</a:t>
            </a:r>
            <a:r>
              <a:rPr lang="en-US" dirty="0">
                <a:latin typeface="Microsoft Sans Serif"/>
                <a:ea typeface="Microsoft Sans Serif"/>
                <a:cs typeface="Microsoft Sans Serif"/>
              </a:rPr>
              <a:t>: </a:t>
            </a:r>
            <a:r>
              <a:rPr lang="en-US" dirty="0" err="1">
                <a:latin typeface="Microsoft Sans Serif"/>
                <a:ea typeface="Microsoft Sans Serif"/>
                <a:cs typeface="Microsoft Sans Serif"/>
              </a:rPr>
              <a:t>tłumacz</a:t>
            </a:r>
            <a:r>
              <a:rPr lang="en-US" dirty="0">
                <a:latin typeface="Microsoft Sans Serif"/>
                <a:ea typeface="Microsoft Sans Serif"/>
                <a:cs typeface="Microsoft Sans Serif"/>
              </a:rPr>
              <a:t>​</a:t>
            </a:r>
          </a:p>
          <a:p>
            <a:r>
              <a:rPr lang="en-US" dirty="0" err="1">
                <a:latin typeface="Microsoft Sans Serif"/>
                <a:ea typeface="Microsoft Sans Serif"/>
                <a:cs typeface="Microsoft Sans Serif"/>
              </a:rPr>
              <a:t>Uniwersytet</a:t>
            </a:r>
            <a:r>
              <a:rPr lang="en-US" dirty="0"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dirty="0" err="1">
                <a:latin typeface="Microsoft Sans Serif"/>
                <a:ea typeface="Microsoft Sans Serif"/>
                <a:cs typeface="Microsoft Sans Serif"/>
              </a:rPr>
              <a:t>Rzeszowski</a:t>
            </a:r>
            <a:r>
              <a:rPr lang="en-US" dirty="0">
                <a:latin typeface="Microsoft Sans Serif"/>
                <a:ea typeface="Microsoft Sans Serif"/>
                <a:cs typeface="Microsoft Sans Serif"/>
              </a:rPr>
              <a:t>​</a:t>
            </a:r>
          </a:p>
          <a:p>
            <a:r>
              <a:rPr lang="en-US" dirty="0" err="1">
                <a:latin typeface="Microsoft Sans Serif"/>
                <a:ea typeface="Microsoft Sans Serif"/>
                <a:cs typeface="Microsoft Sans Serif"/>
              </a:rPr>
              <a:t>Instytut</a:t>
            </a:r>
            <a:r>
              <a:rPr lang="en-US" dirty="0"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dirty="0" err="1">
                <a:latin typeface="Microsoft Sans Serif"/>
                <a:ea typeface="Microsoft Sans Serif"/>
                <a:cs typeface="Microsoft Sans Serif"/>
              </a:rPr>
              <a:t>Neofilologii</a:t>
            </a:r>
            <a:endParaRPr lang="en-US" dirty="0">
              <a:latin typeface="Microsoft Sans Serif"/>
              <a:ea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07BCE7B-470B-7F00-7BA5-FB9BAE7E0A65}"/>
              </a:ext>
            </a:extLst>
          </p:cNvPr>
          <p:cNvSpPr/>
          <p:nvPr/>
        </p:nvSpPr>
        <p:spPr>
          <a:xfrm>
            <a:off x="-1063224" y="-1369674"/>
            <a:ext cx="4108646" cy="4203204"/>
          </a:xfrm>
          <a:prstGeom prst="ellipse">
            <a:avLst/>
          </a:prstGeom>
          <a:solidFill>
            <a:srgbClr val="7CA1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3FF9436-A6A5-54BA-302E-723E54C83E92}"/>
              </a:ext>
            </a:extLst>
          </p:cNvPr>
          <p:cNvSpPr/>
          <p:nvPr/>
        </p:nvSpPr>
        <p:spPr>
          <a:xfrm>
            <a:off x="4849120" y="735982"/>
            <a:ext cx="4273669" cy="415344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CD9C015-D4CA-602C-81BB-1FDF59CD728A}"/>
              </a:ext>
            </a:extLst>
          </p:cNvPr>
          <p:cNvSpPr/>
          <p:nvPr/>
        </p:nvSpPr>
        <p:spPr>
          <a:xfrm>
            <a:off x="344501" y="3592704"/>
            <a:ext cx="4494622" cy="44812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7F2D1E-555D-8081-82A7-9E67B4EA8DB1}"/>
              </a:ext>
            </a:extLst>
          </p:cNvPr>
          <p:cNvSpPr txBox="1"/>
          <p:nvPr/>
        </p:nvSpPr>
        <p:spPr>
          <a:xfrm>
            <a:off x="481" y="271402"/>
            <a:ext cx="7342144" cy="3651250"/>
          </a:xfrm>
          <a:prstGeom prst="rect">
            <a:avLst/>
          </a:prstGeom>
        </p:spPr>
        <p:txBody>
          <a:bodyPr rot="0" spcFirstLastPara="0" vertOverflow="overflow" horzOverflow="overflow" vert="horz" wrap="square" lIns="109728" tIns="109728" rIns="109728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</a:pP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 1918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году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происходит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распад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Австро-Венгрии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после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Первой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мировой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войны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и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возникает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независимая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Венгрия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. В 1920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году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Трианонский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договор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лишает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Венгрию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двух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третей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её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территории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. В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период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с 1938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1945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годы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время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Второй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мировой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войны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Венгрия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сначала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сотрудничает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с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Германией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но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в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конечном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итоге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оккупируется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Третьим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Рейхом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. В 1947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году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к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власти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приходят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коммунисты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и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создается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Венгерская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Народная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Республика. В 1956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году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происходит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Венгерское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восстание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против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коммунистического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правительства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и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советского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вмешательства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которое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жестоко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подавляется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. В 1989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году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происходит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падение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коммунизма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и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переход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к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демократии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.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Государство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меняет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название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на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Венгерская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Республика. 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77485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5C54A75-E44A-4147-B9D0-FF46CFD31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4925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Picture 2" descr="Ilustrowany Tygodnik Polski²: Węgry 1956">
            <a:extLst>
              <a:ext uri="{FF2B5EF4-FFF2-40B4-BE49-F238E27FC236}">
                <a16:creationId xmlns:a16="http://schemas.microsoft.com/office/drawing/2014/main" id="{B141F7DA-57DF-FCE4-0217-8A82049B5B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89" r="24851" b="-1"/>
          <a:stretch/>
        </p:blipFill>
        <p:spPr>
          <a:xfrm>
            <a:off x="7203882" y="10"/>
            <a:ext cx="4988118" cy="6857990"/>
          </a:xfrm>
          <a:custGeom>
            <a:avLst/>
            <a:gdLst/>
            <a:ahLst/>
            <a:cxnLst/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4120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4E6ED34-1504-EF1F-0CE5-ABD9F66E04CC}"/>
              </a:ext>
            </a:extLst>
          </p:cNvPr>
          <p:cNvSpPr/>
          <p:nvPr/>
        </p:nvSpPr>
        <p:spPr>
          <a:xfrm>
            <a:off x="4256399" y="4036212"/>
            <a:ext cx="4108646" cy="4203204"/>
          </a:xfrm>
          <a:prstGeom prst="ellipse">
            <a:avLst/>
          </a:prstGeom>
          <a:solidFill>
            <a:srgbClr val="7CA1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FE82B2E-86E2-6135-ECC5-1D3245C89515}"/>
              </a:ext>
            </a:extLst>
          </p:cNvPr>
          <p:cNvSpPr/>
          <p:nvPr/>
        </p:nvSpPr>
        <p:spPr>
          <a:xfrm>
            <a:off x="-1491295" y="-730509"/>
            <a:ext cx="4273669" cy="415344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6A3F253-A24B-3737-A611-0E3E8B76BFC6}"/>
              </a:ext>
            </a:extLst>
          </p:cNvPr>
          <p:cNvSpPr/>
          <p:nvPr/>
        </p:nvSpPr>
        <p:spPr>
          <a:xfrm>
            <a:off x="5549104" y="-734882"/>
            <a:ext cx="3560095" cy="34892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DD3440-5162-F0B7-FEBD-D56715A0C6DD}"/>
              </a:ext>
            </a:extLst>
          </p:cNvPr>
          <p:cNvSpPr txBox="1"/>
          <p:nvPr/>
        </p:nvSpPr>
        <p:spPr>
          <a:xfrm>
            <a:off x="647462" y="860875"/>
            <a:ext cx="5271804" cy="3651250"/>
          </a:xfrm>
          <a:prstGeom prst="rect">
            <a:avLst/>
          </a:prstGeom>
        </p:spPr>
        <p:txBody>
          <a:bodyPr rot="0" spcFirstLastPara="0" vertOverflow="overflow" horzOverflow="overflow" vert="horz" wrap="square" lIns="109728" tIns="109728" rIns="109728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</a:pPr>
            <a:r>
              <a:rPr lang="en-US" sz="2400" spc="150">
                <a:latin typeface="Microsoft Sans Serif"/>
                <a:ea typeface="Microsoft Sans Serif"/>
                <a:cs typeface="Microsoft Sans Serif"/>
              </a:rPr>
              <a:t>В 2004 </a:t>
            </a:r>
            <a:r>
              <a:rPr lang="en-US" sz="2400" spc="150" err="1">
                <a:latin typeface="Microsoft Sans Serif"/>
                <a:ea typeface="Microsoft Sans Serif"/>
                <a:cs typeface="Microsoft Sans Serif"/>
              </a:rPr>
              <a:t>году</a:t>
            </a:r>
            <a:r>
              <a:rPr lang="en-US" sz="2400" spc="150"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400" spc="150" err="1">
                <a:latin typeface="Microsoft Sans Serif"/>
                <a:ea typeface="Microsoft Sans Serif"/>
                <a:cs typeface="Microsoft Sans Serif"/>
              </a:rPr>
              <a:t>Венгрия</a:t>
            </a:r>
            <a:r>
              <a:rPr lang="en-US" sz="2400" spc="150"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400" spc="150" err="1">
                <a:latin typeface="Microsoft Sans Serif"/>
                <a:ea typeface="Microsoft Sans Serif"/>
                <a:cs typeface="Microsoft Sans Serif"/>
              </a:rPr>
              <a:t>вступает</a:t>
            </a:r>
            <a:r>
              <a:rPr lang="en-US" sz="2400" spc="150">
                <a:latin typeface="Microsoft Sans Serif"/>
                <a:ea typeface="Microsoft Sans Serif"/>
                <a:cs typeface="Microsoft Sans Serif"/>
              </a:rPr>
              <a:t> в </a:t>
            </a:r>
            <a:r>
              <a:rPr lang="en-US" sz="2400" spc="150" err="1">
                <a:latin typeface="Microsoft Sans Serif"/>
                <a:ea typeface="Microsoft Sans Serif"/>
                <a:cs typeface="Microsoft Sans Serif"/>
              </a:rPr>
              <a:t>Европейский</a:t>
            </a:r>
            <a:r>
              <a:rPr lang="en-US" sz="2400" spc="150"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400" spc="150" err="1">
                <a:latin typeface="Microsoft Sans Serif"/>
                <a:ea typeface="Microsoft Sans Serif"/>
                <a:cs typeface="Microsoft Sans Serif"/>
              </a:rPr>
              <a:t>Союз</a:t>
            </a:r>
            <a:r>
              <a:rPr lang="en-US" sz="2400" spc="150">
                <a:latin typeface="Microsoft Sans Serif"/>
                <a:ea typeface="Microsoft Sans Serif"/>
                <a:cs typeface="Microsoft Sans Serif"/>
              </a:rPr>
              <a:t>. В 2010 </a:t>
            </a:r>
            <a:r>
              <a:rPr lang="en-US" sz="2400" spc="150" err="1">
                <a:latin typeface="Microsoft Sans Serif"/>
                <a:ea typeface="Microsoft Sans Serif"/>
                <a:cs typeface="Microsoft Sans Serif"/>
              </a:rPr>
              <a:t>году</a:t>
            </a:r>
            <a:r>
              <a:rPr lang="en-US" sz="2400" spc="150"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400" spc="150" err="1">
                <a:latin typeface="Microsoft Sans Serif"/>
                <a:ea typeface="Microsoft Sans Serif"/>
                <a:cs typeface="Microsoft Sans Serif"/>
              </a:rPr>
              <a:t>начинается</a:t>
            </a:r>
            <a:r>
              <a:rPr lang="en-US" sz="2400" spc="150"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400" spc="150" err="1">
                <a:latin typeface="Microsoft Sans Serif"/>
                <a:ea typeface="Microsoft Sans Serif"/>
                <a:cs typeface="Microsoft Sans Serif"/>
              </a:rPr>
              <a:t>правление</a:t>
            </a:r>
            <a:r>
              <a:rPr lang="en-US" sz="2400" spc="150"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400" spc="150" err="1">
                <a:latin typeface="Microsoft Sans Serif"/>
                <a:ea typeface="Microsoft Sans Serif"/>
                <a:cs typeface="Microsoft Sans Serif"/>
              </a:rPr>
              <a:t>партии</a:t>
            </a:r>
            <a:r>
              <a:rPr lang="en-US" sz="2400" spc="150"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400" spc="150" err="1">
                <a:latin typeface="Microsoft Sans Serif"/>
                <a:ea typeface="Microsoft Sans Serif"/>
                <a:cs typeface="Microsoft Sans Serif"/>
              </a:rPr>
              <a:t>Фидес</a:t>
            </a:r>
            <a:r>
              <a:rPr lang="en-US" sz="2400" spc="150"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400" spc="150" err="1">
                <a:latin typeface="Microsoft Sans Serif"/>
                <a:ea typeface="Microsoft Sans Serif"/>
                <a:cs typeface="Microsoft Sans Serif"/>
              </a:rPr>
              <a:t>под</a:t>
            </a:r>
            <a:r>
              <a:rPr lang="en-US" sz="2400" spc="150"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400" spc="150" err="1">
                <a:latin typeface="Microsoft Sans Serif"/>
                <a:ea typeface="Microsoft Sans Serif"/>
                <a:cs typeface="Microsoft Sans Serif"/>
              </a:rPr>
              <a:t>руководством</a:t>
            </a:r>
            <a:r>
              <a:rPr lang="en-US" sz="2400" spc="150"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400" spc="150" err="1">
                <a:latin typeface="Microsoft Sans Serif"/>
                <a:ea typeface="Microsoft Sans Serif"/>
                <a:cs typeface="Microsoft Sans Serif"/>
              </a:rPr>
              <a:t>Виктора</a:t>
            </a:r>
            <a:r>
              <a:rPr lang="en-US" sz="2400" spc="150"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400" spc="150" err="1">
                <a:latin typeface="Microsoft Sans Serif"/>
                <a:ea typeface="Microsoft Sans Serif"/>
                <a:cs typeface="Microsoft Sans Serif"/>
              </a:rPr>
              <a:t>Орбана</a:t>
            </a:r>
            <a:r>
              <a:rPr lang="en-US" sz="2400" spc="150">
                <a:latin typeface="Microsoft Sans Serif"/>
                <a:ea typeface="Microsoft Sans Serif"/>
                <a:cs typeface="Microsoft Sans Serif"/>
              </a:rPr>
              <a:t>, </a:t>
            </a:r>
            <a:r>
              <a:rPr lang="en-US" sz="2400" spc="150" err="1">
                <a:latin typeface="Microsoft Sans Serif"/>
                <a:ea typeface="Microsoft Sans Serif"/>
                <a:cs typeface="Microsoft Sans Serif"/>
              </a:rPr>
              <a:t>который</a:t>
            </a:r>
            <a:r>
              <a:rPr lang="en-US" sz="2400" spc="150"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400" spc="150" err="1">
                <a:latin typeface="Microsoft Sans Serif"/>
                <a:ea typeface="Microsoft Sans Serif"/>
                <a:cs typeface="Microsoft Sans Serif"/>
              </a:rPr>
              <a:t>проводит</a:t>
            </a:r>
            <a:r>
              <a:rPr lang="en-US" sz="2400" spc="150"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400" spc="150" err="1">
                <a:latin typeface="Microsoft Sans Serif"/>
                <a:ea typeface="Microsoft Sans Serif"/>
                <a:cs typeface="Microsoft Sans Serif"/>
              </a:rPr>
              <a:t>значительные</a:t>
            </a:r>
            <a:r>
              <a:rPr lang="en-US" sz="2400" spc="150"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400" spc="150" err="1">
                <a:latin typeface="Microsoft Sans Serif"/>
                <a:ea typeface="Microsoft Sans Serif"/>
                <a:cs typeface="Microsoft Sans Serif"/>
              </a:rPr>
              <a:t>конституционные</a:t>
            </a:r>
            <a:r>
              <a:rPr lang="en-US" sz="2400" spc="150">
                <a:latin typeface="Microsoft Sans Serif"/>
                <a:ea typeface="Microsoft Sans Serif"/>
                <a:cs typeface="Microsoft Sans Serif"/>
              </a:rPr>
              <a:t> и </a:t>
            </a:r>
            <a:r>
              <a:rPr lang="en-US" sz="2400" spc="150" err="1">
                <a:latin typeface="Microsoft Sans Serif"/>
                <a:ea typeface="Microsoft Sans Serif"/>
                <a:cs typeface="Microsoft Sans Serif"/>
              </a:rPr>
              <a:t>политические</a:t>
            </a:r>
            <a:r>
              <a:rPr lang="en-US" sz="2400" spc="150"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400" spc="150" err="1">
                <a:latin typeface="Microsoft Sans Serif"/>
                <a:ea typeface="Microsoft Sans Serif"/>
                <a:cs typeface="Microsoft Sans Serif"/>
              </a:rPr>
              <a:t>реформы</a:t>
            </a:r>
            <a:r>
              <a:rPr lang="en-US" sz="2400" spc="150">
                <a:latin typeface="Microsoft Sans Serif"/>
                <a:ea typeface="Microsoft Sans Serif"/>
                <a:cs typeface="Microsoft Sans Serif"/>
              </a:rPr>
              <a:t>.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77485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5C54A75-E44A-4147-B9D0-FF46CFD31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4925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Picture 2" descr="A person in a suit standing in front of microphones&#10;&#10;Description automatically generated">
            <a:extLst>
              <a:ext uri="{FF2B5EF4-FFF2-40B4-BE49-F238E27FC236}">
                <a16:creationId xmlns:a16="http://schemas.microsoft.com/office/drawing/2014/main" id="{F47B1CE4-4EDF-46E2-579B-39595EE976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95" r="29647" b="2"/>
          <a:stretch/>
        </p:blipFill>
        <p:spPr>
          <a:xfrm>
            <a:off x="7203882" y="10"/>
            <a:ext cx="4988118" cy="6857990"/>
          </a:xfrm>
          <a:custGeom>
            <a:avLst/>
            <a:gdLst/>
            <a:ahLst/>
            <a:cxnLst/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12817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82C8A432-51C9-97E5-44DE-BBFDF79F1761}"/>
              </a:ext>
            </a:extLst>
          </p:cNvPr>
          <p:cNvSpPr/>
          <p:nvPr/>
        </p:nvSpPr>
        <p:spPr>
          <a:xfrm>
            <a:off x="5319066" y="4052778"/>
            <a:ext cx="3560095" cy="34892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9DCF235-C8AA-08D9-1151-023B26FC7CAB}"/>
              </a:ext>
            </a:extLst>
          </p:cNvPr>
          <p:cNvSpPr/>
          <p:nvPr/>
        </p:nvSpPr>
        <p:spPr>
          <a:xfrm>
            <a:off x="618928" y="283722"/>
            <a:ext cx="4856268" cy="4634524"/>
          </a:xfrm>
          <a:prstGeom prst="ellipse">
            <a:avLst/>
          </a:prstGeom>
          <a:solidFill>
            <a:srgbClr val="7CA1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8C821C8-B423-0F71-D9D1-85D239176811}"/>
              </a:ext>
            </a:extLst>
          </p:cNvPr>
          <p:cNvSpPr/>
          <p:nvPr/>
        </p:nvSpPr>
        <p:spPr>
          <a:xfrm>
            <a:off x="7638328" y="2736"/>
            <a:ext cx="3468537" cy="357834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E971ED-2EBA-445A-FF75-773ECC9E9196}"/>
              </a:ext>
            </a:extLst>
          </p:cNvPr>
          <p:cNvSpPr txBox="1"/>
          <p:nvPr/>
        </p:nvSpPr>
        <p:spPr>
          <a:xfrm>
            <a:off x="1500670" y="2105418"/>
            <a:ext cx="8735244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az-Cyrl-AZ" sz="6000" b="1" baseline="0">
                <a:latin typeface="Microsoft Sans Serif"/>
                <a:ea typeface="Microsoft Sans Serif"/>
                <a:cs typeface="Microsoft Sans Serif"/>
              </a:rPr>
              <a:t>Мировое наследие ЮНЕСКО</a:t>
            </a:r>
            <a:endParaRPr lang="en-US">
              <a:latin typeface="Microsoft Sans Serif"/>
              <a:ea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3557792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B266D5BB-8987-621D-4DF2-0C2FB40D7FB6}"/>
              </a:ext>
            </a:extLst>
          </p:cNvPr>
          <p:cNvSpPr/>
          <p:nvPr/>
        </p:nvSpPr>
        <p:spPr>
          <a:xfrm>
            <a:off x="4366983" y="1631839"/>
            <a:ext cx="3468537" cy="357834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FD889EF-4789-6302-D7C8-F034AF81D9B7}"/>
              </a:ext>
            </a:extLst>
          </p:cNvPr>
          <p:cNvSpPr/>
          <p:nvPr/>
        </p:nvSpPr>
        <p:spPr>
          <a:xfrm>
            <a:off x="8629824" y="5222054"/>
            <a:ext cx="3560095" cy="34892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A1D1C94-F47C-AE02-3F59-2E98511DE65C}"/>
              </a:ext>
            </a:extLst>
          </p:cNvPr>
          <p:cNvSpPr/>
          <p:nvPr/>
        </p:nvSpPr>
        <p:spPr>
          <a:xfrm>
            <a:off x="-852520" y="-951243"/>
            <a:ext cx="3371682" cy="3347007"/>
          </a:xfrm>
          <a:prstGeom prst="ellipse">
            <a:avLst/>
          </a:prstGeom>
          <a:solidFill>
            <a:srgbClr val="7CA1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839C63-AF62-2FD1-F16B-B6B1820D2338}"/>
              </a:ext>
            </a:extLst>
          </p:cNvPr>
          <p:cNvSpPr txBox="1"/>
          <p:nvPr/>
        </p:nvSpPr>
        <p:spPr>
          <a:xfrm>
            <a:off x="2776" y="45198"/>
            <a:ext cx="6771862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az-Cyrl-AZ" sz="2000" b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Раннехристианское захоронение в городе Печ</a:t>
            </a:r>
            <a:r>
              <a:rPr lang="az-Cyrl-AZ" sz="20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(древнеримская Сопиана) В IV в. на кладбище древнеримского центра провинции – города Сопиана (современный Печ) - было сооружено несколько богато украшенных гробниц. Подземные склепы и наземные мемориальные часовни выделяются в строительно-техническом и архитектурном отношении. Гробницы также имеют художественное значение, так как богато украшены великолепными настенными изображениями на христианские темы.</a:t>
            </a: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Microsoft Sans Serif"/>
              <a:ea typeface="Microsoft Sans Serif"/>
              <a:cs typeface="Microsoft Sans Serif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3ABD94-6B58-27D9-E565-BFEE2873A61E}"/>
              </a:ext>
            </a:extLst>
          </p:cNvPr>
          <p:cNvSpPr txBox="1"/>
          <p:nvPr/>
        </p:nvSpPr>
        <p:spPr>
          <a:xfrm>
            <a:off x="6576872" y="3712633"/>
            <a:ext cx="5778700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Село</a:t>
            </a: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400" b="1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Холлокё</a:t>
            </a: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в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Северной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Венгрии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, в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медье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Ноград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.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Село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приобрело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известность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как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этнографический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музей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под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открытым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небом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.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Население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— 465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Название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села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переводится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как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«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Воронов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камень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». </a:t>
            </a:r>
            <a:endParaRPr lang="en-US" sz="2400">
              <a:solidFill>
                <a:schemeClr val="tx1">
                  <a:lumMod val="75000"/>
                  <a:lumOff val="25000"/>
                </a:schemeClr>
              </a:solidFill>
              <a:latin typeface="Microsoft Sans Serif"/>
              <a:ea typeface="Meiryo"/>
              <a:cs typeface="Microsoft Sans Serif"/>
            </a:endParaRPr>
          </a:p>
        </p:txBody>
      </p:sp>
      <p:pic>
        <p:nvPicPr>
          <p:cNvPr id="5" name="Picture 4" descr="A row of houses with a fence and a hill in the background&#10;&#10;Description automatically generated">
            <a:extLst>
              <a:ext uri="{FF2B5EF4-FFF2-40B4-BE49-F238E27FC236}">
                <a16:creationId xmlns:a16="http://schemas.microsoft.com/office/drawing/2014/main" id="{2193A5DA-CEE3-0483-85D2-B5EF78DB4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2103" y="40234"/>
            <a:ext cx="5609897" cy="3676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3C4A5B-E611-FFA6-75DA-E0478E185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04" y="3360026"/>
            <a:ext cx="5343853" cy="3501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3822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40B68662-FE7A-76DC-2B84-DC01CB28A195}"/>
              </a:ext>
            </a:extLst>
          </p:cNvPr>
          <p:cNvSpPr/>
          <p:nvPr/>
        </p:nvSpPr>
        <p:spPr>
          <a:xfrm>
            <a:off x="2301079" y="-1269033"/>
            <a:ext cx="4856268" cy="4634524"/>
          </a:xfrm>
          <a:prstGeom prst="ellipse">
            <a:avLst/>
          </a:prstGeom>
          <a:solidFill>
            <a:srgbClr val="7CA1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53B5A3F-5013-95F8-1357-C5FF3D4792F4}"/>
              </a:ext>
            </a:extLst>
          </p:cNvPr>
          <p:cNvSpPr/>
          <p:nvPr/>
        </p:nvSpPr>
        <p:spPr>
          <a:xfrm>
            <a:off x="8428542" y="2677262"/>
            <a:ext cx="4508999" cy="44812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681BE54-EC0C-0972-AB68-842154A0DA22}"/>
              </a:ext>
            </a:extLst>
          </p:cNvPr>
          <p:cNvSpPr/>
          <p:nvPr/>
        </p:nvSpPr>
        <p:spPr>
          <a:xfrm>
            <a:off x="3440139" y="4014019"/>
            <a:ext cx="3468537" cy="357834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F03FED-48EF-35A7-C081-A7E5CEFBE977}"/>
              </a:ext>
            </a:extLst>
          </p:cNvPr>
          <p:cNvSpPr txBox="1"/>
          <p:nvPr/>
        </p:nvSpPr>
        <p:spPr>
          <a:xfrm>
            <a:off x="1963" y="286482"/>
            <a:ext cx="5833046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az-Cyrl-AZ" sz="2000" b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Будапешт: берега Дуная, Крепостная гора в Буде и проспект Андраши </a:t>
            </a:r>
            <a:r>
              <a:rPr lang="az-Cyrl-AZ" sz="20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этот объект входят такие памятники, как древнеримский город Аквинкум и готический замок в Буде, которые оказали существенное влияние на архитектуру различных исторических эпох. Это один из выдающихся городских ландшафтов мирового значения, иллюстрирующий значительные этапы в истории столицы Венгрии.</a:t>
            </a: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Microsoft Sans Serif"/>
              <a:ea typeface="Microsoft Sans Serif"/>
              <a:cs typeface="Microsoft Sans Serif"/>
            </a:endParaRPr>
          </a:p>
        </p:txBody>
      </p:sp>
      <p:pic>
        <p:nvPicPr>
          <p:cNvPr id="3" name="Picture 2" descr="A large building next to a river&#10;&#10;Description automatically generated">
            <a:extLst>
              <a:ext uri="{FF2B5EF4-FFF2-40B4-BE49-F238E27FC236}">
                <a16:creationId xmlns:a16="http://schemas.microsoft.com/office/drawing/2014/main" id="{4550B3D7-C348-AD06-FC64-7DAEBFD7E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" y="3354597"/>
            <a:ext cx="5169020" cy="3498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30B14E-BCBB-9C1A-B52D-D61ACA0F3452}"/>
              </a:ext>
            </a:extLst>
          </p:cNvPr>
          <p:cNvSpPr txBox="1"/>
          <p:nvPr/>
        </p:nvSpPr>
        <p:spPr>
          <a:xfrm>
            <a:off x="5429550" y="3186549"/>
            <a:ext cx="6897272" cy="34778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Культурный</a:t>
            </a:r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b="1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ландшафт</a:t>
            </a:r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b="1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Фертё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–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Нойзидлер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-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Зе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 </a:t>
            </a:r>
          </a:p>
          <a:p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Озерный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район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Фертё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–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Нойзидлер-Зе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на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протяжении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8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тыс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.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лет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был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местом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соприкосновения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различных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культур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.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Это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ярко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проявляется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в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разнообразии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местного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ландшафта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,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сформировавшегося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в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результате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длительного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взаимодействия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человека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с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природой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.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Культурная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значимость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этого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района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возрастает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,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благодаря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замечательной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сельской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архитектуре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деревень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,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расположенных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вокруг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озера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, и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наличию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нескольких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дворцов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XVIII-XIX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вв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.</a:t>
            </a: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Microsoft Sans Serif"/>
              <a:ea typeface="Meiryo"/>
              <a:cs typeface="Microsoft Sans Serif"/>
            </a:endParaRPr>
          </a:p>
          <a:p>
            <a:pPr algn="l"/>
            <a:endParaRPr lang="en-US" sz="2000">
              <a:latin typeface="Microsoft Sans Serif"/>
              <a:ea typeface="Meiryo"/>
              <a:cs typeface="Microsoft Sans Serif"/>
            </a:endParaRPr>
          </a:p>
        </p:txBody>
      </p:sp>
      <p:pic>
        <p:nvPicPr>
          <p:cNvPr id="5" name="Picture 4" descr="A lighthouse on a dock&#10;&#10;Description automatically generated">
            <a:extLst>
              <a:ext uri="{FF2B5EF4-FFF2-40B4-BE49-F238E27FC236}">
                <a16:creationId xmlns:a16="http://schemas.microsoft.com/office/drawing/2014/main" id="{5D337CFD-A8CC-FA70-89B1-2B8080687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3234"/>
            <a:ext cx="4988945" cy="3199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776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D5FBB81-B61B-416A-8F5D-A8DDF6253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A body of water with trees and a city in the distance&#10;&#10;Description automatically generated">
            <a:extLst>
              <a:ext uri="{FF2B5EF4-FFF2-40B4-BE49-F238E27FC236}">
                <a16:creationId xmlns:a16="http://schemas.microsoft.com/office/drawing/2014/main" id="{BE33606C-2B11-DD3B-D2E0-C06125999F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3" r="13657"/>
          <a:stretch/>
        </p:blipFill>
        <p:spPr>
          <a:xfrm>
            <a:off x="4691118" y="1"/>
            <a:ext cx="7500882" cy="6857999"/>
          </a:xfrm>
          <a:custGeom>
            <a:avLst/>
            <a:gdLst/>
            <a:ahLst/>
            <a:cxnLst/>
            <a:rect l="l" t="t" r="r" b="b"/>
            <a:pathLst>
              <a:path w="7500882" h="6857999">
                <a:moveTo>
                  <a:pt x="898230" y="0"/>
                </a:moveTo>
                <a:lnTo>
                  <a:pt x="7500882" y="0"/>
                </a:lnTo>
                <a:lnTo>
                  <a:pt x="7500882" y="6857999"/>
                </a:lnTo>
                <a:lnTo>
                  <a:pt x="0" y="6857999"/>
                </a:lnTo>
                <a:lnTo>
                  <a:pt x="114106" y="6780598"/>
                </a:lnTo>
                <a:cubicBezTo>
                  <a:pt x="291579" y="6653107"/>
                  <a:pt x="465794" y="6515396"/>
                  <a:pt x="641619" y="6374813"/>
                </a:cubicBezTo>
                <a:cubicBezTo>
                  <a:pt x="1607125" y="5602838"/>
                  <a:pt x="2555378" y="4969130"/>
                  <a:pt x="2555378" y="3621655"/>
                </a:cubicBezTo>
                <a:cubicBezTo>
                  <a:pt x="2555378" y="2093191"/>
                  <a:pt x="1969579" y="754640"/>
                  <a:pt x="920818" y="14996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0C0D7D4-D83D-4C58-87D1-955F0A91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76051" cy="6858000"/>
          </a:xfrm>
          <a:custGeom>
            <a:avLst/>
            <a:gdLst>
              <a:gd name="connsiteX0" fmla="*/ 0 w 7476051"/>
              <a:gd name="connsiteY0" fmla="*/ 0 h 6858000"/>
              <a:gd name="connsiteX1" fmla="*/ 5853028 w 7476051"/>
              <a:gd name="connsiteY1" fmla="*/ 0 h 6858000"/>
              <a:gd name="connsiteX2" fmla="*/ 5875152 w 7476051"/>
              <a:gd name="connsiteY2" fmla="*/ 14997 h 6858000"/>
              <a:gd name="connsiteX3" fmla="*/ 7476051 w 7476051"/>
              <a:gd name="connsiteY3" fmla="*/ 3621656 h 6858000"/>
              <a:gd name="connsiteX4" fmla="*/ 5601702 w 7476051"/>
              <a:gd name="connsiteY4" fmla="*/ 6374814 h 6858000"/>
              <a:gd name="connsiteX5" fmla="*/ 5085053 w 7476051"/>
              <a:gd name="connsiteY5" fmla="*/ 6780599 h 6858000"/>
              <a:gd name="connsiteX6" fmla="*/ 4973297 w 7476051"/>
              <a:gd name="connsiteY6" fmla="*/ 6858000 h 6858000"/>
              <a:gd name="connsiteX7" fmla="*/ 0 w 747605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76051" h="6858000">
                <a:moveTo>
                  <a:pt x="0" y="0"/>
                </a:moveTo>
                <a:lnTo>
                  <a:pt x="5853028" y="0"/>
                </a:lnTo>
                <a:lnTo>
                  <a:pt x="5875152" y="14997"/>
                </a:lnTo>
                <a:cubicBezTo>
                  <a:pt x="6902315" y="754641"/>
                  <a:pt x="7476051" y="2093192"/>
                  <a:pt x="7476051" y="3621656"/>
                </a:cubicBezTo>
                <a:cubicBezTo>
                  <a:pt x="7476051" y="4969131"/>
                  <a:pt x="6547326" y="5602839"/>
                  <a:pt x="5601702" y="6374814"/>
                </a:cubicBezTo>
                <a:cubicBezTo>
                  <a:pt x="5429499" y="6515397"/>
                  <a:pt x="5258871" y="6653108"/>
                  <a:pt x="5085053" y="6780599"/>
                </a:cubicBezTo>
                <a:lnTo>
                  <a:pt x="497329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0BA56A81-C9DD-4EBA-9E13-32FFB51CF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3" y="0"/>
            <a:ext cx="7307402" cy="6858000"/>
          </a:xfrm>
          <a:custGeom>
            <a:avLst/>
            <a:gdLst>
              <a:gd name="connsiteX0" fmla="*/ 0 w 7097265"/>
              <a:gd name="connsiteY0" fmla="*/ 0 h 6858000"/>
              <a:gd name="connsiteX1" fmla="*/ 5474242 w 7097265"/>
              <a:gd name="connsiteY1" fmla="*/ 0 h 6858000"/>
              <a:gd name="connsiteX2" fmla="*/ 5496366 w 7097265"/>
              <a:gd name="connsiteY2" fmla="*/ 14997 h 6858000"/>
              <a:gd name="connsiteX3" fmla="*/ 7097265 w 7097265"/>
              <a:gd name="connsiteY3" fmla="*/ 3621656 h 6858000"/>
              <a:gd name="connsiteX4" fmla="*/ 5222916 w 7097265"/>
              <a:gd name="connsiteY4" fmla="*/ 6374814 h 6858000"/>
              <a:gd name="connsiteX5" fmla="*/ 4706267 w 7097265"/>
              <a:gd name="connsiteY5" fmla="*/ 6780599 h 6858000"/>
              <a:gd name="connsiteX6" fmla="*/ 4594511 w 7097265"/>
              <a:gd name="connsiteY6" fmla="*/ 6858000 h 6858000"/>
              <a:gd name="connsiteX7" fmla="*/ 0 w 709726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7265" h="6858000">
                <a:moveTo>
                  <a:pt x="0" y="0"/>
                </a:moveTo>
                <a:lnTo>
                  <a:pt x="5474242" y="0"/>
                </a:lnTo>
                <a:lnTo>
                  <a:pt x="5496366" y="14997"/>
                </a:lnTo>
                <a:cubicBezTo>
                  <a:pt x="6523529" y="754641"/>
                  <a:pt x="7097265" y="2093192"/>
                  <a:pt x="7097265" y="3621656"/>
                </a:cubicBezTo>
                <a:cubicBezTo>
                  <a:pt x="7097265" y="4969131"/>
                  <a:pt x="6168540" y="5602839"/>
                  <a:pt x="5222916" y="6374814"/>
                </a:cubicBezTo>
                <a:cubicBezTo>
                  <a:pt x="5050713" y="6515397"/>
                  <a:pt x="4880085" y="6653108"/>
                  <a:pt x="4706267" y="6780599"/>
                </a:cubicBezTo>
                <a:lnTo>
                  <a:pt x="4594511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5F9A324-404E-4C5D-AFF0-C5D0D8418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9034" y="-1"/>
            <a:ext cx="2535264" cy="6858001"/>
          </a:xfrm>
          <a:custGeom>
            <a:avLst/>
            <a:gdLst>
              <a:gd name="connsiteX0" fmla="*/ 1218585 w 2535264"/>
              <a:gd name="connsiteY0" fmla="*/ 0 h 6858001"/>
              <a:gd name="connsiteX1" fmla="*/ 1236561 w 2535264"/>
              <a:gd name="connsiteY1" fmla="*/ 0 h 6858001"/>
              <a:gd name="connsiteX2" fmla="*/ 1264452 w 2535264"/>
              <a:gd name="connsiteY2" fmla="*/ 24550 h 6858001"/>
              <a:gd name="connsiteX3" fmla="*/ 2528121 w 2535264"/>
              <a:gd name="connsiteY3" fmla="*/ 3710502 h 6858001"/>
              <a:gd name="connsiteX4" fmla="*/ 492890 w 2535264"/>
              <a:gd name="connsiteY4" fmla="*/ 6507511 h 6858001"/>
              <a:gd name="connsiteX5" fmla="*/ 221418 w 2535264"/>
              <a:gd name="connsiteY5" fmla="*/ 6713387 h 6858001"/>
              <a:gd name="connsiteX6" fmla="*/ 20100 w 2535264"/>
              <a:gd name="connsiteY6" fmla="*/ 6858001 h 6858001"/>
              <a:gd name="connsiteX7" fmla="*/ 0 w 2535264"/>
              <a:gd name="connsiteY7" fmla="*/ 6858001 h 6858001"/>
              <a:gd name="connsiteX8" fmla="*/ 202488 w 2535264"/>
              <a:gd name="connsiteY8" fmla="*/ 6712547 h 6858001"/>
              <a:gd name="connsiteX9" fmla="*/ 473961 w 2535264"/>
              <a:gd name="connsiteY9" fmla="*/ 6506670 h 6858001"/>
              <a:gd name="connsiteX10" fmla="*/ 2509192 w 2535264"/>
              <a:gd name="connsiteY10" fmla="*/ 3709662 h 6858001"/>
              <a:gd name="connsiteX11" fmla="*/ 1245521 w 2535264"/>
              <a:gd name="connsiteY11" fmla="*/ 2370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5264" h="6858001">
                <a:moveTo>
                  <a:pt x="1218585" y="0"/>
                </a:moveTo>
                <a:lnTo>
                  <a:pt x="1236561" y="0"/>
                </a:lnTo>
                <a:lnTo>
                  <a:pt x="1264452" y="24550"/>
                </a:lnTo>
                <a:cubicBezTo>
                  <a:pt x="2149109" y="863108"/>
                  <a:pt x="2598329" y="2210814"/>
                  <a:pt x="2528121" y="3710502"/>
                </a:cubicBezTo>
                <a:cubicBezTo>
                  <a:pt x="2462100" y="5120751"/>
                  <a:pt x="1489450" y="5742158"/>
                  <a:pt x="492890" y="6507511"/>
                </a:cubicBezTo>
                <a:cubicBezTo>
                  <a:pt x="402151" y="6577199"/>
                  <a:pt x="311847" y="6646154"/>
                  <a:pt x="221418" y="6713387"/>
                </a:cubicBezTo>
                <a:lnTo>
                  <a:pt x="20100" y="6858001"/>
                </a:lnTo>
                <a:lnTo>
                  <a:pt x="0" y="6858001"/>
                </a:lnTo>
                <a:lnTo>
                  <a:pt x="202488" y="6712547"/>
                </a:lnTo>
                <a:cubicBezTo>
                  <a:pt x="292917" y="6645314"/>
                  <a:pt x="383222" y="6576359"/>
                  <a:pt x="473961" y="6506670"/>
                </a:cubicBezTo>
                <a:cubicBezTo>
                  <a:pt x="1470520" y="5741317"/>
                  <a:pt x="2443170" y="5119911"/>
                  <a:pt x="2509192" y="3709662"/>
                </a:cubicBezTo>
                <a:cubicBezTo>
                  <a:pt x="2579400" y="2209973"/>
                  <a:pt x="2130178" y="862268"/>
                  <a:pt x="1245521" y="2370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BC8557-A85E-CD96-C545-D6FAA664BB5D}"/>
              </a:ext>
            </a:extLst>
          </p:cNvPr>
          <p:cNvSpPr txBox="1"/>
          <p:nvPr/>
        </p:nvSpPr>
        <p:spPr>
          <a:xfrm>
            <a:off x="660009" y="-138978"/>
            <a:ext cx="5639110" cy="1653742"/>
          </a:xfrm>
          <a:prstGeom prst="rect">
            <a:avLst/>
          </a:prstGeom>
        </p:spPr>
        <p:txBody>
          <a:bodyPr rot="0" spcFirstLastPara="0" vertOverflow="overflow" horzOverflow="overflow" vert="horz" wrap="square" lIns="109728" tIns="109728" rIns="109728" bIns="9144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Популярные</a:t>
            </a:r>
            <a:r>
              <a:rPr lang="en-US" sz="3600" b="1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3600" b="1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туристические</a:t>
            </a:r>
            <a:r>
              <a:rPr lang="en-US" sz="3600" b="1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3600" b="1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места</a:t>
            </a:r>
            <a:endParaRPr lang="en-US" sz="3600" b="1" spc="150" err="1">
              <a:solidFill>
                <a:schemeClr val="tx1">
                  <a:lumMod val="75000"/>
                  <a:lumOff val="25000"/>
                </a:schemeClr>
              </a:solidFill>
              <a:latin typeface="Meiryo"/>
              <a:ea typeface="Meiryo"/>
              <a:cs typeface="Microsoft Sans Serif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10E0BC-7657-29C1-44DC-3FA41FEDB50D}"/>
              </a:ext>
            </a:extLst>
          </p:cNvPr>
          <p:cNvSpPr txBox="1"/>
          <p:nvPr/>
        </p:nvSpPr>
        <p:spPr>
          <a:xfrm>
            <a:off x="216664" y="1301608"/>
            <a:ext cx="6199797" cy="3706667"/>
          </a:xfrm>
          <a:prstGeom prst="rect">
            <a:avLst/>
          </a:prstGeom>
        </p:spPr>
        <p:txBody>
          <a:bodyPr rot="0" spcFirstLastPara="0" vertOverflow="overflow" horzOverflow="overflow" vert="horz" wrap="square" lIns="109728" tIns="109728" rIns="109728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</a:pPr>
            <a:r>
              <a:rPr lang="en-US" sz="2000" b="1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Озеро</a:t>
            </a:r>
            <a:r>
              <a:rPr lang="en-US" sz="2000" b="1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b="1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Балатон</a:t>
            </a:r>
            <a:endParaRPr lang="en-US" sz="2000" b="1" spc="150">
              <a:solidFill>
                <a:schemeClr val="tx1">
                  <a:lumMod val="75000"/>
                  <a:lumOff val="25000"/>
                </a:schemeClr>
              </a:solidFill>
              <a:latin typeface="Microsoft Sans Serif"/>
              <a:ea typeface="Microsoft Sans Serif"/>
              <a:cs typeface="Microsoft Sans Serif"/>
            </a:endParaRPr>
          </a:p>
          <a:p>
            <a:pPr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</a:pP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Туристы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часто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называют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Балатон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«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венгерским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морем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»,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так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как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длина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озера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составляет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почти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80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км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.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Поездка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на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озеро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является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одним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из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главных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туристических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направлений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в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стране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.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Средняя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глубина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озера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–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около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3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метров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.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Пологие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южные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берега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привлекают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множество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семей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с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детьми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для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пляжного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отдыха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.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Северный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берег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больше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популярен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у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любителей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парусного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спорта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.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На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берегах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озера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много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курортов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и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оздоровительных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центров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.</a:t>
            </a:r>
          </a:p>
          <a:p>
            <a:pPr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</a:pPr>
            <a:endParaRPr lang="en-US" sz="1300" spc="1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593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9BB7E9A-6937-4BF0-9F51-A20F197B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0939753-89D7-48A8-8441-B9FF25CE8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4167" y="0"/>
            <a:ext cx="5687681" cy="5708856"/>
          </a:xfrm>
          <a:custGeom>
            <a:avLst/>
            <a:gdLst>
              <a:gd name="connsiteX0" fmla="*/ 2787282 w 5687681"/>
              <a:gd name="connsiteY0" fmla="*/ 0 h 5708856"/>
              <a:gd name="connsiteX1" fmla="*/ 3988996 w 5687681"/>
              <a:gd name="connsiteY1" fmla="*/ 0 h 5708856"/>
              <a:gd name="connsiteX2" fmla="*/ 4236253 w 5687681"/>
              <a:gd name="connsiteY2" fmla="*/ 68070 h 5708856"/>
              <a:gd name="connsiteX3" fmla="*/ 4483543 w 5687681"/>
              <a:gd name="connsiteY3" fmla="*/ 168573 h 5708856"/>
              <a:gd name="connsiteX4" fmla="*/ 5265611 w 5687681"/>
              <a:gd name="connsiteY4" fmla="*/ 790441 h 5708856"/>
              <a:gd name="connsiteX5" fmla="*/ 5682608 w 5687681"/>
              <a:gd name="connsiteY5" fmla="*/ 1499885 h 5708856"/>
              <a:gd name="connsiteX6" fmla="*/ 5687681 w 5687681"/>
              <a:gd name="connsiteY6" fmla="*/ 1513862 h 5708856"/>
              <a:gd name="connsiteX7" fmla="*/ 5687681 w 5687681"/>
              <a:gd name="connsiteY7" fmla="*/ 3841322 h 5708856"/>
              <a:gd name="connsiteX8" fmla="*/ 5651147 w 5687681"/>
              <a:gd name="connsiteY8" fmla="*/ 3896489 h 5708856"/>
              <a:gd name="connsiteX9" fmla="*/ 4734255 w 5687681"/>
              <a:gd name="connsiteY9" fmla="*/ 4737639 h 5708856"/>
              <a:gd name="connsiteX10" fmla="*/ 4532663 w 5687681"/>
              <a:gd name="connsiteY10" fmla="*/ 4898543 h 5708856"/>
              <a:gd name="connsiteX11" fmla="*/ 2876165 w 5687681"/>
              <a:gd name="connsiteY11" fmla="*/ 5708856 h 5708856"/>
              <a:gd name="connsiteX12" fmla="*/ 694066 w 5687681"/>
              <a:gd name="connsiteY12" fmla="*/ 4391717 h 5708856"/>
              <a:gd name="connsiteX13" fmla="*/ 461517 w 5687681"/>
              <a:gd name="connsiteY13" fmla="*/ 4054756 h 5708856"/>
              <a:gd name="connsiteX14" fmla="*/ 0 w 5687681"/>
              <a:gd name="connsiteY14" fmla="*/ 2993139 h 5708856"/>
              <a:gd name="connsiteX15" fmla="*/ 278855 w 5687681"/>
              <a:gd name="connsiteY15" fmla="*/ 1849819 h 5708856"/>
              <a:gd name="connsiteX16" fmla="*/ 1047879 w 5687681"/>
              <a:gd name="connsiteY16" fmla="*/ 867400 h 5708856"/>
              <a:gd name="connsiteX17" fmla="*/ 2159714 w 5687681"/>
              <a:gd name="connsiteY17" fmla="*/ 186098 h 5708856"/>
              <a:gd name="connsiteX18" fmla="*/ 2785137 w 5687681"/>
              <a:gd name="connsiteY18" fmla="*/ 372 h 570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87681" h="5708856">
                <a:moveTo>
                  <a:pt x="2787282" y="0"/>
                </a:moveTo>
                <a:lnTo>
                  <a:pt x="3988996" y="0"/>
                </a:lnTo>
                <a:lnTo>
                  <a:pt x="4236253" y="68070"/>
                </a:lnTo>
                <a:cubicBezTo>
                  <a:pt x="4321147" y="96843"/>
                  <a:pt x="4403628" y="130356"/>
                  <a:pt x="4483543" y="168573"/>
                </a:cubicBezTo>
                <a:cubicBezTo>
                  <a:pt x="4783119" y="311949"/>
                  <a:pt x="5046239" y="521215"/>
                  <a:pt x="5265611" y="790441"/>
                </a:cubicBezTo>
                <a:cubicBezTo>
                  <a:pt x="5433740" y="996857"/>
                  <a:pt x="5573537" y="1235870"/>
                  <a:pt x="5682608" y="1499885"/>
                </a:cubicBezTo>
                <a:lnTo>
                  <a:pt x="5687681" y="1513862"/>
                </a:lnTo>
                <a:lnTo>
                  <a:pt x="5687681" y="3841322"/>
                </a:lnTo>
                <a:lnTo>
                  <a:pt x="5651147" y="3896489"/>
                </a:lnTo>
                <a:cubicBezTo>
                  <a:pt x="5427171" y="4186934"/>
                  <a:pt x="5090625" y="4454446"/>
                  <a:pt x="4734255" y="4737639"/>
                </a:cubicBezTo>
                <a:cubicBezTo>
                  <a:pt x="4668506" y="4789825"/>
                  <a:pt x="4600584" y="4843856"/>
                  <a:pt x="4532663" y="4898543"/>
                </a:cubicBezTo>
                <a:cubicBezTo>
                  <a:pt x="3924681" y="5387974"/>
                  <a:pt x="3480945" y="5708856"/>
                  <a:pt x="2876165" y="5708856"/>
                </a:cubicBezTo>
                <a:cubicBezTo>
                  <a:pt x="1954665" y="5708856"/>
                  <a:pt x="1302047" y="5314966"/>
                  <a:pt x="694066" y="4391717"/>
                </a:cubicBezTo>
                <a:cubicBezTo>
                  <a:pt x="614503" y="4270875"/>
                  <a:pt x="536731" y="4160972"/>
                  <a:pt x="461517" y="4054756"/>
                </a:cubicBezTo>
                <a:cubicBezTo>
                  <a:pt x="149788" y="3614348"/>
                  <a:pt x="0" y="3385316"/>
                  <a:pt x="0" y="2993139"/>
                </a:cubicBezTo>
                <a:cubicBezTo>
                  <a:pt x="0" y="2603731"/>
                  <a:pt x="93889" y="2219065"/>
                  <a:pt x="278855" y="1849819"/>
                </a:cubicBezTo>
                <a:cubicBezTo>
                  <a:pt x="459854" y="1488610"/>
                  <a:pt x="718625" y="1157977"/>
                  <a:pt x="1047879" y="867400"/>
                </a:cubicBezTo>
                <a:cubicBezTo>
                  <a:pt x="1371504" y="581701"/>
                  <a:pt x="1755887" y="346080"/>
                  <a:pt x="2159714" y="186098"/>
                </a:cubicBezTo>
                <a:cubicBezTo>
                  <a:pt x="2367064" y="103803"/>
                  <a:pt x="2576044" y="41801"/>
                  <a:pt x="2785137" y="37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9F5CCFC5-858F-4B45-9B10-D49DD0280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5450" y="0"/>
            <a:ext cx="5866550" cy="5788550"/>
          </a:xfrm>
          <a:custGeom>
            <a:avLst/>
            <a:gdLst>
              <a:gd name="connsiteX0" fmla="*/ 2331396 w 5798121"/>
              <a:gd name="connsiteY0" fmla="*/ 0 h 5788550"/>
              <a:gd name="connsiteX1" fmla="*/ 4658651 w 5798121"/>
              <a:gd name="connsiteY1" fmla="*/ 0 h 5788550"/>
              <a:gd name="connsiteX2" fmla="*/ 4682835 w 5798121"/>
              <a:gd name="connsiteY2" fmla="*/ 9816 h 5788550"/>
              <a:gd name="connsiteX3" fmla="*/ 5499667 w 5798121"/>
              <a:gd name="connsiteY3" fmla="*/ 658449 h 5788550"/>
              <a:gd name="connsiteX4" fmla="*/ 5665313 w 5798121"/>
              <a:gd name="connsiteY4" fmla="*/ 884789 h 5788550"/>
              <a:gd name="connsiteX5" fmla="*/ 5798121 w 5798121"/>
              <a:gd name="connsiteY5" fmla="*/ 1110681 h 5788550"/>
              <a:gd name="connsiteX6" fmla="*/ 5798121 w 5798121"/>
              <a:gd name="connsiteY6" fmla="*/ 4016954 h 5788550"/>
              <a:gd name="connsiteX7" fmla="*/ 5706359 w 5798121"/>
              <a:gd name="connsiteY7" fmla="*/ 4121532 h 5788550"/>
              <a:gd name="connsiteX8" fmla="*/ 4944692 w 5798121"/>
              <a:gd name="connsiteY8" fmla="*/ 4775532 h 5788550"/>
              <a:gd name="connsiteX9" fmla="*/ 4734137 w 5798121"/>
              <a:gd name="connsiteY9" fmla="*/ 4943362 h 5788550"/>
              <a:gd name="connsiteX10" fmla="*/ 3004009 w 5798121"/>
              <a:gd name="connsiteY10" fmla="*/ 5788550 h 5788550"/>
              <a:gd name="connsiteX11" fmla="*/ 724917 w 5798121"/>
              <a:gd name="connsiteY11" fmla="*/ 4414722 h 5788550"/>
              <a:gd name="connsiteX12" fmla="*/ 482031 w 5798121"/>
              <a:gd name="connsiteY12" fmla="*/ 4063258 h 5788550"/>
              <a:gd name="connsiteX13" fmla="*/ 0 w 5798121"/>
              <a:gd name="connsiteY13" fmla="*/ 2955950 h 5788550"/>
              <a:gd name="connsiteX14" fmla="*/ 291250 w 5798121"/>
              <a:gd name="connsiteY14" fmla="*/ 1763422 h 5788550"/>
              <a:gd name="connsiteX15" fmla="*/ 1094457 w 5798121"/>
              <a:gd name="connsiteY15" fmla="*/ 738720 h 5788550"/>
              <a:gd name="connsiteX16" fmla="*/ 2255713 w 5798121"/>
              <a:gd name="connsiteY16" fmla="*/ 28095 h 578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798121" h="5788550">
                <a:moveTo>
                  <a:pt x="2331396" y="0"/>
                </a:moveTo>
                <a:lnTo>
                  <a:pt x="4658651" y="0"/>
                </a:lnTo>
                <a:lnTo>
                  <a:pt x="4682835" y="9816"/>
                </a:lnTo>
                <a:cubicBezTo>
                  <a:pt x="4995727" y="159362"/>
                  <a:pt x="5270543" y="377635"/>
                  <a:pt x="5499667" y="658449"/>
                </a:cubicBezTo>
                <a:cubicBezTo>
                  <a:pt x="5558201" y="730215"/>
                  <a:pt x="5613447" y="805760"/>
                  <a:pt x="5665313" y="884789"/>
                </a:cubicBezTo>
                <a:lnTo>
                  <a:pt x="5798121" y="1110681"/>
                </a:lnTo>
                <a:lnTo>
                  <a:pt x="5798121" y="4016954"/>
                </a:lnTo>
                <a:lnTo>
                  <a:pt x="5706359" y="4121532"/>
                </a:lnTo>
                <a:cubicBezTo>
                  <a:pt x="5491360" y="4341659"/>
                  <a:pt x="5223849" y="4553996"/>
                  <a:pt x="4944692" y="4775532"/>
                </a:cubicBezTo>
                <a:cubicBezTo>
                  <a:pt x="4876021" y="4829964"/>
                  <a:pt x="4805079" y="4886320"/>
                  <a:pt x="4734137" y="4943362"/>
                </a:cubicBezTo>
                <a:cubicBezTo>
                  <a:pt x="4099133" y="5453857"/>
                  <a:pt x="3635672" y="5788550"/>
                  <a:pt x="3004009" y="5788550"/>
                </a:cubicBezTo>
                <a:cubicBezTo>
                  <a:pt x="2041550" y="5788550"/>
                  <a:pt x="1359922" y="5377707"/>
                  <a:pt x="724917" y="4414722"/>
                </a:cubicBezTo>
                <a:cubicBezTo>
                  <a:pt x="641818" y="4288679"/>
                  <a:pt x="560588" y="4174046"/>
                  <a:pt x="482031" y="4063258"/>
                </a:cubicBezTo>
                <a:cubicBezTo>
                  <a:pt x="156446" y="3603895"/>
                  <a:pt x="0" y="3365006"/>
                  <a:pt x="0" y="2955950"/>
                </a:cubicBezTo>
                <a:cubicBezTo>
                  <a:pt x="0" y="2549782"/>
                  <a:pt x="98062" y="2148559"/>
                  <a:pt x="291250" y="1763422"/>
                </a:cubicBezTo>
                <a:cubicBezTo>
                  <a:pt x="480295" y="1386666"/>
                  <a:pt x="750568" y="1041802"/>
                  <a:pt x="1094457" y="738720"/>
                </a:cubicBezTo>
                <a:cubicBezTo>
                  <a:pt x="1432467" y="440725"/>
                  <a:pt x="1833935" y="194963"/>
                  <a:pt x="2255713" y="28095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01FC33-7BD5-4B7C-F1F2-065EBAF701B9}"/>
              </a:ext>
            </a:extLst>
          </p:cNvPr>
          <p:cNvSpPr txBox="1"/>
          <p:nvPr/>
        </p:nvSpPr>
        <p:spPr>
          <a:xfrm>
            <a:off x="678873" y="293847"/>
            <a:ext cx="5181599" cy="3467518"/>
          </a:xfrm>
          <a:prstGeom prst="rect">
            <a:avLst/>
          </a:prstGeom>
        </p:spPr>
        <p:txBody>
          <a:bodyPr rot="0" spcFirstLastPara="0" vertOverflow="overflow" horzOverflow="overflow" vert="horz" wrap="square" lIns="109728" tIns="109728" rIns="109728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</a:pPr>
            <a:r>
              <a:rPr lang="en-US" sz="2000" b="1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Парк</a:t>
            </a:r>
            <a:r>
              <a:rPr lang="en-US" sz="2000" b="1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b="1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Варошлигет</a:t>
            </a:r>
            <a:r>
              <a:rPr lang="en-US" sz="2000" b="1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(</a:t>
            </a:r>
            <a:r>
              <a:rPr lang="en-US" sz="2000" b="1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Будапешт</a:t>
            </a:r>
            <a:r>
              <a:rPr lang="en-US" sz="2000" b="1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) </a:t>
            </a:r>
            <a:endParaRPr lang="en-US" sz="2000" spc="150">
              <a:solidFill>
                <a:schemeClr val="tx1">
                  <a:lumMod val="75000"/>
                  <a:lumOff val="25000"/>
                </a:schemeClr>
              </a:solidFill>
              <a:latin typeface="Microsoft Sans Serif"/>
              <a:ea typeface="Microsoft Sans Serif"/>
              <a:cs typeface="Microsoft Sans Serif"/>
            </a:endParaRPr>
          </a:p>
          <a:p>
            <a:pPr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</a:pP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Парк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обустроен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в 1799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году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на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болотистой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местности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.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На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осушенной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территории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проложили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сеть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водных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каналов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высадили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тысячи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деревья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.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Среди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них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оборудовали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несколько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искусственных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озер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.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Сейчас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это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один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из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любимых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парков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для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прогулок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у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будапештцев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и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гостей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города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. В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нем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представлено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множество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развлечений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: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ботанический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сад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зоопарк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и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цирк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доступны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для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осмотра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замок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Вайдахуньяд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и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несколько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музеев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.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348ECDC-D455-4B71-90F6-2ECC12B79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3734" y="0"/>
            <a:ext cx="5568114" cy="5577748"/>
          </a:xfrm>
          <a:custGeom>
            <a:avLst/>
            <a:gdLst>
              <a:gd name="connsiteX0" fmla="*/ 2959946 w 5568114"/>
              <a:gd name="connsiteY0" fmla="*/ 0 h 5577748"/>
              <a:gd name="connsiteX1" fmla="*/ 3614224 w 5568114"/>
              <a:gd name="connsiteY1" fmla="*/ 0 h 5577748"/>
              <a:gd name="connsiteX2" fmla="*/ 3844432 w 5568114"/>
              <a:gd name="connsiteY2" fmla="*/ 36392 h 5577748"/>
              <a:gd name="connsiteX3" fmla="*/ 4336826 w 5568114"/>
              <a:gd name="connsiteY3" fmla="*/ 203778 h 5577748"/>
              <a:gd name="connsiteX4" fmla="*/ 5093304 w 5568114"/>
              <a:gd name="connsiteY4" fmla="*/ 806978 h 5577748"/>
              <a:gd name="connsiteX5" fmla="*/ 5496656 w 5568114"/>
              <a:gd name="connsiteY5" fmla="*/ 1495125 h 5577748"/>
              <a:gd name="connsiteX6" fmla="*/ 5568114 w 5568114"/>
              <a:gd name="connsiteY6" fmla="*/ 1692569 h 5577748"/>
              <a:gd name="connsiteX7" fmla="*/ 5568114 w 5568114"/>
              <a:gd name="connsiteY7" fmla="*/ 3665503 h 5577748"/>
              <a:gd name="connsiteX8" fmla="*/ 5466225 w 5568114"/>
              <a:gd name="connsiteY8" fmla="*/ 3819786 h 5577748"/>
              <a:gd name="connsiteX9" fmla="*/ 4579336 w 5568114"/>
              <a:gd name="connsiteY9" fmla="*/ 4635686 h 5577748"/>
              <a:gd name="connsiteX10" fmla="*/ 4384340 w 5568114"/>
              <a:gd name="connsiteY10" fmla="*/ 4791760 h 5577748"/>
              <a:gd name="connsiteX11" fmla="*/ 2782048 w 5568114"/>
              <a:gd name="connsiteY11" fmla="*/ 5577748 h 5577748"/>
              <a:gd name="connsiteX12" fmla="*/ 671354 w 5568114"/>
              <a:gd name="connsiteY12" fmla="*/ 4300148 h 5577748"/>
              <a:gd name="connsiteX13" fmla="*/ 446415 w 5568114"/>
              <a:gd name="connsiteY13" fmla="*/ 3973302 h 5577748"/>
              <a:gd name="connsiteX14" fmla="*/ 0 w 5568114"/>
              <a:gd name="connsiteY14" fmla="*/ 2943554 h 5577748"/>
              <a:gd name="connsiteX15" fmla="*/ 269730 w 5568114"/>
              <a:gd name="connsiteY15" fmla="*/ 1834555 h 5577748"/>
              <a:gd name="connsiteX16" fmla="*/ 1013589 w 5568114"/>
              <a:gd name="connsiteY16" fmla="*/ 881627 h 5577748"/>
              <a:gd name="connsiteX17" fmla="*/ 2089042 w 5568114"/>
              <a:gd name="connsiteY17" fmla="*/ 220777 h 5577748"/>
              <a:gd name="connsiteX18" fmla="*/ 2845684 w 5568114"/>
              <a:gd name="connsiteY18" fmla="*/ 14234 h 557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568114" h="5577748">
                <a:moveTo>
                  <a:pt x="2959946" y="0"/>
                </a:moveTo>
                <a:lnTo>
                  <a:pt x="3614224" y="0"/>
                </a:lnTo>
                <a:lnTo>
                  <a:pt x="3844432" y="36392"/>
                </a:lnTo>
                <a:cubicBezTo>
                  <a:pt x="4017699" y="73748"/>
                  <a:pt x="4182227" y="129639"/>
                  <a:pt x="4336826" y="203778"/>
                </a:cubicBezTo>
                <a:cubicBezTo>
                  <a:pt x="4626600" y="342850"/>
                  <a:pt x="4881111" y="545834"/>
                  <a:pt x="5093304" y="806978"/>
                </a:cubicBezTo>
                <a:cubicBezTo>
                  <a:pt x="5255931" y="1007198"/>
                  <a:pt x="5391154" y="1239036"/>
                  <a:pt x="5496656" y="1495125"/>
                </a:cubicBezTo>
                <a:lnTo>
                  <a:pt x="5568114" y="1692569"/>
                </a:lnTo>
                <a:lnTo>
                  <a:pt x="5568114" y="3665503"/>
                </a:lnTo>
                <a:lnTo>
                  <a:pt x="5466225" y="3819786"/>
                </a:lnTo>
                <a:cubicBezTo>
                  <a:pt x="5249576" y="4101511"/>
                  <a:pt x="4924044" y="4360994"/>
                  <a:pt x="4579336" y="4635686"/>
                </a:cubicBezTo>
                <a:cubicBezTo>
                  <a:pt x="4515738" y="4686305"/>
                  <a:pt x="4450038" y="4738713"/>
                  <a:pt x="4384340" y="4791760"/>
                </a:cubicBezTo>
                <a:cubicBezTo>
                  <a:pt x="3796254" y="5266498"/>
                  <a:pt x="3367038" y="5577748"/>
                  <a:pt x="2782048" y="5577748"/>
                </a:cubicBezTo>
                <a:cubicBezTo>
                  <a:pt x="1890703" y="5577748"/>
                  <a:pt x="1259439" y="5195682"/>
                  <a:pt x="671354" y="4300148"/>
                </a:cubicBezTo>
                <a:cubicBezTo>
                  <a:pt x="594395" y="4182934"/>
                  <a:pt x="519167" y="4076330"/>
                  <a:pt x="446415" y="3973302"/>
                </a:cubicBezTo>
                <a:cubicBezTo>
                  <a:pt x="144886" y="3546115"/>
                  <a:pt x="0" y="3323958"/>
                  <a:pt x="0" y="2943554"/>
                </a:cubicBezTo>
                <a:cubicBezTo>
                  <a:pt x="0" y="2565835"/>
                  <a:pt x="90816" y="2192716"/>
                  <a:pt x="269730" y="1834555"/>
                </a:cubicBezTo>
                <a:cubicBezTo>
                  <a:pt x="444806" y="1484188"/>
                  <a:pt x="695109" y="1163480"/>
                  <a:pt x="1013589" y="881627"/>
                </a:cubicBezTo>
                <a:cubicBezTo>
                  <a:pt x="1326624" y="604505"/>
                  <a:pt x="1698428" y="375956"/>
                  <a:pt x="2089042" y="220777"/>
                </a:cubicBezTo>
                <a:cubicBezTo>
                  <a:pt x="2339747" y="120996"/>
                  <a:pt x="2592918" y="51971"/>
                  <a:pt x="2845684" y="1423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Picture 2" descr="Варошлигет – центральный городской парк в Будапеште">
            <a:extLst>
              <a:ext uri="{FF2B5EF4-FFF2-40B4-BE49-F238E27FC236}">
                <a16:creationId xmlns:a16="http://schemas.microsoft.com/office/drawing/2014/main" id="{6DE9C8F2-63D1-63FC-E49E-C4FB4F2BF4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11" r="23045" b="1"/>
          <a:stretch/>
        </p:blipFill>
        <p:spPr>
          <a:xfrm>
            <a:off x="6877878" y="294199"/>
            <a:ext cx="5150794" cy="5001370"/>
          </a:xfrm>
          <a:custGeom>
            <a:avLst/>
            <a:gdLst/>
            <a:ahLst/>
            <a:cxnLst/>
            <a:rect l="l" t="t" r="r" b="b"/>
            <a:pathLst>
              <a:path w="5044104" h="4896924">
                <a:moveTo>
                  <a:pt x="2886613" y="0"/>
                </a:moveTo>
                <a:cubicBezTo>
                  <a:pt x="3218269" y="0"/>
                  <a:pt x="3523512" y="65865"/>
                  <a:pt x="3794011" y="195584"/>
                </a:cubicBezTo>
                <a:cubicBezTo>
                  <a:pt x="4047516" y="317247"/>
                  <a:pt x="4270172" y="494825"/>
                  <a:pt x="4455804" y="723284"/>
                </a:cubicBezTo>
                <a:cubicBezTo>
                  <a:pt x="4835198" y="1190375"/>
                  <a:pt x="5044104" y="1854168"/>
                  <a:pt x="5044104" y="2592438"/>
                </a:cubicBezTo>
                <a:cubicBezTo>
                  <a:pt x="5044104" y="2886985"/>
                  <a:pt x="4963247" y="3123382"/>
                  <a:pt x="4782050" y="3358996"/>
                </a:cubicBezTo>
                <a:cubicBezTo>
                  <a:pt x="4592516" y="3605460"/>
                  <a:pt x="4307730" y="3832465"/>
                  <a:pt x="4006167" y="4072775"/>
                </a:cubicBezTo>
                <a:cubicBezTo>
                  <a:pt x="3950530" y="4117058"/>
                  <a:pt x="3893052" y="4162907"/>
                  <a:pt x="3835576" y="4209314"/>
                </a:cubicBezTo>
                <a:cubicBezTo>
                  <a:pt x="3321099" y="4624632"/>
                  <a:pt x="2945605" y="4896924"/>
                  <a:pt x="2433835" y="4896924"/>
                </a:cubicBezTo>
                <a:cubicBezTo>
                  <a:pt x="1654054" y="4896924"/>
                  <a:pt x="1101803" y="4562680"/>
                  <a:pt x="587325" y="3779234"/>
                </a:cubicBezTo>
                <a:cubicBezTo>
                  <a:pt x="519999" y="3676690"/>
                  <a:pt x="454187" y="3583430"/>
                  <a:pt x="390540" y="3493298"/>
                </a:cubicBezTo>
                <a:cubicBezTo>
                  <a:pt x="126752" y="3119579"/>
                  <a:pt x="0" y="2925228"/>
                  <a:pt x="0" y="2592438"/>
                </a:cubicBezTo>
                <a:cubicBezTo>
                  <a:pt x="0" y="2261996"/>
                  <a:pt x="79450" y="1935577"/>
                  <a:pt x="235969" y="1622244"/>
                </a:cubicBezTo>
                <a:cubicBezTo>
                  <a:pt x="389133" y="1315731"/>
                  <a:pt x="608107" y="1035165"/>
                  <a:pt x="886724" y="788590"/>
                </a:cubicBezTo>
                <a:cubicBezTo>
                  <a:pt x="1160578" y="546153"/>
                  <a:pt x="1485846" y="346211"/>
                  <a:pt x="1827568" y="210454"/>
                </a:cubicBezTo>
                <a:cubicBezTo>
                  <a:pt x="2178491" y="70787"/>
                  <a:pt x="2534934" y="0"/>
                  <a:pt x="28866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773702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DACD1C3-8544-32E2-B437-1657B3CF1715}"/>
              </a:ext>
            </a:extLst>
          </p:cNvPr>
          <p:cNvSpPr/>
          <p:nvPr/>
        </p:nvSpPr>
        <p:spPr>
          <a:xfrm>
            <a:off x="4525910" y="-450569"/>
            <a:ext cx="3152159" cy="3110524"/>
          </a:xfrm>
          <a:prstGeom prst="ellipse">
            <a:avLst/>
          </a:prstGeom>
          <a:solidFill>
            <a:srgbClr val="7CA1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2268B34-2550-A4C9-4595-A659B5466C8B}"/>
              </a:ext>
            </a:extLst>
          </p:cNvPr>
          <p:cNvSpPr/>
          <p:nvPr/>
        </p:nvSpPr>
        <p:spPr>
          <a:xfrm>
            <a:off x="5296910" y="3771173"/>
            <a:ext cx="4285955" cy="424336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93BA57-C7FB-CAFD-3D34-C97BAFA1AF9E}"/>
              </a:ext>
            </a:extLst>
          </p:cNvPr>
          <p:cNvSpPr txBox="1"/>
          <p:nvPr/>
        </p:nvSpPr>
        <p:spPr>
          <a:xfrm>
            <a:off x="992518" y="290513"/>
            <a:ext cx="5271804" cy="1639888"/>
          </a:xfrm>
          <a:prstGeom prst="rect">
            <a:avLst/>
          </a:prstGeom>
        </p:spPr>
        <p:txBody>
          <a:bodyPr rot="0" spcFirstLastPara="0" vertOverflow="overflow" horzOverflow="overflow" vert="horz" lIns="109728" tIns="109728" rIns="109728" bIns="9144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Город</a:t>
            </a:r>
            <a:r>
              <a:rPr lang="en-US" sz="3000" b="1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, </a:t>
            </a:r>
            <a:r>
              <a:rPr lang="en-US" sz="3000" b="1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который</a:t>
            </a:r>
            <a:r>
              <a:rPr lang="en-US" sz="3000" b="1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я </a:t>
            </a:r>
            <a:r>
              <a:rPr lang="en-US" sz="3000" b="1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рекомендую</a:t>
            </a:r>
            <a:r>
              <a:rPr lang="en-US" sz="3000" b="1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3000" b="1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посетить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B22CE94-87AB-4D1F-89C0-2FAD6641F479}"/>
              </a:ext>
            </a:extLst>
          </p:cNvPr>
          <p:cNvSpPr/>
          <p:nvPr/>
        </p:nvSpPr>
        <p:spPr>
          <a:xfrm>
            <a:off x="-984752" y="2667323"/>
            <a:ext cx="4432931" cy="42512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6779C6-7502-8D57-735B-712198375FFE}"/>
              </a:ext>
            </a:extLst>
          </p:cNvPr>
          <p:cNvSpPr txBox="1"/>
          <p:nvPr/>
        </p:nvSpPr>
        <p:spPr>
          <a:xfrm>
            <a:off x="119683" y="1925062"/>
            <a:ext cx="7017476" cy="3706667"/>
          </a:xfrm>
          <a:prstGeom prst="rect">
            <a:avLst/>
          </a:prstGeom>
        </p:spPr>
        <p:txBody>
          <a:bodyPr rot="0" spcFirstLastPara="0" vertOverflow="overflow" horzOverflow="overflow" vert="horz" wrap="square" lIns="109728" tIns="109728" rIns="109728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</a:pPr>
            <a:r>
              <a:rPr lang="en-US" sz="2000" b="1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Мишкольц</a:t>
            </a:r>
            <a:endParaRPr lang="en-US" sz="2000" b="1" spc="150">
              <a:solidFill>
                <a:schemeClr val="tx1">
                  <a:lumMod val="75000"/>
                  <a:lumOff val="25000"/>
                </a:schemeClr>
              </a:solidFill>
              <a:latin typeface="Microsoft Sans Serif"/>
              <a:ea typeface="Microsoft Sans Serif"/>
              <a:cs typeface="Microsoft Sans Serif"/>
            </a:endParaRPr>
          </a:p>
          <a:p>
            <a:pPr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</a:pP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Город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прославился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своим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курортом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, в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котором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можно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укрепить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здоровье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окунувшись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в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термальные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источники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.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Однако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и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на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достопримечательности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он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тоже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богат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.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Здесь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есть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прекрасная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крепость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сохранившаяся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до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наших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дней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.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Она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называется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Диошдьёр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построили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ее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в XII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веке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и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восстановили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в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середине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прошлого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столетия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.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Она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пережила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нашествие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османов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которые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сильно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повредили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облик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крепости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. 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77485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5C54A75-E44A-4147-B9D0-FF46CFD31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4925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 descr="Poznaj Miszkolc">
            <a:extLst>
              <a:ext uri="{FF2B5EF4-FFF2-40B4-BE49-F238E27FC236}">
                <a16:creationId xmlns:a16="http://schemas.microsoft.com/office/drawing/2014/main" id="{DBD821FD-2EA9-2BB2-3E46-3644AC28CF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70" r="28117"/>
          <a:stretch/>
        </p:blipFill>
        <p:spPr>
          <a:xfrm>
            <a:off x="7203882" y="10"/>
            <a:ext cx="4988118" cy="6857990"/>
          </a:xfrm>
          <a:custGeom>
            <a:avLst/>
            <a:gdLst/>
            <a:ahLst/>
            <a:cxnLst/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45188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EE42E1-C87C-3BA5-58E3-4CBE815A5991}"/>
              </a:ext>
            </a:extLst>
          </p:cNvPr>
          <p:cNvSpPr txBox="1"/>
          <p:nvPr/>
        </p:nvSpPr>
        <p:spPr>
          <a:xfrm>
            <a:off x="997603" y="-821283"/>
            <a:ext cx="6375390" cy="1653025"/>
          </a:xfrm>
          <a:prstGeom prst="rect">
            <a:avLst/>
          </a:prstGeom>
        </p:spPr>
        <p:txBody>
          <a:bodyPr rot="0" spcFirstLastPara="0" vertOverflow="overflow" horzOverflow="overflow" vert="horz" lIns="109728" tIns="109728" rIns="109728" bIns="9144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Национальная</a:t>
            </a:r>
            <a:r>
              <a:rPr lang="en-US" sz="3600" b="1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3600" b="1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кухня</a:t>
            </a:r>
            <a:endParaRPr lang="en-US" sz="3600" b="1" spc="150">
              <a:solidFill>
                <a:schemeClr val="tx1">
                  <a:lumMod val="75000"/>
                  <a:lumOff val="25000"/>
                </a:schemeClr>
              </a:solidFill>
              <a:latin typeface="Microsoft Sans Serif"/>
              <a:ea typeface="Microsoft Sans Serif"/>
              <a:cs typeface="Microsoft Sans Serif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43FD1B-7324-69CE-269A-8C5714FFAAAC}"/>
              </a:ext>
            </a:extLst>
          </p:cNvPr>
          <p:cNvSpPr txBox="1"/>
          <p:nvPr/>
        </p:nvSpPr>
        <p:spPr>
          <a:xfrm>
            <a:off x="-11143" y="606536"/>
            <a:ext cx="7019150" cy="3690663"/>
          </a:xfrm>
          <a:prstGeom prst="rect">
            <a:avLst/>
          </a:prstGeom>
        </p:spPr>
        <p:txBody>
          <a:bodyPr rot="0" spcFirstLastPara="0" vertOverflow="overflow" horzOverflow="overflow" vert="horz" lIns="109728" tIns="109728" rIns="109728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</a:pPr>
            <a:r>
              <a:rPr lang="en-US" sz="2400" b="1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Гуляш</a:t>
            </a:r>
            <a:r>
              <a:rPr lang="en-US" sz="24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Некоторые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считают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его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густым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супом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кто-то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воспринимает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как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жидкое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мясное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рагу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Нет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универсальной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рецептуры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используется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и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птица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, и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говядина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, и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даже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рыба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все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же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классикой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считается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гуляш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из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телятины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Едят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в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Венгрии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гуляш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как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в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обычные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дни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так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и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праздникам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–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можно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насчитать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более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30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рецептов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, и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отличие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только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в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сочетании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и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пропорции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ингредиентов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остаются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неизменными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невероятный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вкус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приятный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мясной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аромат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плотная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консистенция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и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обилие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тушеных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овощей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. И,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конечно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обойтись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без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специй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Добавляют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тмин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лавровый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лист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молотую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паприку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перец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и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соль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вкусу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77485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5C54A75-E44A-4147-B9D0-FF46CFD31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4925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A bowl of soup with vegetables and meat&#10;&#10;Description automatically generated">
            <a:extLst>
              <a:ext uri="{FF2B5EF4-FFF2-40B4-BE49-F238E27FC236}">
                <a16:creationId xmlns:a16="http://schemas.microsoft.com/office/drawing/2014/main" id="{F21A1535-746E-C8DC-A5E8-94B4126F5E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3" r="37797"/>
          <a:stretch/>
        </p:blipFill>
        <p:spPr>
          <a:xfrm>
            <a:off x="7203882" y="10"/>
            <a:ext cx="4988118" cy="6857990"/>
          </a:xfrm>
          <a:custGeom>
            <a:avLst/>
            <a:gdLst/>
            <a:ahLst/>
            <a:cxnLst/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3" name="TextBox 2" hidden="1">
            <a:extLst>
              <a:ext uri="{FF2B5EF4-FFF2-40B4-BE49-F238E27FC236}">
                <a16:creationId xmlns:a16="http://schemas.microsoft.com/office/drawing/2014/main" id="{59AA3B5D-B3AF-7BC4-E1CC-79B3DF934508}"/>
              </a:ext>
            </a:extLst>
          </p:cNvPr>
          <p:cNvSpPr txBox="1"/>
          <p:nvPr/>
        </p:nvSpPr>
        <p:spPr>
          <a:xfrm>
            <a:off x="559951" y="1321486"/>
            <a:ext cx="5509923" cy="51067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260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77485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5C54A75-E44A-4147-B9D0-FF46CFD31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4925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4A8D62-99F3-4C54-2921-50E0508505D6}"/>
              </a:ext>
            </a:extLst>
          </p:cNvPr>
          <p:cNvSpPr txBox="1"/>
          <p:nvPr/>
        </p:nvSpPr>
        <p:spPr>
          <a:xfrm>
            <a:off x="-5964" y="289746"/>
            <a:ext cx="7203079" cy="3651250"/>
          </a:xfrm>
          <a:prstGeom prst="rect">
            <a:avLst/>
          </a:prstGeom>
        </p:spPr>
        <p:txBody>
          <a:bodyPr rot="0" spcFirstLastPara="0" vertOverflow="overflow" horzOverflow="overflow" vert="horz" wrap="square" lIns="109728" tIns="109728" rIns="109728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</a:pPr>
            <a:r>
              <a:rPr lang="en-US" sz="2400" b="1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Лангош</a:t>
            </a:r>
            <a:r>
              <a:rPr lang="en-US" sz="2400" b="1" spc="15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В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кухне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Венгрии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это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блюдо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занимает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отдельное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место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Лангош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–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это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лепешка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которую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едят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просто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так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подают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к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мясным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рыбным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блюдам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Иногда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делают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различные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соусы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и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намазки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Популярны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чесночно-сметанный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соус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расплавленный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сыр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тертый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сыр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в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сметане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Их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намазывают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лангош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и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едят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завтрак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обед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ужин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или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в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перерывах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Очень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вкусное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блюдо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–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его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готовят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из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дрожжевого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теста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достигая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нужной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толщины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пласта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после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чего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обжаривают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фритюре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Достаточно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калорийно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удержаться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от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лангоша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просто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невозможно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Попробуйте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его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в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качестве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самостоятельного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блюда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если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боитесь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выйти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за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пределы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дневного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калоража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n-US" sz="2000" spc="150">
              <a:solidFill>
                <a:schemeClr val="tx1">
                  <a:lumMod val="75000"/>
                  <a:lumOff val="25000"/>
                </a:schemeClr>
              </a:solidFill>
              <a:ea typeface="Meiryo"/>
            </a:endParaRPr>
          </a:p>
        </p:txBody>
      </p:sp>
      <p:pic>
        <p:nvPicPr>
          <p:cNvPr id="3" name="Picture 2" descr="A stack of bread with cheese on top&#10;&#10;Description automatically generated">
            <a:extLst>
              <a:ext uri="{FF2B5EF4-FFF2-40B4-BE49-F238E27FC236}">
                <a16:creationId xmlns:a16="http://schemas.microsoft.com/office/drawing/2014/main" id="{AEA10422-85E6-FF8C-41AE-CEC7D3FAC7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39" r="15527"/>
          <a:stretch/>
        </p:blipFill>
        <p:spPr>
          <a:xfrm>
            <a:off x="7203882" y="10"/>
            <a:ext cx="4988118" cy="6857990"/>
          </a:xfrm>
          <a:custGeom>
            <a:avLst/>
            <a:gdLst/>
            <a:ahLst/>
            <a:cxnLst/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13671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940A11F-807D-B58E-5629-2DB0DA2118ED}"/>
              </a:ext>
            </a:extLst>
          </p:cNvPr>
          <p:cNvSpPr/>
          <p:nvPr/>
        </p:nvSpPr>
        <p:spPr>
          <a:xfrm>
            <a:off x="5709803" y="4763864"/>
            <a:ext cx="3062400" cy="2923856"/>
          </a:xfrm>
          <a:prstGeom prst="ellipse">
            <a:avLst/>
          </a:prstGeom>
          <a:solidFill>
            <a:srgbClr val="7CA1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86644B6-6646-F43B-CD65-DD5AA9723007}"/>
              </a:ext>
            </a:extLst>
          </p:cNvPr>
          <p:cNvSpPr/>
          <p:nvPr/>
        </p:nvSpPr>
        <p:spPr>
          <a:xfrm>
            <a:off x="5333999" y="228601"/>
            <a:ext cx="2396836" cy="246610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D958DF5-15A7-7716-4644-A0D6A283F7DC}"/>
              </a:ext>
            </a:extLst>
          </p:cNvPr>
          <p:cNvSpPr/>
          <p:nvPr/>
        </p:nvSpPr>
        <p:spPr>
          <a:xfrm>
            <a:off x="233046" y="2229135"/>
            <a:ext cx="2812472" cy="27847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BC0385E9-02B2-4941-889A-EAD43F5BB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36139" y="0"/>
            <a:ext cx="5455860" cy="6858000"/>
          </a:xfrm>
          <a:custGeom>
            <a:avLst/>
            <a:gdLst>
              <a:gd name="connsiteX0" fmla="*/ 3832837 w 5455860"/>
              <a:gd name="connsiteY0" fmla="*/ 0 h 6858000"/>
              <a:gd name="connsiteX1" fmla="*/ 2739604 w 5455860"/>
              <a:gd name="connsiteY1" fmla="*/ 0 h 6858000"/>
              <a:gd name="connsiteX2" fmla="*/ 1959438 w 5455860"/>
              <a:gd name="connsiteY2" fmla="*/ 0 h 6858000"/>
              <a:gd name="connsiteX3" fmla="*/ 1895061 w 5455860"/>
              <a:gd name="connsiteY3" fmla="*/ 0 h 6858000"/>
              <a:gd name="connsiteX4" fmla="*/ 249909 w 5455860"/>
              <a:gd name="connsiteY4" fmla="*/ 0 h 6858000"/>
              <a:gd name="connsiteX5" fmla="*/ 0 w 5455860"/>
              <a:gd name="connsiteY5" fmla="*/ 0 h 6858000"/>
              <a:gd name="connsiteX6" fmla="*/ 0 w 5455860"/>
              <a:gd name="connsiteY6" fmla="*/ 6858000 h 6858000"/>
              <a:gd name="connsiteX7" fmla="*/ 249909 w 5455860"/>
              <a:gd name="connsiteY7" fmla="*/ 6858000 h 6858000"/>
              <a:gd name="connsiteX8" fmla="*/ 1895061 w 5455860"/>
              <a:gd name="connsiteY8" fmla="*/ 6858000 h 6858000"/>
              <a:gd name="connsiteX9" fmla="*/ 1959438 w 5455860"/>
              <a:gd name="connsiteY9" fmla="*/ 6858000 h 6858000"/>
              <a:gd name="connsiteX10" fmla="*/ 2739604 w 5455860"/>
              <a:gd name="connsiteY10" fmla="*/ 6858000 h 6858000"/>
              <a:gd name="connsiteX11" fmla="*/ 2953106 w 5455860"/>
              <a:gd name="connsiteY11" fmla="*/ 6858000 h 6858000"/>
              <a:gd name="connsiteX12" fmla="*/ 3064862 w 5455860"/>
              <a:gd name="connsiteY12" fmla="*/ 6780599 h 6858000"/>
              <a:gd name="connsiteX13" fmla="*/ 3581510 w 5455860"/>
              <a:gd name="connsiteY13" fmla="*/ 6374814 h 6858000"/>
              <a:gd name="connsiteX14" fmla="*/ 5455860 w 5455860"/>
              <a:gd name="connsiteY14" fmla="*/ 3621656 h 6858000"/>
              <a:gd name="connsiteX15" fmla="*/ 3854961 w 5455860"/>
              <a:gd name="connsiteY15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55860" h="6858000">
                <a:moveTo>
                  <a:pt x="3832837" y="0"/>
                </a:moveTo>
                <a:lnTo>
                  <a:pt x="2739604" y="0"/>
                </a:lnTo>
                <a:lnTo>
                  <a:pt x="1959438" y="0"/>
                </a:lnTo>
                <a:lnTo>
                  <a:pt x="1895061" y="0"/>
                </a:lnTo>
                <a:lnTo>
                  <a:pt x="249909" y="0"/>
                </a:lnTo>
                <a:lnTo>
                  <a:pt x="0" y="0"/>
                </a:lnTo>
                <a:lnTo>
                  <a:pt x="0" y="6858000"/>
                </a:lnTo>
                <a:lnTo>
                  <a:pt x="249909" y="6858000"/>
                </a:lnTo>
                <a:lnTo>
                  <a:pt x="1895061" y="6858000"/>
                </a:lnTo>
                <a:lnTo>
                  <a:pt x="1959438" y="6858000"/>
                </a:lnTo>
                <a:lnTo>
                  <a:pt x="2739604" y="6858000"/>
                </a:lnTo>
                <a:lnTo>
                  <a:pt x="2953106" y="6858000"/>
                </a:lnTo>
                <a:lnTo>
                  <a:pt x="3064862" y="6780599"/>
                </a:lnTo>
                <a:cubicBezTo>
                  <a:pt x="3238680" y="6653108"/>
                  <a:pt x="3409307" y="6515397"/>
                  <a:pt x="3581510" y="6374814"/>
                </a:cubicBezTo>
                <a:cubicBezTo>
                  <a:pt x="4527135" y="5602839"/>
                  <a:pt x="5455860" y="4969131"/>
                  <a:pt x="5455860" y="3621656"/>
                </a:cubicBezTo>
                <a:cubicBezTo>
                  <a:pt x="5455860" y="2093192"/>
                  <a:pt x="4882124" y="754641"/>
                  <a:pt x="3854961" y="14997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25586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5C54A75-E44A-4147-B9D0-FF46CFD31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69160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1AC78B-F40C-7DA3-56BD-50B8E3F9E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8799" y="744807"/>
            <a:ext cx="4148511" cy="1944371"/>
          </a:xfrm>
        </p:spPr>
        <p:txBody>
          <a:bodyPr anchor="b">
            <a:normAutofit/>
          </a:bodyPr>
          <a:lstStyle/>
          <a:p>
            <a:r>
              <a:rPr lang="ru-RU">
                <a:latin typeface="Microsoft Sans Serif"/>
                <a:ea typeface="+mj-lt"/>
                <a:cs typeface="+mj-lt"/>
              </a:rPr>
              <a:t>Где находится Венгрия?</a:t>
            </a:r>
            <a:endParaRPr lang="ru-RU">
              <a:latin typeface="Microsoft Sans Serif"/>
              <a:ea typeface="Microsoft Sans Serif"/>
              <a:cs typeface="Microsoft Sans Serif"/>
            </a:endParaRPr>
          </a:p>
        </p:txBody>
      </p:sp>
      <p:pic>
        <p:nvPicPr>
          <p:cNvPr id="6" name="Picture 5" descr="A map of hungary with cities and roads&#10;&#10;Description automatically generated">
            <a:extLst>
              <a:ext uri="{FF2B5EF4-FFF2-40B4-BE49-F238E27FC236}">
                <a16:creationId xmlns:a16="http://schemas.microsoft.com/office/drawing/2014/main" id="{DEA02080-26A2-061C-65E5-CB755F373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45" y="327891"/>
            <a:ext cx="3655449" cy="2302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map of europe with a flag&#10;&#10;Description automatically generated">
            <a:extLst>
              <a:ext uri="{FF2B5EF4-FFF2-40B4-BE49-F238E27FC236}">
                <a16:creationId xmlns:a16="http://schemas.microsoft.com/office/drawing/2014/main" id="{49E5C023-065A-9C2F-D23D-91ED79804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6740" y="2994120"/>
            <a:ext cx="3532273" cy="3532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39119-659D-4B4D-7AD9-3D2AB67B4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5290" y="2628726"/>
            <a:ext cx="3996098" cy="2385392"/>
          </a:xfrm>
        </p:spPr>
        <p:txBody>
          <a:bodyPr vert="horz" lIns="109728" tIns="109728" rIns="109728" bIns="9144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ru-RU" sz="2000">
                <a:latin typeface="Microsoft Sans Serif"/>
                <a:ea typeface="+mn-lt"/>
                <a:cs typeface="+mn-lt"/>
              </a:rPr>
              <a:t>Венгрия расположена в Центральной части Европы. Соседствует со Словакией на севере, Украиной на северо-востоке, Румынией на востоке, Сербией на юге и Австрией на </a:t>
            </a:r>
            <a:r>
              <a:rPr lang="ru-RU" sz="2000" err="1">
                <a:latin typeface="Microsoft Sans Serif"/>
                <a:ea typeface="+mn-lt"/>
                <a:cs typeface="+mn-lt"/>
              </a:rPr>
              <a:t>западe</a:t>
            </a:r>
            <a:r>
              <a:rPr lang="ru-RU" sz="2000">
                <a:latin typeface="Microsoft Sans Serif"/>
                <a:ea typeface="+mn-lt"/>
                <a:cs typeface="+mn-lt"/>
              </a:rPr>
              <a:t>.</a:t>
            </a:r>
            <a:endParaRPr lang="ru-RU" sz="2000">
              <a:latin typeface="Microsoft Sans Serif"/>
              <a:ea typeface="Meiryo"/>
            </a:endParaRPr>
          </a:p>
        </p:txBody>
      </p:sp>
    </p:spTree>
    <p:extLst>
      <p:ext uri="{BB962C8B-B14F-4D97-AF65-F5344CB8AC3E}">
        <p14:creationId xmlns:p14="http://schemas.microsoft.com/office/powerpoint/2010/main" val="31651313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40B4D0-1344-970A-7937-7616A9433331}"/>
              </a:ext>
            </a:extLst>
          </p:cNvPr>
          <p:cNvSpPr txBox="1"/>
          <p:nvPr/>
        </p:nvSpPr>
        <p:spPr>
          <a:xfrm>
            <a:off x="840119" y="359497"/>
            <a:ext cx="5257950" cy="3651250"/>
          </a:xfrm>
          <a:prstGeom prst="rect">
            <a:avLst/>
          </a:prstGeom>
        </p:spPr>
        <p:txBody>
          <a:bodyPr rot="0" spcFirstLastPara="0" vertOverflow="overflow" horzOverflow="overflow" vert="horz" wrap="square" lIns="109728" tIns="109728" rIns="109728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</a:pPr>
            <a:r>
              <a:rPr lang="en-US" sz="2400" b="1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Лечо</a:t>
            </a:r>
            <a:r>
              <a:rPr lang="en-US" sz="2400" b="1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 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</a:pP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Вам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кажется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что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вы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прекрасно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готовите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лечо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и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вас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сложно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удивить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этим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блюдом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?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Вы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просто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попробуйте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его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в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Венгрии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, и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тогда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вы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откроете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для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себя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новые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грани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вкусов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.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Его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готовят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из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помидоров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паприки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и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лука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, а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для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пикантности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добавляют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копченые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мясопродукты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.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Для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эффектной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подачи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дополняют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лечо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галушками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–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одной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порции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такого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лечо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достаточно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чтобы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почувствовать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себя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сытым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и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счастливым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!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77485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5C54A75-E44A-4147-B9D0-FF46CFD31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4925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Picture 2" descr="A bowl of red and yellow soup&#10;&#10;Description automatically generated">
            <a:extLst>
              <a:ext uri="{FF2B5EF4-FFF2-40B4-BE49-F238E27FC236}">
                <a16:creationId xmlns:a16="http://schemas.microsoft.com/office/drawing/2014/main" id="{C0F7015B-D9C0-F524-4DB1-CD4EAB1D03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93" r="25801" b="1"/>
          <a:stretch/>
        </p:blipFill>
        <p:spPr>
          <a:xfrm>
            <a:off x="7203882" y="10"/>
            <a:ext cx="4988118" cy="6857990"/>
          </a:xfrm>
          <a:custGeom>
            <a:avLst/>
            <a:gdLst/>
            <a:ahLst/>
            <a:cxnLst/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436779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89D7245-5B99-DBA6-8CD1-ED7406D11189}"/>
              </a:ext>
            </a:extLst>
          </p:cNvPr>
          <p:cNvSpPr/>
          <p:nvPr/>
        </p:nvSpPr>
        <p:spPr>
          <a:xfrm>
            <a:off x="6964310" y="-1378823"/>
            <a:ext cx="5230340" cy="5451942"/>
          </a:xfrm>
          <a:prstGeom prst="ellipse">
            <a:avLst/>
          </a:prstGeom>
          <a:solidFill>
            <a:srgbClr val="7CA1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A27CB5A-2C2B-D87B-5A51-2ABE695B7CDD}"/>
              </a:ext>
            </a:extLst>
          </p:cNvPr>
          <p:cNvSpPr/>
          <p:nvPr/>
        </p:nvSpPr>
        <p:spPr>
          <a:xfrm>
            <a:off x="364691" y="986409"/>
            <a:ext cx="4285955" cy="424336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6F1F62-7771-18AF-6B88-9D32C051FB87}"/>
              </a:ext>
            </a:extLst>
          </p:cNvPr>
          <p:cNvSpPr txBox="1"/>
          <p:nvPr/>
        </p:nvSpPr>
        <p:spPr>
          <a:xfrm>
            <a:off x="1371600" y="1711035"/>
            <a:ext cx="9455727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az-Cyrl-AZ" sz="6000" b="1" baseline="0">
                <a:latin typeface="Microsoft Sans Serif"/>
                <a:ea typeface="Microsoft Sans Serif"/>
                <a:cs typeface="Microsoft Sans Serif"/>
              </a:rPr>
              <a:t>Знаменитые</a:t>
            </a:r>
            <a:r>
              <a:rPr lang="az-Cyrl-AZ" sz="6000" b="1">
                <a:latin typeface="Microsoft Sans Serif"/>
                <a:ea typeface="Times New Roman"/>
                <a:cs typeface="Times New Roman"/>
              </a:rPr>
              <a:t>​</a:t>
            </a:r>
            <a:br>
              <a:rPr lang="az-Cyrl-AZ" sz="6000" b="1">
                <a:latin typeface="Microsoft Sans Serif"/>
                <a:ea typeface="Times New Roman"/>
                <a:cs typeface="Times New Roman"/>
              </a:rPr>
            </a:br>
            <a:r>
              <a:rPr lang="az-Cyrl-AZ" sz="6000" b="1" baseline="0">
                <a:latin typeface="Microsoft Sans Serif"/>
                <a:ea typeface="Microsoft Sans Serif"/>
                <a:cs typeface="Microsoft Sans Serif"/>
              </a:rPr>
              <a:t>люди из</a:t>
            </a:r>
            <a:r>
              <a:rPr lang="az-Cyrl-AZ" sz="6000" b="1">
                <a:latin typeface="Microsoft Sans Serif"/>
                <a:ea typeface="Microsoft Sans Serif"/>
                <a:cs typeface="Microsoft Sans Serif"/>
              </a:rPr>
              <a:t> </a:t>
            </a:r>
            <a:r>
              <a:rPr lang="ru" sz="6000" b="1">
                <a:latin typeface="Microsoft Sans Serif"/>
                <a:ea typeface="Microsoft Sans Serif"/>
                <a:cs typeface="Microsoft Sans Serif"/>
              </a:rPr>
              <a:t>Венгрии</a:t>
            </a:r>
            <a:endParaRPr lang="en-US" b="1">
              <a:latin typeface="Microsoft Sans Serif"/>
              <a:ea typeface="Microsoft Sans Serif"/>
              <a:cs typeface="Microsoft Sans Serif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FE2D2A5-B79C-0D16-8644-89C625B007E4}"/>
              </a:ext>
            </a:extLst>
          </p:cNvPr>
          <p:cNvSpPr/>
          <p:nvPr/>
        </p:nvSpPr>
        <p:spPr>
          <a:xfrm>
            <a:off x="4751030" y="4274450"/>
            <a:ext cx="4432931" cy="42512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962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5AEB6D4-BB9D-E5CB-B914-B687F7B3B53B}"/>
              </a:ext>
            </a:extLst>
          </p:cNvPr>
          <p:cNvSpPr/>
          <p:nvPr/>
        </p:nvSpPr>
        <p:spPr>
          <a:xfrm>
            <a:off x="5623866" y="3429323"/>
            <a:ext cx="4432931" cy="42512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50D2A8F-689B-A0D1-9009-8EFD76EF3761}"/>
              </a:ext>
            </a:extLst>
          </p:cNvPr>
          <p:cNvSpPr/>
          <p:nvPr/>
        </p:nvSpPr>
        <p:spPr>
          <a:xfrm>
            <a:off x="-2041144" y="-159623"/>
            <a:ext cx="3803322" cy="3747833"/>
          </a:xfrm>
          <a:prstGeom prst="ellipse">
            <a:avLst/>
          </a:prstGeom>
          <a:solidFill>
            <a:srgbClr val="7CA1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0F6D9E5-7C57-1CF7-F9E9-4E5AFF1A4579}"/>
              </a:ext>
            </a:extLst>
          </p:cNvPr>
          <p:cNvSpPr/>
          <p:nvPr/>
        </p:nvSpPr>
        <p:spPr>
          <a:xfrm>
            <a:off x="3953018" y="-2061591"/>
            <a:ext cx="4285955" cy="424336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F6F103-B0BD-F7F3-DA20-94DAAF56551D}"/>
              </a:ext>
            </a:extLst>
          </p:cNvPr>
          <p:cNvSpPr txBox="1"/>
          <p:nvPr/>
        </p:nvSpPr>
        <p:spPr>
          <a:xfrm>
            <a:off x="216664" y="359497"/>
            <a:ext cx="6546422" cy="3651250"/>
          </a:xfrm>
          <a:prstGeom prst="rect">
            <a:avLst/>
          </a:prstGeom>
        </p:spPr>
        <p:txBody>
          <a:bodyPr rot="0" spcFirstLastPara="0" vertOverflow="overflow" horzOverflow="overflow" vert="horz" wrap="square" lIns="109728" tIns="109728" rIns="109728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</a:pPr>
            <a:r>
              <a:rPr lang="en-US" sz="2000" b="1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Ференц</a:t>
            </a:r>
            <a:r>
              <a:rPr lang="en-US" sz="2000" b="1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b="1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Лист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 —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один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из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величайших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композиторов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XIX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века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.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Он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начал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заниматься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музыкой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и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играть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на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фортепиано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в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раннем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возрасте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.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Музыкант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дебютировал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в 19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лет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в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Вене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где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Лист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даже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познакомился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с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Бетховеном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.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мере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того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как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раскрывался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его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непревзойденный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талант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он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посещал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множество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концертов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.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Он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путешествовал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Европу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выступая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в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Италии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Англии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Германии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Франции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и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так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далее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.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Главный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аэропорт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Венгрии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–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Международный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аэропорт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Ференца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Листа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–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сей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день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чтит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его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имя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.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Однако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его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блестящее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искусство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тоже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будет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жить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вечнo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.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77485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5C54A75-E44A-4147-B9D0-FF46CFD31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4925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Picture 2" descr="A person in a black coat&#10;&#10;Description automatically generated">
            <a:extLst>
              <a:ext uri="{FF2B5EF4-FFF2-40B4-BE49-F238E27FC236}">
                <a16:creationId xmlns:a16="http://schemas.microsoft.com/office/drawing/2014/main" id="{D730084A-86D3-9F75-3717-7B87A97D2C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97"/>
          <a:stretch/>
        </p:blipFill>
        <p:spPr>
          <a:xfrm>
            <a:off x="7203882" y="10"/>
            <a:ext cx="4988118" cy="6857990"/>
          </a:xfrm>
          <a:custGeom>
            <a:avLst/>
            <a:gdLst/>
            <a:ahLst/>
            <a:cxnLst/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581756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98D483E-AE8D-83DB-2BEE-F35CF0E82F0C}"/>
              </a:ext>
            </a:extLst>
          </p:cNvPr>
          <p:cNvSpPr/>
          <p:nvPr/>
        </p:nvSpPr>
        <p:spPr>
          <a:xfrm>
            <a:off x="6091474" y="4370813"/>
            <a:ext cx="3969577" cy="3914088"/>
          </a:xfrm>
          <a:prstGeom prst="ellipse">
            <a:avLst/>
          </a:prstGeom>
          <a:solidFill>
            <a:srgbClr val="7CA1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07FB8E0-E99A-34EA-5664-D579088C138A}"/>
              </a:ext>
            </a:extLst>
          </p:cNvPr>
          <p:cNvSpPr/>
          <p:nvPr/>
        </p:nvSpPr>
        <p:spPr>
          <a:xfrm>
            <a:off x="1791709" y="-1687518"/>
            <a:ext cx="4285955" cy="424336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32B3F2-2693-73E4-8BC7-F9F97665065B}"/>
              </a:ext>
            </a:extLst>
          </p:cNvPr>
          <p:cNvSpPr/>
          <p:nvPr/>
        </p:nvSpPr>
        <p:spPr>
          <a:xfrm>
            <a:off x="-499843" y="2944414"/>
            <a:ext cx="4432931" cy="42512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7D3A1E-2283-2502-1F39-B00CB91875CC}"/>
              </a:ext>
            </a:extLst>
          </p:cNvPr>
          <p:cNvSpPr txBox="1"/>
          <p:nvPr/>
        </p:nvSpPr>
        <p:spPr>
          <a:xfrm>
            <a:off x="-5560" y="151108"/>
            <a:ext cx="7203081" cy="7316730"/>
          </a:xfrm>
          <a:prstGeom prst="rect">
            <a:avLst/>
          </a:prstGeom>
        </p:spPr>
        <p:txBody>
          <a:bodyPr rot="0" spcFirstLastPara="0" vertOverflow="overflow" horzOverflow="overflow" vert="horz" lIns="109728" tIns="109728" rIns="109728" bIns="9144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</a:pPr>
            <a:r>
              <a:rPr lang="en-US" sz="2000" b="1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Эрнё</a:t>
            </a:r>
            <a:r>
              <a:rPr lang="en-US" sz="2000" b="1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b="1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Рубик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- (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род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. 13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июля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1944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года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в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Будапеште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) —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венгерский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архитектор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профессор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и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изобретатель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прославившийся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как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создатель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Кубика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Рубика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одной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из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самых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известных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логических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игрушек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в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мире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.</a:t>
            </a:r>
          </a:p>
          <a:p>
            <a:pPr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</a:pP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Рубик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изобрел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кубик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в 1974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году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первоначально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как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учебное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пособие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для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своих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студентов-архитекторов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чтобы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они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лучше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понимали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принципы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трехмерного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пространства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. В 1975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году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он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запатентовал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свое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изобретение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, а в 1977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году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кубик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появился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на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венгерском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рынке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.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Вскоре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он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завоевал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международную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популярность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особенно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после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его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выпуска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на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западноевропейский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и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американский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рынки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в 1980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году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.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Kубик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Рубика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стал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культурным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феноменом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и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одной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из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самых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продаваемых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игрушек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в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мире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.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endParaRPr lang="en-US" sz="2000" spc="150">
              <a:solidFill>
                <a:schemeClr val="tx1">
                  <a:lumMod val="75000"/>
                  <a:lumOff val="25000"/>
                </a:schemeClr>
              </a:solidFill>
              <a:ea typeface="Meiryo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77485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5C54A75-E44A-4147-B9D0-FF46CFD31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4925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Picture 2" descr="A person holding a rubik&amp;#39;s cube&#10;&#10;Description automatically generated">
            <a:extLst>
              <a:ext uri="{FF2B5EF4-FFF2-40B4-BE49-F238E27FC236}">
                <a16:creationId xmlns:a16="http://schemas.microsoft.com/office/drawing/2014/main" id="{E981B92F-67C0-24E4-9084-D79FA58C16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51" r="1" b="12552"/>
          <a:stretch/>
        </p:blipFill>
        <p:spPr>
          <a:xfrm>
            <a:off x="7203882" y="10"/>
            <a:ext cx="4988118" cy="6857990"/>
          </a:xfrm>
          <a:custGeom>
            <a:avLst/>
            <a:gdLst/>
            <a:ahLst/>
            <a:cxnLst/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962534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01D2300-2141-0A5F-816E-8F5EFF8A4617}"/>
              </a:ext>
            </a:extLst>
          </p:cNvPr>
          <p:cNvSpPr/>
          <p:nvPr/>
        </p:nvSpPr>
        <p:spPr>
          <a:xfrm>
            <a:off x="5296909" y="-1147191"/>
            <a:ext cx="4285955" cy="424336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9B76E5E-880D-E71E-2180-9A98652C4A53}"/>
              </a:ext>
            </a:extLst>
          </p:cNvPr>
          <p:cNvSpPr/>
          <p:nvPr/>
        </p:nvSpPr>
        <p:spPr>
          <a:xfrm>
            <a:off x="1186965" y="3996740"/>
            <a:ext cx="3969577" cy="3914088"/>
          </a:xfrm>
          <a:prstGeom prst="ellipse">
            <a:avLst/>
          </a:prstGeom>
          <a:solidFill>
            <a:srgbClr val="7CA1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6A60B5A-9227-08BA-4FCC-2580B7D1BEE0}"/>
              </a:ext>
            </a:extLst>
          </p:cNvPr>
          <p:cNvSpPr/>
          <p:nvPr/>
        </p:nvSpPr>
        <p:spPr>
          <a:xfrm>
            <a:off x="-1026315" y="-810168"/>
            <a:ext cx="4432931" cy="42512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0922C4-2440-DD01-A75B-13F055B6E487}"/>
              </a:ext>
            </a:extLst>
          </p:cNvPr>
          <p:cNvSpPr txBox="1"/>
          <p:nvPr/>
        </p:nvSpPr>
        <p:spPr>
          <a:xfrm>
            <a:off x="992519" y="2312988"/>
            <a:ext cx="5271804" cy="3651250"/>
          </a:xfrm>
          <a:prstGeom prst="rect">
            <a:avLst/>
          </a:prstGeom>
        </p:spPr>
        <p:txBody>
          <a:bodyPr rot="0" spcFirstLastPara="0" vertOverflow="overflow" horzOverflow="overflow" vert="horz" lIns="109728" tIns="109728" rIns="109728" bIns="9144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</a:pPr>
            <a:endParaRPr lang="en-US" sz="1100" spc="150">
              <a:solidFill>
                <a:schemeClr val="tx1">
                  <a:lumMod val="75000"/>
                  <a:lumOff val="25000"/>
                </a:schemeClr>
              </a:solidFill>
              <a:ea typeface="Meiryo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77485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5C54A75-E44A-4147-B9D0-FF46CFD31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4925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Picture 2" descr="A person kicking a football ball&#10;&#10;Description automatically generated">
            <a:extLst>
              <a:ext uri="{FF2B5EF4-FFF2-40B4-BE49-F238E27FC236}">
                <a16:creationId xmlns:a16="http://schemas.microsoft.com/office/drawing/2014/main" id="{68E2951D-6394-0CAF-0862-143FFE5049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23" r="5725"/>
          <a:stretch/>
        </p:blipFill>
        <p:spPr>
          <a:xfrm>
            <a:off x="7203882" y="10"/>
            <a:ext cx="4988118" cy="6857990"/>
          </a:xfrm>
          <a:custGeom>
            <a:avLst/>
            <a:gdLst/>
            <a:ahLst/>
            <a:cxnLst/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671FF7-30FD-BF0B-61A0-C7F63CCC2A87}"/>
              </a:ext>
            </a:extLst>
          </p:cNvPr>
          <p:cNvSpPr txBox="1"/>
          <p:nvPr/>
        </p:nvSpPr>
        <p:spPr>
          <a:xfrm>
            <a:off x="273267" y="243887"/>
            <a:ext cx="6286859" cy="63094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Ференц</a:t>
            </a: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400" b="1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Пушкаш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- (2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апреля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1927 – 17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ноября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2006)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был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венгерским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футболистом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и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тренером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,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признанным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одним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из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лучших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нападающих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в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истории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футбола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.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Родился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в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Будапеште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и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начал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свою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карьеру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в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клубе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«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Кишпешт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»,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который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позже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стал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«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Гонведом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»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Будапешт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.</a:t>
            </a:r>
            <a:endParaRPr lang="en-US" sz="2400">
              <a:solidFill>
                <a:schemeClr val="tx1">
                  <a:lumMod val="75000"/>
                  <a:lumOff val="25000"/>
                </a:schemeClr>
              </a:solidFill>
              <a:latin typeface="Microsoft Sans Serif"/>
              <a:ea typeface="Meiryo"/>
              <a:cs typeface="Microsoft Sans Serif"/>
            </a:endParaRPr>
          </a:p>
          <a:p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Пушкаш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прославился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как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лидер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«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Золотой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команды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»,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венгерской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национальной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сборной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,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доминировавшей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в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мировом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футболе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в 1950-х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годах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. В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составе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сборной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Венгрии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он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забил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84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гола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в 85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матчах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,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что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делает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его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одним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из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самых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результативных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бомбардиров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в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истории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международного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футбола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.</a:t>
            </a:r>
            <a:endParaRPr lang="en-US" sz="2400">
              <a:solidFill>
                <a:schemeClr val="tx1">
                  <a:lumMod val="75000"/>
                  <a:lumOff val="25000"/>
                </a:schemeClr>
              </a:solidFill>
              <a:latin typeface="Microsoft Sans Serif"/>
              <a:ea typeface="Meiryo"/>
              <a:cs typeface="Microsoft Sans Serif"/>
            </a:endParaRPr>
          </a:p>
          <a:p>
            <a:pPr algn="l"/>
            <a:endParaRPr lang="en-US" sz="2000">
              <a:latin typeface="Microsoft Sans Serif"/>
              <a:ea typeface="Meiryo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22361491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D5FBB81-B61B-416A-8F5D-A8DDF6253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Picture 2" descr="A statue of a person on a horse in front of a large white building&#10;&#10;Description automatically generated">
            <a:extLst>
              <a:ext uri="{FF2B5EF4-FFF2-40B4-BE49-F238E27FC236}">
                <a16:creationId xmlns:a16="http://schemas.microsoft.com/office/drawing/2014/main" id="{67A8EFA5-C7BD-1082-4A83-29DAE4870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1" r="24726"/>
          <a:stretch/>
        </p:blipFill>
        <p:spPr>
          <a:xfrm>
            <a:off x="4691118" y="1"/>
            <a:ext cx="7500882" cy="6857999"/>
          </a:xfrm>
          <a:custGeom>
            <a:avLst/>
            <a:gdLst/>
            <a:ahLst/>
            <a:cxnLst/>
            <a:rect l="l" t="t" r="r" b="b"/>
            <a:pathLst>
              <a:path w="7500882" h="6857999">
                <a:moveTo>
                  <a:pt x="898230" y="0"/>
                </a:moveTo>
                <a:lnTo>
                  <a:pt x="7500882" y="0"/>
                </a:lnTo>
                <a:lnTo>
                  <a:pt x="7500882" y="6857999"/>
                </a:lnTo>
                <a:lnTo>
                  <a:pt x="0" y="6857999"/>
                </a:lnTo>
                <a:lnTo>
                  <a:pt x="114106" y="6780598"/>
                </a:lnTo>
                <a:cubicBezTo>
                  <a:pt x="291579" y="6653107"/>
                  <a:pt x="465794" y="6515396"/>
                  <a:pt x="641619" y="6374813"/>
                </a:cubicBezTo>
                <a:cubicBezTo>
                  <a:pt x="1607125" y="5602838"/>
                  <a:pt x="2555378" y="4969130"/>
                  <a:pt x="2555378" y="3621655"/>
                </a:cubicBezTo>
                <a:cubicBezTo>
                  <a:pt x="2555378" y="2093191"/>
                  <a:pt x="1969579" y="754640"/>
                  <a:pt x="920818" y="14996"/>
                </a:cubicBez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0C0D7D4-D83D-4C58-87D1-955F0A91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76051" cy="6858000"/>
          </a:xfrm>
          <a:custGeom>
            <a:avLst/>
            <a:gdLst>
              <a:gd name="connsiteX0" fmla="*/ 0 w 7476051"/>
              <a:gd name="connsiteY0" fmla="*/ 0 h 6858000"/>
              <a:gd name="connsiteX1" fmla="*/ 5853028 w 7476051"/>
              <a:gd name="connsiteY1" fmla="*/ 0 h 6858000"/>
              <a:gd name="connsiteX2" fmla="*/ 5875152 w 7476051"/>
              <a:gd name="connsiteY2" fmla="*/ 14997 h 6858000"/>
              <a:gd name="connsiteX3" fmla="*/ 7476051 w 7476051"/>
              <a:gd name="connsiteY3" fmla="*/ 3621656 h 6858000"/>
              <a:gd name="connsiteX4" fmla="*/ 5601702 w 7476051"/>
              <a:gd name="connsiteY4" fmla="*/ 6374814 h 6858000"/>
              <a:gd name="connsiteX5" fmla="*/ 5085053 w 7476051"/>
              <a:gd name="connsiteY5" fmla="*/ 6780599 h 6858000"/>
              <a:gd name="connsiteX6" fmla="*/ 4973297 w 7476051"/>
              <a:gd name="connsiteY6" fmla="*/ 6858000 h 6858000"/>
              <a:gd name="connsiteX7" fmla="*/ 0 w 747605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76051" h="6858000">
                <a:moveTo>
                  <a:pt x="0" y="0"/>
                </a:moveTo>
                <a:lnTo>
                  <a:pt x="5853028" y="0"/>
                </a:lnTo>
                <a:lnTo>
                  <a:pt x="5875152" y="14997"/>
                </a:lnTo>
                <a:cubicBezTo>
                  <a:pt x="6902315" y="754641"/>
                  <a:pt x="7476051" y="2093192"/>
                  <a:pt x="7476051" y="3621656"/>
                </a:cubicBezTo>
                <a:cubicBezTo>
                  <a:pt x="7476051" y="4969131"/>
                  <a:pt x="6547326" y="5602839"/>
                  <a:pt x="5601702" y="6374814"/>
                </a:cubicBezTo>
                <a:cubicBezTo>
                  <a:pt x="5429499" y="6515397"/>
                  <a:pt x="5258871" y="6653108"/>
                  <a:pt x="5085053" y="6780599"/>
                </a:cubicBezTo>
                <a:lnTo>
                  <a:pt x="497329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0BA56A81-C9DD-4EBA-9E13-32FFB51CF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3" y="0"/>
            <a:ext cx="7307402" cy="6858000"/>
          </a:xfrm>
          <a:custGeom>
            <a:avLst/>
            <a:gdLst>
              <a:gd name="connsiteX0" fmla="*/ 0 w 7097265"/>
              <a:gd name="connsiteY0" fmla="*/ 0 h 6858000"/>
              <a:gd name="connsiteX1" fmla="*/ 5474242 w 7097265"/>
              <a:gd name="connsiteY1" fmla="*/ 0 h 6858000"/>
              <a:gd name="connsiteX2" fmla="*/ 5496366 w 7097265"/>
              <a:gd name="connsiteY2" fmla="*/ 14997 h 6858000"/>
              <a:gd name="connsiteX3" fmla="*/ 7097265 w 7097265"/>
              <a:gd name="connsiteY3" fmla="*/ 3621656 h 6858000"/>
              <a:gd name="connsiteX4" fmla="*/ 5222916 w 7097265"/>
              <a:gd name="connsiteY4" fmla="*/ 6374814 h 6858000"/>
              <a:gd name="connsiteX5" fmla="*/ 4706267 w 7097265"/>
              <a:gd name="connsiteY5" fmla="*/ 6780599 h 6858000"/>
              <a:gd name="connsiteX6" fmla="*/ 4594511 w 7097265"/>
              <a:gd name="connsiteY6" fmla="*/ 6858000 h 6858000"/>
              <a:gd name="connsiteX7" fmla="*/ 0 w 709726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7265" h="6858000">
                <a:moveTo>
                  <a:pt x="0" y="0"/>
                </a:moveTo>
                <a:lnTo>
                  <a:pt x="5474242" y="0"/>
                </a:lnTo>
                <a:lnTo>
                  <a:pt x="5496366" y="14997"/>
                </a:lnTo>
                <a:cubicBezTo>
                  <a:pt x="6523529" y="754641"/>
                  <a:pt x="7097265" y="2093192"/>
                  <a:pt x="7097265" y="3621656"/>
                </a:cubicBezTo>
                <a:cubicBezTo>
                  <a:pt x="7097265" y="4969131"/>
                  <a:pt x="6168540" y="5602839"/>
                  <a:pt x="5222916" y="6374814"/>
                </a:cubicBezTo>
                <a:cubicBezTo>
                  <a:pt x="5050713" y="6515397"/>
                  <a:pt x="4880085" y="6653108"/>
                  <a:pt x="4706267" y="6780599"/>
                </a:cubicBezTo>
                <a:lnTo>
                  <a:pt x="4594511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F040AAC-6ACB-41AF-F571-9DEE4C3F4C36}"/>
              </a:ext>
            </a:extLst>
          </p:cNvPr>
          <p:cNvSpPr/>
          <p:nvPr/>
        </p:nvSpPr>
        <p:spPr>
          <a:xfrm>
            <a:off x="-292024" y="3720268"/>
            <a:ext cx="4432931" cy="42512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8C5F42F-D0D0-2CA4-2E00-DB88110EC858}"/>
              </a:ext>
            </a:extLst>
          </p:cNvPr>
          <p:cNvSpPr/>
          <p:nvPr/>
        </p:nvSpPr>
        <p:spPr>
          <a:xfrm>
            <a:off x="4498201" y="1045722"/>
            <a:ext cx="2334742" cy="2403944"/>
          </a:xfrm>
          <a:prstGeom prst="ellipse">
            <a:avLst/>
          </a:prstGeom>
          <a:solidFill>
            <a:srgbClr val="7CA1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5934BAC-0CF5-5B87-80A9-0E1247098EE3}"/>
              </a:ext>
            </a:extLst>
          </p:cNvPr>
          <p:cNvSpPr/>
          <p:nvPr/>
        </p:nvSpPr>
        <p:spPr>
          <a:xfrm>
            <a:off x="-826800" y="-1438136"/>
            <a:ext cx="4285955" cy="424336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5F9A324-404E-4C5D-AFF0-C5D0D8418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9034" y="-1"/>
            <a:ext cx="2535264" cy="6858001"/>
          </a:xfrm>
          <a:custGeom>
            <a:avLst/>
            <a:gdLst>
              <a:gd name="connsiteX0" fmla="*/ 1218585 w 2535264"/>
              <a:gd name="connsiteY0" fmla="*/ 0 h 6858001"/>
              <a:gd name="connsiteX1" fmla="*/ 1236561 w 2535264"/>
              <a:gd name="connsiteY1" fmla="*/ 0 h 6858001"/>
              <a:gd name="connsiteX2" fmla="*/ 1264452 w 2535264"/>
              <a:gd name="connsiteY2" fmla="*/ 24550 h 6858001"/>
              <a:gd name="connsiteX3" fmla="*/ 2528121 w 2535264"/>
              <a:gd name="connsiteY3" fmla="*/ 3710502 h 6858001"/>
              <a:gd name="connsiteX4" fmla="*/ 492890 w 2535264"/>
              <a:gd name="connsiteY4" fmla="*/ 6507511 h 6858001"/>
              <a:gd name="connsiteX5" fmla="*/ 221418 w 2535264"/>
              <a:gd name="connsiteY5" fmla="*/ 6713387 h 6858001"/>
              <a:gd name="connsiteX6" fmla="*/ 20100 w 2535264"/>
              <a:gd name="connsiteY6" fmla="*/ 6858001 h 6858001"/>
              <a:gd name="connsiteX7" fmla="*/ 0 w 2535264"/>
              <a:gd name="connsiteY7" fmla="*/ 6858001 h 6858001"/>
              <a:gd name="connsiteX8" fmla="*/ 202488 w 2535264"/>
              <a:gd name="connsiteY8" fmla="*/ 6712547 h 6858001"/>
              <a:gd name="connsiteX9" fmla="*/ 473961 w 2535264"/>
              <a:gd name="connsiteY9" fmla="*/ 6506670 h 6858001"/>
              <a:gd name="connsiteX10" fmla="*/ 2509192 w 2535264"/>
              <a:gd name="connsiteY10" fmla="*/ 3709662 h 6858001"/>
              <a:gd name="connsiteX11" fmla="*/ 1245521 w 2535264"/>
              <a:gd name="connsiteY11" fmla="*/ 2370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5264" h="6858001">
                <a:moveTo>
                  <a:pt x="1218585" y="0"/>
                </a:moveTo>
                <a:lnTo>
                  <a:pt x="1236561" y="0"/>
                </a:lnTo>
                <a:lnTo>
                  <a:pt x="1264452" y="24550"/>
                </a:lnTo>
                <a:cubicBezTo>
                  <a:pt x="2149109" y="863108"/>
                  <a:pt x="2598329" y="2210814"/>
                  <a:pt x="2528121" y="3710502"/>
                </a:cubicBezTo>
                <a:cubicBezTo>
                  <a:pt x="2462100" y="5120751"/>
                  <a:pt x="1489450" y="5742158"/>
                  <a:pt x="492890" y="6507511"/>
                </a:cubicBezTo>
                <a:cubicBezTo>
                  <a:pt x="402151" y="6577199"/>
                  <a:pt x="311847" y="6646154"/>
                  <a:pt x="221418" y="6713387"/>
                </a:cubicBezTo>
                <a:lnTo>
                  <a:pt x="20100" y="6858001"/>
                </a:lnTo>
                <a:lnTo>
                  <a:pt x="0" y="6858001"/>
                </a:lnTo>
                <a:lnTo>
                  <a:pt x="202488" y="6712547"/>
                </a:lnTo>
                <a:cubicBezTo>
                  <a:pt x="292917" y="6645314"/>
                  <a:pt x="383222" y="6576359"/>
                  <a:pt x="473961" y="6506670"/>
                </a:cubicBezTo>
                <a:cubicBezTo>
                  <a:pt x="1470520" y="5741317"/>
                  <a:pt x="2443170" y="5119911"/>
                  <a:pt x="2509192" y="3709662"/>
                </a:cubicBezTo>
                <a:cubicBezTo>
                  <a:pt x="2579400" y="2209973"/>
                  <a:pt x="2130178" y="862268"/>
                  <a:pt x="1245521" y="2370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30AB3C-D7AF-DE1F-123A-FFC29AB31497}"/>
              </a:ext>
            </a:extLst>
          </p:cNvPr>
          <p:cNvSpPr txBox="1"/>
          <p:nvPr/>
        </p:nvSpPr>
        <p:spPr>
          <a:xfrm>
            <a:off x="-5009" y="1052225"/>
            <a:ext cx="6476888" cy="3692813"/>
          </a:xfrm>
          <a:prstGeom prst="rect">
            <a:avLst/>
          </a:prstGeom>
        </p:spPr>
        <p:txBody>
          <a:bodyPr rot="0" spcFirstLastPara="0" vertOverflow="overflow" horzOverflow="overflow" vert="horz" wrap="square" lIns="109728" tIns="109728" rIns="109728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</a:pP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Формирование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университетского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образования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в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Венгрии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началось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еще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в XIV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столетии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когда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в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Европе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зарождалась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эпоха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Возрождения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.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Венгерские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университеты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–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одни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из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самых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старейших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из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всех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европейских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ВУЗов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однако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незаслуженно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недооцененные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иностранными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абитуриентами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. В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конце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прошлого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века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страна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вступила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в Болонский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процесс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который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позволил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признавать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дипломы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выданные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местными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университетами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не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только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в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Европейском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союзе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но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и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всему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миру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D2D583-A3DF-A9B4-A002-E42E47FE6336}"/>
              </a:ext>
            </a:extLst>
          </p:cNvPr>
          <p:cNvSpPr txBox="1"/>
          <p:nvPr/>
        </p:nvSpPr>
        <p:spPr>
          <a:xfrm>
            <a:off x="353290" y="394854"/>
            <a:ext cx="509154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az-Cyrl-AZ" sz="32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Высшее образование</a:t>
            </a:r>
            <a:endParaRPr lang="en-US" sz="3200">
              <a:solidFill>
                <a:schemeClr val="tx1">
                  <a:lumMod val="75000"/>
                  <a:lumOff val="25000"/>
                </a:schemeClr>
              </a:solidFill>
              <a:latin typeface="Microsoft Sans Serif"/>
              <a:ea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11281891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28C6F482-B88F-BCE8-19A2-6E89D48DCADC}"/>
              </a:ext>
            </a:extLst>
          </p:cNvPr>
          <p:cNvSpPr/>
          <p:nvPr/>
        </p:nvSpPr>
        <p:spPr>
          <a:xfrm>
            <a:off x="-244909" y="2607391"/>
            <a:ext cx="4285955" cy="424336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F75502E-6F92-F9A4-2018-BEBBF68F19B5}"/>
              </a:ext>
            </a:extLst>
          </p:cNvPr>
          <p:cNvSpPr/>
          <p:nvPr/>
        </p:nvSpPr>
        <p:spPr>
          <a:xfrm>
            <a:off x="9295322" y="3941941"/>
            <a:ext cx="2895077" cy="29212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CEB45CD-A567-7774-3F59-A5188E8967BC}"/>
              </a:ext>
            </a:extLst>
          </p:cNvPr>
          <p:cNvSpPr/>
          <p:nvPr/>
        </p:nvSpPr>
        <p:spPr>
          <a:xfrm>
            <a:off x="5911365" y="-173478"/>
            <a:ext cx="3858740" cy="4011070"/>
          </a:xfrm>
          <a:prstGeom prst="ellipse">
            <a:avLst/>
          </a:prstGeom>
          <a:solidFill>
            <a:srgbClr val="7CA1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D1F9D5-96BE-E03D-6052-A8DD25D05B1F}"/>
              </a:ext>
            </a:extLst>
          </p:cNvPr>
          <p:cNvSpPr txBox="1"/>
          <p:nvPr/>
        </p:nvSpPr>
        <p:spPr>
          <a:xfrm>
            <a:off x="-5262" y="1711874"/>
            <a:ext cx="4752348" cy="50083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ru" sz="2400" b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1</a:t>
            </a:r>
            <a:r>
              <a:rPr lang="ru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.</a:t>
            </a:r>
            <a:r>
              <a:rPr lang="ru" sz="2400" b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Венгерский – один из самых сложных языков для изучения иностранцами.</a:t>
            </a:r>
            <a:r>
              <a:rPr lang="ru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Он принадлежит к финно-угорской языковой группе, а значит, тесно связан с финским и эстонским, но совершенно отличается от большинства европейских языков.</a:t>
            </a:r>
            <a:endParaRPr lang="en-US" sz="2400">
              <a:solidFill>
                <a:schemeClr val="tx1">
                  <a:lumMod val="75000"/>
                  <a:lumOff val="25000"/>
                </a:schemeClr>
              </a:solidFill>
              <a:latin typeface="Microsoft Sans Serif"/>
              <a:ea typeface="Microsoft Sans Serif"/>
              <a:cs typeface="Microsoft Sans Serif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5BCBCF-5C8B-0CF9-D93A-A71FD4A6F7B5}"/>
              </a:ext>
            </a:extLst>
          </p:cNvPr>
          <p:cNvSpPr txBox="1"/>
          <p:nvPr/>
        </p:nvSpPr>
        <p:spPr>
          <a:xfrm>
            <a:off x="5595145" y="159546"/>
            <a:ext cx="5814608" cy="33463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150000"/>
              </a:lnSpc>
            </a:pPr>
            <a:r>
              <a:rPr lang="az-Cyrl-AZ" sz="2400" b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2.Метро Будапешта – одно из старейших в мире.</a:t>
            </a:r>
            <a:r>
              <a:rPr lang="az-Cyrl-AZ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Подземная железная дорога в столице Венгрии была запущена в 1896 году. Это спустя чуть более трех десятилетий после открытия лондонского метро.</a:t>
            </a:r>
            <a:endParaRPr lang="en-US" sz="2400">
              <a:solidFill>
                <a:schemeClr val="tx1">
                  <a:lumMod val="75000"/>
                  <a:lumOff val="25000"/>
                </a:schemeClr>
              </a:solidFill>
              <a:latin typeface="Microsoft Sans Serif"/>
              <a:ea typeface="Microsoft Sans Serif"/>
              <a:cs typeface="Microsoft Sans Serif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15E7CD-9D62-271B-3FC9-5A615014818F}"/>
              </a:ext>
            </a:extLst>
          </p:cNvPr>
          <p:cNvSpPr txBox="1"/>
          <p:nvPr/>
        </p:nvSpPr>
        <p:spPr>
          <a:xfrm>
            <a:off x="473304" y="158900"/>
            <a:ext cx="658210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3600" b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Times New Roman"/>
              </a:rPr>
              <a:t>И</a:t>
            </a:r>
            <a:r>
              <a:rPr lang="en-US" sz="3600" b="1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Times New Roman"/>
              </a:rPr>
              <a:t>нтересные</a:t>
            </a:r>
            <a:r>
              <a:rPr 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Times New Roman"/>
              </a:rPr>
              <a:t> </a:t>
            </a:r>
            <a:r>
              <a:rPr lang="en-US" sz="3600" b="1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Times New Roman"/>
              </a:rPr>
              <a:t>факты</a:t>
            </a:r>
            <a:r>
              <a:rPr 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Times New Roman"/>
              </a:rPr>
              <a:t> </a:t>
            </a:r>
            <a:endParaRPr lang="en-US" sz="3600" b="1">
              <a:solidFill>
                <a:schemeClr val="tx1">
                  <a:lumMod val="75000"/>
                  <a:lumOff val="25000"/>
                </a:schemeClr>
              </a:solidFill>
              <a:latin typeface="Microsoft Sans Serif"/>
              <a:ea typeface="Microsoft Sans Serif"/>
              <a:cs typeface="Microsoft Sans Serif"/>
            </a:endParaRPr>
          </a:p>
        </p:txBody>
      </p:sp>
      <p:pic>
        <p:nvPicPr>
          <p:cNvPr id="6" name="Picture 5" descr="A group of people in a subway station&#10;&#10;Description automatically generated">
            <a:extLst>
              <a:ext uri="{FF2B5EF4-FFF2-40B4-BE49-F238E27FC236}">
                <a16:creationId xmlns:a16="http://schemas.microsoft.com/office/drawing/2014/main" id="{A9B67DF6-B529-1D0E-13FA-D9F876867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7236" y="3557205"/>
            <a:ext cx="4779819" cy="3165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07663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9BB7E9A-6937-4BF0-9F51-A20F197B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0A13EBA-6DDC-006D-A8CD-8F416F49E107}"/>
              </a:ext>
            </a:extLst>
          </p:cNvPr>
          <p:cNvSpPr/>
          <p:nvPr/>
        </p:nvSpPr>
        <p:spPr>
          <a:xfrm>
            <a:off x="6100473" y="2898336"/>
            <a:ext cx="4285955" cy="424336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F62240C-8CF8-E9D1-5129-04F1CD43298A}"/>
              </a:ext>
            </a:extLst>
          </p:cNvPr>
          <p:cNvSpPr/>
          <p:nvPr/>
        </p:nvSpPr>
        <p:spPr>
          <a:xfrm>
            <a:off x="-1040169" y="3581723"/>
            <a:ext cx="4432931" cy="42512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37F5D5B-6391-870B-2D0A-5142F5917B3B}"/>
              </a:ext>
            </a:extLst>
          </p:cNvPr>
          <p:cNvSpPr/>
          <p:nvPr/>
        </p:nvSpPr>
        <p:spPr>
          <a:xfrm>
            <a:off x="2253765" y="-589114"/>
            <a:ext cx="3858740" cy="4011070"/>
          </a:xfrm>
          <a:prstGeom prst="ellipse">
            <a:avLst/>
          </a:prstGeom>
          <a:solidFill>
            <a:srgbClr val="7CA1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0939753-89D7-48A8-8441-B9FF25CE8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4167" y="0"/>
            <a:ext cx="5687681" cy="5708856"/>
          </a:xfrm>
          <a:custGeom>
            <a:avLst/>
            <a:gdLst>
              <a:gd name="connsiteX0" fmla="*/ 2787282 w 5687681"/>
              <a:gd name="connsiteY0" fmla="*/ 0 h 5708856"/>
              <a:gd name="connsiteX1" fmla="*/ 3988996 w 5687681"/>
              <a:gd name="connsiteY1" fmla="*/ 0 h 5708856"/>
              <a:gd name="connsiteX2" fmla="*/ 4236253 w 5687681"/>
              <a:gd name="connsiteY2" fmla="*/ 68070 h 5708856"/>
              <a:gd name="connsiteX3" fmla="*/ 4483543 w 5687681"/>
              <a:gd name="connsiteY3" fmla="*/ 168573 h 5708856"/>
              <a:gd name="connsiteX4" fmla="*/ 5265611 w 5687681"/>
              <a:gd name="connsiteY4" fmla="*/ 790441 h 5708856"/>
              <a:gd name="connsiteX5" fmla="*/ 5682608 w 5687681"/>
              <a:gd name="connsiteY5" fmla="*/ 1499885 h 5708856"/>
              <a:gd name="connsiteX6" fmla="*/ 5687681 w 5687681"/>
              <a:gd name="connsiteY6" fmla="*/ 1513862 h 5708856"/>
              <a:gd name="connsiteX7" fmla="*/ 5687681 w 5687681"/>
              <a:gd name="connsiteY7" fmla="*/ 3841322 h 5708856"/>
              <a:gd name="connsiteX8" fmla="*/ 5651147 w 5687681"/>
              <a:gd name="connsiteY8" fmla="*/ 3896489 h 5708856"/>
              <a:gd name="connsiteX9" fmla="*/ 4734255 w 5687681"/>
              <a:gd name="connsiteY9" fmla="*/ 4737639 h 5708856"/>
              <a:gd name="connsiteX10" fmla="*/ 4532663 w 5687681"/>
              <a:gd name="connsiteY10" fmla="*/ 4898543 h 5708856"/>
              <a:gd name="connsiteX11" fmla="*/ 2876165 w 5687681"/>
              <a:gd name="connsiteY11" fmla="*/ 5708856 h 5708856"/>
              <a:gd name="connsiteX12" fmla="*/ 694066 w 5687681"/>
              <a:gd name="connsiteY12" fmla="*/ 4391717 h 5708856"/>
              <a:gd name="connsiteX13" fmla="*/ 461517 w 5687681"/>
              <a:gd name="connsiteY13" fmla="*/ 4054756 h 5708856"/>
              <a:gd name="connsiteX14" fmla="*/ 0 w 5687681"/>
              <a:gd name="connsiteY14" fmla="*/ 2993139 h 5708856"/>
              <a:gd name="connsiteX15" fmla="*/ 278855 w 5687681"/>
              <a:gd name="connsiteY15" fmla="*/ 1849819 h 5708856"/>
              <a:gd name="connsiteX16" fmla="*/ 1047879 w 5687681"/>
              <a:gd name="connsiteY16" fmla="*/ 867400 h 5708856"/>
              <a:gd name="connsiteX17" fmla="*/ 2159714 w 5687681"/>
              <a:gd name="connsiteY17" fmla="*/ 186098 h 5708856"/>
              <a:gd name="connsiteX18" fmla="*/ 2785137 w 5687681"/>
              <a:gd name="connsiteY18" fmla="*/ 372 h 570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87681" h="5708856">
                <a:moveTo>
                  <a:pt x="2787282" y="0"/>
                </a:moveTo>
                <a:lnTo>
                  <a:pt x="3988996" y="0"/>
                </a:lnTo>
                <a:lnTo>
                  <a:pt x="4236253" y="68070"/>
                </a:lnTo>
                <a:cubicBezTo>
                  <a:pt x="4321147" y="96843"/>
                  <a:pt x="4403628" y="130356"/>
                  <a:pt x="4483543" y="168573"/>
                </a:cubicBezTo>
                <a:cubicBezTo>
                  <a:pt x="4783119" y="311949"/>
                  <a:pt x="5046239" y="521215"/>
                  <a:pt x="5265611" y="790441"/>
                </a:cubicBezTo>
                <a:cubicBezTo>
                  <a:pt x="5433740" y="996857"/>
                  <a:pt x="5573537" y="1235870"/>
                  <a:pt x="5682608" y="1499885"/>
                </a:cubicBezTo>
                <a:lnTo>
                  <a:pt x="5687681" y="1513862"/>
                </a:lnTo>
                <a:lnTo>
                  <a:pt x="5687681" y="3841322"/>
                </a:lnTo>
                <a:lnTo>
                  <a:pt x="5651147" y="3896489"/>
                </a:lnTo>
                <a:cubicBezTo>
                  <a:pt x="5427171" y="4186934"/>
                  <a:pt x="5090625" y="4454446"/>
                  <a:pt x="4734255" y="4737639"/>
                </a:cubicBezTo>
                <a:cubicBezTo>
                  <a:pt x="4668506" y="4789825"/>
                  <a:pt x="4600584" y="4843856"/>
                  <a:pt x="4532663" y="4898543"/>
                </a:cubicBezTo>
                <a:cubicBezTo>
                  <a:pt x="3924681" y="5387974"/>
                  <a:pt x="3480945" y="5708856"/>
                  <a:pt x="2876165" y="5708856"/>
                </a:cubicBezTo>
                <a:cubicBezTo>
                  <a:pt x="1954665" y="5708856"/>
                  <a:pt x="1302047" y="5314966"/>
                  <a:pt x="694066" y="4391717"/>
                </a:cubicBezTo>
                <a:cubicBezTo>
                  <a:pt x="614503" y="4270875"/>
                  <a:pt x="536731" y="4160972"/>
                  <a:pt x="461517" y="4054756"/>
                </a:cubicBezTo>
                <a:cubicBezTo>
                  <a:pt x="149788" y="3614348"/>
                  <a:pt x="0" y="3385316"/>
                  <a:pt x="0" y="2993139"/>
                </a:cubicBezTo>
                <a:cubicBezTo>
                  <a:pt x="0" y="2603731"/>
                  <a:pt x="93889" y="2219065"/>
                  <a:pt x="278855" y="1849819"/>
                </a:cubicBezTo>
                <a:cubicBezTo>
                  <a:pt x="459854" y="1488610"/>
                  <a:pt x="718625" y="1157977"/>
                  <a:pt x="1047879" y="867400"/>
                </a:cubicBezTo>
                <a:cubicBezTo>
                  <a:pt x="1371504" y="581701"/>
                  <a:pt x="1755887" y="346080"/>
                  <a:pt x="2159714" y="186098"/>
                </a:cubicBezTo>
                <a:cubicBezTo>
                  <a:pt x="2367064" y="103803"/>
                  <a:pt x="2576044" y="41801"/>
                  <a:pt x="2785137" y="37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F5CCFC5-858F-4B45-9B10-D49DD0280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5450" y="0"/>
            <a:ext cx="5866550" cy="5788550"/>
          </a:xfrm>
          <a:custGeom>
            <a:avLst/>
            <a:gdLst>
              <a:gd name="connsiteX0" fmla="*/ 2331396 w 5798121"/>
              <a:gd name="connsiteY0" fmla="*/ 0 h 5788550"/>
              <a:gd name="connsiteX1" fmla="*/ 4658651 w 5798121"/>
              <a:gd name="connsiteY1" fmla="*/ 0 h 5788550"/>
              <a:gd name="connsiteX2" fmla="*/ 4682835 w 5798121"/>
              <a:gd name="connsiteY2" fmla="*/ 9816 h 5788550"/>
              <a:gd name="connsiteX3" fmla="*/ 5499667 w 5798121"/>
              <a:gd name="connsiteY3" fmla="*/ 658449 h 5788550"/>
              <a:gd name="connsiteX4" fmla="*/ 5665313 w 5798121"/>
              <a:gd name="connsiteY4" fmla="*/ 884789 h 5788550"/>
              <a:gd name="connsiteX5" fmla="*/ 5798121 w 5798121"/>
              <a:gd name="connsiteY5" fmla="*/ 1110681 h 5788550"/>
              <a:gd name="connsiteX6" fmla="*/ 5798121 w 5798121"/>
              <a:gd name="connsiteY6" fmla="*/ 4016954 h 5788550"/>
              <a:gd name="connsiteX7" fmla="*/ 5706359 w 5798121"/>
              <a:gd name="connsiteY7" fmla="*/ 4121532 h 5788550"/>
              <a:gd name="connsiteX8" fmla="*/ 4944692 w 5798121"/>
              <a:gd name="connsiteY8" fmla="*/ 4775532 h 5788550"/>
              <a:gd name="connsiteX9" fmla="*/ 4734137 w 5798121"/>
              <a:gd name="connsiteY9" fmla="*/ 4943362 h 5788550"/>
              <a:gd name="connsiteX10" fmla="*/ 3004009 w 5798121"/>
              <a:gd name="connsiteY10" fmla="*/ 5788550 h 5788550"/>
              <a:gd name="connsiteX11" fmla="*/ 724917 w 5798121"/>
              <a:gd name="connsiteY11" fmla="*/ 4414722 h 5788550"/>
              <a:gd name="connsiteX12" fmla="*/ 482031 w 5798121"/>
              <a:gd name="connsiteY12" fmla="*/ 4063258 h 5788550"/>
              <a:gd name="connsiteX13" fmla="*/ 0 w 5798121"/>
              <a:gd name="connsiteY13" fmla="*/ 2955950 h 5788550"/>
              <a:gd name="connsiteX14" fmla="*/ 291250 w 5798121"/>
              <a:gd name="connsiteY14" fmla="*/ 1763422 h 5788550"/>
              <a:gd name="connsiteX15" fmla="*/ 1094457 w 5798121"/>
              <a:gd name="connsiteY15" fmla="*/ 738720 h 5788550"/>
              <a:gd name="connsiteX16" fmla="*/ 2255713 w 5798121"/>
              <a:gd name="connsiteY16" fmla="*/ 28095 h 578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798121" h="5788550">
                <a:moveTo>
                  <a:pt x="2331396" y="0"/>
                </a:moveTo>
                <a:lnTo>
                  <a:pt x="4658651" y="0"/>
                </a:lnTo>
                <a:lnTo>
                  <a:pt x="4682835" y="9816"/>
                </a:lnTo>
                <a:cubicBezTo>
                  <a:pt x="4995727" y="159362"/>
                  <a:pt x="5270543" y="377635"/>
                  <a:pt x="5499667" y="658449"/>
                </a:cubicBezTo>
                <a:cubicBezTo>
                  <a:pt x="5558201" y="730215"/>
                  <a:pt x="5613447" y="805760"/>
                  <a:pt x="5665313" y="884789"/>
                </a:cubicBezTo>
                <a:lnTo>
                  <a:pt x="5798121" y="1110681"/>
                </a:lnTo>
                <a:lnTo>
                  <a:pt x="5798121" y="4016954"/>
                </a:lnTo>
                <a:lnTo>
                  <a:pt x="5706359" y="4121532"/>
                </a:lnTo>
                <a:cubicBezTo>
                  <a:pt x="5491360" y="4341659"/>
                  <a:pt x="5223849" y="4553996"/>
                  <a:pt x="4944692" y="4775532"/>
                </a:cubicBezTo>
                <a:cubicBezTo>
                  <a:pt x="4876021" y="4829964"/>
                  <a:pt x="4805079" y="4886320"/>
                  <a:pt x="4734137" y="4943362"/>
                </a:cubicBezTo>
                <a:cubicBezTo>
                  <a:pt x="4099133" y="5453857"/>
                  <a:pt x="3635672" y="5788550"/>
                  <a:pt x="3004009" y="5788550"/>
                </a:cubicBezTo>
                <a:cubicBezTo>
                  <a:pt x="2041550" y="5788550"/>
                  <a:pt x="1359922" y="5377707"/>
                  <a:pt x="724917" y="4414722"/>
                </a:cubicBezTo>
                <a:cubicBezTo>
                  <a:pt x="641818" y="4288679"/>
                  <a:pt x="560588" y="4174046"/>
                  <a:pt x="482031" y="4063258"/>
                </a:cubicBezTo>
                <a:cubicBezTo>
                  <a:pt x="156446" y="3603895"/>
                  <a:pt x="0" y="3365006"/>
                  <a:pt x="0" y="2955950"/>
                </a:cubicBezTo>
                <a:cubicBezTo>
                  <a:pt x="0" y="2549782"/>
                  <a:pt x="98062" y="2148559"/>
                  <a:pt x="291250" y="1763422"/>
                </a:cubicBezTo>
                <a:cubicBezTo>
                  <a:pt x="480295" y="1386666"/>
                  <a:pt x="750568" y="1041802"/>
                  <a:pt x="1094457" y="738720"/>
                </a:cubicBezTo>
                <a:cubicBezTo>
                  <a:pt x="1432467" y="440725"/>
                  <a:pt x="1833935" y="194963"/>
                  <a:pt x="2255713" y="28095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AE3170-C188-FDFA-30D5-A90055742635}"/>
              </a:ext>
            </a:extLst>
          </p:cNvPr>
          <p:cNvSpPr txBox="1"/>
          <p:nvPr/>
        </p:nvSpPr>
        <p:spPr>
          <a:xfrm>
            <a:off x="678873" y="-610034"/>
            <a:ext cx="5411050" cy="1822123"/>
          </a:xfrm>
          <a:prstGeom prst="rect">
            <a:avLst/>
          </a:prstGeom>
        </p:spPr>
        <p:txBody>
          <a:bodyPr rot="0" spcFirstLastPara="0" vertOverflow="overflow" horzOverflow="overflow" vert="horz" lIns="109728" tIns="109728" rIns="109728" bIns="9144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spc="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Русские в Венгрии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E1A7F0-2990-0ABB-5A77-2AE0BEA8C84A}"/>
              </a:ext>
            </a:extLst>
          </p:cNvPr>
          <p:cNvSpPr txBox="1"/>
          <p:nvPr/>
        </p:nvSpPr>
        <p:spPr>
          <a:xfrm>
            <a:off x="0" y="1485338"/>
            <a:ext cx="6539344" cy="3467518"/>
          </a:xfrm>
          <a:prstGeom prst="rect">
            <a:avLst/>
          </a:prstGeom>
        </p:spPr>
        <p:txBody>
          <a:bodyPr rot="0" spcFirstLastPara="0" vertOverflow="overflow" horzOverflow="overflow" vert="horz" wrap="square" lIns="109728" tIns="109728" rIns="109728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</a:pP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Венгрии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проживает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большая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община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русских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эмигрантов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.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переписи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2011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года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в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стране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проживает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около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13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тысяч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россиян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. 6000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из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них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живут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в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Будапеште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.</a:t>
            </a:r>
          </a:p>
          <a:p>
            <a:pPr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</a:pP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Если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вы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хотите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быть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в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курсе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местных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новостей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на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русском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языке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следите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за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русскоязычной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венгерской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газетой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Венгерский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Курьер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.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Он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регулярно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обсуждает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наиболее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важные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события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венгерской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и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международной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экономики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.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Он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также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содержит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статьи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о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культуре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туризме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и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спорте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.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348ECDC-D455-4B71-90F6-2ECC12B79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3734" y="0"/>
            <a:ext cx="5568114" cy="5577748"/>
          </a:xfrm>
          <a:custGeom>
            <a:avLst/>
            <a:gdLst>
              <a:gd name="connsiteX0" fmla="*/ 2959946 w 5568114"/>
              <a:gd name="connsiteY0" fmla="*/ 0 h 5577748"/>
              <a:gd name="connsiteX1" fmla="*/ 3614224 w 5568114"/>
              <a:gd name="connsiteY1" fmla="*/ 0 h 5577748"/>
              <a:gd name="connsiteX2" fmla="*/ 3844432 w 5568114"/>
              <a:gd name="connsiteY2" fmla="*/ 36392 h 5577748"/>
              <a:gd name="connsiteX3" fmla="*/ 4336826 w 5568114"/>
              <a:gd name="connsiteY3" fmla="*/ 203778 h 5577748"/>
              <a:gd name="connsiteX4" fmla="*/ 5093304 w 5568114"/>
              <a:gd name="connsiteY4" fmla="*/ 806978 h 5577748"/>
              <a:gd name="connsiteX5" fmla="*/ 5496656 w 5568114"/>
              <a:gd name="connsiteY5" fmla="*/ 1495125 h 5577748"/>
              <a:gd name="connsiteX6" fmla="*/ 5568114 w 5568114"/>
              <a:gd name="connsiteY6" fmla="*/ 1692569 h 5577748"/>
              <a:gd name="connsiteX7" fmla="*/ 5568114 w 5568114"/>
              <a:gd name="connsiteY7" fmla="*/ 3665503 h 5577748"/>
              <a:gd name="connsiteX8" fmla="*/ 5466225 w 5568114"/>
              <a:gd name="connsiteY8" fmla="*/ 3819786 h 5577748"/>
              <a:gd name="connsiteX9" fmla="*/ 4579336 w 5568114"/>
              <a:gd name="connsiteY9" fmla="*/ 4635686 h 5577748"/>
              <a:gd name="connsiteX10" fmla="*/ 4384340 w 5568114"/>
              <a:gd name="connsiteY10" fmla="*/ 4791760 h 5577748"/>
              <a:gd name="connsiteX11" fmla="*/ 2782048 w 5568114"/>
              <a:gd name="connsiteY11" fmla="*/ 5577748 h 5577748"/>
              <a:gd name="connsiteX12" fmla="*/ 671354 w 5568114"/>
              <a:gd name="connsiteY12" fmla="*/ 4300148 h 5577748"/>
              <a:gd name="connsiteX13" fmla="*/ 446415 w 5568114"/>
              <a:gd name="connsiteY13" fmla="*/ 3973302 h 5577748"/>
              <a:gd name="connsiteX14" fmla="*/ 0 w 5568114"/>
              <a:gd name="connsiteY14" fmla="*/ 2943554 h 5577748"/>
              <a:gd name="connsiteX15" fmla="*/ 269730 w 5568114"/>
              <a:gd name="connsiteY15" fmla="*/ 1834555 h 5577748"/>
              <a:gd name="connsiteX16" fmla="*/ 1013589 w 5568114"/>
              <a:gd name="connsiteY16" fmla="*/ 881627 h 5577748"/>
              <a:gd name="connsiteX17" fmla="*/ 2089042 w 5568114"/>
              <a:gd name="connsiteY17" fmla="*/ 220777 h 5577748"/>
              <a:gd name="connsiteX18" fmla="*/ 2845684 w 5568114"/>
              <a:gd name="connsiteY18" fmla="*/ 14234 h 557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568114" h="5577748">
                <a:moveTo>
                  <a:pt x="2959946" y="0"/>
                </a:moveTo>
                <a:lnTo>
                  <a:pt x="3614224" y="0"/>
                </a:lnTo>
                <a:lnTo>
                  <a:pt x="3844432" y="36392"/>
                </a:lnTo>
                <a:cubicBezTo>
                  <a:pt x="4017699" y="73748"/>
                  <a:pt x="4182227" y="129639"/>
                  <a:pt x="4336826" y="203778"/>
                </a:cubicBezTo>
                <a:cubicBezTo>
                  <a:pt x="4626600" y="342850"/>
                  <a:pt x="4881111" y="545834"/>
                  <a:pt x="5093304" y="806978"/>
                </a:cubicBezTo>
                <a:cubicBezTo>
                  <a:pt x="5255931" y="1007198"/>
                  <a:pt x="5391154" y="1239036"/>
                  <a:pt x="5496656" y="1495125"/>
                </a:cubicBezTo>
                <a:lnTo>
                  <a:pt x="5568114" y="1692569"/>
                </a:lnTo>
                <a:lnTo>
                  <a:pt x="5568114" y="3665503"/>
                </a:lnTo>
                <a:lnTo>
                  <a:pt x="5466225" y="3819786"/>
                </a:lnTo>
                <a:cubicBezTo>
                  <a:pt x="5249576" y="4101511"/>
                  <a:pt x="4924044" y="4360994"/>
                  <a:pt x="4579336" y="4635686"/>
                </a:cubicBezTo>
                <a:cubicBezTo>
                  <a:pt x="4515738" y="4686305"/>
                  <a:pt x="4450038" y="4738713"/>
                  <a:pt x="4384340" y="4791760"/>
                </a:cubicBezTo>
                <a:cubicBezTo>
                  <a:pt x="3796254" y="5266498"/>
                  <a:pt x="3367038" y="5577748"/>
                  <a:pt x="2782048" y="5577748"/>
                </a:cubicBezTo>
                <a:cubicBezTo>
                  <a:pt x="1890703" y="5577748"/>
                  <a:pt x="1259439" y="5195682"/>
                  <a:pt x="671354" y="4300148"/>
                </a:cubicBezTo>
                <a:cubicBezTo>
                  <a:pt x="594395" y="4182934"/>
                  <a:pt x="519167" y="4076330"/>
                  <a:pt x="446415" y="3973302"/>
                </a:cubicBezTo>
                <a:cubicBezTo>
                  <a:pt x="144886" y="3546115"/>
                  <a:pt x="0" y="3323958"/>
                  <a:pt x="0" y="2943554"/>
                </a:cubicBezTo>
                <a:cubicBezTo>
                  <a:pt x="0" y="2565835"/>
                  <a:pt x="90816" y="2192716"/>
                  <a:pt x="269730" y="1834555"/>
                </a:cubicBezTo>
                <a:cubicBezTo>
                  <a:pt x="444806" y="1484188"/>
                  <a:pt x="695109" y="1163480"/>
                  <a:pt x="1013589" y="881627"/>
                </a:cubicBezTo>
                <a:cubicBezTo>
                  <a:pt x="1326624" y="604505"/>
                  <a:pt x="1698428" y="375956"/>
                  <a:pt x="2089042" y="220777"/>
                </a:cubicBezTo>
                <a:cubicBezTo>
                  <a:pt x="2339747" y="120996"/>
                  <a:pt x="2592918" y="51971"/>
                  <a:pt x="2845684" y="1423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 descr="Two flags on poles with blue sky&#10;&#10;Description automatically generated">
            <a:extLst>
              <a:ext uri="{FF2B5EF4-FFF2-40B4-BE49-F238E27FC236}">
                <a16:creationId xmlns:a16="http://schemas.microsoft.com/office/drawing/2014/main" id="{4F96FA7E-9C85-688F-BF39-A52FA985DA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89" r="18002" b="1"/>
          <a:stretch/>
        </p:blipFill>
        <p:spPr>
          <a:xfrm>
            <a:off x="6877878" y="294199"/>
            <a:ext cx="5150794" cy="5001370"/>
          </a:xfrm>
          <a:custGeom>
            <a:avLst/>
            <a:gdLst/>
            <a:ahLst/>
            <a:cxnLst/>
            <a:rect l="l" t="t" r="r" b="b"/>
            <a:pathLst>
              <a:path w="5044104" h="4896924">
                <a:moveTo>
                  <a:pt x="2886613" y="0"/>
                </a:moveTo>
                <a:cubicBezTo>
                  <a:pt x="3218269" y="0"/>
                  <a:pt x="3523512" y="65865"/>
                  <a:pt x="3794011" y="195584"/>
                </a:cubicBezTo>
                <a:cubicBezTo>
                  <a:pt x="4047516" y="317247"/>
                  <a:pt x="4270172" y="494825"/>
                  <a:pt x="4455804" y="723284"/>
                </a:cubicBezTo>
                <a:cubicBezTo>
                  <a:pt x="4835198" y="1190375"/>
                  <a:pt x="5044104" y="1854168"/>
                  <a:pt x="5044104" y="2592438"/>
                </a:cubicBezTo>
                <a:cubicBezTo>
                  <a:pt x="5044104" y="2886985"/>
                  <a:pt x="4963247" y="3123382"/>
                  <a:pt x="4782050" y="3358996"/>
                </a:cubicBezTo>
                <a:cubicBezTo>
                  <a:pt x="4592516" y="3605460"/>
                  <a:pt x="4307730" y="3832465"/>
                  <a:pt x="4006167" y="4072775"/>
                </a:cubicBezTo>
                <a:cubicBezTo>
                  <a:pt x="3950530" y="4117058"/>
                  <a:pt x="3893052" y="4162907"/>
                  <a:pt x="3835576" y="4209314"/>
                </a:cubicBezTo>
                <a:cubicBezTo>
                  <a:pt x="3321099" y="4624632"/>
                  <a:pt x="2945605" y="4896924"/>
                  <a:pt x="2433835" y="4896924"/>
                </a:cubicBezTo>
                <a:cubicBezTo>
                  <a:pt x="1654054" y="4896924"/>
                  <a:pt x="1101803" y="4562680"/>
                  <a:pt x="587325" y="3779234"/>
                </a:cubicBezTo>
                <a:cubicBezTo>
                  <a:pt x="519999" y="3676690"/>
                  <a:pt x="454187" y="3583430"/>
                  <a:pt x="390540" y="3493298"/>
                </a:cubicBezTo>
                <a:cubicBezTo>
                  <a:pt x="126752" y="3119579"/>
                  <a:pt x="0" y="2925228"/>
                  <a:pt x="0" y="2592438"/>
                </a:cubicBezTo>
                <a:cubicBezTo>
                  <a:pt x="0" y="2261996"/>
                  <a:pt x="79450" y="1935577"/>
                  <a:pt x="235969" y="1622244"/>
                </a:cubicBezTo>
                <a:cubicBezTo>
                  <a:pt x="389133" y="1315731"/>
                  <a:pt x="608107" y="1035165"/>
                  <a:pt x="886724" y="788590"/>
                </a:cubicBezTo>
                <a:cubicBezTo>
                  <a:pt x="1160578" y="546153"/>
                  <a:pt x="1485846" y="346211"/>
                  <a:pt x="1827568" y="210454"/>
                </a:cubicBezTo>
                <a:cubicBezTo>
                  <a:pt x="2178491" y="70787"/>
                  <a:pt x="2534934" y="0"/>
                  <a:pt x="28866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122116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2E3AC6DE-0F13-EB8C-DCE8-CAB84FE0594B}"/>
              </a:ext>
            </a:extLst>
          </p:cNvPr>
          <p:cNvSpPr/>
          <p:nvPr/>
        </p:nvSpPr>
        <p:spPr>
          <a:xfrm>
            <a:off x="3282036" y="3426842"/>
            <a:ext cx="4887856" cy="47402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F25F00-A680-77D2-FDD8-3C35F4525CDF}"/>
              </a:ext>
            </a:extLst>
          </p:cNvPr>
          <p:cNvSpPr/>
          <p:nvPr/>
        </p:nvSpPr>
        <p:spPr>
          <a:xfrm>
            <a:off x="6848620" y="-676135"/>
            <a:ext cx="4923264" cy="47975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C4F915E-1FFA-9463-07E1-927BF75EF27E}"/>
              </a:ext>
            </a:extLst>
          </p:cNvPr>
          <p:cNvSpPr/>
          <p:nvPr/>
        </p:nvSpPr>
        <p:spPr>
          <a:xfrm>
            <a:off x="-724962" y="477686"/>
            <a:ext cx="3775613" cy="3650852"/>
          </a:xfrm>
          <a:prstGeom prst="ellipse">
            <a:avLst/>
          </a:prstGeom>
          <a:solidFill>
            <a:srgbClr val="7CA1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325307-2E51-4E9F-71BB-A9D281481721}"/>
              </a:ext>
            </a:extLst>
          </p:cNvPr>
          <p:cNvSpPr txBox="1"/>
          <p:nvPr/>
        </p:nvSpPr>
        <p:spPr>
          <a:xfrm>
            <a:off x="1537854" y="339436"/>
            <a:ext cx="912321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az-Cyrl-AZ" sz="3600" b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Times New Roman"/>
              </a:rPr>
              <a:t>Список использованных источников</a:t>
            </a:r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latin typeface="Microsoft Sans Serif"/>
              <a:ea typeface="Microsoft Sans Serif"/>
              <a:cs typeface="Microsoft Sans Serif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1C7B90-C67B-8EE4-CF3F-7C01DC01D57E}"/>
              </a:ext>
            </a:extLst>
          </p:cNvPr>
          <p:cNvSpPr txBox="1"/>
          <p:nvPr/>
        </p:nvSpPr>
        <p:spPr>
          <a:xfrm>
            <a:off x="310" y="987912"/>
            <a:ext cx="11772020" cy="67403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200" dirty="0">
                <a:latin typeface="Microsoft Sans Serif"/>
                <a:ea typeface="Microsoft Sans Serif"/>
                <a:cs typeface="Microsoft Sans Serif"/>
                <a:hlinkClick r:id="rId2"/>
              </a:rPr>
              <a:t>https://dailynewshungary.com/ru/%D0%BD%D0%B0%D1%86%D0%B8%D0%BE%D0%BD%D0%B0%D0%BB%D1%8C%D0%BD%D1%8B%D0%B5-%D1%81%D0%B8%D0%BC%D0%B2%D0%BE%D0%BB%D1%8B-%D0%B2%D0%B5%D0%BD%D0%B3%D1%80%D0%B8%D0%B8/#google_vignette</a:t>
            </a:r>
            <a:endParaRPr lang="en-US" sz="2200">
              <a:latin typeface="Microsoft Sans Serif"/>
              <a:ea typeface="Microsoft Sans Serif"/>
              <a:cs typeface="Microsoft Sans Serif"/>
            </a:endParaRPr>
          </a:p>
          <a:p>
            <a:r>
              <a:rPr lang="en-US" sz="2200" dirty="0">
                <a:latin typeface="Microsoft Sans Serif"/>
                <a:ea typeface="+mn-lt"/>
                <a:cs typeface="+mn-lt"/>
                <a:hlinkClick r:id="rId3"/>
              </a:rPr>
              <a:t>https://debrecen.mid.ru/ru/countries/hengary/about/</a:t>
            </a:r>
            <a:endParaRPr lang="en-US" sz="2200">
              <a:latin typeface="Microsoft Sans Serif"/>
              <a:ea typeface="Meiryo"/>
              <a:cs typeface="Microsoft Sans Serif"/>
            </a:endParaRPr>
          </a:p>
          <a:p>
            <a:r>
              <a:rPr lang="en-US" sz="2200" dirty="0">
                <a:latin typeface="Microsoft Sans Serif"/>
                <a:ea typeface="+mn-lt"/>
                <a:cs typeface="+mn-lt"/>
                <a:hlinkClick r:id="rId4"/>
              </a:rPr>
              <a:t>https://www.sravni.ru/enciklopediya/info/valjuta-vengrii/</a:t>
            </a:r>
            <a:endParaRPr lang="en-US" sz="2200">
              <a:latin typeface="Microsoft Sans Serif"/>
              <a:ea typeface="+mn-lt"/>
              <a:cs typeface="+mn-lt"/>
            </a:endParaRPr>
          </a:p>
          <a:p>
            <a:r>
              <a:rPr lang="en-US" sz="2200" dirty="0">
                <a:latin typeface="Microsoft Sans Serif"/>
                <a:ea typeface="+mn-lt"/>
                <a:cs typeface="+mn-lt"/>
                <a:hlinkClick r:id="rId5"/>
              </a:rPr>
              <a:t>https://mirbezviz.com/news/top-blyud-vengrii/#fourth_content</a:t>
            </a:r>
            <a:endParaRPr lang="en-US" sz="2200">
              <a:latin typeface="Microsoft Sans Serif"/>
              <a:ea typeface="Meiryo"/>
              <a:cs typeface="Microsoft Sans Serif"/>
            </a:endParaRPr>
          </a:p>
          <a:p>
            <a:r>
              <a:rPr lang="en-US" sz="2200" dirty="0">
                <a:latin typeface="Microsoft Sans Serif"/>
                <a:ea typeface="+mn-lt"/>
                <a:cs typeface="+mn-lt"/>
                <a:hlinkClick r:id="rId6"/>
              </a:rPr>
              <a:t>https://helpers-hu.translate.goog/other/russian-cultural-life-budapest/?_x_tr_sl=en&amp;_x_tr_tl=pl&amp;_x_tr_hl=pl&amp;_x_tr_pto=rq</a:t>
            </a:r>
            <a:endParaRPr lang="en-US" sz="2200">
              <a:latin typeface="Microsoft Sans Serif"/>
              <a:ea typeface="+mn-lt"/>
              <a:cs typeface="+mn-lt"/>
            </a:endParaRPr>
          </a:p>
          <a:p>
            <a:r>
              <a:rPr lang="en-US" sz="2200" dirty="0">
                <a:latin typeface="Microsoft Sans Serif"/>
                <a:ea typeface="+mn-lt"/>
                <a:cs typeface="+mn-lt"/>
                <a:hlinkClick r:id="rId7"/>
              </a:rPr>
              <a:t>https://top10.travel/dostoprimechatelnosti-vengrii/</a:t>
            </a:r>
            <a:endParaRPr lang="en-US" sz="2200">
              <a:latin typeface="Microsoft Sans Serif"/>
              <a:ea typeface="+mn-lt"/>
              <a:cs typeface="+mn-lt"/>
            </a:endParaRPr>
          </a:p>
          <a:p>
            <a:r>
              <a:rPr lang="en-US" sz="2200" dirty="0">
                <a:solidFill>
                  <a:srgbClr val="262626"/>
                </a:solidFill>
                <a:latin typeface="Microsoft Sans Serif"/>
                <a:ea typeface="+mn-lt"/>
                <a:cs typeface="+mn-lt"/>
                <a:hlinkClick r:id="rId8"/>
              </a:rPr>
              <a:t>Венгрия — Википедия (wikipedia.org)</a:t>
            </a:r>
            <a:endParaRPr lang="en-US" sz="2200">
              <a:latin typeface="Microsoft Sans Serif"/>
              <a:ea typeface="Microsoft Sans Serif"/>
              <a:cs typeface="Microsoft Sans Serif"/>
            </a:endParaRPr>
          </a:p>
          <a:p>
            <a:r>
              <a:rPr lang="en-US" sz="2200" dirty="0">
                <a:latin typeface="Microsoft Sans Serif"/>
                <a:ea typeface="+mn-lt"/>
                <a:cs typeface="+mn-lt"/>
                <a:hlinkClick r:id="rId9"/>
              </a:rPr>
              <a:t>https://whc.unesco.org/</a:t>
            </a:r>
            <a:endParaRPr lang="en-US" sz="2200">
              <a:latin typeface="Microsoft Sans Serif"/>
              <a:ea typeface="+mn-lt"/>
              <a:cs typeface="+mn-lt"/>
            </a:endParaRPr>
          </a:p>
          <a:p>
            <a:r>
              <a:rPr lang="en-US" sz="2200" dirty="0">
                <a:ea typeface="+mn-lt"/>
                <a:cs typeface="+mn-lt"/>
                <a:hlinkClick r:id="rId10"/>
              </a:rPr>
              <a:t>https://ru.wikipedia.org/wiki/%D0%93%D0%BE%D1%81%D1%83%D0%B4%D0%B0%D1%80%D1%81%D1%82%D0%B2%D0%B5%D0%BD%D0%BD%D1%8B%D0%B9_%D1%81%D1%82%D1%80%D0%BE%D0%B9_%D0%92%D0%B5%D0%BD%D0%B3%D1%80%D0%B8%D0%B8</a:t>
            </a:r>
            <a:endParaRPr lang="en-US" sz="2200">
              <a:ea typeface="Meiryo"/>
            </a:endParaRPr>
          </a:p>
          <a:p>
            <a:r>
              <a:rPr lang="en-US" sz="2200" dirty="0">
                <a:ea typeface="+mn-lt"/>
                <a:cs typeface="+mn-lt"/>
                <a:hlinkClick r:id="rId11"/>
              </a:rPr>
              <a:t>https://travelask.ru/articles/samye-krasivye-goroda-vengrii</a:t>
            </a:r>
            <a:endParaRPr lang="en-US" sz="2200">
              <a:ea typeface="+mn-lt"/>
              <a:cs typeface="+mn-lt"/>
            </a:endParaRPr>
          </a:p>
          <a:p>
            <a:endParaRPr lang="en-US" sz="2000" dirty="0">
              <a:ea typeface="+mn-lt"/>
              <a:cs typeface="+mn-lt"/>
            </a:endParaRPr>
          </a:p>
          <a:p>
            <a:endParaRPr lang="en-US" sz="2000" dirty="0">
              <a:ea typeface="Meiryo"/>
            </a:endParaRPr>
          </a:p>
          <a:p>
            <a:endParaRPr lang="en-US">
              <a:ea typeface="Meiryo"/>
            </a:endParaRPr>
          </a:p>
        </p:txBody>
      </p:sp>
    </p:spTree>
    <p:extLst>
      <p:ext uri="{BB962C8B-B14F-4D97-AF65-F5344CB8AC3E}">
        <p14:creationId xmlns:p14="http://schemas.microsoft.com/office/powerpoint/2010/main" val="3370835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73BB2B45-2FDE-8933-BDDF-CEADB435E139}"/>
              </a:ext>
            </a:extLst>
          </p:cNvPr>
          <p:cNvSpPr/>
          <p:nvPr/>
        </p:nvSpPr>
        <p:spPr>
          <a:xfrm rot="1860000">
            <a:off x="6202426" y="498216"/>
            <a:ext cx="4052704" cy="4329725"/>
          </a:xfrm>
          <a:prstGeom prst="heart">
            <a:avLst/>
          </a:prstGeom>
          <a:solidFill>
            <a:srgbClr val="7CA1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EDB3A5A-F997-902E-C959-45AC9D44789D}"/>
              </a:ext>
            </a:extLst>
          </p:cNvPr>
          <p:cNvSpPr/>
          <p:nvPr/>
        </p:nvSpPr>
        <p:spPr>
          <a:xfrm rot="-1440000">
            <a:off x="331018" y="351133"/>
            <a:ext cx="3571675" cy="3285571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F945FAA-2649-7FA5-E26E-4095F12D2797}"/>
              </a:ext>
            </a:extLst>
          </p:cNvPr>
          <p:cNvSpPr/>
          <p:nvPr/>
        </p:nvSpPr>
        <p:spPr>
          <a:xfrm rot="1500000">
            <a:off x="2733821" y="3715755"/>
            <a:ext cx="3357701" cy="3148858"/>
          </a:xfrm>
          <a:prstGeom prst="hear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1E6493-9B8C-EE96-C77E-5136CD82F135}"/>
              </a:ext>
            </a:extLst>
          </p:cNvPr>
          <p:cNvSpPr txBox="1"/>
          <p:nvPr/>
        </p:nvSpPr>
        <p:spPr>
          <a:xfrm>
            <a:off x="1842957" y="1073295"/>
            <a:ext cx="8196511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az-Cyrl-AZ" sz="80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спасибо за </a:t>
            </a:r>
            <a:r>
              <a:rPr lang="az-Cyrl-AZ" sz="80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Times New Roman"/>
                <a:cs typeface="Times New Roman"/>
              </a:rPr>
              <a:t>​</a:t>
            </a:r>
            <a:br>
              <a:rPr lang="az-Cyrl-AZ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Times New Roman"/>
                <a:cs typeface="Times New Roman"/>
              </a:rPr>
            </a:br>
            <a:r>
              <a:rPr lang="az-Cyrl-AZ" sz="80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ваше внимание</a:t>
            </a:r>
            <a:r>
              <a:rPr lang="az-Cyrl-AZ" sz="8000" b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!</a:t>
            </a:r>
            <a:endParaRPr lang="en-US" sz="8000">
              <a:solidFill>
                <a:schemeClr val="tx1">
                  <a:lumMod val="75000"/>
                  <a:lumOff val="25000"/>
                </a:schemeClr>
              </a:solidFill>
              <a:latin typeface="Microsoft Sans Serif"/>
              <a:ea typeface="Microsoft Sans Serif"/>
              <a:cs typeface="Microsoft Sans Serif"/>
            </a:endParaRPr>
          </a:p>
        </p:txBody>
      </p:sp>
      <p:pic>
        <p:nvPicPr>
          <p:cNvPr id="9" name="Picture 8" descr="A cartoon of a teddy bear holding a yellow flower&#10;&#10;Description automatically generated">
            <a:extLst>
              <a:ext uri="{FF2B5EF4-FFF2-40B4-BE49-F238E27FC236}">
                <a16:creationId xmlns:a16="http://schemas.microsoft.com/office/drawing/2014/main" id="{6E77EA36-8780-4A12-17A4-67D270900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099" y="3976254"/>
            <a:ext cx="6670964" cy="447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760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A7DD1FD-A2C0-1659-9663-9D4E16A966FE}"/>
              </a:ext>
            </a:extLst>
          </p:cNvPr>
          <p:cNvSpPr/>
          <p:nvPr/>
        </p:nvSpPr>
        <p:spPr>
          <a:xfrm>
            <a:off x="-353598" y="1715865"/>
            <a:ext cx="3062400" cy="2923856"/>
          </a:xfrm>
          <a:prstGeom prst="ellipse">
            <a:avLst/>
          </a:prstGeom>
          <a:solidFill>
            <a:srgbClr val="7CA1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18A578D-77A5-D4D3-11D7-14F071FFEBBE}"/>
              </a:ext>
            </a:extLst>
          </p:cNvPr>
          <p:cNvSpPr/>
          <p:nvPr/>
        </p:nvSpPr>
        <p:spPr>
          <a:xfrm>
            <a:off x="6428508" y="-6927"/>
            <a:ext cx="2396836" cy="246610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2EA5DF3-CBBF-9FE7-E943-C17517BA5AF4}"/>
              </a:ext>
            </a:extLst>
          </p:cNvPr>
          <p:cNvSpPr/>
          <p:nvPr/>
        </p:nvSpPr>
        <p:spPr>
          <a:xfrm>
            <a:off x="4181591" y="4141062"/>
            <a:ext cx="2812472" cy="27847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04AB17-86B0-C2C1-BD67-D6C5BDF51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518" y="442913"/>
            <a:ext cx="6823513" cy="1639888"/>
          </a:xfrm>
        </p:spPr>
        <p:txBody>
          <a:bodyPr vert="horz" lIns="109728" tIns="109728" rIns="109728" bIns="91440" rtlCol="0" anchor="b"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ru-RU" sz="3600" baseline="0" dirty="0">
                <a:latin typeface="Microsoft Sans Serif"/>
                <a:ea typeface="Microsoft Sans Serif"/>
                <a:cs typeface="Microsoft Sans Serif"/>
              </a:rPr>
              <a:t>На каком транспорте можно </a:t>
            </a:r>
            <a:r>
              <a:rPr lang="ru-RU" sz="3600" dirty="0">
                <a:latin typeface="Microsoft Sans Serif"/>
                <a:ea typeface="Times New Roman"/>
                <a:cs typeface="Times New Roman"/>
              </a:rPr>
              <a:t>​</a:t>
            </a:r>
            <a:br>
              <a:rPr lang="ru-RU" sz="3600" dirty="0">
                <a:latin typeface="Microsoft Sans Serif"/>
                <a:ea typeface="Times New Roman"/>
                <a:cs typeface="Times New Roman"/>
              </a:rPr>
            </a:br>
            <a:r>
              <a:rPr lang="ru-RU" sz="3600" baseline="0" dirty="0">
                <a:latin typeface="Microsoft Sans Serif"/>
                <a:ea typeface="Microsoft Sans Serif"/>
                <a:cs typeface="Microsoft Sans Serif"/>
              </a:rPr>
              <a:t>въехать в </a:t>
            </a:r>
            <a:r>
              <a:rPr lang="en-US" sz="3600" err="1">
                <a:latin typeface="Microsoft Sans Serif"/>
                <a:ea typeface="Microsoft Sans Serif"/>
                <a:cs typeface="Microsoft Sans Serif"/>
              </a:rPr>
              <a:t>Венгри</a:t>
            </a:r>
            <a:r>
              <a:rPr lang="ru-RU" sz="3600" dirty="0">
                <a:latin typeface="Microsoft Sans Serif"/>
                <a:ea typeface="Microsoft Sans Serif"/>
                <a:cs typeface="Microsoft Sans Serif"/>
              </a:rPr>
              <a:t>ю</a:t>
            </a:r>
            <a:r>
              <a:rPr lang="ru-RU" b="1" baseline="0" dirty="0">
                <a:latin typeface="Microsoft Sans Serif"/>
                <a:ea typeface="Microsoft Sans Serif"/>
                <a:cs typeface="Microsoft Sans Serif"/>
              </a:rPr>
              <a:t>?</a:t>
            </a:r>
            <a:r>
              <a:rPr lang="ru-RU" dirty="0">
                <a:latin typeface="Microsoft Sans Serif"/>
                <a:ea typeface="Times New Roman"/>
                <a:cs typeface="Times New Roman"/>
              </a:rPr>
              <a:t>​</a:t>
            </a:r>
            <a:endParaRPr lang="en-US" dirty="0">
              <a:latin typeface="Microsoft Sans Serif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9D5A82-84E1-5B2B-62F6-8B8AF3994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519" y="2312988"/>
            <a:ext cx="5271804" cy="3651250"/>
          </a:xfrm>
        </p:spPr>
        <p:txBody>
          <a:bodyPr vert="horz" lIns="109728" tIns="109728" rIns="109728" bIns="91440" rtlCol="0" anchor="t">
            <a:noAutofit/>
          </a:bodyPr>
          <a:lstStyle/>
          <a:p>
            <a:r>
              <a:rPr lang="ru-RU" sz="2400">
                <a:latin typeface="Microsoft Sans Serif"/>
                <a:ea typeface="Microsoft Sans Serif"/>
                <a:cs typeface="Microsoft Sans Serif"/>
              </a:rPr>
              <a:t>В Венгрию можно добраться на поезде из Варшавы. Дорога занимает около 11 часов, стоимость билета в одну сторону – около 4300 рублей. Поезд доходит до Будапешта, откуда можно добраться в любую часть Венгрии.</a:t>
            </a:r>
            <a:endParaRPr lang="en-US" sz="2400">
              <a:latin typeface="Microsoft Sans Serif"/>
              <a:ea typeface="Microsoft Sans Serif"/>
              <a:cs typeface="Microsoft Sans Serif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77485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5C54A75-E44A-4147-B9D0-FF46CFD31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4925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Picture 2" descr="A map with a route&#10;&#10;Description automatically generated">
            <a:extLst>
              <a:ext uri="{FF2B5EF4-FFF2-40B4-BE49-F238E27FC236}">
                <a16:creationId xmlns:a16="http://schemas.microsoft.com/office/drawing/2014/main" id="{FE6A81AE-02A0-B8F7-6C1F-E79077B6BF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03" r="2" b="2"/>
          <a:stretch/>
        </p:blipFill>
        <p:spPr>
          <a:xfrm>
            <a:off x="7203882" y="10"/>
            <a:ext cx="4988118" cy="6857990"/>
          </a:xfrm>
          <a:custGeom>
            <a:avLst/>
            <a:gdLst/>
            <a:ahLst/>
            <a:cxnLst/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46193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C14302F-E955-47D0-A56B-D1D1A6953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7AFE313-7B95-E403-D209-7AD4D2FF2946}"/>
              </a:ext>
            </a:extLst>
          </p:cNvPr>
          <p:cNvSpPr/>
          <p:nvPr/>
        </p:nvSpPr>
        <p:spPr>
          <a:xfrm>
            <a:off x="5153890" y="2874818"/>
            <a:ext cx="3214254" cy="332508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9A6B3AC-59EE-93FC-AA83-E3E7CEBAC0A8}"/>
              </a:ext>
            </a:extLst>
          </p:cNvPr>
          <p:cNvSpPr/>
          <p:nvPr/>
        </p:nvSpPr>
        <p:spPr>
          <a:xfrm>
            <a:off x="2172682" y="-264683"/>
            <a:ext cx="2812472" cy="27847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3B48B5-7E74-122C-F3D3-70CB7309F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0335" y="-707015"/>
            <a:ext cx="7134415" cy="1843087"/>
          </a:xfrm>
        </p:spPr>
        <p:txBody>
          <a:bodyPr anchor="b">
            <a:normAutofit/>
          </a:bodyPr>
          <a:lstStyle/>
          <a:p>
            <a:r>
              <a:rPr lang="az-Cyrl-AZ" baseline="0">
                <a:latin typeface="Microsoft Sans Serif"/>
                <a:ea typeface="Microsoft Sans Serif"/>
                <a:cs typeface="Microsoft Sans Serif"/>
              </a:rPr>
              <a:t>Символы</a:t>
            </a:r>
            <a:r>
              <a:rPr lang="az-Cyrl-AZ">
                <a:latin typeface="Microsoft Sans Serif"/>
                <a:ea typeface="Microsoft Sans Serif"/>
                <a:cs typeface="Microsoft Sans Serif"/>
              </a:rPr>
              <a:t> </a:t>
            </a:r>
            <a:r>
              <a:rPr lang="en-US" err="1">
                <a:latin typeface="Microsoft Sans Serif"/>
                <a:ea typeface="+mj-lt"/>
                <a:cs typeface="+mj-lt"/>
              </a:rPr>
              <a:t>Венгрии</a:t>
            </a:r>
            <a:endParaRPr lang="en-US" err="1">
              <a:latin typeface="Microsoft Sans Serif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38E15C2-FFE3-4AD9-B8E8-4B895DB2E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87256" y="0"/>
            <a:ext cx="3404592" cy="2880968"/>
          </a:xfrm>
          <a:custGeom>
            <a:avLst/>
            <a:gdLst>
              <a:gd name="connsiteX0" fmla="*/ 30625 w 3404592"/>
              <a:gd name="connsiteY0" fmla="*/ 0 h 2880968"/>
              <a:gd name="connsiteX1" fmla="*/ 3404591 w 3404592"/>
              <a:gd name="connsiteY1" fmla="*/ 0 h 2880968"/>
              <a:gd name="connsiteX2" fmla="*/ 3404592 w 3404592"/>
              <a:gd name="connsiteY2" fmla="*/ 2363677 h 2880968"/>
              <a:gd name="connsiteX3" fmla="*/ 3368234 w 3404592"/>
              <a:gd name="connsiteY3" fmla="*/ 2400463 h 2880968"/>
              <a:gd name="connsiteX4" fmla="*/ 2673169 w 3404592"/>
              <a:gd name="connsiteY4" fmla="*/ 2691710 h 2880968"/>
              <a:gd name="connsiteX5" fmla="*/ 2383908 w 3404592"/>
              <a:gd name="connsiteY5" fmla="*/ 2766733 h 2880968"/>
              <a:gd name="connsiteX6" fmla="*/ 580011 w 3404592"/>
              <a:gd name="connsiteY6" fmla="*/ 2455996 h 2880968"/>
              <a:gd name="connsiteX7" fmla="*/ 103935 w 3404592"/>
              <a:gd name="connsiteY7" fmla="*/ 1224395 h 2880968"/>
              <a:gd name="connsiteX8" fmla="*/ 76737 w 3404592"/>
              <a:gd name="connsiteY8" fmla="*/ 1040246 h 2880968"/>
              <a:gd name="connsiteX9" fmla="*/ 6986 w 3404592"/>
              <a:gd name="connsiteY9" fmla="*/ 142569 h 288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04592" h="2880968">
                <a:moveTo>
                  <a:pt x="30625" y="0"/>
                </a:moveTo>
                <a:lnTo>
                  <a:pt x="3404591" y="0"/>
                </a:lnTo>
                <a:lnTo>
                  <a:pt x="3404592" y="2363677"/>
                </a:lnTo>
                <a:lnTo>
                  <a:pt x="3368234" y="2400463"/>
                </a:lnTo>
                <a:cubicBezTo>
                  <a:pt x="3196560" y="2556781"/>
                  <a:pt x="3007578" y="2609148"/>
                  <a:pt x="2673169" y="2691710"/>
                </a:cubicBezTo>
                <a:cubicBezTo>
                  <a:pt x="2580978" y="2714454"/>
                  <a:pt x="2485617" y="2738008"/>
                  <a:pt x="2383908" y="2766733"/>
                </a:cubicBezTo>
                <a:cubicBezTo>
                  <a:pt x="1606788" y="2986132"/>
                  <a:pt x="1067300" y="2893177"/>
                  <a:pt x="580011" y="2455996"/>
                </a:cubicBezTo>
                <a:cubicBezTo>
                  <a:pt x="260201" y="2169073"/>
                  <a:pt x="183906" y="1782048"/>
                  <a:pt x="103935" y="1224395"/>
                </a:cubicBezTo>
                <a:cubicBezTo>
                  <a:pt x="95007" y="1162089"/>
                  <a:pt x="85753" y="1100145"/>
                  <a:pt x="76737" y="1040246"/>
                </a:cubicBezTo>
                <a:cubicBezTo>
                  <a:pt x="28042" y="715402"/>
                  <a:pt x="-17905" y="408591"/>
                  <a:pt x="6986" y="142569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8C77608-4664-06EA-479E-F51D39236BC9}"/>
              </a:ext>
            </a:extLst>
          </p:cNvPr>
          <p:cNvSpPr/>
          <p:nvPr/>
        </p:nvSpPr>
        <p:spPr>
          <a:xfrm>
            <a:off x="209549" y="4223537"/>
            <a:ext cx="2799164" cy="2716038"/>
          </a:xfrm>
          <a:prstGeom prst="ellipse">
            <a:avLst/>
          </a:prstGeom>
          <a:solidFill>
            <a:srgbClr val="7CA1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45FD7F6-BF7B-4588-AE38-90035891A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11772" y="0"/>
            <a:ext cx="3580076" cy="3029264"/>
          </a:xfrm>
          <a:custGeom>
            <a:avLst/>
            <a:gdLst>
              <a:gd name="connsiteX0" fmla="*/ 19381 w 3580076"/>
              <a:gd name="connsiteY0" fmla="*/ 0 h 3029264"/>
              <a:gd name="connsiteX1" fmla="*/ 3580076 w 3580076"/>
              <a:gd name="connsiteY1" fmla="*/ 0 h 3029264"/>
              <a:gd name="connsiteX2" fmla="*/ 3580076 w 3580076"/>
              <a:gd name="connsiteY2" fmla="*/ 2559343 h 3029264"/>
              <a:gd name="connsiteX3" fmla="*/ 3556258 w 3580076"/>
              <a:gd name="connsiteY3" fmla="*/ 2578706 h 3029264"/>
              <a:gd name="connsiteX4" fmla="*/ 2887450 w 3580076"/>
              <a:gd name="connsiteY4" fmla="*/ 2826324 h 3029264"/>
              <a:gd name="connsiteX5" fmla="*/ 2575407 w 3580076"/>
              <a:gd name="connsiteY5" fmla="*/ 2906908 h 3029264"/>
              <a:gd name="connsiteX6" fmla="*/ 628491 w 3580076"/>
              <a:gd name="connsiteY6" fmla="*/ 2569492 h 3029264"/>
              <a:gd name="connsiteX7" fmla="*/ 113276 w 3580076"/>
              <a:gd name="connsiteY7" fmla="*/ 1240251 h 3029264"/>
              <a:gd name="connsiteX8" fmla="*/ 83702 w 3580076"/>
              <a:gd name="connsiteY8" fmla="*/ 1041556 h 3029264"/>
              <a:gd name="connsiteX9" fmla="*/ 7347 w 3580076"/>
              <a:gd name="connsiteY9" fmla="*/ 73049 h 30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0076" h="3029264">
                <a:moveTo>
                  <a:pt x="19381" y="0"/>
                </a:moveTo>
                <a:lnTo>
                  <a:pt x="3580076" y="0"/>
                </a:lnTo>
                <a:lnTo>
                  <a:pt x="3580076" y="2559343"/>
                </a:lnTo>
                <a:lnTo>
                  <a:pt x="3556258" y="2578706"/>
                </a:lnTo>
                <a:cubicBezTo>
                  <a:pt x="3390615" y="2698133"/>
                  <a:pt x="3196665" y="2750327"/>
                  <a:pt x="2887450" y="2826324"/>
                </a:cubicBezTo>
                <a:cubicBezTo>
                  <a:pt x="2787996" y="2850747"/>
                  <a:pt x="2685123" y="2876042"/>
                  <a:pt x="2575407" y="2906908"/>
                </a:cubicBezTo>
                <a:cubicBezTo>
                  <a:pt x="1737105" y="3142655"/>
                  <a:pt x="1154843" y="3041718"/>
                  <a:pt x="628491" y="2569492"/>
                </a:cubicBezTo>
                <a:cubicBezTo>
                  <a:pt x="283045" y="2259569"/>
                  <a:pt x="200247" y="1841949"/>
                  <a:pt x="113276" y="1240251"/>
                </a:cubicBezTo>
                <a:cubicBezTo>
                  <a:pt x="103566" y="1173024"/>
                  <a:pt x="93505" y="1106186"/>
                  <a:pt x="83702" y="1041556"/>
                </a:cubicBezTo>
                <a:cubicBezTo>
                  <a:pt x="30763" y="691052"/>
                  <a:pt x="-19190" y="360006"/>
                  <a:pt x="7347" y="73049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A287970-7F13-4D1F-AF7F-E0B649F25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97970" y="0"/>
            <a:ext cx="3293877" cy="2743212"/>
          </a:xfrm>
          <a:custGeom>
            <a:avLst/>
            <a:gdLst>
              <a:gd name="connsiteX0" fmla="*/ 37772 w 3293877"/>
              <a:gd name="connsiteY0" fmla="*/ 0 h 2743212"/>
              <a:gd name="connsiteX1" fmla="*/ 3293877 w 3293877"/>
              <a:gd name="connsiteY1" fmla="*/ 0 h 2743212"/>
              <a:gd name="connsiteX2" fmla="*/ 3293877 w 3293877"/>
              <a:gd name="connsiteY2" fmla="*/ 2133887 h 2743212"/>
              <a:gd name="connsiteX3" fmla="*/ 3222757 w 3293877"/>
              <a:gd name="connsiteY3" fmla="*/ 2223039 h 2743212"/>
              <a:gd name="connsiteX4" fmla="*/ 2503136 w 3293877"/>
              <a:gd name="connsiteY4" fmla="*/ 2565392 h 2743212"/>
              <a:gd name="connsiteX5" fmla="*/ 2232111 w 3293877"/>
              <a:gd name="connsiteY5" fmla="*/ 2635826 h 2743212"/>
              <a:gd name="connsiteX6" fmla="*/ 542319 w 3293877"/>
              <a:gd name="connsiteY6" fmla="*/ 2345567 h 2743212"/>
              <a:gd name="connsiteX7" fmla="*/ 96920 w 3293877"/>
              <a:gd name="connsiteY7" fmla="*/ 1191868 h 2743212"/>
              <a:gd name="connsiteX8" fmla="*/ 71529 w 3293877"/>
              <a:gd name="connsiteY8" fmla="*/ 1019346 h 2743212"/>
              <a:gd name="connsiteX9" fmla="*/ 6623 w 3293877"/>
              <a:gd name="connsiteY9" fmla="*/ 178315 h 2743212"/>
              <a:gd name="connsiteX10" fmla="*/ 34833 w 3293877"/>
              <a:gd name="connsiteY10" fmla="*/ 8680 h 274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93877" h="2743212">
                <a:moveTo>
                  <a:pt x="37772" y="0"/>
                </a:moveTo>
                <a:lnTo>
                  <a:pt x="3293877" y="0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03296FF-275D-4B43-B5B2-F04190E05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2156" y="3297832"/>
            <a:ext cx="5959692" cy="3560169"/>
          </a:xfrm>
          <a:custGeom>
            <a:avLst/>
            <a:gdLst>
              <a:gd name="connsiteX0" fmla="*/ 3008109 w 5959692"/>
              <a:gd name="connsiteY0" fmla="*/ 42 h 3560169"/>
              <a:gd name="connsiteX1" fmla="*/ 4702247 w 5959692"/>
              <a:gd name="connsiteY1" fmla="*/ 626282 h 3560169"/>
              <a:gd name="connsiteX2" fmla="*/ 5069411 w 5959692"/>
              <a:gd name="connsiteY2" fmla="*/ 865826 h 3560169"/>
              <a:gd name="connsiteX3" fmla="*/ 5895906 w 5959692"/>
              <a:gd name="connsiteY3" fmla="*/ 1594994 h 3560169"/>
              <a:gd name="connsiteX4" fmla="*/ 5959691 w 5959692"/>
              <a:gd name="connsiteY4" fmla="*/ 1728783 h 3560169"/>
              <a:gd name="connsiteX5" fmla="*/ 5959692 w 5959692"/>
              <a:gd name="connsiteY5" fmla="*/ 3560169 h 3560169"/>
              <a:gd name="connsiteX6" fmla="*/ 635 w 5959692"/>
              <a:gd name="connsiteY6" fmla="*/ 3560169 h 3560169"/>
              <a:gd name="connsiteX7" fmla="*/ 0 w 5959692"/>
              <a:gd name="connsiteY7" fmla="*/ 3534810 h 3560169"/>
              <a:gd name="connsiteX8" fmla="*/ 56896 w 5959692"/>
              <a:gd name="connsiteY8" fmla="*/ 3142342 h 3560169"/>
              <a:gd name="connsiteX9" fmla="*/ 605568 w 5959692"/>
              <a:gd name="connsiteY9" fmla="*/ 1932853 h 3560169"/>
              <a:gd name="connsiteX10" fmla="*/ 736162 w 5959692"/>
              <a:gd name="connsiteY10" fmla="*/ 1690788 h 3560169"/>
              <a:gd name="connsiteX11" fmla="*/ 2021319 w 5959692"/>
              <a:gd name="connsiteY11" fmla="*/ 209863 h 3560169"/>
              <a:gd name="connsiteX12" fmla="*/ 3008109 w 5959692"/>
              <a:gd name="connsiteY12" fmla="*/ 42 h 356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59692" h="3560169">
                <a:moveTo>
                  <a:pt x="3008109" y="42"/>
                </a:moveTo>
                <a:cubicBezTo>
                  <a:pt x="3549058" y="3372"/>
                  <a:pt x="4091345" y="208628"/>
                  <a:pt x="4702247" y="626282"/>
                </a:cubicBezTo>
                <a:cubicBezTo>
                  <a:pt x="4830168" y="713755"/>
                  <a:pt x="4951806" y="791097"/>
                  <a:pt x="5069411" y="865826"/>
                </a:cubicBezTo>
                <a:cubicBezTo>
                  <a:pt x="5495976" y="1136988"/>
                  <a:pt x="5734167" y="1298128"/>
                  <a:pt x="5895906" y="1594994"/>
                </a:cubicBezTo>
                <a:lnTo>
                  <a:pt x="5959691" y="1728783"/>
                </a:lnTo>
                <a:lnTo>
                  <a:pt x="5959692" y="3560169"/>
                </a:lnTo>
                <a:lnTo>
                  <a:pt x="635" y="3560169"/>
                </a:lnTo>
                <a:lnTo>
                  <a:pt x="0" y="3534810"/>
                </a:lnTo>
                <a:cubicBezTo>
                  <a:pt x="2402" y="3407978"/>
                  <a:pt x="21463" y="3278501"/>
                  <a:pt x="56896" y="3142342"/>
                </a:cubicBezTo>
                <a:cubicBezTo>
                  <a:pt x="155720" y="2762537"/>
                  <a:pt x="374193" y="2359525"/>
                  <a:pt x="605568" y="1932853"/>
                </a:cubicBezTo>
                <a:cubicBezTo>
                  <a:pt x="648282" y="1854194"/>
                  <a:pt x="692359" y="1772817"/>
                  <a:pt x="736162" y="1690788"/>
                </a:cubicBezTo>
                <a:cubicBezTo>
                  <a:pt x="1128289" y="956620"/>
                  <a:pt x="1429537" y="456850"/>
                  <a:pt x="2021319" y="209863"/>
                </a:cubicBezTo>
                <a:cubicBezTo>
                  <a:pt x="2359453" y="68739"/>
                  <a:pt x="2683541" y="-1956"/>
                  <a:pt x="3008109" y="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CE2CF453-4871-4F22-8746-957F757DA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493" y="3105611"/>
            <a:ext cx="6141507" cy="3752389"/>
          </a:xfrm>
          <a:custGeom>
            <a:avLst/>
            <a:gdLst>
              <a:gd name="connsiteX0" fmla="*/ 3215595 w 6141507"/>
              <a:gd name="connsiteY0" fmla="*/ 37 h 3752389"/>
              <a:gd name="connsiteX1" fmla="*/ 5025810 w 6141507"/>
              <a:gd name="connsiteY1" fmla="*/ 667544 h 3752389"/>
              <a:gd name="connsiteX2" fmla="*/ 5418068 w 6141507"/>
              <a:gd name="connsiteY2" fmla="*/ 923043 h 3752389"/>
              <a:gd name="connsiteX3" fmla="*/ 6130109 w 6141507"/>
              <a:gd name="connsiteY3" fmla="*/ 1458777 h 3752389"/>
              <a:gd name="connsiteX4" fmla="*/ 6141506 w 6141507"/>
              <a:gd name="connsiteY4" fmla="*/ 1473047 h 3752389"/>
              <a:gd name="connsiteX5" fmla="*/ 6141507 w 6141507"/>
              <a:gd name="connsiteY5" fmla="*/ 3752389 h 3752389"/>
              <a:gd name="connsiteX6" fmla="*/ 0 w 6141507"/>
              <a:gd name="connsiteY6" fmla="*/ 3752389 h 3752389"/>
              <a:gd name="connsiteX7" fmla="*/ 7127 w 6141507"/>
              <a:gd name="connsiteY7" fmla="*/ 3638865 h 3752389"/>
              <a:gd name="connsiteX8" fmla="*/ 59603 w 6141507"/>
              <a:gd name="connsiteY8" fmla="*/ 3356358 h 3752389"/>
              <a:gd name="connsiteX9" fmla="*/ 646726 w 6141507"/>
              <a:gd name="connsiteY9" fmla="*/ 2064848 h 3752389"/>
              <a:gd name="connsiteX10" fmla="*/ 786444 w 6141507"/>
              <a:gd name="connsiteY10" fmla="*/ 1806355 h 3752389"/>
              <a:gd name="connsiteX11" fmla="*/ 2160845 w 6141507"/>
              <a:gd name="connsiteY11" fmla="*/ 224629 h 3752389"/>
              <a:gd name="connsiteX12" fmla="*/ 3215595 w 6141507"/>
              <a:gd name="connsiteY12" fmla="*/ 37 h 375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41507" h="3752389">
                <a:moveTo>
                  <a:pt x="3215595" y="37"/>
                </a:moveTo>
                <a:cubicBezTo>
                  <a:pt x="3793727" y="3265"/>
                  <a:pt x="4373168" y="222053"/>
                  <a:pt x="5025810" y="667544"/>
                </a:cubicBezTo>
                <a:cubicBezTo>
                  <a:pt x="5162471" y="760846"/>
                  <a:pt x="5292423" y="843339"/>
                  <a:pt x="5418068" y="923043"/>
                </a:cubicBezTo>
                <a:cubicBezTo>
                  <a:pt x="5743584" y="1129628"/>
                  <a:pt x="5966418" y="1276344"/>
                  <a:pt x="6130109" y="1458777"/>
                </a:cubicBezTo>
                <a:lnTo>
                  <a:pt x="6141506" y="1473047"/>
                </a:lnTo>
                <a:lnTo>
                  <a:pt x="6141507" y="3752389"/>
                </a:lnTo>
                <a:lnTo>
                  <a:pt x="0" y="3752389"/>
                </a:lnTo>
                <a:lnTo>
                  <a:pt x="7127" y="3638865"/>
                </a:lnTo>
                <a:cubicBezTo>
                  <a:pt x="16780" y="3547020"/>
                  <a:pt x="34303" y="3453276"/>
                  <a:pt x="59603" y="3356358"/>
                </a:cubicBezTo>
                <a:cubicBezTo>
                  <a:pt x="165452" y="2950843"/>
                  <a:pt x="399187" y="2520480"/>
                  <a:pt x="646726" y="2064848"/>
                </a:cubicBezTo>
                <a:cubicBezTo>
                  <a:pt x="692424" y="1980851"/>
                  <a:pt x="739580" y="1893951"/>
                  <a:pt x="786444" y="1806355"/>
                </a:cubicBezTo>
                <a:cubicBezTo>
                  <a:pt x="1205972" y="1022363"/>
                  <a:pt x="1528233" y="488656"/>
                  <a:pt x="2160845" y="224629"/>
                </a:cubicBezTo>
                <a:cubicBezTo>
                  <a:pt x="2522310" y="73767"/>
                  <a:pt x="2868717" y="-1899"/>
                  <a:pt x="3215595" y="37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3705B420-CA19-4291-B5C3-B6AA91968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814" y="3406834"/>
            <a:ext cx="5724034" cy="3451167"/>
          </a:xfrm>
          <a:custGeom>
            <a:avLst/>
            <a:gdLst>
              <a:gd name="connsiteX0" fmla="*/ 2808622 w 5724034"/>
              <a:gd name="connsiteY0" fmla="*/ 207 h 3451167"/>
              <a:gd name="connsiteX1" fmla="*/ 4400004 w 5724034"/>
              <a:gd name="connsiteY1" fmla="*/ 607462 h 3451167"/>
              <a:gd name="connsiteX2" fmla="*/ 4745277 w 5724034"/>
              <a:gd name="connsiteY2" fmla="*/ 837612 h 3451167"/>
              <a:gd name="connsiteX3" fmla="*/ 5584627 w 5724034"/>
              <a:gd name="connsiteY3" fmla="*/ 1665805 h 3451167"/>
              <a:gd name="connsiteX4" fmla="*/ 5682689 w 5724034"/>
              <a:gd name="connsiteY4" fmla="*/ 1947596 h 3451167"/>
              <a:gd name="connsiteX5" fmla="*/ 5724034 w 5724034"/>
              <a:gd name="connsiteY5" fmla="*/ 2133764 h 3451167"/>
              <a:gd name="connsiteX6" fmla="*/ 5724034 w 5724034"/>
              <a:gd name="connsiteY6" fmla="*/ 3254784 h 3451167"/>
              <a:gd name="connsiteX7" fmla="*/ 5682668 w 5724034"/>
              <a:gd name="connsiteY7" fmla="*/ 3451167 h 3451167"/>
              <a:gd name="connsiteX8" fmla="*/ 3398 w 5724034"/>
              <a:gd name="connsiteY8" fmla="*/ 3451167 h 3451167"/>
              <a:gd name="connsiteX9" fmla="*/ 0 w 5724034"/>
              <a:gd name="connsiteY9" fmla="*/ 3332475 h 3451167"/>
              <a:gd name="connsiteX10" fmla="*/ 51930 w 5724034"/>
              <a:gd name="connsiteY10" fmla="*/ 2960389 h 3451167"/>
              <a:gd name="connsiteX11" fmla="*/ 562146 w 5724034"/>
              <a:gd name="connsiteY11" fmla="*/ 1816544 h 3451167"/>
              <a:gd name="connsiteX12" fmla="*/ 683754 w 5724034"/>
              <a:gd name="connsiteY12" fmla="*/ 1587775 h 3451167"/>
              <a:gd name="connsiteX13" fmla="*/ 1883792 w 5724034"/>
              <a:gd name="connsiteY13" fmla="*/ 191878 h 3451167"/>
              <a:gd name="connsiteX14" fmla="*/ 2808622 w 5724034"/>
              <a:gd name="connsiteY14" fmla="*/ 207 h 3451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24034" h="3451167">
                <a:moveTo>
                  <a:pt x="2808622" y="207"/>
                </a:moveTo>
                <a:cubicBezTo>
                  <a:pt x="3316039" y="7471"/>
                  <a:pt x="3825452" y="206405"/>
                  <a:pt x="4400004" y="607462"/>
                </a:cubicBezTo>
                <a:cubicBezTo>
                  <a:pt x="4520314" y="691458"/>
                  <a:pt x="4634691" y="765791"/>
                  <a:pt x="4745277" y="837612"/>
                </a:cubicBezTo>
                <a:cubicBezTo>
                  <a:pt x="5203686" y="1135457"/>
                  <a:pt x="5430786" y="1295036"/>
                  <a:pt x="5584627" y="1665805"/>
                </a:cubicBezTo>
                <a:cubicBezTo>
                  <a:pt x="5622816" y="1757843"/>
                  <a:pt x="5655511" y="1851832"/>
                  <a:pt x="5682689" y="1947596"/>
                </a:cubicBezTo>
                <a:lnTo>
                  <a:pt x="5724034" y="2133764"/>
                </a:lnTo>
                <a:lnTo>
                  <a:pt x="5724034" y="3254784"/>
                </a:lnTo>
                <a:lnTo>
                  <a:pt x="5682668" y="3451167"/>
                </a:lnTo>
                <a:lnTo>
                  <a:pt x="3398" y="3451167"/>
                </a:lnTo>
                <a:lnTo>
                  <a:pt x="0" y="3332475"/>
                </a:lnTo>
                <a:cubicBezTo>
                  <a:pt x="1789" y="3212109"/>
                  <a:pt x="19193" y="3089357"/>
                  <a:pt x="51930" y="2960389"/>
                </a:cubicBezTo>
                <a:cubicBezTo>
                  <a:pt x="143234" y="2600640"/>
                  <a:pt x="346682" y="2219774"/>
                  <a:pt x="562146" y="1816544"/>
                </a:cubicBezTo>
                <a:cubicBezTo>
                  <a:pt x="601922" y="1742209"/>
                  <a:pt x="642967" y="1665303"/>
                  <a:pt x="683754" y="1587775"/>
                </a:cubicBezTo>
                <a:cubicBezTo>
                  <a:pt x="1048876" y="893902"/>
                  <a:pt x="1329611" y="421821"/>
                  <a:pt x="1883792" y="191878"/>
                </a:cubicBezTo>
                <a:cubicBezTo>
                  <a:pt x="2200442" y="60492"/>
                  <a:pt x="2504173" y="-4151"/>
                  <a:pt x="2808622" y="20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ECAED-DCF0-2E36-38CB-ED1917BEB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88615" y="868051"/>
            <a:ext cx="8866874" cy="5994641"/>
          </a:xfrm>
        </p:spPr>
        <p:txBody>
          <a:bodyPr vert="horz" lIns="109728" tIns="109728" rIns="109728" bIns="91440" rtlCol="0" anchor="t">
            <a:normAutofit fontScale="92500"/>
          </a:bodyPr>
          <a:lstStyle/>
          <a:p>
            <a:pPr>
              <a:lnSpc>
                <a:spcPct val="130000"/>
              </a:lnSpc>
            </a:pPr>
            <a:r>
              <a:rPr lang="ru-RU" sz="2400" b="1">
                <a:latin typeface="Microsoft Sans Serif"/>
                <a:ea typeface="+mn-lt"/>
                <a:cs typeface="+mn-lt"/>
              </a:rPr>
              <a:t>Национальный флаг Венгрии</a:t>
            </a:r>
            <a:r>
              <a:rPr lang="ru-RU" sz="2400">
                <a:latin typeface="Microsoft Sans Serif"/>
                <a:ea typeface="+mn-lt"/>
                <a:cs typeface="+mn-lt"/>
              </a:rPr>
              <a:t> В 1848 г. Государственный флаг Венгрии стал символом страны. Три цвета символизируют три добродетели: красный — силу, белый — верность, зеленый — надежду.</a:t>
            </a:r>
          </a:p>
          <a:p>
            <a:pPr>
              <a:lnSpc>
                <a:spcPct val="130000"/>
              </a:lnSpc>
            </a:pPr>
            <a:r>
              <a:rPr lang="ru-RU" sz="2400" b="1">
                <a:latin typeface="Microsoft Sans Serif"/>
                <a:ea typeface="+mn-lt"/>
                <a:cs typeface="+mn-lt"/>
              </a:rPr>
              <a:t>Герб Венгерской Республики</a:t>
            </a:r>
            <a:r>
              <a:rPr lang="ru-RU" sz="2400">
                <a:latin typeface="Microsoft Sans Serif"/>
                <a:ea typeface="+mn-lt"/>
                <a:cs typeface="+mn-lt"/>
              </a:rPr>
              <a:t> </a:t>
            </a:r>
            <a:r>
              <a:rPr lang="ru-RU" sz="2400">
                <a:solidFill>
                  <a:srgbClr val="2D363F"/>
                </a:solidFill>
                <a:latin typeface="Microsoft Sans Serif"/>
                <a:ea typeface="+mn-lt"/>
                <a:cs typeface="+mn-lt"/>
              </a:rPr>
              <a:t>– имеет форму щита с остроконечной основой, разделенного надвое вдоль, левое поле которого горизонтально разделено на семь красных и серебряных полос. С правой стороны, на красном поле, находится зеленое </a:t>
            </a:r>
            <a:r>
              <a:rPr lang="ru-RU" sz="2400" err="1">
                <a:solidFill>
                  <a:srgbClr val="2D363F"/>
                </a:solidFill>
                <a:latin typeface="Microsoft Sans Serif"/>
                <a:ea typeface="+mn-lt"/>
                <a:cs typeface="+mn-lt"/>
              </a:rPr>
              <a:t>троехолмие</a:t>
            </a:r>
            <a:r>
              <a:rPr lang="ru-RU" sz="2400">
                <a:solidFill>
                  <a:srgbClr val="2D363F"/>
                </a:solidFill>
                <a:latin typeface="Microsoft Sans Serif"/>
                <a:ea typeface="+mn-lt"/>
                <a:cs typeface="+mn-lt"/>
              </a:rPr>
              <a:t> с золотой короной наверху, на средней части которой стоит серебряный двойной крест. Герб венчает венгерская королевская корона</a:t>
            </a:r>
            <a:br>
              <a:rPr lang="ru-RU" sz="2000">
                <a:ea typeface="+mn-lt"/>
                <a:cs typeface="+mn-lt"/>
              </a:rPr>
            </a:br>
            <a:endParaRPr lang="ru-RU" sz="700">
              <a:ea typeface="+mn-lt"/>
              <a:cs typeface="+mn-lt"/>
            </a:endParaRPr>
          </a:p>
        </p:txBody>
      </p:sp>
      <p:pic>
        <p:nvPicPr>
          <p:cNvPr id="5" name="Picture 4" descr="A red and white flag with a crown&#10;&#10;Description automatically generated">
            <a:extLst>
              <a:ext uri="{FF2B5EF4-FFF2-40B4-BE49-F238E27FC236}">
                <a16:creationId xmlns:a16="http://schemas.microsoft.com/office/drawing/2014/main" id="{71EECAC2-C9BF-2351-7EE8-BB58C777F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9518" y="3458669"/>
            <a:ext cx="1596731" cy="3340902"/>
          </a:xfrm>
          <a:prstGeom prst="rect">
            <a:avLst/>
          </a:prstGeom>
        </p:spPr>
      </p:pic>
      <p:pic>
        <p:nvPicPr>
          <p:cNvPr id="4" name="Picture 3" descr="A red white and green flag&#10;&#10;Description automatically generated">
            <a:extLst>
              <a:ext uri="{FF2B5EF4-FFF2-40B4-BE49-F238E27FC236}">
                <a16:creationId xmlns:a16="http://schemas.microsoft.com/office/drawing/2014/main" id="{BC0C7425-8AFB-E78F-5715-BEB512898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1984" y="399973"/>
            <a:ext cx="2455466" cy="146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67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AC14302F-E955-47D0-A56B-D1D1A6953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73" y="-9274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2405B44-8E53-C583-F52E-A8CC1CFC8016}"/>
              </a:ext>
            </a:extLst>
          </p:cNvPr>
          <p:cNvSpPr/>
          <p:nvPr/>
        </p:nvSpPr>
        <p:spPr>
          <a:xfrm>
            <a:off x="233046" y="317208"/>
            <a:ext cx="2812472" cy="27847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235A9FE-A29F-5632-BF0F-E5D0B8405075}"/>
              </a:ext>
            </a:extLst>
          </p:cNvPr>
          <p:cNvSpPr/>
          <p:nvPr/>
        </p:nvSpPr>
        <p:spPr>
          <a:xfrm>
            <a:off x="2479963" y="4412674"/>
            <a:ext cx="3657599" cy="362988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F10F928-36A4-27A5-E456-64C00BD49F44}"/>
              </a:ext>
            </a:extLst>
          </p:cNvPr>
          <p:cNvSpPr/>
          <p:nvPr/>
        </p:nvSpPr>
        <p:spPr>
          <a:xfrm>
            <a:off x="9145731" y="385829"/>
            <a:ext cx="3062400" cy="2923856"/>
          </a:xfrm>
          <a:prstGeom prst="ellipse">
            <a:avLst/>
          </a:prstGeom>
          <a:solidFill>
            <a:srgbClr val="7CA1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9357B2C6-9928-40E1-B9FF-3ECF31D11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76185" y="0"/>
            <a:ext cx="4013331" cy="2509504"/>
          </a:xfrm>
          <a:custGeom>
            <a:avLst/>
            <a:gdLst>
              <a:gd name="connsiteX0" fmla="*/ 165872 w 4013331"/>
              <a:gd name="connsiteY0" fmla="*/ 0 h 2509504"/>
              <a:gd name="connsiteX1" fmla="*/ 3920309 w 4013331"/>
              <a:gd name="connsiteY1" fmla="*/ 0 h 2509504"/>
              <a:gd name="connsiteX2" fmla="*/ 3944821 w 4013331"/>
              <a:gd name="connsiteY2" fmla="*/ 89161 h 2509504"/>
              <a:gd name="connsiteX3" fmla="*/ 4013331 w 4013331"/>
              <a:gd name="connsiteY3" fmla="*/ 708622 h 2509504"/>
              <a:gd name="connsiteX4" fmla="*/ 3804827 w 4013331"/>
              <a:gd name="connsiteY4" fmla="*/ 1307663 h 2509504"/>
              <a:gd name="connsiteX5" fmla="*/ 3187498 w 4013331"/>
              <a:gd name="connsiteY5" fmla="*/ 1865458 h 2509504"/>
              <a:gd name="connsiteX6" fmla="*/ 3051769 w 4013331"/>
              <a:gd name="connsiteY6" fmla="*/ 1972158 h 2509504"/>
              <a:gd name="connsiteX7" fmla="*/ 1936476 w 4013331"/>
              <a:gd name="connsiteY7" fmla="*/ 2509504 h 2509504"/>
              <a:gd name="connsiteX8" fmla="*/ 467303 w 4013331"/>
              <a:gd name="connsiteY8" fmla="*/ 1636066 h 2509504"/>
              <a:gd name="connsiteX9" fmla="*/ 310732 w 4013331"/>
              <a:gd name="connsiteY9" fmla="*/ 1412615 h 2509504"/>
              <a:gd name="connsiteX10" fmla="*/ 0 w 4013331"/>
              <a:gd name="connsiteY10" fmla="*/ 708622 h 2509504"/>
              <a:gd name="connsiteX11" fmla="*/ 105875 w 4013331"/>
              <a:gd name="connsiteY11" fmla="*/ 135898 h 2509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13331" h="2509504">
                <a:moveTo>
                  <a:pt x="165872" y="0"/>
                </a:moveTo>
                <a:lnTo>
                  <a:pt x="3920309" y="0"/>
                </a:lnTo>
                <a:lnTo>
                  <a:pt x="3944821" y="89161"/>
                </a:lnTo>
                <a:cubicBezTo>
                  <a:pt x="3989957" y="284106"/>
                  <a:pt x="4013331" y="492271"/>
                  <a:pt x="4013331" y="708622"/>
                </a:cubicBezTo>
                <a:cubicBezTo>
                  <a:pt x="4013331" y="938801"/>
                  <a:pt x="3948997" y="1123538"/>
                  <a:pt x="3804827" y="1307663"/>
                </a:cubicBezTo>
                <a:cubicBezTo>
                  <a:pt x="3654026" y="1500266"/>
                  <a:pt x="3427436" y="1677663"/>
                  <a:pt x="3187498" y="1865458"/>
                </a:cubicBezTo>
                <a:cubicBezTo>
                  <a:pt x="3143231" y="1900064"/>
                  <a:pt x="3097499" y="1935893"/>
                  <a:pt x="3051769" y="1972158"/>
                </a:cubicBezTo>
                <a:cubicBezTo>
                  <a:pt x="2642425" y="2296716"/>
                  <a:pt x="2343664" y="2509504"/>
                  <a:pt x="1936476" y="2509504"/>
                </a:cubicBezTo>
                <a:cubicBezTo>
                  <a:pt x="1316045" y="2509504"/>
                  <a:pt x="876648" y="2248303"/>
                  <a:pt x="467303" y="1636066"/>
                </a:cubicBezTo>
                <a:cubicBezTo>
                  <a:pt x="413736" y="1555930"/>
                  <a:pt x="361372" y="1483050"/>
                  <a:pt x="310732" y="1412615"/>
                </a:cubicBezTo>
                <a:cubicBezTo>
                  <a:pt x="100850" y="1120566"/>
                  <a:pt x="0" y="968686"/>
                  <a:pt x="0" y="708622"/>
                </a:cubicBezTo>
                <a:cubicBezTo>
                  <a:pt x="0" y="514950"/>
                  <a:pt x="35558" y="323046"/>
                  <a:pt x="105875" y="135898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3A31341-2394-42A2-9851-FD91086DB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0584" y="1948070"/>
            <a:ext cx="5261264" cy="4909930"/>
          </a:xfrm>
          <a:custGeom>
            <a:avLst/>
            <a:gdLst>
              <a:gd name="connsiteX0" fmla="*/ 2739575 w 5261264"/>
              <a:gd name="connsiteY0" fmla="*/ 1369 h 4909930"/>
              <a:gd name="connsiteX1" fmla="*/ 3931992 w 5261264"/>
              <a:gd name="connsiteY1" fmla="*/ 357115 h 4909930"/>
              <a:gd name="connsiteX2" fmla="*/ 5228644 w 5261264"/>
              <a:gd name="connsiteY2" fmla="*/ 1704869 h 4909930"/>
              <a:gd name="connsiteX3" fmla="*/ 5261264 w 5261264"/>
              <a:gd name="connsiteY3" fmla="*/ 1769901 h 4909930"/>
              <a:gd name="connsiteX4" fmla="*/ 5261264 w 5261264"/>
              <a:gd name="connsiteY4" fmla="*/ 4640262 h 4909930"/>
              <a:gd name="connsiteX5" fmla="*/ 5239287 w 5261264"/>
              <a:gd name="connsiteY5" fmla="*/ 4674079 h 4909930"/>
              <a:gd name="connsiteX6" fmla="*/ 5039558 w 5261264"/>
              <a:gd name="connsiteY6" fmla="*/ 4893028 h 4909930"/>
              <a:gd name="connsiteX7" fmla="*/ 5018342 w 5261264"/>
              <a:gd name="connsiteY7" fmla="*/ 4909930 h 4909930"/>
              <a:gd name="connsiteX8" fmla="*/ 962510 w 5261264"/>
              <a:gd name="connsiteY8" fmla="*/ 4909930 h 4909930"/>
              <a:gd name="connsiteX9" fmla="*/ 821338 w 5261264"/>
              <a:gd name="connsiteY9" fmla="*/ 4707517 h 4909930"/>
              <a:gd name="connsiteX10" fmla="*/ 448558 w 5261264"/>
              <a:gd name="connsiteY10" fmla="*/ 3922606 h 4909930"/>
              <a:gd name="connsiteX11" fmla="*/ 221727 w 5261264"/>
              <a:gd name="connsiteY11" fmla="*/ 1588926 h 4909930"/>
              <a:gd name="connsiteX12" fmla="*/ 2739575 w 5261264"/>
              <a:gd name="connsiteY12" fmla="*/ 1369 h 4909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61264" h="4909930">
                <a:moveTo>
                  <a:pt x="2739575" y="1369"/>
                </a:moveTo>
                <a:cubicBezTo>
                  <a:pt x="3132207" y="14841"/>
                  <a:pt x="3535383" y="128133"/>
                  <a:pt x="3931992" y="357115"/>
                </a:cubicBezTo>
                <a:cubicBezTo>
                  <a:pt x="4474996" y="670619"/>
                  <a:pt x="4925124" y="1151857"/>
                  <a:pt x="5228644" y="1704869"/>
                </a:cubicBezTo>
                <a:lnTo>
                  <a:pt x="5261264" y="1769901"/>
                </a:lnTo>
                <a:lnTo>
                  <a:pt x="5261264" y="4640262"/>
                </a:lnTo>
                <a:lnTo>
                  <a:pt x="5239287" y="4674079"/>
                </a:lnTo>
                <a:cubicBezTo>
                  <a:pt x="5177453" y="4758643"/>
                  <a:pt x="5110673" y="4830413"/>
                  <a:pt x="5039558" y="4893028"/>
                </a:cubicBezTo>
                <a:lnTo>
                  <a:pt x="5018342" y="4909930"/>
                </a:lnTo>
                <a:lnTo>
                  <a:pt x="962510" y="4909930"/>
                </a:lnTo>
                <a:lnTo>
                  <a:pt x="821338" y="4707517"/>
                </a:lnTo>
                <a:cubicBezTo>
                  <a:pt x="672683" y="4465717"/>
                  <a:pt x="560617" y="4198197"/>
                  <a:pt x="448558" y="3922606"/>
                </a:cubicBezTo>
                <a:cubicBezTo>
                  <a:pt x="120358" y="3115488"/>
                  <a:pt x="-245146" y="2397572"/>
                  <a:pt x="221727" y="1588926"/>
                </a:cubicBezTo>
                <a:cubicBezTo>
                  <a:pt x="801679" y="584418"/>
                  <a:pt x="1736188" y="-33060"/>
                  <a:pt x="2739575" y="1369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B5DAFF15-09E3-425C-9BF0-14CF18E02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25856" y="1391478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AED93AAC-6E3F-4BC8-A315-45F6F5D02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3449" y="1550504"/>
            <a:ext cx="5448246" cy="5307496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D0456D8-C76D-4886-A52C-55C1147C0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88038" y="-9274"/>
            <a:ext cx="4164597" cy="2593830"/>
          </a:xfrm>
          <a:custGeom>
            <a:avLst/>
            <a:gdLst>
              <a:gd name="connsiteX0" fmla="*/ 133289 w 4164597"/>
              <a:gd name="connsiteY0" fmla="*/ 0 h 2593830"/>
              <a:gd name="connsiteX1" fmla="*/ 4092252 w 4164597"/>
              <a:gd name="connsiteY1" fmla="*/ 0 h 2593830"/>
              <a:gd name="connsiteX2" fmla="*/ 4093505 w 4164597"/>
              <a:gd name="connsiteY2" fmla="*/ 4697 h 2593830"/>
              <a:gd name="connsiteX3" fmla="*/ 4164597 w 4164597"/>
              <a:gd name="connsiteY3" fmla="*/ 667356 h 2593830"/>
              <a:gd name="connsiteX4" fmla="*/ 3948235 w 4164597"/>
              <a:gd name="connsiteY4" fmla="*/ 1308175 h 2593830"/>
              <a:gd name="connsiteX5" fmla="*/ 3307638 w 4164597"/>
              <a:gd name="connsiteY5" fmla="*/ 1904868 h 2593830"/>
              <a:gd name="connsiteX6" fmla="*/ 3166793 w 4164597"/>
              <a:gd name="connsiteY6" fmla="*/ 2019010 h 2593830"/>
              <a:gd name="connsiteX7" fmla="*/ 2009464 w 4164597"/>
              <a:gd name="connsiteY7" fmla="*/ 2593830 h 2593830"/>
              <a:gd name="connsiteX8" fmla="*/ 484916 w 4164597"/>
              <a:gd name="connsiteY8" fmla="*/ 1659479 h 2593830"/>
              <a:gd name="connsiteX9" fmla="*/ 322444 w 4164597"/>
              <a:gd name="connsiteY9" fmla="*/ 1420446 h 2593830"/>
              <a:gd name="connsiteX10" fmla="*/ 0 w 4164597"/>
              <a:gd name="connsiteY10" fmla="*/ 667356 h 2593830"/>
              <a:gd name="connsiteX11" fmla="*/ 109866 w 4164597"/>
              <a:gd name="connsiteY11" fmla="*/ 54693 h 2593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64597" h="2593830">
                <a:moveTo>
                  <a:pt x="133289" y="0"/>
                </a:moveTo>
                <a:lnTo>
                  <a:pt x="4092252" y="0"/>
                </a:lnTo>
                <a:lnTo>
                  <a:pt x="4093505" y="4697"/>
                </a:lnTo>
                <a:cubicBezTo>
                  <a:pt x="4140342" y="213236"/>
                  <a:pt x="4164597" y="435919"/>
                  <a:pt x="4164597" y="667356"/>
                </a:cubicBezTo>
                <a:cubicBezTo>
                  <a:pt x="4164597" y="913589"/>
                  <a:pt x="4097838" y="1111209"/>
                  <a:pt x="3948235" y="1308175"/>
                </a:cubicBezTo>
                <a:cubicBezTo>
                  <a:pt x="3791750" y="1514209"/>
                  <a:pt x="3556619" y="1703978"/>
                  <a:pt x="3307638" y="1904868"/>
                </a:cubicBezTo>
                <a:cubicBezTo>
                  <a:pt x="3261702" y="1941888"/>
                  <a:pt x="3214247" y="1980217"/>
                  <a:pt x="3166793" y="2019010"/>
                </a:cubicBezTo>
                <a:cubicBezTo>
                  <a:pt x="2742021" y="2366203"/>
                  <a:pt x="2431999" y="2593830"/>
                  <a:pt x="2009464" y="2593830"/>
                </a:cubicBezTo>
                <a:cubicBezTo>
                  <a:pt x="1365648" y="2593830"/>
                  <a:pt x="909688" y="2314413"/>
                  <a:pt x="484916" y="1659479"/>
                </a:cubicBezTo>
                <a:cubicBezTo>
                  <a:pt x="429330" y="1573757"/>
                  <a:pt x="374993" y="1495793"/>
                  <a:pt x="322444" y="1420446"/>
                </a:cubicBezTo>
                <a:cubicBezTo>
                  <a:pt x="104652" y="1108029"/>
                  <a:pt x="0" y="945558"/>
                  <a:pt x="0" y="667356"/>
                </a:cubicBezTo>
                <a:cubicBezTo>
                  <a:pt x="0" y="460178"/>
                  <a:pt x="36898" y="254891"/>
                  <a:pt x="109866" y="54693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3DF98296-ED44-4D38-9E49-5470B308A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0125" y="0"/>
            <a:ext cx="4389519" cy="2684308"/>
          </a:xfrm>
          <a:custGeom>
            <a:avLst/>
            <a:gdLst>
              <a:gd name="connsiteX0" fmla="*/ 106190 w 4389519"/>
              <a:gd name="connsiteY0" fmla="*/ 0 h 2684308"/>
              <a:gd name="connsiteX1" fmla="*/ 4339652 w 4389519"/>
              <a:gd name="connsiteY1" fmla="*/ 0 h 2684308"/>
              <a:gd name="connsiteX2" fmla="*/ 4368235 w 4389519"/>
              <a:gd name="connsiteY2" fmla="*/ 183124 h 2684308"/>
              <a:gd name="connsiteX3" fmla="*/ 4376420 w 4389519"/>
              <a:gd name="connsiteY3" fmla="*/ 846236 h 2684308"/>
              <a:gd name="connsiteX4" fmla="*/ 4090147 w 4389519"/>
              <a:gd name="connsiteY4" fmla="*/ 1502099 h 2684308"/>
              <a:gd name="connsiteX5" fmla="*/ 3362552 w 4389519"/>
              <a:gd name="connsiteY5" fmla="*/ 2072468 h 2684308"/>
              <a:gd name="connsiteX6" fmla="*/ 3204152 w 4389519"/>
              <a:gd name="connsiteY6" fmla="*/ 2179892 h 2684308"/>
              <a:gd name="connsiteX7" fmla="*/ 1936072 w 4389519"/>
              <a:gd name="connsiteY7" fmla="*/ 2679731 h 2684308"/>
              <a:gd name="connsiteX8" fmla="*/ 421690 w 4389519"/>
              <a:gd name="connsiteY8" fmla="*/ 1554434 h 2684308"/>
              <a:gd name="connsiteX9" fmla="*/ 273167 w 4389519"/>
              <a:gd name="connsiteY9" fmla="*/ 1287451 h 2684308"/>
              <a:gd name="connsiteX10" fmla="*/ 4118 w 4389519"/>
              <a:gd name="connsiteY10" fmla="*/ 463709 h 2684308"/>
              <a:gd name="connsiteX11" fmla="*/ 61565 w 4389519"/>
              <a:gd name="connsiteY11" fmla="*/ 140457 h 2684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89519" h="2684308">
                <a:moveTo>
                  <a:pt x="106190" y="0"/>
                </a:moveTo>
                <a:lnTo>
                  <a:pt x="4339652" y="0"/>
                </a:lnTo>
                <a:lnTo>
                  <a:pt x="4368235" y="183124"/>
                </a:lnTo>
                <a:cubicBezTo>
                  <a:pt x="4393363" y="394800"/>
                  <a:pt x="4396437" y="617440"/>
                  <a:pt x="4376420" y="846236"/>
                </a:cubicBezTo>
                <a:cubicBezTo>
                  <a:pt x="4353703" y="1105885"/>
                  <a:pt x="4265383" y="1308143"/>
                  <a:pt x="4090147" y="1502099"/>
                </a:cubicBezTo>
                <a:cubicBezTo>
                  <a:pt x="3906850" y="1704987"/>
                  <a:pt x="3642485" y="1883499"/>
                  <a:pt x="3362552" y="2072468"/>
                </a:cubicBezTo>
                <a:cubicBezTo>
                  <a:pt x="3310910" y="2107285"/>
                  <a:pt x="3257553" y="2143343"/>
                  <a:pt x="3204152" y="2179892"/>
                </a:cubicBezTo>
                <a:cubicBezTo>
                  <a:pt x="2726165" y="2506987"/>
                  <a:pt x="2379682" y="2718542"/>
                  <a:pt x="1936072" y="2679731"/>
                </a:cubicBezTo>
                <a:cubicBezTo>
                  <a:pt x="1260149" y="2620595"/>
                  <a:pt x="807225" y="2284071"/>
                  <a:pt x="421690" y="1554434"/>
                </a:cubicBezTo>
                <a:cubicBezTo>
                  <a:pt x="371240" y="1458934"/>
                  <a:pt x="321385" y="1371732"/>
                  <a:pt x="273167" y="1287451"/>
                </a:cubicBezTo>
                <a:cubicBezTo>
                  <a:pt x="73334" y="938007"/>
                  <a:pt x="-21548" y="757071"/>
                  <a:pt x="4118" y="463709"/>
                </a:cubicBezTo>
                <a:cubicBezTo>
                  <a:pt x="13675" y="354475"/>
                  <a:pt x="32873" y="246587"/>
                  <a:pt x="61565" y="140457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4EDDAA-AA1B-CA9D-9187-E568D6783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022" y="431322"/>
            <a:ext cx="4073641" cy="1415668"/>
          </a:xfrm>
        </p:spPr>
        <p:txBody>
          <a:bodyPr anchor="b">
            <a:normAutofit/>
          </a:bodyPr>
          <a:lstStyle/>
          <a:p>
            <a:r>
              <a:rPr lang="az-Cyrl-AZ" sz="3000">
                <a:latin typeface="Microsoft Sans Serif"/>
                <a:ea typeface="Microsoft Sans Serif"/>
                <a:cs typeface="Times New Roman"/>
              </a:rPr>
              <a:t>Неофициальны</a:t>
            </a:r>
            <a:r>
              <a:rPr lang="en-US" sz="3000">
                <a:latin typeface="Microsoft Sans Serif"/>
                <a:ea typeface="Microsoft Sans Serif"/>
                <a:cs typeface="Times New Roman"/>
              </a:rPr>
              <a:t>e </a:t>
            </a:r>
            <a:r>
              <a:rPr lang="az-Cyrl-AZ" sz="3000">
                <a:latin typeface="Microsoft Sans Serif"/>
                <a:ea typeface="Microsoft Sans Serif"/>
                <a:cs typeface="Times New Roman"/>
              </a:rPr>
              <a:t>символы</a:t>
            </a:r>
            <a:endParaRPr lang="en-US" sz="3000">
              <a:latin typeface="Microsoft Sans Serif"/>
              <a:ea typeface="Microsoft Sans Serif"/>
            </a:endParaRPr>
          </a:p>
        </p:txBody>
      </p:sp>
      <p:pic>
        <p:nvPicPr>
          <p:cNvPr id="6" name="Picture 5" descr="A statue of a bird with wings and a crown&#10;&#10;Description automatically generated">
            <a:extLst>
              <a:ext uri="{FF2B5EF4-FFF2-40B4-BE49-F238E27FC236}">
                <a16:creationId xmlns:a16="http://schemas.microsoft.com/office/drawing/2014/main" id="{A5E93F5C-BFDE-3DC9-C531-DB55750BA5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" b="2396"/>
          <a:stretch/>
        </p:blipFill>
        <p:spPr>
          <a:xfrm>
            <a:off x="4120523" y="-5656"/>
            <a:ext cx="3519432" cy="2284460"/>
          </a:xfrm>
          <a:custGeom>
            <a:avLst/>
            <a:gdLst/>
            <a:ahLst/>
            <a:cxnLst/>
            <a:rect l="l" t="t" r="r" b="b"/>
            <a:pathLst>
              <a:path w="3401415" h="2207855">
                <a:moveTo>
                  <a:pt x="181555" y="0"/>
                </a:moveTo>
                <a:lnTo>
                  <a:pt x="3298827" y="0"/>
                </a:lnTo>
                <a:lnTo>
                  <a:pt x="3311223" y="34797"/>
                </a:lnTo>
                <a:cubicBezTo>
                  <a:pt x="3370461" y="233986"/>
                  <a:pt x="3401415" y="452351"/>
                  <a:pt x="3401415" y="681555"/>
                </a:cubicBezTo>
                <a:cubicBezTo>
                  <a:pt x="3401415" y="876639"/>
                  <a:pt x="3346890" y="1033208"/>
                  <a:pt x="3224702" y="1189259"/>
                </a:cubicBezTo>
                <a:cubicBezTo>
                  <a:pt x="3096894" y="1352496"/>
                  <a:pt x="2904852" y="1502846"/>
                  <a:pt x="2701498" y="1662006"/>
                </a:cubicBezTo>
                <a:cubicBezTo>
                  <a:pt x="2663980" y="1691337"/>
                  <a:pt x="2625221" y="1721703"/>
                  <a:pt x="2586463" y="1752439"/>
                </a:cubicBezTo>
                <a:cubicBezTo>
                  <a:pt x="2239532" y="2027511"/>
                  <a:pt x="1986324" y="2207855"/>
                  <a:pt x="1641219" y="2207855"/>
                </a:cubicBezTo>
                <a:cubicBezTo>
                  <a:pt x="1115386" y="2207855"/>
                  <a:pt x="742984" y="1986480"/>
                  <a:pt x="396053" y="1467590"/>
                </a:cubicBezTo>
                <a:cubicBezTo>
                  <a:pt x="350654" y="1399674"/>
                  <a:pt x="306273" y="1337906"/>
                  <a:pt x="263354" y="1278210"/>
                </a:cubicBezTo>
                <a:cubicBezTo>
                  <a:pt x="85473" y="1030689"/>
                  <a:pt x="0" y="901968"/>
                  <a:pt x="0" y="681555"/>
                </a:cubicBezTo>
                <a:cubicBezTo>
                  <a:pt x="0" y="462698"/>
                  <a:pt x="53576" y="246506"/>
                  <a:pt x="159122" y="38981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ADAFF-C513-5C2B-6BA1-B369AA2B6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" y="1390730"/>
            <a:ext cx="5375969" cy="2212190"/>
          </a:xfrm>
        </p:spPr>
        <p:txBody>
          <a:bodyPr vert="horz" lIns="109728" tIns="109728" rIns="109728" bIns="91440" rtlCol="0" anchor="t">
            <a:noAutofit/>
          </a:bodyPr>
          <a:lstStyle/>
          <a:p>
            <a:pPr>
              <a:lnSpc>
                <a:spcPct val="130000"/>
              </a:lnSpc>
            </a:pPr>
            <a:endParaRPr lang="ru" sz="900">
              <a:latin typeface="Consolas"/>
            </a:endParaRPr>
          </a:p>
          <a:p>
            <a:pPr>
              <a:lnSpc>
                <a:spcPct val="130000"/>
              </a:lnSpc>
            </a:pPr>
            <a:r>
              <a:rPr lang="ru" sz="2000" b="1" err="1">
                <a:latin typeface="Microsoft Sans Serif"/>
                <a:ea typeface="+mn-lt"/>
                <a:cs typeface="+mn-lt"/>
              </a:rPr>
              <a:t>Турул</a:t>
            </a:r>
            <a:r>
              <a:rPr lang="ru" sz="2000">
                <a:latin typeface="Microsoft Sans Serif"/>
                <a:ea typeface="+mn-lt"/>
                <a:cs typeface="+mn-lt"/>
              </a:rPr>
              <a:t> - это имя мифической птицы, вероятно, сокола, которая должна была привести мадьяр на место современной Венгрии.</a:t>
            </a:r>
            <a:endParaRPr lang="ru" sz="2000">
              <a:latin typeface="Microsoft Sans Serif"/>
              <a:ea typeface="Meiryo"/>
              <a:cs typeface="Microsoft Sans Serif"/>
            </a:endParaRPr>
          </a:p>
          <a:p>
            <a:pPr>
              <a:lnSpc>
                <a:spcPct val="130000"/>
              </a:lnSpc>
            </a:pPr>
            <a:r>
              <a:rPr lang="ru" sz="2000" b="1">
                <a:latin typeface="Microsoft Sans Serif"/>
                <a:ea typeface="+mn-lt"/>
                <a:cs typeface="+mn-lt"/>
              </a:rPr>
              <a:t>Святая Корона</a:t>
            </a:r>
            <a:r>
              <a:rPr lang="ru" sz="2000">
                <a:latin typeface="Microsoft Sans Serif"/>
                <a:ea typeface="+mn-lt"/>
                <a:cs typeface="+mn-lt"/>
              </a:rPr>
              <a:t> - Согласно традиции, корона была подарена Святому Стефану Папой Римским по случаю его коронации около 1000 года. Святая Корона состоит из двух основных частей: нижней покрышки и навершия из более темного золота от креста. ремни</a:t>
            </a:r>
            <a:r>
              <a:rPr lang="ru" sz="2000">
                <a:ea typeface="+mn-lt"/>
                <a:cs typeface="+mn-lt"/>
              </a:rPr>
              <a:t>.</a:t>
            </a:r>
            <a:br>
              <a:rPr lang="ru" sz="2400">
                <a:ea typeface="+mn-lt"/>
                <a:cs typeface="+mn-lt"/>
              </a:rPr>
            </a:br>
            <a:endParaRPr lang="ru" sz="900">
              <a:ea typeface="+mn-lt"/>
              <a:cs typeface="+mn-lt"/>
            </a:endParaRPr>
          </a:p>
          <a:p>
            <a:pPr>
              <a:lnSpc>
                <a:spcPct val="130000"/>
              </a:lnSpc>
            </a:pPr>
            <a:endParaRPr lang="ru" sz="900">
              <a:latin typeface="Consolas"/>
            </a:endParaRPr>
          </a:p>
        </p:txBody>
      </p:sp>
      <p:pic>
        <p:nvPicPr>
          <p:cNvPr id="5" name="Picture 4" descr="A gold crown with a cross and beads&#10;&#10;Description automatically generated">
            <a:extLst>
              <a:ext uri="{FF2B5EF4-FFF2-40B4-BE49-F238E27FC236}">
                <a16:creationId xmlns:a16="http://schemas.microsoft.com/office/drawing/2014/main" id="{EA85CA5B-888B-5D9E-9F0D-80DB6B9FE8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20" r="2" b="17760"/>
          <a:stretch/>
        </p:blipFill>
        <p:spPr>
          <a:xfrm>
            <a:off x="7094706" y="2104119"/>
            <a:ext cx="4930889" cy="4601483"/>
          </a:xfrm>
          <a:custGeom>
            <a:avLst/>
            <a:gdLst/>
            <a:ahLst/>
            <a:cxnLst/>
            <a:rect l="l" t="t" r="r" b="b"/>
            <a:pathLst>
              <a:path w="4930889" h="4601483">
                <a:moveTo>
                  <a:pt x="2486925" y="1243"/>
                </a:moveTo>
                <a:cubicBezTo>
                  <a:pt x="2843347" y="13472"/>
                  <a:pt x="3209341" y="116316"/>
                  <a:pt x="3569374" y="324181"/>
                </a:cubicBezTo>
                <a:cubicBezTo>
                  <a:pt x="4132718" y="649428"/>
                  <a:pt x="4585943" y="1173553"/>
                  <a:pt x="4856238" y="1766524"/>
                </a:cubicBezTo>
                <a:lnTo>
                  <a:pt x="4930889" y="1950930"/>
                </a:lnTo>
                <a:lnTo>
                  <a:pt x="4930888" y="3928933"/>
                </a:lnTo>
                <a:lnTo>
                  <a:pt x="4836868" y="4118750"/>
                </a:lnTo>
                <a:cubicBezTo>
                  <a:pt x="4733861" y="4297163"/>
                  <a:pt x="4611785" y="4422507"/>
                  <a:pt x="4475082" y="4521220"/>
                </a:cubicBezTo>
                <a:lnTo>
                  <a:pt x="4350095" y="4601483"/>
                </a:lnTo>
                <a:lnTo>
                  <a:pt x="997316" y="4601483"/>
                </a:lnTo>
                <a:lnTo>
                  <a:pt x="892840" y="4484501"/>
                </a:lnTo>
                <a:cubicBezTo>
                  <a:pt x="678469" y="4214961"/>
                  <a:pt x="542824" y="3894419"/>
                  <a:pt x="407191" y="3560852"/>
                </a:cubicBezTo>
                <a:cubicBezTo>
                  <a:pt x="109259" y="2828169"/>
                  <a:pt x="-222537" y="2176461"/>
                  <a:pt x="201279" y="1442391"/>
                </a:cubicBezTo>
                <a:cubicBezTo>
                  <a:pt x="727747" y="530521"/>
                  <a:pt x="1576073" y="-30011"/>
                  <a:pt x="2486925" y="124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2025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D5FBB81-B61B-416A-8F5D-A8DDF6253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70F0E6F-FCDD-75F0-5976-F6DB55D018E6}"/>
              </a:ext>
            </a:extLst>
          </p:cNvPr>
          <p:cNvSpPr/>
          <p:nvPr/>
        </p:nvSpPr>
        <p:spPr>
          <a:xfrm>
            <a:off x="8986487" y="-1436803"/>
            <a:ext cx="4494622" cy="44812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83D7CD4-CF85-0E76-D544-0ACF6E0C9BD3}"/>
              </a:ext>
            </a:extLst>
          </p:cNvPr>
          <p:cNvSpPr/>
          <p:nvPr/>
        </p:nvSpPr>
        <p:spPr>
          <a:xfrm>
            <a:off x="3816424" y="3234745"/>
            <a:ext cx="3669646" cy="3616844"/>
          </a:xfrm>
          <a:prstGeom prst="ellipse">
            <a:avLst/>
          </a:prstGeom>
          <a:solidFill>
            <a:srgbClr val="7CA1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0C0D7D4-D83D-4C58-87D1-955F0A91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76051" cy="6858000"/>
          </a:xfrm>
          <a:custGeom>
            <a:avLst/>
            <a:gdLst>
              <a:gd name="connsiteX0" fmla="*/ 0 w 7476051"/>
              <a:gd name="connsiteY0" fmla="*/ 0 h 6858000"/>
              <a:gd name="connsiteX1" fmla="*/ 5853028 w 7476051"/>
              <a:gd name="connsiteY1" fmla="*/ 0 h 6858000"/>
              <a:gd name="connsiteX2" fmla="*/ 5875152 w 7476051"/>
              <a:gd name="connsiteY2" fmla="*/ 14997 h 6858000"/>
              <a:gd name="connsiteX3" fmla="*/ 7476051 w 7476051"/>
              <a:gd name="connsiteY3" fmla="*/ 3621656 h 6858000"/>
              <a:gd name="connsiteX4" fmla="*/ 5601702 w 7476051"/>
              <a:gd name="connsiteY4" fmla="*/ 6374814 h 6858000"/>
              <a:gd name="connsiteX5" fmla="*/ 5085053 w 7476051"/>
              <a:gd name="connsiteY5" fmla="*/ 6780599 h 6858000"/>
              <a:gd name="connsiteX6" fmla="*/ 4973297 w 7476051"/>
              <a:gd name="connsiteY6" fmla="*/ 6858000 h 6858000"/>
              <a:gd name="connsiteX7" fmla="*/ 0 w 747605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76051" h="6858000">
                <a:moveTo>
                  <a:pt x="0" y="0"/>
                </a:moveTo>
                <a:lnTo>
                  <a:pt x="5853028" y="0"/>
                </a:lnTo>
                <a:lnTo>
                  <a:pt x="5875152" y="14997"/>
                </a:lnTo>
                <a:cubicBezTo>
                  <a:pt x="6902315" y="754641"/>
                  <a:pt x="7476051" y="2093192"/>
                  <a:pt x="7476051" y="3621656"/>
                </a:cubicBezTo>
                <a:cubicBezTo>
                  <a:pt x="7476051" y="4969131"/>
                  <a:pt x="6547326" y="5602839"/>
                  <a:pt x="5601702" y="6374814"/>
                </a:cubicBezTo>
                <a:cubicBezTo>
                  <a:pt x="5429499" y="6515397"/>
                  <a:pt x="5258871" y="6653108"/>
                  <a:pt x="5085053" y="6780599"/>
                </a:cubicBezTo>
                <a:lnTo>
                  <a:pt x="497329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5F9A324-404E-4C5D-AFF0-C5D0D8418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48204" y="-1"/>
            <a:ext cx="2535264" cy="6858001"/>
          </a:xfrm>
          <a:custGeom>
            <a:avLst/>
            <a:gdLst>
              <a:gd name="connsiteX0" fmla="*/ 1218585 w 2535264"/>
              <a:gd name="connsiteY0" fmla="*/ 0 h 6858001"/>
              <a:gd name="connsiteX1" fmla="*/ 1236561 w 2535264"/>
              <a:gd name="connsiteY1" fmla="*/ 0 h 6858001"/>
              <a:gd name="connsiteX2" fmla="*/ 1264452 w 2535264"/>
              <a:gd name="connsiteY2" fmla="*/ 24550 h 6858001"/>
              <a:gd name="connsiteX3" fmla="*/ 2528121 w 2535264"/>
              <a:gd name="connsiteY3" fmla="*/ 3710502 h 6858001"/>
              <a:gd name="connsiteX4" fmla="*/ 492890 w 2535264"/>
              <a:gd name="connsiteY4" fmla="*/ 6507511 h 6858001"/>
              <a:gd name="connsiteX5" fmla="*/ 221418 w 2535264"/>
              <a:gd name="connsiteY5" fmla="*/ 6713387 h 6858001"/>
              <a:gd name="connsiteX6" fmla="*/ 20100 w 2535264"/>
              <a:gd name="connsiteY6" fmla="*/ 6858001 h 6858001"/>
              <a:gd name="connsiteX7" fmla="*/ 0 w 2535264"/>
              <a:gd name="connsiteY7" fmla="*/ 6858001 h 6858001"/>
              <a:gd name="connsiteX8" fmla="*/ 202488 w 2535264"/>
              <a:gd name="connsiteY8" fmla="*/ 6712547 h 6858001"/>
              <a:gd name="connsiteX9" fmla="*/ 473961 w 2535264"/>
              <a:gd name="connsiteY9" fmla="*/ 6506670 h 6858001"/>
              <a:gd name="connsiteX10" fmla="*/ 2509192 w 2535264"/>
              <a:gd name="connsiteY10" fmla="*/ 3709662 h 6858001"/>
              <a:gd name="connsiteX11" fmla="*/ 1245521 w 2535264"/>
              <a:gd name="connsiteY11" fmla="*/ 2370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5264" h="6858001">
                <a:moveTo>
                  <a:pt x="1218585" y="0"/>
                </a:moveTo>
                <a:lnTo>
                  <a:pt x="1236561" y="0"/>
                </a:lnTo>
                <a:lnTo>
                  <a:pt x="1264452" y="24550"/>
                </a:lnTo>
                <a:cubicBezTo>
                  <a:pt x="2149109" y="863108"/>
                  <a:pt x="2598329" y="2210814"/>
                  <a:pt x="2528121" y="3710502"/>
                </a:cubicBezTo>
                <a:cubicBezTo>
                  <a:pt x="2462100" y="5120751"/>
                  <a:pt x="1489450" y="5742158"/>
                  <a:pt x="492890" y="6507511"/>
                </a:cubicBezTo>
                <a:cubicBezTo>
                  <a:pt x="402151" y="6577199"/>
                  <a:pt x="311847" y="6646154"/>
                  <a:pt x="221418" y="6713387"/>
                </a:cubicBezTo>
                <a:lnTo>
                  <a:pt x="20100" y="6858001"/>
                </a:lnTo>
                <a:lnTo>
                  <a:pt x="0" y="6858001"/>
                </a:lnTo>
                <a:lnTo>
                  <a:pt x="202488" y="6712547"/>
                </a:lnTo>
                <a:cubicBezTo>
                  <a:pt x="292917" y="6645314"/>
                  <a:pt x="383222" y="6576359"/>
                  <a:pt x="473961" y="6506670"/>
                </a:cubicBezTo>
                <a:cubicBezTo>
                  <a:pt x="1470520" y="5741317"/>
                  <a:pt x="2443170" y="5119911"/>
                  <a:pt x="2509192" y="3709662"/>
                </a:cubicBezTo>
                <a:cubicBezTo>
                  <a:pt x="2579400" y="2209973"/>
                  <a:pt x="2130178" y="862268"/>
                  <a:pt x="1245521" y="2370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C4CE3C4-3600-4353-9FE1-B32D06BEF0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37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B66D8E9-6B78-3A3F-4106-54E5D56BCCE1}"/>
              </a:ext>
            </a:extLst>
          </p:cNvPr>
          <p:cNvSpPr/>
          <p:nvPr/>
        </p:nvSpPr>
        <p:spPr>
          <a:xfrm>
            <a:off x="-1008768" y="-605286"/>
            <a:ext cx="4322617" cy="415636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F89616-4B42-645A-9AA0-6EF899CDC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43" y="-1033729"/>
            <a:ext cx="5185645" cy="1639888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</a:rPr>
              <a:t>Данные по Венгрии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5784C-E074-F483-F876-ECA6D81A65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314" y="322183"/>
            <a:ext cx="7001071" cy="5812559"/>
          </a:xfrm>
        </p:spPr>
        <p:txBody>
          <a:bodyPr vert="horz" lIns="109728" tIns="109728" rIns="109728" bIns="9144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 err="1">
                <a:latin typeface="Microsoft Sans Serif"/>
                <a:ea typeface="Microsoft Sans Serif"/>
                <a:cs typeface="Microsoft Sans Serif"/>
              </a:rPr>
              <a:t>Столица</a:t>
            </a:r>
            <a:r>
              <a:rPr lang="en-US" sz="2000" b="1" dirty="0">
                <a:latin typeface="Microsoft Sans Serif"/>
                <a:ea typeface="Microsoft Sans Serif"/>
                <a:cs typeface="Microsoft Sans Serif"/>
              </a:rPr>
              <a:t>:</a:t>
            </a:r>
            <a:r>
              <a:rPr lang="en-US" sz="2000" dirty="0">
                <a:latin typeface="Microsoft Sans Serif"/>
                <a:ea typeface="Microsoft Sans Serif"/>
                <a:cs typeface="Microsoft Sans Serif"/>
              </a:rPr>
              <a:t> </a:t>
            </a:r>
            <a:r>
              <a:rPr lang="en-US" sz="2000" dirty="0" err="1">
                <a:latin typeface="Microsoft Sans Serif"/>
                <a:ea typeface="Microsoft Sans Serif"/>
                <a:cs typeface="Microsoft Sans Serif"/>
              </a:rPr>
              <a:t>Будапешт</a:t>
            </a:r>
            <a:endParaRPr lang="en-US" sz="2000" dirty="0">
              <a:latin typeface="Microsoft Sans Serif"/>
              <a:ea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 err="1">
                <a:latin typeface="Microsoft Sans Serif"/>
                <a:ea typeface="Microsoft Sans Serif"/>
                <a:cs typeface="Microsoft Sans Serif"/>
              </a:rPr>
              <a:t>Президент</a:t>
            </a:r>
            <a:r>
              <a:rPr lang="en-US" sz="2000" b="1" dirty="0">
                <a:latin typeface="Microsoft Sans Serif"/>
                <a:ea typeface="Microsoft Sans Serif"/>
                <a:cs typeface="Microsoft Sans Serif"/>
              </a:rPr>
              <a:t>:</a:t>
            </a:r>
            <a:r>
              <a:rPr lang="en-US" sz="2000" dirty="0">
                <a:latin typeface="Microsoft Sans Serif"/>
                <a:ea typeface="Microsoft Sans Serif"/>
                <a:cs typeface="Microsoft Sans Serif"/>
              </a:rPr>
              <a:t> </a:t>
            </a:r>
            <a:r>
              <a:rPr lang="en-US" sz="2000" dirty="0" err="1">
                <a:latin typeface="Microsoft Sans Serif"/>
                <a:ea typeface="Microsoft Sans Serif"/>
                <a:cs typeface="Microsoft Sans Serif"/>
              </a:rPr>
              <a:t>Тамаш</a:t>
            </a:r>
            <a:r>
              <a:rPr lang="en-US" sz="2000" dirty="0"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dirty="0" err="1">
                <a:latin typeface="Microsoft Sans Serif"/>
                <a:ea typeface="Microsoft Sans Serif"/>
                <a:cs typeface="Microsoft Sans Serif"/>
              </a:rPr>
              <a:t>Шуйок</a:t>
            </a:r>
            <a:endParaRPr lang="en-US" sz="2000" u="sng" dirty="0">
              <a:latin typeface="Microsoft Sans Serif"/>
              <a:ea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 err="1">
                <a:latin typeface="Microsoft Sans Serif"/>
                <a:ea typeface="Microsoft Sans Serif"/>
                <a:cs typeface="Microsoft Sans Serif"/>
              </a:rPr>
              <a:t>Официальный</a:t>
            </a:r>
            <a:r>
              <a:rPr lang="en-US" sz="2000" b="1" dirty="0"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b="1" dirty="0" err="1">
                <a:latin typeface="Microsoft Sans Serif"/>
                <a:ea typeface="Microsoft Sans Serif"/>
                <a:cs typeface="Microsoft Sans Serif"/>
              </a:rPr>
              <a:t>язык</a:t>
            </a:r>
            <a:r>
              <a:rPr lang="en-US" sz="2000" dirty="0">
                <a:latin typeface="Microsoft Sans Serif"/>
                <a:ea typeface="Microsoft Sans Serif"/>
                <a:cs typeface="Microsoft Sans Serif"/>
              </a:rPr>
              <a:t>: </a:t>
            </a:r>
            <a:r>
              <a:rPr lang="en-US" sz="2000" dirty="0" err="1">
                <a:latin typeface="Microsoft Sans Serif"/>
                <a:ea typeface="Microsoft Sans Serif"/>
                <a:cs typeface="Microsoft Sans Serif"/>
              </a:rPr>
              <a:t>венгерский</a:t>
            </a:r>
            <a:endParaRPr lang="en-US" sz="2000">
              <a:latin typeface="Microsoft Sans Serif"/>
              <a:ea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Microsoft Sans Serif"/>
                <a:ea typeface="Microsoft Sans Serif"/>
                <a:cs typeface="Microsoft Sans Serif"/>
              </a:rPr>
              <a:t>(3% </a:t>
            </a:r>
            <a:r>
              <a:rPr lang="en-US" sz="2000" dirty="0" err="1">
                <a:latin typeface="Microsoft Sans Serif"/>
                <a:ea typeface="Microsoft Sans Serif"/>
                <a:cs typeface="Microsoft Sans Serif"/>
              </a:rPr>
              <a:t>венгров</a:t>
            </a:r>
            <a:r>
              <a:rPr lang="en-US" sz="2000" dirty="0"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dirty="0" err="1">
                <a:latin typeface="Microsoft Sans Serif"/>
                <a:ea typeface="Microsoft Sans Serif"/>
                <a:cs typeface="Microsoft Sans Serif"/>
              </a:rPr>
              <a:t>знают</a:t>
            </a:r>
            <a:r>
              <a:rPr lang="en-US" sz="2000" dirty="0"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dirty="0" err="1">
                <a:latin typeface="Microsoft Sans Serif"/>
                <a:ea typeface="Microsoft Sans Serif"/>
                <a:cs typeface="Microsoft Sans Serif"/>
              </a:rPr>
              <a:t>русский</a:t>
            </a:r>
            <a:r>
              <a:rPr lang="en-US" sz="2000" dirty="0"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dirty="0" err="1">
                <a:latin typeface="Microsoft Sans Serif"/>
                <a:ea typeface="Microsoft Sans Serif"/>
                <a:cs typeface="Microsoft Sans Serif"/>
              </a:rPr>
              <a:t>язык</a:t>
            </a:r>
            <a:r>
              <a:rPr lang="en-US" sz="2000" dirty="0">
                <a:latin typeface="Microsoft Sans Serif"/>
                <a:ea typeface="Microsoft Sans Serif"/>
                <a:cs typeface="Microsoft Sans Serif"/>
              </a:rPr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latin typeface="Microsoft Sans Serif"/>
                <a:ea typeface="Microsoft Sans Serif"/>
                <a:cs typeface="Times New Roman"/>
              </a:rPr>
              <a:t>Названия жителей: </a:t>
            </a:r>
            <a:r>
              <a:rPr lang="ru" sz="2000" dirty="0">
                <a:latin typeface="Microsoft Sans Serif"/>
                <a:ea typeface="Microsoft Sans Serif"/>
                <a:cs typeface="Times New Roman"/>
              </a:rPr>
              <a:t>венгры</a:t>
            </a:r>
            <a:endParaRPr lang="en-US" sz="2000" b="1" dirty="0">
              <a:latin typeface="Microsoft Sans Serif"/>
              <a:ea typeface="Microsoft Sans Serif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 err="1">
                <a:latin typeface="Microsoft Sans Serif"/>
                <a:ea typeface="Microsoft Sans Serif"/>
                <a:cs typeface="Microsoft Sans Serif"/>
              </a:rPr>
              <a:t>Религия</a:t>
            </a:r>
            <a:r>
              <a:rPr lang="en-US" sz="2000" b="1" dirty="0">
                <a:latin typeface="Microsoft Sans Serif"/>
                <a:ea typeface="Microsoft Sans Serif"/>
                <a:cs typeface="Microsoft Sans Serif"/>
              </a:rPr>
              <a:t>:</a:t>
            </a:r>
            <a:r>
              <a:rPr lang="en-US" sz="2000" dirty="0"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dirty="0" err="1">
                <a:latin typeface="Microsoft Sans Serif"/>
                <a:ea typeface="Microsoft Sans Serif"/>
                <a:cs typeface="Microsoft Sans Serif"/>
              </a:rPr>
              <a:t>католицизм</a:t>
            </a:r>
            <a:r>
              <a:rPr lang="en-US" sz="2000" dirty="0">
                <a:latin typeface="Microsoft Sans Serif"/>
                <a:ea typeface="Microsoft Sans Serif"/>
                <a:cs typeface="Microsoft Sans Serif"/>
              </a:rPr>
              <a:t> 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 err="1">
                <a:latin typeface="Microsoft Sans Serif"/>
                <a:ea typeface="Microsoft Sans Serif"/>
                <a:cs typeface="Microsoft Sans Serif"/>
              </a:rPr>
              <a:t>Население</a:t>
            </a:r>
            <a:r>
              <a:rPr lang="en-US" sz="2000" b="1" dirty="0">
                <a:latin typeface="Microsoft Sans Serif"/>
                <a:ea typeface="Microsoft Sans Serif"/>
                <a:cs typeface="Microsoft Sans Serif"/>
              </a:rPr>
              <a:t>:</a:t>
            </a:r>
            <a:r>
              <a:rPr lang="en-US" sz="2000" dirty="0">
                <a:latin typeface="Microsoft Sans Serif"/>
                <a:ea typeface="Microsoft Sans Serif"/>
                <a:cs typeface="Microsoft Sans Serif"/>
              </a:rPr>
              <a:t> 9,7 </a:t>
            </a:r>
            <a:r>
              <a:rPr lang="en-US" sz="2000" dirty="0" err="1">
                <a:latin typeface="Microsoft Sans Serif"/>
                <a:ea typeface="Microsoft Sans Serif"/>
                <a:cs typeface="Microsoft Sans Serif"/>
              </a:rPr>
              <a:t>миллионов</a:t>
            </a:r>
            <a:r>
              <a:rPr lang="en-US" sz="2000" dirty="0">
                <a:latin typeface="Microsoft Sans Serif"/>
                <a:ea typeface="Microsoft Sans Serif"/>
                <a:cs typeface="Microsoft Sans Serif"/>
              </a:rPr>
              <a:t> 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 err="1">
                <a:latin typeface="Microsoft Sans Serif"/>
                <a:ea typeface="Microsoft Sans Serif"/>
                <a:cs typeface="Microsoft Sans Serif"/>
              </a:rPr>
              <a:t>Территория</a:t>
            </a:r>
            <a:r>
              <a:rPr lang="en-US" sz="2000" b="1" dirty="0">
                <a:latin typeface="Microsoft Sans Serif"/>
                <a:ea typeface="Microsoft Sans Serif"/>
                <a:cs typeface="Microsoft Sans Serif"/>
              </a:rPr>
              <a:t>:</a:t>
            </a:r>
            <a:r>
              <a:rPr lang="en-US" sz="2000" dirty="0">
                <a:latin typeface="Microsoft Sans Serif"/>
                <a:ea typeface="Microsoft Sans Serif"/>
                <a:cs typeface="Microsoft Sans Serif"/>
              </a:rPr>
              <a:t> 93 036 км²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 err="1">
                <a:latin typeface="Microsoft Sans Serif"/>
                <a:ea typeface="Microsoft Sans Serif"/>
                <a:cs typeface="Microsoft Sans Serif"/>
              </a:rPr>
              <a:t>Год</a:t>
            </a:r>
            <a:r>
              <a:rPr lang="en-US" sz="2000" b="1" dirty="0"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b="1" dirty="0" err="1">
                <a:latin typeface="Microsoft Sans Serif"/>
                <a:ea typeface="Microsoft Sans Serif"/>
                <a:cs typeface="Microsoft Sans Serif"/>
              </a:rPr>
              <a:t>основания</a:t>
            </a:r>
            <a:r>
              <a:rPr lang="en-US" sz="2000" b="1" dirty="0">
                <a:latin typeface="Microsoft Sans Serif"/>
                <a:ea typeface="Microsoft Sans Serif"/>
                <a:cs typeface="Microsoft Sans Serif"/>
              </a:rPr>
              <a:t>:</a:t>
            </a:r>
            <a:r>
              <a:rPr lang="en-US" sz="2000" dirty="0">
                <a:latin typeface="Microsoft Sans Serif"/>
                <a:ea typeface="Microsoft Sans Serif"/>
                <a:cs typeface="Microsoft Sans Serif"/>
              </a:rPr>
              <a:t> 17 </a:t>
            </a:r>
            <a:r>
              <a:rPr lang="en-US" sz="2000" dirty="0" err="1">
                <a:latin typeface="Microsoft Sans Serif"/>
                <a:ea typeface="Microsoft Sans Serif"/>
                <a:cs typeface="Microsoft Sans Serif"/>
              </a:rPr>
              <a:t>октября</a:t>
            </a:r>
            <a:r>
              <a:rPr lang="en-US" sz="2000" dirty="0">
                <a:latin typeface="Microsoft Sans Serif"/>
                <a:ea typeface="Microsoft Sans Serif"/>
                <a:cs typeface="Microsoft Sans Serif"/>
              </a:rPr>
              <a:t> 1918 </a:t>
            </a:r>
            <a:r>
              <a:rPr lang="en-US" sz="2000" dirty="0" err="1">
                <a:latin typeface="Microsoft Sans Serif"/>
                <a:ea typeface="Microsoft Sans Serif"/>
                <a:cs typeface="Microsoft Sans Serif"/>
              </a:rPr>
              <a:t>года</a:t>
            </a:r>
            <a:endParaRPr lang="en-US" sz="2000" dirty="0">
              <a:latin typeface="Microsoft Sans Serif"/>
              <a:ea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 err="1">
                <a:latin typeface="Microsoft Sans Serif"/>
                <a:ea typeface="+mn-lt"/>
                <a:cs typeface="+mn-lt"/>
              </a:rPr>
              <a:t>Государственное</a:t>
            </a:r>
            <a:r>
              <a:rPr lang="en-US" sz="2000" b="1" dirty="0">
                <a:latin typeface="Microsoft Sans Serif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262626"/>
                </a:solidFill>
                <a:latin typeface="Microsoft Sans Serif"/>
                <a:ea typeface="Meiryo"/>
                <a:cs typeface="Microsoft Sans Serif"/>
              </a:rPr>
              <a:t>устройство</a:t>
            </a:r>
            <a:r>
              <a:rPr lang="en-US" sz="2000" b="1" dirty="0">
                <a:latin typeface="Microsoft Sans Serif"/>
                <a:ea typeface="+mn-lt"/>
                <a:cs typeface="+mn-lt"/>
              </a:rPr>
              <a:t>: </a:t>
            </a:r>
            <a:endParaRPr lang="en-US" sz="2000" dirty="0">
              <a:latin typeface="Microsoft Sans Serif"/>
              <a:ea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 err="1">
                <a:latin typeface="Microsoft Sans Serif"/>
                <a:ea typeface="+mn-lt"/>
                <a:cs typeface="+mn-lt"/>
              </a:rPr>
              <a:t>парламентская</a:t>
            </a:r>
            <a:r>
              <a:rPr lang="en-US" sz="2000" dirty="0">
                <a:latin typeface="Microsoft Sans Serif"/>
                <a:ea typeface="+mn-lt"/>
                <a:cs typeface="+mn-lt"/>
              </a:rPr>
              <a:t> </a:t>
            </a:r>
            <a:r>
              <a:rPr lang="en-US" sz="2000" dirty="0" err="1">
                <a:latin typeface="Microsoft Sans Serif"/>
                <a:ea typeface="+mn-lt"/>
                <a:cs typeface="+mn-lt"/>
              </a:rPr>
              <a:t>республика</a:t>
            </a:r>
            <a:endParaRPr lang="en-US" sz="2000" dirty="0">
              <a:latin typeface="Microsoft Sans Serif"/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900"/>
              </a:spcBef>
            </a:pPr>
            <a:endParaRPr lang="en-US" sz="2000">
              <a:latin typeface="Meiryo"/>
              <a:ea typeface="Meiryo"/>
              <a:cs typeface="Microsoft Sans Serif"/>
            </a:endParaRPr>
          </a:p>
        </p:txBody>
      </p:sp>
      <p:pic>
        <p:nvPicPr>
          <p:cNvPr id="7" name="Picture 6" descr="A person in a suit and tie&#10;&#10;Description automatically generated">
            <a:extLst>
              <a:ext uri="{FF2B5EF4-FFF2-40B4-BE49-F238E27FC236}">
                <a16:creationId xmlns:a16="http://schemas.microsoft.com/office/drawing/2014/main" id="{BB047A9B-6E77-D7E1-E08F-5AD2EBAAE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633" y="613095"/>
            <a:ext cx="1928329" cy="2432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661BF4-7512-5471-F306-F16069062BAB}"/>
              </a:ext>
            </a:extLst>
          </p:cNvPr>
          <p:cNvSpPr txBox="1"/>
          <p:nvPr/>
        </p:nvSpPr>
        <p:spPr>
          <a:xfrm>
            <a:off x="141927" y="3963045"/>
            <a:ext cx="5790482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az-Cyrl-AZ" sz="2000" b="1">
                <a:latin typeface="Microsoft Sans Serif"/>
                <a:ea typeface="+mn-lt"/>
                <a:cs typeface="+mn-lt"/>
              </a:rPr>
              <a:t>Законодательный орган</a:t>
            </a:r>
            <a:r>
              <a:rPr lang="az-Cyrl-AZ" sz="2000">
                <a:latin typeface="Microsoft Sans Serif"/>
                <a:ea typeface="+mn-lt"/>
                <a:cs typeface="+mn-lt"/>
              </a:rPr>
              <a:t> — Национальное собрание. Высшее представительство осуществляет президент, избираемый Национальным собранием сроком на 5 лет с правом одного переизбрания, осуществляет представительские функции. </a:t>
            </a:r>
            <a:endParaRPr lang="en-US" sz="2000">
              <a:latin typeface="Microsoft Sans Serif"/>
              <a:ea typeface="Microsoft Sans Serif"/>
              <a:cs typeface="Microsoft Sans Serif"/>
            </a:endParaRPr>
          </a:p>
          <a:p>
            <a:r>
              <a:rPr lang="az-Cyrl-AZ" sz="2000">
                <a:latin typeface="Microsoft Sans Serif"/>
                <a:ea typeface="+mn-lt"/>
                <a:cs typeface="+mn-lt"/>
              </a:rPr>
              <a:t>Исполнительный орган — Правительство Венгрии. Орган конституционного надзора — Конституционный суд Венгрии.</a:t>
            </a:r>
            <a:endParaRPr lang="en-US" sz="2000">
              <a:latin typeface="Microsoft Sans Serif"/>
              <a:ea typeface="Microsoft Sans Serif"/>
              <a:cs typeface="Microsoft Sans Serif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F0EE6F-03E6-68EE-9A7E-F73EBDC718BF}"/>
              </a:ext>
            </a:extLst>
          </p:cNvPr>
          <p:cNvSpPr txBox="1"/>
          <p:nvPr/>
        </p:nvSpPr>
        <p:spPr>
          <a:xfrm>
            <a:off x="7156353" y="70228"/>
            <a:ext cx="4362029" cy="40626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err="1">
                <a:latin typeface="Microsoft Sans Serif"/>
                <a:ea typeface="+mn-lt"/>
                <a:cs typeface="+mn-lt"/>
              </a:rPr>
              <a:t>Венгрия</a:t>
            </a:r>
            <a:r>
              <a:rPr lang="en-US" sz="2000" b="1">
                <a:latin typeface="Microsoft Sans Serif"/>
                <a:ea typeface="+mn-lt"/>
                <a:cs typeface="+mn-lt"/>
              </a:rPr>
              <a:t> </a:t>
            </a:r>
            <a:r>
              <a:rPr lang="en-US" sz="2000" b="1" err="1">
                <a:latin typeface="Microsoft Sans Serif"/>
                <a:ea typeface="+mn-lt"/>
                <a:cs typeface="+mn-lt"/>
              </a:rPr>
              <a:t>разделена</a:t>
            </a:r>
            <a:r>
              <a:rPr lang="en-US" sz="2000" b="1">
                <a:latin typeface="Microsoft Sans Serif"/>
                <a:ea typeface="+mn-lt"/>
                <a:cs typeface="+mn-lt"/>
              </a:rPr>
              <a:t> </a:t>
            </a:r>
            <a:r>
              <a:rPr lang="en-US" sz="2000" b="1" err="1">
                <a:latin typeface="Microsoft Sans Serif"/>
                <a:ea typeface="+mn-lt"/>
                <a:cs typeface="+mn-lt"/>
              </a:rPr>
              <a:t>на</a:t>
            </a:r>
            <a:r>
              <a:rPr lang="en-US" sz="2000" b="1">
                <a:latin typeface="Microsoft Sans Serif"/>
                <a:ea typeface="+mn-lt"/>
                <a:cs typeface="+mn-lt"/>
              </a:rPr>
              <a:t> 7 </a:t>
            </a:r>
            <a:r>
              <a:rPr lang="en-US" sz="2000" b="1" err="1">
                <a:latin typeface="Microsoft Sans Serif"/>
                <a:ea typeface="+mn-lt"/>
                <a:cs typeface="+mn-lt"/>
              </a:rPr>
              <a:t>регионов</a:t>
            </a:r>
            <a:r>
              <a:rPr lang="en-US" sz="2000" b="1">
                <a:latin typeface="Microsoft Sans Serif"/>
                <a:ea typeface="+mn-lt"/>
                <a:cs typeface="+mn-lt"/>
              </a:rPr>
              <a:t>:</a:t>
            </a:r>
            <a:r>
              <a:rPr lang="en-US" sz="2000"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err="1">
                <a:latin typeface="Microsoft Sans Serif"/>
                <a:ea typeface="Microsoft Sans Serif"/>
                <a:cs typeface="Microsoft Sans Serif"/>
              </a:rPr>
              <a:t>Северная</a:t>
            </a:r>
            <a:r>
              <a:rPr lang="en-US" sz="2000"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err="1">
                <a:latin typeface="Microsoft Sans Serif"/>
                <a:ea typeface="Microsoft Sans Serif"/>
                <a:cs typeface="Microsoft Sans Serif"/>
              </a:rPr>
              <a:t>Венгрия</a:t>
            </a:r>
            <a:endParaRPr lang="en-US" sz="2000">
              <a:latin typeface="Microsoft Sans Serif"/>
              <a:ea typeface="Microsoft Sans Serif"/>
              <a:cs typeface="Microsoft Sans Serif"/>
            </a:endParaRPr>
          </a:p>
          <a:p>
            <a:pPr>
              <a:lnSpc>
                <a:spcPct val="150000"/>
              </a:lnSpc>
            </a:pPr>
            <a:r>
              <a:rPr lang="en-US" sz="2000" err="1">
                <a:latin typeface="Microsoft Sans Serif"/>
                <a:ea typeface="Microsoft Sans Serif"/>
                <a:cs typeface="Microsoft Sans Serif"/>
              </a:rPr>
              <a:t>Северный</a:t>
            </a:r>
            <a:r>
              <a:rPr lang="en-US" sz="2000"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err="1">
                <a:latin typeface="Microsoft Sans Serif"/>
                <a:ea typeface="Microsoft Sans Serif"/>
                <a:cs typeface="Microsoft Sans Serif"/>
              </a:rPr>
              <a:t>Альфёльд</a:t>
            </a:r>
            <a:endParaRPr lang="en-US" sz="2000">
              <a:latin typeface="Microsoft Sans Serif"/>
              <a:ea typeface="Microsoft Sans Serif"/>
              <a:cs typeface="Microsoft Sans Serif"/>
            </a:endParaRPr>
          </a:p>
          <a:p>
            <a:pPr>
              <a:lnSpc>
                <a:spcPct val="150000"/>
              </a:lnSpc>
            </a:pPr>
            <a:r>
              <a:rPr lang="en-US" sz="2000" err="1">
                <a:latin typeface="Microsoft Sans Serif"/>
                <a:ea typeface="Microsoft Sans Serif"/>
                <a:cs typeface="Microsoft Sans Serif"/>
              </a:rPr>
              <a:t>Южный</a:t>
            </a:r>
            <a:r>
              <a:rPr lang="en-US" sz="2000"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err="1">
                <a:latin typeface="Microsoft Sans Serif"/>
                <a:ea typeface="Microsoft Sans Serif"/>
                <a:cs typeface="Microsoft Sans Serif"/>
              </a:rPr>
              <a:t>Альфёльд</a:t>
            </a:r>
            <a:endParaRPr lang="en-US" sz="2000">
              <a:latin typeface="Microsoft Sans Serif"/>
              <a:ea typeface="Microsoft Sans Serif"/>
              <a:cs typeface="Microsoft Sans Serif"/>
            </a:endParaRPr>
          </a:p>
          <a:p>
            <a:pPr>
              <a:lnSpc>
                <a:spcPct val="150000"/>
              </a:lnSpc>
            </a:pPr>
            <a:r>
              <a:rPr lang="en-US" sz="2000" err="1">
                <a:latin typeface="Microsoft Sans Serif"/>
                <a:ea typeface="Microsoft Sans Serif"/>
                <a:cs typeface="Microsoft Sans Serif"/>
              </a:rPr>
              <a:t>Центральная</a:t>
            </a:r>
            <a:r>
              <a:rPr lang="en-US" sz="2000"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err="1">
                <a:latin typeface="Microsoft Sans Serif"/>
                <a:ea typeface="Microsoft Sans Serif"/>
                <a:cs typeface="Microsoft Sans Serif"/>
              </a:rPr>
              <a:t>Венгрия</a:t>
            </a:r>
            <a:endParaRPr lang="en-US" sz="2000">
              <a:latin typeface="Microsoft Sans Serif"/>
              <a:ea typeface="Microsoft Sans Serif"/>
              <a:cs typeface="Microsoft Sans Serif"/>
            </a:endParaRPr>
          </a:p>
          <a:p>
            <a:pPr>
              <a:lnSpc>
                <a:spcPct val="150000"/>
              </a:lnSpc>
            </a:pPr>
            <a:r>
              <a:rPr lang="en-US" sz="2000" err="1">
                <a:latin typeface="Microsoft Sans Serif"/>
                <a:ea typeface="Microsoft Sans Serif"/>
                <a:cs typeface="Microsoft Sans Serif"/>
              </a:rPr>
              <a:t>Центральная</a:t>
            </a:r>
            <a:r>
              <a:rPr lang="en-US" sz="2000"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err="1">
                <a:latin typeface="Microsoft Sans Serif"/>
                <a:ea typeface="Microsoft Sans Serif"/>
                <a:cs typeface="Microsoft Sans Serif"/>
              </a:rPr>
              <a:t>Трансданубия</a:t>
            </a:r>
            <a:endParaRPr lang="en-US" sz="2000">
              <a:latin typeface="Microsoft Sans Serif"/>
              <a:ea typeface="Microsoft Sans Serif"/>
              <a:cs typeface="Microsoft Sans Serif"/>
            </a:endParaRPr>
          </a:p>
          <a:p>
            <a:pPr>
              <a:lnSpc>
                <a:spcPct val="150000"/>
              </a:lnSpc>
            </a:pPr>
            <a:r>
              <a:rPr lang="en-US" sz="2000" err="1">
                <a:latin typeface="Microsoft Sans Serif"/>
                <a:ea typeface="Microsoft Sans Serif"/>
                <a:cs typeface="Microsoft Sans Serif"/>
              </a:rPr>
              <a:t>Западная</a:t>
            </a:r>
            <a:r>
              <a:rPr lang="en-US" sz="2000"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err="1">
                <a:latin typeface="Microsoft Sans Serif"/>
                <a:ea typeface="Microsoft Sans Serif"/>
                <a:cs typeface="Microsoft Sans Serif"/>
              </a:rPr>
              <a:t>Трансданубия</a:t>
            </a:r>
            <a:endParaRPr lang="en-US" sz="2000">
              <a:latin typeface="Microsoft Sans Serif"/>
              <a:ea typeface="Microsoft Sans Serif"/>
              <a:cs typeface="Microsoft Sans Serif"/>
            </a:endParaRPr>
          </a:p>
          <a:p>
            <a:pPr>
              <a:lnSpc>
                <a:spcPct val="150000"/>
              </a:lnSpc>
            </a:pPr>
            <a:r>
              <a:rPr lang="en-US" sz="2000" err="1">
                <a:latin typeface="Microsoft Sans Serif"/>
                <a:ea typeface="Microsoft Sans Serif"/>
                <a:cs typeface="Microsoft Sans Serif"/>
              </a:rPr>
              <a:t>Южная</a:t>
            </a:r>
            <a:r>
              <a:rPr lang="en-US" sz="2000"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err="1">
                <a:latin typeface="Microsoft Sans Serif"/>
                <a:ea typeface="Microsoft Sans Serif"/>
                <a:cs typeface="Microsoft Sans Serif"/>
              </a:rPr>
              <a:t>Трансданубия</a:t>
            </a:r>
            <a:endParaRPr lang="en-US" sz="2000">
              <a:latin typeface="Microsoft Sans Serif"/>
              <a:ea typeface="Microsoft Sans Serif"/>
              <a:cs typeface="Microsoft Sans Serif"/>
            </a:endParaRPr>
          </a:p>
          <a:p>
            <a:endParaRPr lang="en-US">
              <a:ea typeface="Meiryo"/>
            </a:endParaRPr>
          </a:p>
        </p:txBody>
      </p:sp>
      <p:pic>
        <p:nvPicPr>
          <p:cNvPr id="12" name="Picture 11" descr="A map of different colored states&#10;&#10;Description automatically generated">
            <a:extLst>
              <a:ext uri="{FF2B5EF4-FFF2-40B4-BE49-F238E27FC236}">
                <a16:creationId xmlns:a16="http://schemas.microsoft.com/office/drawing/2014/main" id="{500BD243-96B5-E785-94FE-70BB5A291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310" y="3683460"/>
            <a:ext cx="5084380" cy="3169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2949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DE0243FE-BFF1-E837-AC60-C955BFAAE42A}"/>
              </a:ext>
            </a:extLst>
          </p:cNvPr>
          <p:cNvSpPr/>
          <p:nvPr/>
        </p:nvSpPr>
        <p:spPr>
          <a:xfrm>
            <a:off x="-650463" y="-624143"/>
            <a:ext cx="3274760" cy="3211167"/>
          </a:xfrm>
          <a:prstGeom prst="ellipse">
            <a:avLst/>
          </a:prstGeom>
          <a:solidFill>
            <a:srgbClr val="7CA1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B46F7FD-D4E6-C691-014E-C671AD006242}"/>
              </a:ext>
            </a:extLst>
          </p:cNvPr>
          <p:cNvSpPr/>
          <p:nvPr/>
        </p:nvSpPr>
        <p:spPr>
          <a:xfrm>
            <a:off x="9129065" y="616591"/>
            <a:ext cx="4494622" cy="44812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6D00808-6131-66D7-7011-DC6193FD934F}"/>
              </a:ext>
            </a:extLst>
          </p:cNvPr>
          <p:cNvSpPr/>
          <p:nvPr/>
        </p:nvSpPr>
        <p:spPr>
          <a:xfrm>
            <a:off x="3828328" y="4200926"/>
            <a:ext cx="2821557" cy="300325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890228-60AA-51A2-59B3-E24D16CADC37}"/>
              </a:ext>
            </a:extLst>
          </p:cNvPr>
          <p:cNvSpPr txBox="1"/>
          <p:nvPr/>
        </p:nvSpPr>
        <p:spPr>
          <a:xfrm>
            <a:off x="610812" y="273349"/>
            <a:ext cx="4884292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" sz="2400" b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Членство в международных организациях: </a:t>
            </a:r>
            <a:r>
              <a:rPr lang="ru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+mn-lt"/>
                <a:cs typeface="+mn-lt"/>
              </a:rPr>
              <a:t>Член</a:t>
            </a:r>
            <a:r>
              <a:rPr lang="ru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ООН с 1955 года, член НАТО с 1999 года, член Евросоюза с 2004 года. Она также является членом Вышеградской группы.</a:t>
            </a:r>
            <a:endParaRPr lang="en-US" sz="2400">
              <a:solidFill>
                <a:schemeClr val="tx1">
                  <a:lumMod val="75000"/>
                  <a:lumOff val="25000"/>
                </a:schemeClr>
              </a:solidFill>
              <a:latin typeface="Microsoft Sans Serif"/>
              <a:ea typeface="Microsoft Sans Serif"/>
              <a:cs typeface="Microsoft Sans Serif"/>
            </a:endParaRPr>
          </a:p>
          <a:p>
            <a:pPr algn="l"/>
            <a:endParaRPr lang="en-US">
              <a:ea typeface="Meiryo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EC11C7-896A-844A-0544-C36721C230BC}"/>
              </a:ext>
            </a:extLst>
          </p:cNvPr>
          <p:cNvSpPr txBox="1"/>
          <p:nvPr/>
        </p:nvSpPr>
        <p:spPr>
          <a:xfrm>
            <a:off x="5251076" y="3301253"/>
            <a:ext cx="6945405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b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Государственная денежная единица Венгрии – венгерский форинт</a:t>
            </a:r>
            <a:r>
              <a:rPr lang="ru-RU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(</a:t>
            </a:r>
            <a:r>
              <a:rPr lang="ru-RU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Hungarian</a:t>
            </a:r>
            <a:r>
              <a:rPr lang="ru-RU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ru-RU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Forint</a:t>
            </a:r>
            <a:r>
              <a:rPr lang="ru-RU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, международный код - HUF). Используется с 1946 года, до этого в качестве венгерской валюты использовалась </a:t>
            </a:r>
            <a:r>
              <a:rPr lang="ru-RU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пенгё</a:t>
            </a:r>
            <a:r>
              <a:rPr lang="ru-RU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, которая не смогла пережить самую большую в истории гиперинфляцию. Ранее форинты имели разменные монеты – филлеры, однако в настоящее время они вышли из обращения.</a:t>
            </a:r>
          </a:p>
        </p:txBody>
      </p:sp>
      <p:pic>
        <p:nvPicPr>
          <p:cNvPr id="7" name="Picture 6" descr="Ile jest warta Grupa Wyszehradzka? &quot;Bez Polaków jakakolwiek wspólna  polityka jest bez znaczenia&quot; - Forsal.pl">
            <a:extLst>
              <a:ext uri="{FF2B5EF4-FFF2-40B4-BE49-F238E27FC236}">
                <a16:creationId xmlns:a16="http://schemas.microsoft.com/office/drawing/2014/main" id="{3F364BA4-962D-B43C-8B06-03C2D5EFE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6" y="3006772"/>
            <a:ext cx="4762500" cy="32480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Forint węgierski 0.00010939 HUF/PLN | Kurs w kantorach i forex, kalkulator,  wykresy">
            <a:extLst>
              <a:ext uri="{FF2B5EF4-FFF2-40B4-BE49-F238E27FC236}">
                <a16:creationId xmlns:a16="http://schemas.microsoft.com/office/drawing/2014/main" id="{B77909D1-53CD-0D09-1844-B03E03053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936" y="413217"/>
            <a:ext cx="5942480" cy="260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623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66AE2D9-2DFF-C5B1-96A4-9F5E802F275E}"/>
              </a:ext>
            </a:extLst>
          </p:cNvPr>
          <p:cNvSpPr/>
          <p:nvPr/>
        </p:nvSpPr>
        <p:spPr>
          <a:xfrm>
            <a:off x="-614276" y="2504397"/>
            <a:ext cx="3382273" cy="354959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15FF40C-1DB7-453D-FA38-8C88AF7881BF}"/>
              </a:ext>
            </a:extLst>
          </p:cNvPr>
          <p:cNvSpPr/>
          <p:nvPr/>
        </p:nvSpPr>
        <p:spPr>
          <a:xfrm>
            <a:off x="5550361" y="-1182768"/>
            <a:ext cx="4108646" cy="4203204"/>
          </a:xfrm>
          <a:prstGeom prst="ellipse">
            <a:avLst/>
          </a:prstGeom>
          <a:solidFill>
            <a:srgbClr val="7CA1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0960FA9-B498-79D5-0C9E-38B71097EC0B}"/>
              </a:ext>
            </a:extLst>
          </p:cNvPr>
          <p:cNvSpPr/>
          <p:nvPr/>
        </p:nvSpPr>
        <p:spPr>
          <a:xfrm>
            <a:off x="4499556" y="3808364"/>
            <a:ext cx="4494622" cy="44812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770B16-73BE-159D-A6DF-FD0CD45A017D}"/>
              </a:ext>
            </a:extLst>
          </p:cNvPr>
          <p:cNvSpPr txBox="1"/>
          <p:nvPr/>
        </p:nvSpPr>
        <p:spPr>
          <a:xfrm>
            <a:off x="798555" y="1412443"/>
            <a:ext cx="5964531" cy="3651250"/>
          </a:xfrm>
          <a:prstGeom prst="rect">
            <a:avLst/>
          </a:prstGeom>
        </p:spPr>
        <p:txBody>
          <a:bodyPr rot="0" spcFirstLastPara="0" vertOverflow="overflow" horzOverflow="overflow" vert="horz" wrap="square" lIns="109728" tIns="109728" rIns="109728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</a:pP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 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На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территории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современной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Венгрии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оседают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различные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народы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, в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том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числе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кельты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и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римляне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.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Римляне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создают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провинцию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Паннония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. В IV-V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веках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происходят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нашествия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гуннов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, а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затем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авар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и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славян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. В 896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году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мадьяры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под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предводительством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князя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Арпада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приходят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на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Паннонскую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низменность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что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считается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началом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истории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Венгрии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. В 1000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году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происходит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коронация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первого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короля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Венгрии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Святого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Стефана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(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Иштван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I),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который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вводит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христианство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.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77485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5C54A75-E44A-4147-B9D0-FF46CFD31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4925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Picture 2" descr="A painting of a person holding a cross&#10;&#10;Description automatically generated">
            <a:extLst>
              <a:ext uri="{FF2B5EF4-FFF2-40B4-BE49-F238E27FC236}">
                <a16:creationId xmlns:a16="http://schemas.microsoft.com/office/drawing/2014/main" id="{D8707060-E246-3CC7-7AB7-7F3AB8F107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70"/>
          <a:stretch/>
        </p:blipFill>
        <p:spPr>
          <a:xfrm>
            <a:off x="7203882" y="10"/>
            <a:ext cx="4988118" cy="6857990"/>
          </a:xfrm>
          <a:custGeom>
            <a:avLst/>
            <a:gdLst/>
            <a:ahLst/>
            <a:cxnLst/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842760-6F5A-69FC-B0B5-98143A4B53A2}"/>
              </a:ext>
            </a:extLst>
          </p:cNvPr>
          <p:cNvSpPr txBox="1"/>
          <p:nvPr/>
        </p:nvSpPr>
        <p:spPr>
          <a:xfrm>
            <a:off x="796637" y="755073"/>
            <a:ext cx="5673436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err="1"/>
              <a:t>История</a:t>
            </a:r>
            <a:r>
              <a:rPr lang="en-US" sz="3200" b="1"/>
              <a:t> </a:t>
            </a:r>
            <a:r>
              <a:rPr lang="en-US" sz="3200" b="1" err="1"/>
              <a:t>Венгрии</a:t>
            </a:r>
            <a:endParaRPr lang="en-US" sz="3200" b="1" err="1">
              <a:ea typeface="Meiryo"/>
            </a:endParaRPr>
          </a:p>
          <a:p>
            <a:pPr algn="l"/>
            <a:endParaRPr lang="en-US">
              <a:ea typeface="Meiryo"/>
            </a:endParaRPr>
          </a:p>
        </p:txBody>
      </p:sp>
    </p:spTree>
    <p:extLst>
      <p:ext uri="{BB962C8B-B14F-4D97-AF65-F5344CB8AC3E}">
        <p14:creationId xmlns:p14="http://schemas.microsoft.com/office/powerpoint/2010/main" val="1082168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3D87C5A-62D5-D8F8-8F52-1BA3BBA5EA0E}"/>
              </a:ext>
            </a:extLst>
          </p:cNvPr>
          <p:cNvSpPr/>
          <p:nvPr/>
        </p:nvSpPr>
        <p:spPr>
          <a:xfrm>
            <a:off x="-1063224" y="3432364"/>
            <a:ext cx="4108646" cy="4203204"/>
          </a:xfrm>
          <a:prstGeom prst="ellipse">
            <a:avLst/>
          </a:prstGeom>
          <a:solidFill>
            <a:srgbClr val="7CA1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0FE7E1A-3163-8F03-07A3-7E8383B415C5}"/>
              </a:ext>
            </a:extLst>
          </p:cNvPr>
          <p:cNvSpPr/>
          <p:nvPr/>
        </p:nvSpPr>
        <p:spPr>
          <a:xfrm>
            <a:off x="6301233" y="4402208"/>
            <a:ext cx="4273669" cy="415344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E32975B-58FB-4D71-204F-5F6F58056995}"/>
              </a:ext>
            </a:extLst>
          </p:cNvPr>
          <p:cNvSpPr/>
          <p:nvPr/>
        </p:nvSpPr>
        <p:spPr>
          <a:xfrm>
            <a:off x="3464387" y="-533598"/>
            <a:ext cx="4494622" cy="44812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06A73C-A5B9-1E0B-E4C2-913D23903B9C}"/>
              </a:ext>
            </a:extLst>
          </p:cNvPr>
          <p:cNvSpPr txBox="1"/>
          <p:nvPr/>
        </p:nvSpPr>
        <p:spPr>
          <a:xfrm>
            <a:off x="819991" y="415177"/>
            <a:ext cx="5271804" cy="3651250"/>
          </a:xfrm>
          <a:prstGeom prst="rect">
            <a:avLst/>
          </a:prstGeom>
        </p:spPr>
        <p:txBody>
          <a:bodyPr rot="0" spcFirstLastPara="0" vertOverflow="overflow" horzOverflow="overflow" vert="horz" wrap="square" lIns="109728" tIns="109728" rIns="109728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</a:pP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 XII-XIV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веках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Королевство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Венгрия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становится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могущественным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государством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в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Центральной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Европе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,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переживая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период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расцвета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при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Анжуйской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династии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(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Лайош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Великий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). В 1526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году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Венгрия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терпит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поражение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в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битве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при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Мохаче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и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начинается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турецкая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оккупация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части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страны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. В 1686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году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происходит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освобождение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Буды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от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турецкого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владычества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австрийскими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войсками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. В 1867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году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создается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дуалистическая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Австро-Венгерская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2000" spc="15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монархия</a:t>
            </a:r>
            <a:r>
              <a:rPr lang="en-US" sz="2000" spc="15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.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77485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5C54A75-E44A-4147-B9D0-FF46CFD31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4925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Picture 2" descr="Lajos Kossuth (Author of Kossuth parlamenti élete, közlik)">
            <a:extLst>
              <a:ext uri="{FF2B5EF4-FFF2-40B4-BE49-F238E27FC236}">
                <a16:creationId xmlns:a16="http://schemas.microsoft.com/office/drawing/2014/main" id="{5F966078-3134-1EAC-3ECD-04CE10C733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112"/>
          <a:stretch/>
        </p:blipFill>
        <p:spPr>
          <a:xfrm>
            <a:off x="7203882" y="10"/>
            <a:ext cx="4988118" cy="6857990"/>
          </a:xfrm>
          <a:custGeom>
            <a:avLst/>
            <a:gdLst/>
            <a:ahLst/>
            <a:cxnLst/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37963148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LinesVTI">
  <a:themeElements>
    <a:clrScheme name="SketchLines">
      <a:dk1>
        <a:sysClr val="windowText" lastClr="000000"/>
      </a:dk1>
      <a:lt1>
        <a:sysClr val="window" lastClr="FFFFFF"/>
      </a:lt1>
      <a:dk2>
        <a:srgbClr val="564E4E"/>
      </a:dk2>
      <a:lt2>
        <a:srgbClr val="EEEBE2"/>
      </a:lt2>
      <a:accent1>
        <a:srgbClr val="E54837"/>
      </a:accent1>
      <a:accent2>
        <a:srgbClr val="947F53"/>
      </a:accent2>
      <a:accent3>
        <a:srgbClr val="BE8D64"/>
      </a:accent3>
      <a:accent4>
        <a:srgbClr val="E0C171"/>
      </a:accent4>
      <a:accent5>
        <a:srgbClr val="968572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2293</Words>
  <Application>Microsoft Office PowerPoint</Application>
  <PresentationFormat>Panoramiczny</PresentationFormat>
  <Paragraphs>96</Paragraphs>
  <Slides>29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0" baseType="lpstr">
      <vt:lpstr>SketchLinesVTI</vt:lpstr>
      <vt:lpstr>Венгрия</vt:lpstr>
      <vt:lpstr>Где находится Венгрия?</vt:lpstr>
      <vt:lpstr>На каком транспорте можно ​ въехать в Венгрию?​</vt:lpstr>
      <vt:lpstr>Символы Венгрии</vt:lpstr>
      <vt:lpstr>Неофициальныe символы</vt:lpstr>
      <vt:lpstr>Данные по Венгрии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Nataliia Zhukovych-Dorodnykh</cp:lastModifiedBy>
  <cp:revision>96</cp:revision>
  <dcterms:created xsi:type="dcterms:W3CDTF">2024-06-18T18:03:13Z</dcterms:created>
  <dcterms:modified xsi:type="dcterms:W3CDTF">2024-07-08T10:10:10Z</dcterms:modified>
</cp:coreProperties>
</file>