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5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62" r:id="rId14"/>
    <p:sldId id="263" r:id="rId15"/>
    <p:sldId id="272" r:id="rId16"/>
    <p:sldId id="273" r:id="rId17"/>
    <p:sldId id="274" r:id="rId18"/>
    <p:sldId id="26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7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686B16-2235-4DF3-8F2C-6B0EE18907D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C28932D-C09D-4366-87CA-D27917B9B38B}">
      <dgm:prSet/>
      <dgm:spPr/>
      <dgm:t>
        <a:bodyPr/>
        <a:lstStyle/>
        <a:p>
          <a:r>
            <a:rPr lang="az-Cyrl-AZ" dirty="0"/>
            <a:t>Анна С.</a:t>
          </a:r>
          <a:endParaRPr lang="en-US" dirty="0"/>
        </a:p>
      </dgm:t>
    </dgm:pt>
    <dgm:pt modelId="{882F8B14-6727-48A3-A46C-4E22329B04F9}" type="parTrans" cxnId="{AD1DB916-83D7-4103-94B4-698AA5F08512}">
      <dgm:prSet/>
      <dgm:spPr/>
      <dgm:t>
        <a:bodyPr/>
        <a:lstStyle/>
        <a:p>
          <a:endParaRPr lang="en-US"/>
        </a:p>
      </dgm:t>
    </dgm:pt>
    <dgm:pt modelId="{939C5AC5-6798-4ADD-A33B-A8516CE42E67}" type="sibTrans" cxnId="{AD1DB916-83D7-4103-94B4-698AA5F08512}">
      <dgm:prSet/>
      <dgm:spPr/>
      <dgm:t>
        <a:bodyPr/>
        <a:lstStyle/>
        <a:p>
          <a:endParaRPr lang="en-US"/>
        </a:p>
      </dgm:t>
    </dgm:pt>
    <dgm:pt modelId="{38777561-2F66-4D39-85DF-2E646830E4BD}">
      <dgm:prSet/>
      <dgm:spPr/>
      <dgm:t>
        <a:bodyPr/>
        <a:lstStyle/>
        <a:p>
          <a:r>
            <a:rPr lang="az-Cyrl-AZ"/>
            <a:t>Английская филология</a:t>
          </a:r>
          <a:r>
            <a:rPr lang="pl-PL"/>
            <a:t>: C</a:t>
          </a:r>
          <a:r>
            <a:rPr lang="az-Cyrl-AZ"/>
            <a:t>пециальность переводчика</a:t>
          </a:r>
          <a:endParaRPr lang="en-US"/>
        </a:p>
      </dgm:t>
    </dgm:pt>
    <dgm:pt modelId="{C9D53387-3666-4AC9-ACF4-A657D53B3299}" type="parTrans" cxnId="{3CD0AF79-91AD-4704-B0A2-2F9B90BC10BB}">
      <dgm:prSet/>
      <dgm:spPr/>
      <dgm:t>
        <a:bodyPr/>
        <a:lstStyle/>
        <a:p>
          <a:endParaRPr lang="en-US"/>
        </a:p>
      </dgm:t>
    </dgm:pt>
    <dgm:pt modelId="{BAB0F0D4-7621-4170-BB99-9C2D129C9A2F}" type="sibTrans" cxnId="{3CD0AF79-91AD-4704-B0A2-2F9B90BC10BB}">
      <dgm:prSet/>
      <dgm:spPr/>
      <dgm:t>
        <a:bodyPr/>
        <a:lstStyle/>
        <a:p>
          <a:endParaRPr lang="en-US"/>
        </a:p>
      </dgm:t>
    </dgm:pt>
    <dgm:pt modelId="{D361C469-EF63-45C8-A92F-10962E1EE380}">
      <dgm:prSet/>
      <dgm:spPr/>
      <dgm:t>
        <a:bodyPr/>
        <a:lstStyle/>
        <a:p>
          <a:r>
            <a:rPr lang="az-Cyrl-AZ" dirty="0"/>
            <a:t>Жешувський университет</a:t>
          </a:r>
          <a:endParaRPr lang="en-US" dirty="0"/>
        </a:p>
      </dgm:t>
    </dgm:pt>
    <dgm:pt modelId="{73F5E6C1-CE0F-4B52-A529-41093EB8C159}" type="parTrans" cxnId="{944C3F0C-4F72-446C-BD82-83EF41D2B1D8}">
      <dgm:prSet/>
      <dgm:spPr/>
      <dgm:t>
        <a:bodyPr/>
        <a:lstStyle/>
        <a:p>
          <a:endParaRPr lang="en-US"/>
        </a:p>
      </dgm:t>
    </dgm:pt>
    <dgm:pt modelId="{797F0501-9E31-41D0-9FBC-A165BE22D593}" type="sibTrans" cxnId="{944C3F0C-4F72-446C-BD82-83EF41D2B1D8}">
      <dgm:prSet/>
      <dgm:spPr/>
      <dgm:t>
        <a:bodyPr/>
        <a:lstStyle/>
        <a:p>
          <a:endParaRPr lang="en-US"/>
        </a:p>
      </dgm:t>
    </dgm:pt>
    <dgm:pt modelId="{3BC820D1-2AAB-4E5E-B85B-4BBE7FECFA4A}" type="pres">
      <dgm:prSet presAssocID="{1B686B16-2235-4DF3-8F2C-6B0EE18907D2}" presName="linear" presStyleCnt="0">
        <dgm:presLayoutVars>
          <dgm:animLvl val="lvl"/>
          <dgm:resizeHandles val="exact"/>
        </dgm:presLayoutVars>
      </dgm:prSet>
      <dgm:spPr/>
    </dgm:pt>
    <dgm:pt modelId="{E16699AE-5325-4CD3-A478-A62A3A1EB35D}" type="pres">
      <dgm:prSet presAssocID="{DC28932D-C09D-4366-87CA-D27917B9B38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43E49E2-3A76-4EF3-9A23-AD078AE9FFB6}" type="pres">
      <dgm:prSet presAssocID="{939C5AC5-6798-4ADD-A33B-A8516CE42E67}" presName="spacer" presStyleCnt="0"/>
      <dgm:spPr/>
    </dgm:pt>
    <dgm:pt modelId="{C3A413EF-91B4-40F1-94D6-0ADC79CEB067}" type="pres">
      <dgm:prSet presAssocID="{38777561-2F66-4D39-85DF-2E646830E4B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DEE8051-9E39-4782-8EA1-E75CC56BA5A2}" type="pres">
      <dgm:prSet presAssocID="{BAB0F0D4-7621-4170-BB99-9C2D129C9A2F}" presName="spacer" presStyleCnt="0"/>
      <dgm:spPr/>
    </dgm:pt>
    <dgm:pt modelId="{B1EFD542-376E-4F07-8D38-85DB632472F9}" type="pres">
      <dgm:prSet presAssocID="{D361C469-EF63-45C8-A92F-10962E1EE38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44C3F0C-4F72-446C-BD82-83EF41D2B1D8}" srcId="{1B686B16-2235-4DF3-8F2C-6B0EE18907D2}" destId="{D361C469-EF63-45C8-A92F-10962E1EE380}" srcOrd="2" destOrd="0" parTransId="{73F5E6C1-CE0F-4B52-A529-41093EB8C159}" sibTransId="{797F0501-9E31-41D0-9FBC-A165BE22D593}"/>
    <dgm:cxn modelId="{AD1DB916-83D7-4103-94B4-698AA5F08512}" srcId="{1B686B16-2235-4DF3-8F2C-6B0EE18907D2}" destId="{DC28932D-C09D-4366-87CA-D27917B9B38B}" srcOrd="0" destOrd="0" parTransId="{882F8B14-6727-48A3-A46C-4E22329B04F9}" sibTransId="{939C5AC5-6798-4ADD-A33B-A8516CE42E67}"/>
    <dgm:cxn modelId="{87070D4B-972C-427C-87A9-FE224C587D26}" type="presOf" srcId="{D361C469-EF63-45C8-A92F-10962E1EE380}" destId="{B1EFD542-376E-4F07-8D38-85DB632472F9}" srcOrd="0" destOrd="0" presId="urn:microsoft.com/office/officeart/2005/8/layout/vList2"/>
    <dgm:cxn modelId="{E030FA55-BC1A-4D33-B8F3-06404EDBBA37}" type="presOf" srcId="{38777561-2F66-4D39-85DF-2E646830E4BD}" destId="{C3A413EF-91B4-40F1-94D6-0ADC79CEB067}" srcOrd="0" destOrd="0" presId="urn:microsoft.com/office/officeart/2005/8/layout/vList2"/>
    <dgm:cxn modelId="{3CD0AF79-91AD-4704-B0A2-2F9B90BC10BB}" srcId="{1B686B16-2235-4DF3-8F2C-6B0EE18907D2}" destId="{38777561-2F66-4D39-85DF-2E646830E4BD}" srcOrd="1" destOrd="0" parTransId="{C9D53387-3666-4AC9-ACF4-A657D53B3299}" sibTransId="{BAB0F0D4-7621-4170-BB99-9C2D129C9A2F}"/>
    <dgm:cxn modelId="{FA9C81AF-BAAC-4766-9EE4-37DFBA6A42FC}" type="presOf" srcId="{1B686B16-2235-4DF3-8F2C-6B0EE18907D2}" destId="{3BC820D1-2AAB-4E5E-B85B-4BBE7FECFA4A}" srcOrd="0" destOrd="0" presId="urn:microsoft.com/office/officeart/2005/8/layout/vList2"/>
    <dgm:cxn modelId="{EF31AEDE-AB7F-4DB4-93DE-33243B75DEED}" type="presOf" srcId="{DC28932D-C09D-4366-87CA-D27917B9B38B}" destId="{E16699AE-5325-4CD3-A478-A62A3A1EB35D}" srcOrd="0" destOrd="0" presId="urn:microsoft.com/office/officeart/2005/8/layout/vList2"/>
    <dgm:cxn modelId="{5C74BE45-D3E3-4219-ABCE-AB23E7A742A8}" type="presParOf" srcId="{3BC820D1-2AAB-4E5E-B85B-4BBE7FECFA4A}" destId="{E16699AE-5325-4CD3-A478-A62A3A1EB35D}" srcOrd="0" destOrd="0" presId="urn:microsoft.com/office/officeart/2005/8/layout/vList2"/>
    <dgm:cxn modelId="{492E284E-57AA-4927-BA43-42F126AC1BA7}" type="presParOf" srcId="{3BC820D1-2AAB-4E5E-B85B-4BBE7FECFA4A}" destId="{743E49E2-3A76-4EF3-9A23-AD078AE9FFB6}" srcOrd="1" destOrd="0" presId="urn:microsoft.com/office/officeart/2005/8/layout/vList2"/>
    <dgm:cxn modelId="{3A474D79-2172-4E80-9F04-288D5D00FF7B}" type="presParOf" srcId="{3BC820D1-2AAB-4E5E-B85B-4BBE7FECFA4A}" destId="{C3A413EF-91B4-40F1-94D6-0ADC79CEB067}" srcOrd="2" destOrd="0" presId="urn:microsoft.com/office/officeart/2005/8/layout/vList2"/>
    <dgm:cxn modelId="{E38039F7-EF55-417E-9718-0BA8FE84461B}" type="presParOf" srcId="{3BC820D1-2AAB-4E5E-B85B-4BBE7FECFA4A}" destId="{7DEE8051-9E39-4782-8EA1-E75CC56BA5A2}" srcOrd="3" destOrd="0" presId="urn:microsoft.com/office/officeart/2005/8/layout/vList2"/>
    <dgm:cxn modelId="{B4952573-6DC2-42F9-AFE1-C79DCEA9BEB4}" type="presParOf" srcId="{3BC820D1-2AAB-4E5E-B85B-4BBE7FECFA4A}" destId="{B1EFD542-376E-4F07-8D38-85DB632472F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699AE-5325-4CD3-A478-A62A3A1EB35D}">
      <dsp:nvSpPr>
        <dsp:cNvPr id="0" name=""/>
        <dsp:cNvSpPr/>
      </dsp:nvSpPr>
      <dsp:spPr>
        <a:xfrm>
          <a:off x="0" y="483367"/>
          <a:ext cx="6245265" cy="14698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Cyrl-AZ" sz="3700" kern="1200" dirty="0"/>
            <a:t>Анна С.</a:t>
          </a:r>
          <a:endParaRPr lang="en-US" sz="3700" kern="1200" dirty="0"/>
        </a:p>
      </dsp:txBody>
      <dsp:txXfrm>
        <a:off x="71751" y="555118"/>
        <a:ext cx="6101763" cy="1326328"/>
      </dsp:txXfrm>
    </dsp:sp>
    <dsp:sp modelId="{C3A413EF-91B4-40F1-94D6-0ADC79CEB067}">
      <dsp:nvSpPr>
        <dsp:cNvPr id="0" name=""/>
        <dsp:cNvSpPr/>
      </dsp:nvSpPr>
      <dsp:spPr>
        <a:xfrm>
          <a:off x="0" y="2059758"/>
          <a:ext cx="6245265" cy="146983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Cyrl-AZ" sz="3700" kern="1200"/>
            <a:t>Английская филология</a:t>
          </a:r>
          <a:r>
            <a:rPr lang="pl-PL" sz="3700" kern="1200"/>
            <a:t>: C</a:t>
          </a:r>
          <a:r>
            <a:rPr lang="az-Cyrl-AZ" sz="3700" kern="1200"/>
            <a:t>пециальность переводчика</a:t>
          </a:r>
          <a:endParaRPr lang="en-US" sz="3700" kern="1200"/>
        </a:p>
      </dsp:txBody>
      <dsp:txXfrm>
        <a:off x="71751" y="2131509"/>
        <a:ext cx="6101763" cy="1326328"/>
      </dsp:txXfrm>
    </dsp:sp>
    <dsp:sp modelId="{B1EFD542-376E-4F07-8D38-85DB632472F9}">
      <dsp:nvSpPr>
        <dsp:cNvPr id="0" name=""/>
        <dsp:cNvSpPr/>
      </dsp:nvSpPr>
      <dsp:spPr>
        <a:xfrm>
          <a:off x="0" y="3636148"/>
          <a:ext cx="6245265" cy="146983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Cyrl-AZ" sz="3700" kern="1200" dirty="0"/>
            <a:t>Жешувський университет</a:t>
          </a:r>
          <a:endParaRPr lang="en-US" sz="3700" kern="1200" dirty="0"/>
        </a:p>
      </dsp:txBody>
      <dsp:txXfrm>
        <a:off x="71751" y="3707899"/>
        <a:ext cx="6101763" cy="1326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3CC14-B16C-489B-87CA-58850B88DB81}" type="datetimeFigureOut">
              <a:rPr lang="en-GB" smtClean="0"/>
              <a:t>08/07/2024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E5B53-3B73-4C88-A5C8-93AA78D526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07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E5B53-3B73-4C88-A5C8-93AA78D526A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92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E5B53-3B73-4C88-A5C8-93AA78D526A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525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E5B53-3B73-4C88-A5C8-93AA78D526A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724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E5B53-3B73-4C88-A5C8-93AA78D526A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0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E5B53-3B73-4C88-A5C8-93AA78D526A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569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E5B53-3B73-4C88-A5C8-93AA78D526A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128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DE5B53-3B73-4C88-A5C8-93AA78D526A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36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EDF71E-D5B8-E419-303C-D212D8307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1D894A-9C01-F153-9E4C-9032CD73A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9B37B9-07A6-DF16-850E-AD2A6E02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F55D685-AC7E-2CFB-9FF1-30DEBA7A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C398AC-8603-4353-6426-690B6686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05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5C1FD6-857C-D2DC-6CA9-4CD523A6C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6125C2C-3999-0736-3495-8DDAAC830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732F8F-B4DC-C2BC-A3DA-D1F0A8EE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F56FE9-FC58-A73E-DC57-1E388371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E76C43-DB3C-1229-B71B-E28DAAB9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08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9918FDC-EF50-6E28-196B-DE3CA8CAF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611613-253A-2D73-874C-7238B72FD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0036B9-3E4D-EF7E-BA3A-70313D77B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D6CA696-0AF1-83B5-BD89-4A2F6C57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605ECE-4720-F714-300B-B61C7861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4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E4C59C-AA21-E976-021E-34FF9F75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41A1B5-F75D-199D-F139-40F95AEA5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FBA353-9F0D-480E-DF85-5F28C07B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87DDDA-0AAA-AA1D-10E3-D558E4421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6D316F-A458-6EA0-8048-7000906A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037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083C74-28B1-99D8-A7EA-834A6086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39BD168-2C9F-FB99-68C0-1811A51AE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65AD86-0FE1-6566-A26A-D6E0BD8E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1DD14A-2B28-6430-5DC2-86049CAA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B7CD22-1B7F-D15A-0F35-BE394C50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49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BCC246-6C06-D8A4-87F0-E8A346A2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EEAD86-F62F-2A42-99E1-228F37866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D3D3DCD-0A45-927E-EAC7-90EB66C92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2E41A4B-4C2A-4052-5BBA-14E34E64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5C5B830-34C8-AF90-F993-F3FEFA3C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3525E86-F402-8CD5-C947-111F5091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0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86D114-C34E-70C4-0DDF-EA9058139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0300AC-3324-0549-F163-4880D5D38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849764D-9653-3CAE-D075-9EC5C1212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7A03818-307D-5D7D-5441-38C5BCE19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105B1BF-38D7-2E54-2A1F-3171AC540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2A48F91-BF4E-844A-E5D7-66A5C80F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CB46796-1DAB-6082-7E4A-565FED72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5000746-2630-9007-082B-3194B877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94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ACCE90-96E4-F446-18FE-23F219D2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D9B0B91-99A4-A54D-BF2A-E8403095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D143FC1-ACC0-0753-9C1C-1A95E797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5038FC0-E1A5-564A-F2A7-588C3E9B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9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CD5927E-011B-1B8B-160F-D19A60912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F7FCCA3-1DA2-4890-83F9-714679CFE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F0CC785-E398-43E3-BCA0-71790471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50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F02ABA-E67A-B9FE-B5AB-346FE2046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DF093C-2E9B-1B91-9F96-91542F813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86EDA5-C94C-57E7-7757-27F523F6D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1362D58-0308-0948-6A96-E7AA5C19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20A922-8CFE-AF89-8710-660CCF3F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9CC6AE1-F5AB-ACA0-FEB8-85A137C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AE865D-00CE-2446-E298-B780F91FC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7548EFC-2ACE-0EE2-A03B-F4CB3995BE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20F5A1-498F-1877-E015-BF8272C4A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405040F-96EE-8F39-79EB-A725BC9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79C9ED7-CC5D-5B36-B87F-CDB16B23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06CF5C3-E7BB-F747-1584-208B8E51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41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5A5B788-C4D9-41F5-3DF2-71C17A1F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8B9F2B-1F17-6CDA-C9E9-267920101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54E34F7-3BE3-1CC0-27B2-1E2A4D62E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662D1-2F59-834A-87E8-DEAE2E772919}" type="datetimeFigureOut">
              <a:rPr lang="pl-PL" smtClean="0"/>
              <a:t>08.07.2024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509393-7CB9-266A-4731-BE8B0B2BC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318FDA-7B8F-F935-A0D6-02FBDF444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9044-903C-9244-BB0D-B16D2ED44A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64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51238F-AD35-E84D-3793-7DBCC88A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Польша: История, Культура и Русскоязычное Сообщество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560798E1-9E4B-AF2A-3C80-1B06F2895C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02641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18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A2014-8C75-A230-615E-AEF95D47A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az-Cyrl-A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 стране</a:t>
            </a:r>
            <a:endParaRPr lang="en-GB" sz="5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A55D6-12C5-C346-A457-2382BF1DB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r="2736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34EAE-53AD-2894-537D-03D777C86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устройство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парламентская республика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государства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президент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Высший орган законодательной власти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Сейм и Сенат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Исполнительная власть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правительство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власть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независимая судебная система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 деление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16 воеводств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Валюта страны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польский злотый (PLN)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Национальный банк Польши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ООН, ОБСЕ, НАТО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42A204-60B9-967D-C002-B60EC75D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az-Cyrl-A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страны </a:t>
            </a:r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17814-DD51-C511-9EBB-A7F8C9D08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Польши отмечена периодами величия и трудностей. Основанная в 966 году, она стала великой европейской державой в XVI веке благодаря польско-литовской унии. </a:t>
            </a:r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13EFE-AC13-816B-AF5F-56B680940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6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82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25 rocznica przyjęcia Polski do Sojuszu Północnoatlantyckiego -  Ministerstwo Obrony Narodowej - Portal Gov.pl">
            <a:extLst>
              <a:ext uri="{FF2B5EF4-FFF2-40B4-BE49-F238E27FC236}">
                <a16:creationId xmlns:a16="http://schemas.microsoft.com/office/drawing/2014/main" id="{03071532-1DB5-0FB6-7706-2FA13AC76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666"/>
          <a:stretch/>
        </p:blipFill>
        <p:spPr bwMode="auto">
          <a:xfrm>
            <a:off x="-1" y="10"/>
            <a:ext cx="12228129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3EB18D-F21B-8131-14C1-B14CFB9F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z-Cyrl-AZ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страны </a:t>
            </a:r>
            <a:r>
              <a:rPr lang="pl-P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en-US" sz="3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Польша сейчас отмечает </a:t>
            </a:r>
            <a:br>
              <a:rPr kumimoji="0" lang="pl-PL" altLang="en-US" sz="3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en-US" sz="33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25-летие членства в НАТО</a:t>
            </a:r>
            <a:r>
              <a:rPr lang="pl-P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300" dirty="0"/>
          </a:p>
        </p:txBody>
      </p:sp>
    </p:spTree>
    <p:extLst>
      <p:ext uri="{BB962C8B-B14F-4D97-AF65-F5344CB8AC3E}">
        <p14:creationId xmlns:p14="http://schemas.microsoft.com/office/powerpoint/2010/main" val="31414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DB98F9-6C2A-1592-52C5-8032A706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3800">
                <a:latin typeface="Times New Roman" panose="02020603050405020304" pitchFamily="18" charset="0"/>
                <a:cs typeface="Times New Roman" panose="02020603050405020304" pitchFamily="18" charset="0"/>
              </a:rPr>
              <a:t>Польские объекты ЮНЕСКО – Старый город Кракова</a:t>
            </a:r>
          </a:p>
        </p:txBody>
      </p:sp>
      <p:sp>
        <p:nvSpPr>
          <p:cNvPr id="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260160-8494-36CE-F869-BB21AF493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D0C308-4FC3-05D5-CCB5-B6D66BC6F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5" r="2193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31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BEAAB3-4F29-0F14-710F-C44F4A5EC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Польские объекты ЮНЕСКО – Королевские соляные копи в Величке и Бохне</a:t>
            </a:r>
          </a:p>
        </p:txBody>
      </p:sp>
      <p:sp>
        <p:nvSpPr>
          <p:cNvPr id="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68F366-A577-D0AD-9603-714A473C8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B1A248B-A4E9-FBCB-4874-699762F6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r="2186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78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E96B-CF67-D1F8-CC29-9C179C27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Польша – страна объектов Всемирного наследия ЮНЕСКО">
            <a:hlinkClick r:id="" action="ppaction://media"/>
            <a:extLst>
              <a:ext uri="{FF2B5EF4-FFF2-40B4-BE49-F238E27FC236}">
                <a16:creationId xmlns:a16="http://schemas.microsoft.com/office/drawing/2014/main" id="{9B6211D9-FC97-DC81-D422-247A57591E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373" y="848518"/>
            <a:ext cx="9175254" cy="5160963"/>
          </a:xfrm>
        </p:spPr>
      </p:pic>
    </p:spTree>
    <p:extLst>
      <p:ext uri="{BB962C8B-B14F-4D97-AF65-F5344CB8AC3E}">
        <p14:creationId xmlns:p14="http://schemas.microsoft.com/office/powerpoint/2010/main" val="264478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ity with many buildings&#10;&#10;Description automatically generated">
            <a:extLst>
              <a:ext uri="{FF2B5EF4-FFF2-40B4-BE49-F238E27FC236}">
                <a16:creationId xmlns:a16="http://schemas.microsoft.com/office/drawing/2014/main" id="{F7B11047-6430-9AA0-3D51-516787110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5" name="Content Placeholder 4" descr="A city skyline with tall buildings&#10;&#10;Description automatically generated">
            <a:extLst>
              <a:ext uri="{FF2B5EF4-FFF2-40B4-BE49-F238E27FC236}">
                <a16:creationId xmlns:a16="http://schemas.microsoft.com/office/drawing/2014/main" id="{1B3AF45F-4997-1485-7BC1-85C303153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1" r="2" b="649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1EABB-69D6-7ADC-5F39-8C801282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09600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Популярные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туристические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A1D570-611C-ECF4-7FF5-A54B965C7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4638783"/>
            <a:ext cx="4007449" cy="134397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Варшава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богатыми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историческими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культурными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достопримечательностями</a:t>
            </a:r>
            <a:endParaRPr lang="en-US" sz="2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1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ater body with buildings and a boat&#10;&#10;Description automatically generated">
            <a:extLst>
              <a:ext uri="{FF2B5EF4-FFF2-40B4-BE49-F238E27FC236}">
                <a16:creationId xmlns:a16="http://schemas.microsoft.com/office/drawing/2014/main" id="{4A34D9E5-E9DD-2D18-1158-357F22157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9" b="11514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2" name="Picture 11" descr="A fountain with a statue in front of buildings&#10;&#10;Description automatically generated">
            <a:extLst>
              <a:ext uri="{FF2B5EF4-FFF2-40B4-BE49-F238E27FC236}">
                <a16:creationId xmlns:a16="http://schemas.microsoft.com/office/drawing/2014/main" id="{26CFB154-E7D1-ACC0-7E30-21878B2DA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7" r="2" b="9403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1" name="Freeform: Shape 18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D8E18-994C-9B6F-4906-1A206B43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09600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Популярные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туристические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289D044-9D5A-4B78-0B93-82232C9D5B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3467" y="4638783"/>
            <a:ext cx="4007449" cy="13439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Гданьск</a:t>
            </a: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kumimoji="0" lang="en-US" altLang="en-US" sz="24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красивой</a:t>
            </a: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рыночной</a:t>
            </a: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</a:t>
            </a: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en-US" altLang="en-US" sz="24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выходом</a:t>
            </a: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kumimoji="0" lang="en-US" altLang="en-US" sz="2400" b="0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морю</a:t>
            </a:r>
            <a:r>
              <a:rPr kumimoji="0" lang="en-US" altLang="en-US" sz="24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48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7B7417A-2E6B-0056-9085-D53FAB197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pl-PL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</a:t>
            </a: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pl-PL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Польше</a:t>
            </a: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l-PL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Зволень</a:t>
            </a: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8C4076-6D15-711B-F71F-D76F6C3B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151" y="2727729"/>
            <a:ext cx="5092194" cy="4351338"/>
          </a:xfrm>
        </p:spPr>
        <p:txBody>
          <a:bodyPr>
            <a:normAutofit/>
          </a:bodyPr>
          <a:lstStyle/>
          <a:p>
            <a:r>
              <a:rPr 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Зволень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Люблинском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воеводстве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польский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Кохановский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Зволене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этому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поэту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FFA1C04-D817-2847-9627-82C28AF36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5" r="2153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C8B1316-50EF-1387-E4CD-6C90B8149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r="1" b="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03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504F6-3C35-9237-43A1-A49AD40AB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кухня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C88FA-3AC7-AD4D-6C6D-5D30E287D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Пироги: вареники с разными начинками</a:t>
            </a:r>
            <a:endParaRPr lang="pl-P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Бигос: тушёная капуста с мясом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late of food on a table&#10;&#10;Description automatically generated">
            <a:extLst>
              <a:ext uri="{FF2B5EF4-FFF2-40B4-BE49-F238E27FC236}">
                <a16:creationId xmlns:a16="http://schemas.microsoft.com/office/drawing/2014/main" id="{FE6C1167-E59C-1C09-CB2F-520D30BC7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r="-1" b="15360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A bowl of food with a fork&#10;&#10;Description automatically generated">
            <a:extLst>
              <a:ext uri="{FF2B5EF4-FFF2-40B4-BE49-F238E27FC236}">
                <a16:creationId xmlns:a16="http://schemas.microsoft.com/office/drawing/2014/main" id="{86AD4F82-7DD8-909F-BD40-6900D600AD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6" r="-2" b="2949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98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59B6F9-227E-BE06-2B78-66CED48BD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Польши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D3659D8-26F2-F28D-8EB9-A15BED397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89" y="364143"/>
            <a:ext cx="4067017" cy="34264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3287C99-821F-801E-1110-6297AA575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9" y="364142"/>
            <a:ext cx="4378865" cy="3426462"/>
          </a:xfrm>
          <a:prstGeom prst="rect">
            <a:avLst/>
          </a:prstGeom>
        </p:spPr>
      </p:pic>
      <p:sp>
        <p:nvSpPr>
          <p:cNvPr id="34" name="Rectangle 2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070716-6BD2-7044-342B-66B137CB7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algn="ctr"/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Польша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391929-0B23-84C1-184A-73126228B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sz="4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sz="4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4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Польше</a:t>
            </a:r>
            <a:endParaRPr lang="en-US" sz="4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with text and arrows&#10;&#10;Description automatically generated">
            <a:extLst>
              <a:ext uri="{FF2B5EF4-FFF2-40B4-BE49-F238E27FC236}">
                <a16:creationId xmlns:a16="http://schemas.microsoft.com/office/drawing/2014/main" id="{FDF8451C-BCD0-D54D-D8F0-227CA9539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7338" y="640080"/>
            <a:ext cx="656853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3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01C3-2BCC-2E54-64D2-3CA6CE6EF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2833324" cy="1616203"/>
          </a:xfrm>
        </p:spPr>
        <p:txBody>
          <a:bodyPr anchor="b">
            <a:normAutofit/>
          </a:bodyPr>
          <a:lstStyle/>
          <a:p>
            <a:r>
              <a:rPr lang="az-Cyrl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 люди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250DB-7024-85AE-DB60-1F1D14691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4" y="2533476"/>
            <a:ext cx="2833324" cy="3447832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Фредерик Шопен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композитор и пианист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Анджей Вайда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режиссёр</a:t>
            </a:r>
          </a:p>
          <a:p>
            <a:endParaRPr lang="en-GB" sz="2000" dirty="0"/>
          </a:p>
        </p:txBody>
      </p:sp>
      <p:pic>
        <p:nvPicPr>
          <p:cNvPr id="4" name="Picture 3" descr="A person in a suit&#10;&#10;Description automatically generated">
            <a:extLst>
              <a:ext uri="{FF2B5EF4-FFF2-40B4-BE49-F238E27FC236}">
                <a16:creationId xmlns:a16="http://schemas.microsoft.com/office/drawing/2014/main" id="{F1C7C37A-2492-AB22-A153-DCF802043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8" r="8565" b="-3"/>
          <a:stretch/>
        </p:blipFill>
        <p:spPr>
          <a:xfrm>
            <a:off x="4285839" y="1070147"/>
            <a:ext cx="3393840" cy="4672927"/>
          </a:xfrm>
          <a:prstGeom prst="rect">
            <a:avLst/>
          </a:prstGeom>
        </p:spPr>
      </p:pic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45D6ED86-0ABD-A9D9-6CAA-BF3BFF201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990"/>
          <a:stretch/>
        </p:blipFill>
        <p:spPr>
          <a:xfrm>
            <a:off x="7679652" y="1070147"/>
            <a:ext cx="3439354" cy="46729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8E5CCC-C8B4-1C26-7EEC-22D3D6E6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640742" y="2309584"/>
            <a:ext cx="123362" cy="68331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4F2E6-C9E1-359F-FAB8-8E3432107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72516" y="4941359"/>
            <a:ext cx="123362" cy="1569619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5" name="Rectangle 4114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C616B-1A8B-BFA9-4BA6-B3A8D52F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az-Cyrl-AZ" sz="540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 люди</a:t>
            </a:r>
            <a:endParaRPr lang="en-GB" sz="5400"/>
          </a:p>
        </p:txBody>
      </p:sp>
      <p:pic>
        <p:nvPicPr>
          <p:cNvPr id="4098" name="Picture 2" descr="Maria Skłodowska–Curie. Zawsze pierwsza">
            <a:extLst>
              <a:ext uri="{FF2B5EF4-FFF2-40B4-BE49-F238E27FC236}">
                <a16:creationId xmlns:a16="http://schemas.microsoft.com/office/drawing/2014/main" id="{AE146D59-CD1D-BD5F-1437-34B514776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8" b="-2"/>
          <a:stretch/>
        </p:blipFill>
        <p:spPr bwMode="auto"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7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Robert Lewandowski przeżył istny dramat. Mówi o &quot;niemocy&quot; - Przegląd  Sportowy">
            <a:extLst>
              <a:ext uri="{FF2B5EF4-FFF2-40B4-BE49-F238E27FC236}">
                <a16:creationId xmlns:a16="http://schemas.microsoft.com/office/drawing/2014/main" id="{10958943-F1C7-32A2-64F3-E06EA8CFB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5400" b="3"/>
          <a:stretch/>
        </p:blipFill>
        <p:spPr bwMode="auto"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D60CE-415F-365D-379B-AFA721625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и спорт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l-PL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Мария Склодовская-Кюри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: физик и химик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 Левандовский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: футболист</a:t>
            </a:r>
          </a:p>
          <a:p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7665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FBEB-602E-483B-9A4C-28553A3C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az-Cyrl-A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Новости и интересные факты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D0557-B9AC-2F4C-1814-FABB26A4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r="26511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313C1B5-8D74-9566-3B22-AAFFDEEEE6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17734" y="2614612"/>
            <a:ext cx="5291663" cy="37528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25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Польша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одной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самых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развивающихся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Европы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Польше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культурных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фестивалей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таких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Шопена</a:t>
            </a:r>
            <a:r>
              <a:rPr kumimoji="0" lang="en-US" altLang="en-US" sz="2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031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58785-53DE-F579-DBA2-6F276023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az-Cyrl-AZ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тест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GB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BDC95-F9A3-D9CF-2043-F409DE78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ru-RU" dirty="0"/>
              <a:t>1. Со сколькими странами граничит Польша?</a:t>
            </a:r>
            <a:endParaRPr lang="pl-PL" dirty="0"/>
          </a:p>
          <a:p>
            <a:r>
              <a:rPr lang="az-Cyrl-AZ" dirty="0"/>
              <a:t>А</a:t>
            </a:r>
            <a:r>
              <a:rPr lang="pl-PL" dirty="0"/>
              <a:t>) 6</a:t>
            </a:r>
          </a:p>
          <a:p>
            <a:r>
              <a:rPr lang="az-Cyrl-AZ" dirty="0"/>
              <a:t>Б</a:t>
            </a:r>
            <a:r>
              <a:rPr lang="pl-PL" dirty="0"/>
              <a:t>) 7</a:t>
            </a:r>
          </a:p>
          <a:p>
            <a:r>
              <a:rPr lang="az-Cyrl-AZ" dirty="0"/>
              <a:t>В</a:t>
            </a:r>
            <a:r>
              <a:rPr lang="pl-PL" dirty="0"/>
              <a:t>) 8</a:t>
            </a:r>
          </a:p>
          <a:p>
            <a:r>
              <a:rPr lang="pl-PL" dirty="0"/>
              <a:t>2. </a:t>
            </a:r>
            <a:r>
              <a:rPr lang="az-Cyrl-AZ" dirty="0"/>
              <a:t>Где жил Ян Кохановский?</a:t>
            </a:r>
            <a:endParaRPr lang="pl-PL" dirty="0"/>
          </a:p>
          <a:p>
            <a:r>
              <a:rPr lang="pl-PL" dirty="0"/>
              <a:t>A) </a:t>
            </a:r>
            <a:r>
              <a:rPr lang="az-Cyrl-AZ" dirty="0"/>
              <a:t>в Варшаве</a:t>
            </a:r>
            <a:endParaRPr lang="pl-PL" dirty="0"/>
          </a:p>
          <a:p>
            <a:r>
              <a:rPr lang="az-Cyrl-AZ" dirty="0"/>
              <a:t>Б</a:t>
            </a:r>
            <a:r>
              <a:rPr lang="pl-PL" dirty="0"/>
              <a:t>) </a:t>
            </a:r>
            <a:r>
              <a:rPr lang="az-Cyrl-AZ" dirty="0"/>
              <a:t>в Кракове</a:t>
            </a:r>
            <a:endParaRPr lang="pl-PL" dirty="0"/>
          </a:p>
          <a:p>
            <a:r>
              <a:rPr lang="pl-PL" dirty="0"/>
              <a:t>B) </a:t>
            </a:r>
            <a:r>
              <a:rPr lang="az-Cyrl-AZ" dirty="0"/>
              <a:t>в Зволене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46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E3304C-E335-F7AE-2F1D-F43AF7CFC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az-Cyrl-AZ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тест</a:t>
            </a:r>
            <a:r>
              <a:rPr lang="pl-PL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E2355-0DC4-A343-775D-D51592634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l-PL" sz="2400" dirty="0"/>
              <a:t>3. </a:t>
            </a:r>
            <a:r>
              <a:rPr lang="ru-RU" sz="2400" dirty="0"/>
              <a:t>Сколько лет Польша в НАТО?</a:t>
            </a:r>
            <a:endParaRPr lang="pl-PL" sz="2400" dirty="0"/>
          </a:p>
          <a:p>
            <a:r>
              <a:rPr lang="ru-RU" sz="2400" dirty="0"/>
              <a:t>А) </a:t>
            </a:r>
            <a:r>
              <a:rPr lang="pl-PL" sz="2400" dirty="0"/>
              <a:t>2</a:t>
            </a:r>
            <a:r>
              <a:rPr lang="ru-RU" sz="2400" dirty="0"/>
              <a:t>6</a:t>
            </a:r>
          </a:p>
          <a:p>
            <a:r>
              <a:rPr lang="ru-RU" sz="2400" dirty="0"/>
              <a:t>Б) </a:t>
            </a:r>
            <a:r>
              <a:rPr lang="pl-PL" sz="2400" dirty="0"/>
              <a:t>2</a:t>
            </a:r>
            <a:r>
              <a:rPr lang="ru-RU" sz="2400" dirty="0"/>
              <a:t>7</a:t>
            </a:r>
          </a:p>
          <a:p>
            <a:r>
              <a:rPr lang="ru-RU" sz="2400" dirty="0"/>
              <a:t>В) </a:t>
            </a:r>
            <a:r>
              <a:rPr lang="pl-PL" sz="2400" dirty="0"/>
              <a:t>25</a:t>
            </a:r>
          </a:p>
          <a:p>
            <a:r>
              <a:rPr lang="pl-PL" sz="2400" dirty="0"/>
              <a:t>4. </a:t>
            </a:r>
            <a:r>
              <a:rPr lang="az-Cyrl-AZ" sz="2400" dirty="0"/>
              <a:t>Сколько воеводств в Польше?</a:t>
            </a:r>
            <a:endParaRPr lang="pl-PL" sz="2400" dirty="0"/>
          </a:p>
          <a:p>
            <a:r>
              <a:rPr lang="ru-RU" sz="2400" dirty="0"/>
              <a:t>А) </a:t>
            </a:r>
            <a:r>
              <a:rPr lang="pl-PL" sz="2400" dirty="0"/>
              <a:t>16</a:t>
            </a:r>
            <a:endParaRPr lang="ru-RU" sz="2400" dirty="0"/>
          </a:p>
          <a:p>
            <a:r>
              <a:rPr lang="ru-RU" sz="2400" dirty="0"/>
              <a:t>Б) </a:t>
            </a:r>
            <a:r>
              <a:rPr lang="pl-PL" sz="2400" dirty="0"/>
              <a:t>20</a:t>
            </a:r>
            <a:endParaRPr lang="ru-RU" sz="2400" dirty="0"/>
          </a:p>
          <a:p>
            <a:r>
              <a:rPr lang="ru-RU" sz="2400" dirty="0"/>
              <a:t>В) </a:t>
            </a:r>
            <a:r>
              <a:rPr lang="pl-PL" sz="2400" dirty="0"/>
              <a:t>15</a:t>
            </a:r>
          </a:p>
          <a:p>
            <a:r>
              <a:rPr lang="pl-PL" sz="2400" dirty="0"/>
              <a:t>5. </a:t>
            </a:r>
            <a:r>
              <a:rPr lang="ru-RU" sz="2400" dirty="0"/>
              <a:t>Была ли Мария-Склодовская Кюри полькой?</a:t>
            </a:r>
            <a:endParaRPr lang="pl-PL" sz="2400" dirty="0"/>
          </a:p>
          <a:p>
            <a:r>
              <a:rPr lang="ru-RU" sz="2400" dirty="0"/>
              <a:t>А) Да</a:t>
            </a:r>
          </a:p>
          <a:p>
            <a:r>
              <a:rPr lang="ru-RU" sz="2400" dirty="0"/>
              <a:t>Б) </a:t>
            </a:r>
            <a:r>
              <a:rPr lang="pl-PL" sz="2400" dirty="0"/>
              <a:t>H</a:t>
            </a:r>
            <a:r>
              <a:rPr lang="ru-RU" sz="2400" dirty="0"/>
              <a:t>ет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2465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7D12-254B-8A9C-D74A-84342EB6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Спасибо</a:t>
            </a:r>
            <a:r>
              <a:rPr lang="en-US" sz="5400" dirty="0"/>
              <a:t> </a:t>
            </a:r>
            <a:r>
              <a:rPr lang="en-US" sz="5400" dirty="0" err="1"/>
              <a:t>за</a:t>
            </a:r>
            <a:r>
              <a:rPr lang="en-US" sz="5400" dirty="0"/>
              <a:t> </a:t>
            </a:r>
            <a:r>
              <a:rPr lang="en-US" sz="5400" dirty="0" err="1"/>
              <a:t>внимание</a:t>
            </a:r>
            <a:r>
              <a:rPr lang="en-US" sz="5400" dirty="0"/>
              <a:t>!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Лампочки, из которых одна светится, в темноте">
            <a:extLst>
              <a:ext uri="{FF2B5EF4-FFF2-40B4-BE49-F238E27FC236}">
                <a16:creationId xmlns:a16="http://schemas.microsoft.com/office/drawing/2014/main" id="{AA5A653B-EADA-3709-26E1-139CB5C44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59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2E0E6A8-0773-3A39-C584-01B901A1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pl-PL" sz="360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Польши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8DA5A1-5835-B0C1-0A7B-37E9BE48C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algn="ctr"/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Польша граничит с 7 странами – Россией на севере, Литвой на северо-востоке, Белоруссией и Украиной на востоке, Словакией и Чехией на юге и Германией на западе.  На севере государственная граница проходит по Балтийскому морю.</a:t>
            </a:r>
          </a:p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E385E852-A702-2539-7660-1CB04F157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1484432"/>
            <a:ext cx="3941691" cy="38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BA33E76-57A2-B315-048B-44BE104FD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Hа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каком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добраться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Варшавы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8CD0AF1-B3A3-6FD3-1C7B-EB3F28D77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62" y="364143"/>
            <a:ext cx="2715471" cy="34264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A24DC7-41C4-ECD6-41FC-D4E29E153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9" y="364142"/>
            <a:ext cx="4378865" cy="3426462"/>
          </a:xfrm>
          <a:prstGeom prst="rect">
            <a:avLst/>
          </a:prstGeo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12E9FD-F802-732F-00D6-21D76A68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Варшавы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добраться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поезде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автобусе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самолете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машине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займет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около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половиной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часов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автобусе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около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пяти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часов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поезде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займет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половиной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часа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7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9797A8-13BD-21C2-2FBB-EAB83E87E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Hа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каком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добраться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Варшавы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85466E-2A50-7D73-1084-8F602CACF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68845"/>
            <a:ext cx="4559425" cy="3979585"/>
          </a:xfrm>
        </p:spPr>
        <p:txBody>
          <a:bodyPr anchor="ctr">
            <a:normAutofit/>
          </a:bodyPr>
          <a:lstStyle/>
          <a:p>
            <a:pPr algn="ctr"/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Полет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Варшавы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займет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около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часа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pl-PL" sz="2400" dirty="0">
              <a:cs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8298A97-9653-2B7D-ABFF-8E120D340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29" y="1296884"/>
            <a:ext cx="5830134" cy="46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7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42649FE-C92C-0A04-3A3C-A6D5AE7E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Варшавы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Жешув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3D0711A-85E0-3A19-E20F-5FC38128A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36" y="511293"/>
            <a:ext cx="3371073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45355E-423F-F0E7-72F5-FB0C564F8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Варшавы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Жешув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долететь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самолете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Такой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билет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авиакомпании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LOT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стоит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588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злотых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8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587169E-2A0C-4EEA-BF70-71E2BC404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29686" cy="3469184"/>
          </a:xfrm>
          <a:custGeom>
            <a:avLst/>
            <a:gdLst>
              <a:gd name="connsiteX0" fmla="*/ 0 w 4229686"/>
              <a:gd name="connsiteY0" fmla="*/ 0 h 3469184"/>
              <a:gd name="connsiteX1" fmla="*/ 3937282 w 4229686"/>
              <a:gd name="connsiteY1" fmla="*/ 0 h 3469184"/>
              <a:gd name="connsiteX2" fmla="*/ 3947509 w 4229686"/>
              <a:gd name="connsiteY2" fmla="*/ 16834 h 3469184"/>
              <a:gd name="connsiteX3" fmla="*/ 4229686 w 4229686"/>
              <a:gd name="connsiteY3" fmla="*/ 1131238 h 3469184"/>
              <a:gd name="connsiteX4" fmla="*/ 1891740 w 4229686"/>
              <a:gd name="connsiteY4" fmla="*/ 3469184 h 3469184"/>
              <a:gd name="connsiteX5" fmla="*/ 87667 w 4229686"/>
              <a:gd name="connsiteY5" fmla="*/ 2618389 h 3469184"/>
              <a:gd name="connsiteX6" fmla="*/ 0 w 4229686"/>
              <a:gd name="connsiteY6" fmla="*/ 2501153 h 346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9686" h="3469184">
                <a:moveTo>
                  <a:pt x="0" y="0"/>
                </a:moveTo>
                <a:lnTo>
                  <a:pt x="3937282" y="0"/>
                </a:lnTo>
                <a:lnTo>
                  <a:pt x="3947509" y="16834"/>
                </a:lnTo>
                <a:cubicBezTo>
                  <a:pt x="4127466" y="348105"/>
                  <a:pt x="4229686" y="727734"/>
                  <a:pt x="4229686" y="1131238"/>
                </a:cubicBezTo>
                <a:cubicBezTo>
                  <a:pt x="4229686" y="2422450"/>
                  <a:pt x="3182952" y="3469184"/>
                  <a:pt x="1891740" y="3469184"/>
                </a:cubicBezTo>
                <a:cubicBezTo>
                  <a:pt x="1165433" y="3469184"/>
                  <a:pt x="516481" y="3137991"/>
                  <a:pt x="87667" y="2618389"/>
                </a:cubicBezTo>
                <a:lnTo>
                  <a:pt x="0" y="25011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1645" y="3853046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EB9B19-D8F1-4EB1-AA3B-A92D9BCE2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94561" y="2928977"/>
            <a:ext cx="5010226" cy="3929025"/>
          </a:xfrm>
          <a:custGeom>
            <a:avLst/>
            <a:gdLst>
              <a:gd name="connsiteX0" fmla="*/ 2505113 w 5010226"/>
              <a:gd name="connsiteY0" fmla="*/ 0 h 3929025"/>
              <a:gd name="connsiteX1" fmla="*/ 5010226 w 5010226"/>
              <a:gd name="connsiteY1" fmla="*/ 2505113 h 3929025"/>
              <a:gd name="connsiteX2" fmla="*/ 4582392 w 5010226"/>
              <a:gd name="connsiteY2" fmla="*/ 3905746 h 3929025"/>
              <a:gd name="connsiteX3" fmla="*/ 4564985 w 5010226"/>
              <a:gd name="connsiteY3" fmla="*/ 3929025 h 3929025"/>
              <a:gd name="connsiteX4" fmla="*/ 445242 w 5010226"/>
              <a:gd name="connsiteY4" fmla="*/ 3929025 h 3929025"/>
              <a:gd name="connsiteX5" fmla="*/ 427834 w 5010226"/>
              <a:gd name="connsiteY5" fmla="*/ 3905746 h 3929025"/>
              <a:gd name="connsiteX6" fmla="*/ 0 w 5010226"/>
              <a:gd name="connsiteY6" fmla="*/ 2505113 h 3929025"/>
              <a:gd name="connsiteX7" fmla="*/ 2505113 w 5010226"/>
              <a:gd name="connsiteY7" fmla="*/ 0 h 392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10226" h="3929025">
                <a:moveTo>
                  <a:pt x="2505113" y="0"/>
                </a:moveTo>
                <a:cubicBezTo>
                  <a:pt x="3888649" y="0"/>
                  <a:pt x="5010226" y="1121577"/>
                  <a:pt x="5010226" y="2505113"/>
                </a:cubicBezTo>
                <a:cubicBezTo>
                  <a:pt x="5010226" y="3023939"/>
                  <a:pt x="4852505" y="3505927"/>
                  <a:pt x="4582392" y="3905746"/>
                </a:cubicBezTo>
                <a:lnTo>
                  <a:pt x="4564985" y="3929025"/>
                </a:lnTo>
                <a:lnTo>
                  <a:pt x="445242" y="3929025"/>
                </a:lnTo>
                <a:lnTo>
                  <a:pt x="427834" y="3905746"/>
                </a:lnTo>
                <a:cubicBezTo>
                  <a:pt x="157722" y="3505927"/>
                  <a:pt x="0" y="3023939"/>
                  <a:pt x="0" y="2505113"/>
                </a:cubicBezTo>
                <a:cubicBezTo>
                  <a:pt x="0" y="1121577"/>
                  <a:pt x="1121577" y="0"/>
                  <a:pt x="2505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915428">
            <a:off x="8549639" y="1895148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E2D8C-A2C3-E54B-3F37-85B7D1C1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787" y="774936"/>
            <a:ext cx="442555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</a:t>
            </a: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</a:t>
            </a:r>
            <a:endParaRPr lang="en-US" sz="5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eagle with a crown on a red background&#10;&#10;Description automatically generated">
            <a:extLst>
              <a:ext uri="{FF2B5EF4-FFF2-40B4-BE49-F238E27FC236}">
                <a16:creationId xmlns:a16="http://schemas.microsoft.com/office/drawing/2014/main" id="{08E1CA83-F324-5CD4-6E0B-AC9932BAF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5" y="274785"/>
            <a:ext cx="2114537" cy="2492498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4" name="Content Placeholder 3" descr="A red and white flag&#10;&#10;Description automatically generated">
            <a:extLst>
              <a:ext uri="{FF2B5EF4-FFF2-40B4-BE49-F238E27FC236}">
                <a16:creationId xmlns:a16="http://schemas.microsoft.com/office/drawing/2014/main" id="{54245B1F-E5EC-E233-6ADE-FB583E74E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0631" y="4211713"/>
            <a:ext cx="2896987" cy="1933738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21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587169E-2A0C-4EEA-BF70-71E2BC404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29686" cy="3469184"/>
          </a:xfrm>
          <a:custGeom>
            <a:avLst/>
            <a:gdLst>
              <a:gd name="connsiteX0" fmla="*/ 0 w 4229686"/>
              <a:gd name="connsiteY0" fmla="*/ 0 h 3469184"/>
              <a:gd name="connsiteX1" fmla="*/ 3937282 w 4229686"/>
              <a:gd name="connsiteY1" fmla="*/ 0 h 3469184"/>
              <a:gd name="connsiteX2" fmla="*/ 3947509 w 4229686"/>
              <a:gd name="connsiteY2" fmla="*/ 16834 h 3469184"/>
              <a:gd name="connsiteX3" fmla="*/ 4229686 w 4229686"/>
              <a:gd name="connsiteY3" fmla="*/ 1131238 h 3469184"/>
              <a:gd name="connsiteX4" fmla="*/ 1891740 w 4229686"/>
              <a:gd name="connsiteY4" fmla="*/ 3469184 h 3469184"/>
              <a:gd name="connsiteX5" fmla="*/ 87667 w 4229686"/>
              <a:gd name="connsiteY5" fmla="*/ 2618389 h 3469184"/>
              <a:gd name="connsiteX6" fmla="*/ 0 w 4229686"/>
              <a:gd name="connsiteY6" fmla="*/ 2501153 h 346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9686" h="3469184">
                <a:moveTo>
                  <a:pt x="0" y="0"/>
                </a:moveTo>
                <a:lnTo>
                  <a:pt x="3937282" y="0"/>
                </a:lnTo>
                <a:lnTo>
                  <a:pt x="3947509" y="16834"/>
                </a:lnTo>
                <a:cubicBezTo>
                  <a:pt x="4127466" y="348105"/>
                  <a:pt x="4229686" y="727734"/>
                  <a:pt x="4229686" y="1131238"/>
                </a:cubicBezTo>
                <a:cubicBezTo>
                  <a:pt x="4229686" y="2422450"/>
                  <a:pt x="3182952" y="3469184"/>
                  <a:pt x="1891740" y="3469184"/>
                </a:cubicBezTo>
                <a:cubicBezTo>
                  <a:pt x="1165433" y="3469184"/>
                  <a:pt x="516481" y="3137991"/>
                  <a:pt x="87667" y="2618389"/>
                </a:cubicBezTo>
                <a:lnTo>
                  <a:pt x="0" y="25011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1645" y="3853046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6EB9B19-D8F1-4EB1-AA3B-A92D9BCE2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94561" y="2928977"/>
            <a:ext cx="5010226" cy="3929025"/>
          </a:xfrm>
          <a:custGeom>
            <a:avLst/>
            <a:gdLst>
              <a:gd name="connsiteX0" fmla="*/ 2505113 w 5010226"/>
              <a:gd name="connsiteY0" fmla="*/ 0 h 3929025"/>
              <a:gd name="connsiteX1" fmla="*/ 5010226 w 5010226"/>
              <a:gd name="connsiteY1" fmla="*/ 2505113 h 3929025"/>
              <a:gd name="connsiteX2" fmla="*/ 4582392 w 5010226"/>
              <a:gd name="connsiteY2" fmla="*/ 3905746 h 3929025"/>
              <a:gd name="connsiteX3" fmla="*/ 4564985 w 5010226"/>
              <a:gd name="connsiteY3" fmla="*/ 3929025 h 3929025"/>
              <a:gd name="connsiteX4" fmla="*/ 445242 w 5010226"/>
              <a:gd name="connsiteY4" fmla="*/ 3929025 h 3929025"/>
              <a:gd name="connsiteX5" fmla="*/ 427834 w 5010226"/>
              <a:gd name="connsiteY5" fmla="*/ 3905746 h 3929025"/>
              <a:gd name="connsiteX6" fmla="*/ 0 w 5010226"/>
              <a:gd name="connsiteY6" fmla="*/ 2505113 h 3929025"/>
              <a:gd name="connsiteX7" fmla="*/ 2505113 w 5010226"/>
              <a:gd name="connsiteY7" fmla="*/ 0 h 392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10226" h="3929025">
                <a:moveTo>
                  <a:pt x="2505113" y="0"/>
                </a:moveTo>
                <a:cubicBezTo>
                  <a:pt x="3888649" y="0"/>
                  <a:pt x="5010226" y="1121577"/>
                  <a:pt x="5010226" y="2505113"/>
                </a:cubicBezTo>
                <a:cubicBezTo>
                  <a:pt x="5010226" y="3023939"/>
                  <a:pt x="4852505" y="3505927"/>
                  <a:pt x="4582392" y="3905746"/>
                </a:cubicBezTo>
                <a:lnTo>
                  <a:pt x="4564985" y="3929025"/>
                </a:lnTo>
                <a:lnTo>
                  <a:pt x="445242" y="3929025"/>
                </a:lnTo>
                <a:lnTo>
                  <a:pt x="427834" y="3905746"/>
                </a:lnTo>
                <a:cubicBezTo>
                  <a:pt x="157722" y="3505927"/>
                  <a:pt x="0" y="3023939"/>
                  <a:pt x="0" y="2505113"/>
                </a:cubicBezTo>
                <a:cubicBezTo>
                  <a:pt x="0" y="1121577"/>
                  <a:pt x="1121577" y="0"/>
                  <a:pt x="2505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915428">
            <a:off x="8549639" y="1895148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5356F8C-6BBF-BE93-C11A-34D41D19C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04787" y="774936"/>
            <a:ext cx="4425551" cy="2387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47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неофициальные</a:t>
            </a:r>
            <a:r>
              <a:rPr kumimoji="0" lang="en-US" altLang="en-US" sz="4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7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</a:t>
            </a:r>
            <a:r>
              <a:rPr kumimoji="0" lang="en-US" altLang="en-US" sz="4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7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Польши</a:t>
            </a:r>
            <a:r>
              <a:rPr kumimoji="0" lang="en-US" altLang="en-US" sz="4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31E181-56E0-A7C8-8D1C-60B0DAB32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423" y="138627"/>
            <a:ext cx="1946267" cy="2790348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85EF5-D77F-18BC-A81A-840A2B873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319" y="3389097"/>
            <a:ext cx="2494710" cy="3326280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82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9272C-3DB0-7974-75CB-66A45DFED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az-Cyrl-A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 стране</a:t>
            </a:r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DE7455-A385-C083-E0AC-4BBA066A7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 r="2738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74263-24DD-1A41-4AF1-CEF645445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Варшава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основания государства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966 год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язык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польский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русского языка в стране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Русский язык не является официальным, но распространён среди национальных меньшинств.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Католицизм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жителей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поляки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(количество)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около 38 миллионов человек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312,696 км²</a:t>
            </a:r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Panoramiczny</PresentationFormat>
  <Paragraphs>80</Paragraphs>
  <Slides>26</Slides>
  <Notes>7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Times New Roman</vt:lpstr>
      <vt:lpstr>Motyw pakietu Office</vt:lpstr>
      <vt:lpstr>Польша: История, Культура и Русскоязычное Сообщество</vt:lpstr>
      <vt:lpstr>Расположение Польши</vt:lpstr>
      <vt:lpstr>Расположение Польши</vt:lpstr>
      <vt:lpstr>Hа каком транспорте можно добраться до Варшавы?</vt:lpstr>
      <vt:lpstr>Hа каком транспорте можно добраться до Варшавы?</vt:lpstr>
      <vt:lpstr>Поездка из Варшавы в Жешув</vt:lpstr>
      <vt:lpstr>Официальные символы</vt:lpstr>
      <vt:lpstr>неофициальные символы Польши </vt:lpstr>
      <vt:lpstr>Данные о стране</vt:lpstr>
      <vt:lpstr>Данные о стране</vt:lpstr>
      <vt:lpstr>История страны </vt:lpstr>
      <vt:lpstr>История страны - Польша сейчас отмечает  25-летие членства в НАТО </vt:lpstr>
      <vt:lpstr>Польские объекты ЮНЕСКО – Старый город Кракова</vt:lpstr>
      <vt:lpstr>Польские объекты ЮНЕСКО – Королевские соляные копи в Величке и Бохне</vt:lpstr>
      <vt:lpstr>Prezentacja programu PowerPoint</vt:lpstr>
      <vt:lpstr>Популярные туристические места </vt:lpstr>
      <vt:lpstr>Популярные туристические места </vt:lpstr>
      <vt:lpstr>Интересный город в Польше – Зволень. </vt:lpstr>
      <vt:lpstr>Национальная кухня</vt:lpstr>
      <vt:lpstr>Система образования в Польше</vt:lpstr>
      <vt:lpstr>Известные люди</vt:lpstr>
      <vt:lpstr>Известные люди</vt:lpstr>
      <vt:lpstr>Новости и интересные факты</vt:lpstr>
      <vt:lpstr>Heбольшой тест </vt:lpstr>
      <vt:lpstr>Heбольшой тест 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Расположение Польши</dc:title>
  <dc:creator>Anna Słodzińska</dc:creator>
  <cp:lastModifiedBy>Nataliia Zhukovych-Dorodnykh</cp:lastModifiedBy>
  <cp:revision>16</cp:revision>
  <dcterms:created xsi:type="dcterms:W3CDTF">2023-11-09T08:05:15Z</dcterms:created>
  <dcterms:modified xsi:type="dcterms:W3CDTF">2024-07-08T09:31:40Z</dcterms:modified>
</cp:coreProperties>
</file>