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138D1-D8F9-3DA6-7FF3-4656956BE663}" v="269" dt="2024-06-20T21:30:40.127"/>
    <p1510:client id="{072D9F47-8292-A069-5747-777BB1A2D7D9}" v="330" dt="2024-06-20T20:11:39.076"/>
    <p1510:client id="{574FC82B-C3E7-AEA0-F2E3-1B3CEB53E6B2}" v="146" dt="2024-06-20T22:46:43.690"/>
    <p1510:client id="{C20D8497-EA9E-BD2D-A5BD-289C72FE1F79}" v="407" dt="2024-06-20T17:54:02.777"/>
    <p1510:client id="{E126747F-A33E-E46D-9C42-5446B3AC59A9}" v="170" dt="2024-06-20T18:51:33.704"/>
    <p1510:client id="{EC0E097A-1FED-057B-9D11-66AA8FD8A430}" v="374" dt="2024-06-20T14:45:52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7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52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52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25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30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17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7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71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21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94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7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06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6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11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ipzaza.com/ru/destinations/dostoprimechatelnosti-slovenii" TargetMode="External"/><Relationship Id="rId3" Type="http://schemas.openxmlformats.org/officeDocument/2006/relationships/hyperlink" Target="https://ru.wikipedia.org/wiki/%D0%A1%D0%BB%D0%BE%D0%B2%D0%B5%D0%BD%D0%B8%D1%8F" TargetMode="External"/><Relationship Id="rId7" Type="http://schemas.openxmlformats.org/officeDocument/2006/relationships/hyperlink" Target="https://www.gidposlovenii.com/2017/10/10/kuhnya-slovenii/" TargetMode="External"/><Relationship Id="rId2" Type="http://schemas.openxmlformats.org/officeDocument/2006/relationships/hyperlink" Target="https://www.kidpassage.com/publications/11-interesnyih-faktov-o-sloveni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idposlovenii.com/category/znamenitye-sloventsy/" TargetMode="External"/><Relationship Id="rId5" Type="http://schemas.openxmlformats.org/officeDocument/2006/relationships/hyperlink" Target="https://www.slovenia.info/ru/kuda-pojti/dostoprimechatelnosti/mirovoe-nasledie" TargetMode="External"/><Relationship Id="rId10" Type="http://schemas.openxmlformats.org/officeDocument/2006/relationships/hyperlink" Target="https://univibes.ru/blog/obrazovanie-v-slovenii/#educational-system" TargetMode="External"/><Relationship Id="rId4" Type="http://schemas.openxmlformats.org/officeDocument/2006/relationships/hyperlink" Target="https://podroze.onet.pl/ciekawe/17-ciekawostek-o-slowenii/k251s53" TargetMode="External"/><Relationship Id="rId9" Type="http://schemas.openxmlformats.org/officeDocument/2006/relationships/hyperlink" Target="https://ru.wikipedia.org/wiki/%D0%90%D0%B4%D0%BC%D0%B8%D0%BD%D0%B8%D1%81%D1%82%D1%80%D0%B0%D1%82%D0%B8%D0%B2%D0%BD%D0%BE%D0%B5_%D0%B4%D0%B5%D0%BB%D0%B5%D0%BD%D0%B8%D0%B5_%D0%A1%D0%BB%D0%BE%D0%B2%D0%B5%D0%BD%D0%B8%D0%B8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17278C5-34E8-4293-BE47-73B18483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Rectangle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31" name="Picture 30" descr="Pink powder smoke">
            <a:extLst>
              <a:ext uri="{FF2B5EF4-FFF2-40B4-BE49-F238E27FC236}">
                <a16:creationId xmlns:a16="http://schemas.microsoft.com/office/drawing/2014/main" id="{04F32FD3-234E-1617-5BFA-AD2A450CE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r="516" b="-5"/>
          <a:stretch/>
        </p:blipFill>
        <p:spPr>
          <a:xfrm>
            <a:off x="11393" y="2496"/>
            <a:ext cx="121919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9894" y="1037735"/>
            <a:ext cx="9679449" cy="2847058"/>
          </a:xfrm>
        </p:spPr>
        <p:txBody>
          <a:bodyPr anchor="b">
            <a:normAutofit/>
          </a:bodyPr>
          <a:lstStyle/>
          <a:p>
            <a:r>
              <a:rPr lang="en-US" sz="9600" b="0" err="1">
                <a:solidFill>
                  <a:srgbClr val="262626"/>
                </a:solidFill>
                <a:latin typeface="Sabon Next LT"/>
                <a:ea typeface="+mj-lt"/>
                <a:cs typeface="+mj-lt"/>
              </a:rPr>
              <a:t>cловения</a:t>
            </a:r>
            <a:endParaRPr lang="en-US" err="1">
              <a:latin typeface="Sabon Next 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1037" y="5231302"/>
            <a:ext cx="9679449" cy="75025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ru" sz="2000" b="1" cap="all" dirty="0">
                <a:solidFill>
                  <a:srgbClr val="000000"/>
                </a:solidFill>
                <a:latin typeface="Sabon Next LT"/>
                <a:ea typeface="Microsoft Sans Serif"/>
                <a:cs typeface="Microsoft Sans Serif"/>
              </a:rPr>
              <a:t>Якуб Р.</a:t>
            </a:r>
            <a:endParaRPr lang="en-US" sz="2000" b="1" dirty="0">
              <a:latin typeface="Sabon Next LT"/>
              <a:cs typeface="Sabon Next 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b="1" cap="all" dirty="0">
                <a:solidFill>
                  <a:srgbClr val="000000"/>
                </a:solidFill>
                <a:latin typeface="Sabon Next LT"/>
                <a:ea typeface="Microsoft Sans Serif"/>
                <a:cs typeface="Microsoft Sans Serif"/>
              </a:rPr>
              <a:t>АНГЛИЙСКАЯ ФИЛОЛОГИЯ, 2 КУРС </a:t>
            </a:r>
            <a:endParaRPr lang="en-US" sz="2000" b="1" dirty="0">
              <a:solidFill>
                <a:srgbClr val="000000"/>
              </a:solidFill>
              <a:latin typeface="Sabon Next LT"/>
              <a:ea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b="1" cap="all" dirty="0">
                <a:solidFill>
                  <a:srgbClr val="000000"/>
                </a:solidFill>
                <a:latin typeface="Sabon Next LT"/>
                <a:ea typeface="Microsoft Sans Serif"/>
                <a:cs typeface="Microsoft Sans Serif"/>
              </a:rPr>
              <a:t>СПЕЦИАЛЬНОСТЬ: ПЕРЕВОДЧИК </a:t>
            </a:r>
            <a:endParaRPr lang="en-US" sz="2000" b="1" dirty="0">
              <a:solidFill>
                <a:srgbClr val="000000"/>
              </a:solidFill>
              <a:latin typeface="Sabon Next LT"/>
              <a:ea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b="1" cap="all" dirty="0">
                <a:solidFill>
                  <a:srgbClr val="000000"/>
                </a:solidFill>
                <a:latin typeface="Sabon Next LT"/>
                <a:ea typeface="Microsoft Sans Serif"/>
                <a:cs typeface="Microsoft Sans Serif"/>
              </a:rPr>
              <a:t>ЖЕШУВСКИЙ УНИВЕРСИТЕТ </a:t>
            </a:r>
            <a:endParaRPr lang="en-US" sz="2000" b="1" dirty="0">
              <a:solidFill>
                <a:srgbClr val="000000"/>
              </a:solidFill>
              <a:latin typeface="Sabon Next LT"/>
              <a:ea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b="1" cap="all" dirty="0">
                <a:solidFill>
                  <a:srgbClr val="000000"/>
                </a:solidFill>
                <a:latin typeface="Sabon Next LT"/>
                <a:ea typeface="Microsoft Sans Serif"/>
                <a:cs typeface="Microsoft Sans Serif"/>
              </a:rPr>
              <a:t>ФИЛОЛОГИЧЕСКИЙ ФАКУЛЬТЕТ</a:t>
            </a:r>
            <a:endParaRPr lang="en-US" sz="2000" dirty="0">
              <a:latin typeface="Sabon Next LT"/>
              <a:cs typeface="Sabon Next L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BD4EE-AD7E-F05E-57B6-735DA64CBA88}"/>
              </a:ext>
            </a:extLst>
          </p:cNvPr>
          <p:cNvSpPr txBox="1"/>
          <p:nvPr/>
        </p:nvSpPr>
        <p:spPr>
          <a:xfrm>
            <a:off x="5786855" y="4425550"/>
            <a:ext cx="5077484" cy="2353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Jakub R</a:t>
            </a:r>
            <a:r>
              <a:rPr lang="ru-RU" sz="2000" b="1" cap="all">
                <a:latin typeface="Sabon Next LT"/>
                <a:ea typeface="Microsoft Sans Serif"/>
                <a:cs typeface="Microsoft Sans Serif"/>
              </a:rPr>
              <a:t>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Filologia</a:t>
            </a: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angielska</a:t>
            </a: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, II </a:t>
            </a: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rok</a:t>
            </a: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 </a:t>
            </a:r>
            <a:endParaRPr lang="en-US" sz="2000" b="1" dirty="0">
              <a:latin typeface="Sabon Next LT"/>
              <a:cs typeface="Sabon Next LT"/>
            </a:endParaRPr>
          </a:p>
          <a:p>
            <a:pPr>
              <a:lnSpc>
                <a:spcPct val="150000"/>
              </a:lnSpc>
            </a:pP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Specjalność</a:t>
            </a: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: </a:t>
            </a: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tłumacz</a:t>
            </a: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Uniwersytet</a:t>
            </a: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Rzeszowski</a:t>
            </a: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Instytut</a:t>
            </a:r>
            <a:r>
              <a:rPr lang="en-US" sz="2000" b="1" cap="all" dirty="0"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2000" b="1" cap="all" dirty="0" err="1">
                <a:latin typeface="Sabon Next LT"/>
                <a:ea typeface="Microsoft Sans Serif"/>
                <a:cs typeface="Microsoft Sans Serif"/>
              </a:rPr>
              <a:t>Neofilologii</a:t>
            </a:r>
            <a:endParaRPr lang="ru" sz="2000" b="1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river with a bridge and buildings&#10;&#10;Description automatically generated">
            <a:extLst>
              <a:ext uri="{FF2B5EF4-FFF2-40B4-BE49-F238E27FC236}">
                <a16:creationId xmlns:a16="http://schemas.microsoft.com/office/drawing/2014/main" id="{79BB6F2F-F101-55F4-8400-99CE35945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79" r="13972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427CF-95AC-30FC-43D4-613CB888B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191" y="559675"/>
            <a:ext cx="4195673" cy="29138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err="1">
                <a:latin typeface="Sabon Next LT"/>
                <a:ea typeface="+mn-lt"/>
                <a:cs typeface="+mn-lt"/>
              </a:rPr>
              <a:t>Словения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объявила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независимость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от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Югославии</a:t>
            </a:r>
            <a:r>
              <a:rPr lang="en-US" sz="2400">
                <a:latin typeface="Sabon Next LT"/>
                <a:ea typeface="+mn-lt"/>
                <a:cs typeface="+mn-lt"/>
              </a:rPr>
              <a:t> 25 </a:t>
            </a:r>
            <a:r>
              <a:rPr lang="en-US" sz="2400" err="1">
                <a:latin typeface="Sabon Next LT"/>
                <a:ea typeface="+mn-lt"/>
                <a:cs typeface="+mn-lt"/>
              </a:rPr>
              <a:t>июня</a:t>
            </a:r>
            <a:r>
              <a:rPr lang="en-US" sz="2400">
                <a:latin typeface="Sabon Next LT"/>
                <a:ea typeface="+mn-lt"/>
                <a:cs typeface="+mn-lt"/>
              </a:rPr>
              <a:t> 1991 </a:t>
            </a:r>
            <a:r>
              <a:rPr lang="en-US" sz="2400" err="1">
                <a:latin typeface="Sabon Next LT"/>
                <a:ea typeface="+mn-lt"/>
                <a:cs typeface="+mn-lt"/>
              </a:rPr>
              <a:t>года</a:t>
            </a:r>
            <a:r>
              <a:rPr lang="en-US" sz="2400">
                <a:latin typeface="Sabon Next LT"/>
                <a:ea typeface="+mn-lt"/>
                <a:cs typeface="+mn-lt"/>
              </a:rPr>
              <a:t>. </a:t>
            </a:r>
            <a:r>
              <a:rPr lang="en-US" sz="2400" err="1">
                <a:latin typeface="Sabon Next LT"/>
                <a:ea typeface="+mn-lt"/>
                <a:cs typeface="+mn-lt"/>
              </a:rPr>
              <a:t>После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короткой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десятидневной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войны</a:t>
            </a:r>
            <a:r>
              <a:rPr lang="en-US" sz="2400">
                <a:latin typeface="Sabon Next LT"/>
                <a:ea typeface="+mn-lt"/>
                <a:cs typeface="+mn-lt"/>
              </a:rPr>
              <a:t> с </a:t>
            </a:r>
            <a:r>
              <a:rPr lang="en-US" sz="2400" err="1">
                <a:latin typeface="Sabon Next LT"/>
                <a:ea typeface="+mn-lt"/>
                <a:cs typeface="+mn-lt"/>
              </a:rPr>
              <a:t>югославскими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силами</a:t>
            </a:r>
            <a:r>
              <a:rPr lang="en-US" sz="240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Словения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получила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полную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независимость</a:t>
            </a:r>
            <a:r>
              <a:rPr lang="en-US" sz="2400">
                <a:latin typeface="Sabon Next LT"/>
                <a:ea typeface="+mn-lt"/>
                <a:cs typeface="+mn-lt"/>
              </a:rPr>
              <a:t>. В 2004 </a:t>
            </a:r>
            <a:r>
              <a:rPr lang="en-US" sz="2400" err="1">
                <a:latin typeface="Sabon Next LT"/>
                <a:ea typeface="+mn-lt"/>
                <a:cs typeface="+mn-lt"/>
              </a:rPr>
              <a:t>году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Словения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вступила</a:t>
            </a:r>
            <a:r>
              <a:rPr lang="en-US" sz="2400">
                <a:latin typeface="Sabon Next LT"/>
                <a:ea typeface="+mn-lt"/>
                <a:cs typeface="+mn-lt"/>
              </a:rPr>
              <a:t> в </a:t>
            </a:r>
            <a:r>
              <a:rPr lang="en-US" sz="2400" err="1">
                <a:latin typeface="Sabon Next LT"/>
                <a:ea typeface="+mn-lt"/>
                <a:cs typeface="+mn-lt"/>
              </a:rPr>
              <a:t>Европейский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союз</a:t>
            </a:r>
            <a:r>
              <a:rPr lang="en-US" sz="2400">
                <a:latin typeface="Sabon Next LT"/>
                <a:ea typeface="+mn-lt"/>
                <a:cs typeface="+mn-lt"/>
              </a:rPr>
              <a:t> и НАТО. В </a:t>
            </a:r>
            <a:r>
              <a:rPr lang="en-US" sz="2400" err="1">
                <a:latin typeface="Sabon Next LT"/>
                <a:ea typeface="+mn-lt"/>
                <a:cs typeface="+mn-lt"/>
              </a:rPr>
              <a:t>настоящее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время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Словения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является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демократическим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государством-членом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Европейского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союза</a:t>
            </a:r>
            <a:r>
              <a:rPr lang="en-US" sz="2400">
                <a:latin typeface="Sabon Next LT"/>
                <a:ea typeface="+mn-lt"/>
                <a:cs typeface="+mn-lt"/>
              </a:rPr>
              <a:t> с </a:t>
            </a:r>
            <a:r>
              <a:rPr lang="en-US" sz="2400" err="1">
                <a:latin typeface="Sabon Next LT"/>
                <a:ea typeface="+mn-lt"/>
                <a:cs typeface="+mn-lt"/>
              </a:rPr>
              <a:t>развитой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экономикой</a:t>
            </a:r>
            <a:r>
              <a:rPr lang="en-US" sz="2400">
                <a:latin typeface="Sabon Next LT"/>
                <a:ea typeface="+mn-lt"/>
                <a:cs typeface="+mn-lt"/>
              </a:rPr>
              <a:t> и </a:t>
            </a:r>
            <a:r>
              <a:rPr lang="en-US" sz="2400" err="1">
                <a:latin typeface="Sabon Next LT"/>
                <a:ea typeface="+mn-lt"/>
                <a:cs typeface="+mn-lt"/>
              </a:rPr>
              <a:t>активной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ролью</a:t>
            </a:r>
            <a:r>
              <a:rPr lang="en-US" sz="2400">
                <a:latin typeface="Sabon Next LT"/>
                <a:ea typeface="+mn-lt"/>
                <a:cs typeface="+mn-lt"/>
              </a:rPr>
              <a:t> в </a:t>
            </a:r>
            <a:r>
              <a:rPr lang="en-US" sz="2400" err="1">
                <a:latin typeface="Sabon Next LT"/>
                <a:ea typeface="+mn-lt"/>
                <a:cs typeface="+mn-lt"/>
              </a:rPr>
              <a:t>международной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политике</a:t>
            </a:r>
            <a:endParaRPr lang="en-US" sz="2400" err="1">
              <a:latin typeface="Sabon Next LT"/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33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1B9A9-AB86-93C4-BAC7-EC3B726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030" y="2068202"/>
            <a:ext cx="9147940" cy="2337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i="0" kern="1200" cap="all" baseline="0" err="1">
                <a:solidFill>
                  <a:schemeClr val="bg1"/>
                </a:solidFill>
                <a:latin typeface="Sabon Next LT"/>
                <a:cs typeface="Sabon Next LT"/>
              </a:rPr>
              <a:t>Мировое</a:t>
            </a:r>
            <a:r>
              <a:rPr lang="en-US" sz="6000" b="1" i="0" kern="1200" cap="all" baseline="0">
                <a:solidFill>
                  <a:schemeClr val="bg1"/>
                </a:solidFill>
                <a:latin typeface="Sabon Next LT"/>
                <a:cs typeface="Sabon Next LT"/>
              </a:rPr>
              <a:t> </a:t>
            </a:r>
            <a:r>
              <a:rPr lang="en-US" sz="6000" b="1" i="0" kern="1200" cap="all" baseline="0" err="1">
                <a:solidFill>
                  <a:schemeClr val="bg1"/>
                </a:solidFill>
                <a:latin typeface="Sabon Next LT"/>
                <a:cs typeface="Sabon Next LT"/>
              </a:rPr>
              <a:t>наследие</a:t>
            </a:r>
            <a:r>
              <a:rPr lang="en-US" sz="6000" b="1" i="0" kern="1200" cap="all" baseline="0">
                <a:solidFill>
                  <a:schemeClr val="bg1"/>
                </a:solidFill>
                <a:latin typeface="Sabon Next LT"/>
                <a:cs typeface="Sabon Next LT"/>
              </a:rPr>
              <a:t> ЮНЕСКО</a:t>
            </a:r>
          </a:p>
        </p:txBody>
      </p:sp>
      <p:sp>
        <p:nvSpPr>
          <p:cNvPr id="1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40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01283-45E2-1297-3F59-2AA4B42D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05" y="204864"/>
            <a:ext cx="5242076" cy="4448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 b="1">
                <a:latin typeface="Sabon Next LT"/>
                <a:cs typeface="Sabon Next LT"/>
              </a:rPr>
              <a:t>   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Шкоцянские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пещеры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: 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карстовых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пещерах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с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самым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большим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подземным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каньоном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Европы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высота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достигает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146 м,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настоящее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время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проложено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несколько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километров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экскурсионного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маршрута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тура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500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лестниц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дороге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которая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ведет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через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уникальные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мосты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можно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увидеть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подземные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водопады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(в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системе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пещер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26),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большой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зал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гигантские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сталактиты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сталагмиты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высотой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15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метров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а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также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другие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творения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подземной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реки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 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6AC63-022C-617A-D33B-69DB0467DA1D}"/>
              </a:ext>
            </a:extLst>
          </p:cNvPr>
          <p:cNvSpPr txBox="1"/>
          <p:nvPr/>
        </p:nvSpPr>
        <p:spPr>
          <a:xfrm>
            <a:off x="5975268" y="3234266"/>
            <a:ext cx="6217722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Процессии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курентов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: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Univers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</a:rPr>
              <a:t>Услышав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конце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февраля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городе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Птуй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окрестностях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звон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коровьих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колокольчик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сразу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поймете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что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пришла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весна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Колокольчики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–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атрибут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карнавального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костюма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курента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Курент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носит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овчинный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тулуп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голове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у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страшная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маска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у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высокие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ботинки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красные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или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зеленые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вязаные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гетры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персонаж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родом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славянской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мифологии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считается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что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он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прогоняет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зиму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возвещает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весну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суля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хороший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урожай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Традиционный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карнавал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курентов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Птуе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–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своеобразная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дань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традиции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unesco_kurent">
            <a:extLst>
              <a:ext uri="{FF2B5EF4-FFF2-40B4-BE49-F238E27FC236}">
                <a16:creationId xmlns:a16="http://schemas.microsoft.com/office/drawing/2014/main" id="{1B005507-BDFB-152E-0661-4A3A92A20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47" y="200327"/>
            <a:ext cx="5539620" cy="304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Чем заняться Шкоцянские пещеры: Туры и билеты без очереди">
            <a:extLst>
              <a:ext uri="{FF2B5EF4-FFF2-40B4-BE49-F238E27FC236}">
                <a16:creationId xmlns:a16="http://schemas.microsoft.com/office/drawing/2014/main" id="{C39CA834-1E73-E70D-65CE-D870DCB8B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52" y="3807315"/>
            <a:ext cx="4327675" cy="292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145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0E688-B937-5CBB-7716-458273C7F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46" y="825151"/>
            <a:ext cx="5500047" cy="44195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Кружевоплетение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: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особый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вид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искусства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ярко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отразилась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словенская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идентичность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Веками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из-под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пальцев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мастериц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выходили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настоящие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шедевры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а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умение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обращаться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с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коклюшками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передается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поколения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поколение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сегодняшний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день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действует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около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120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обществ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секций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групп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которые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специализируются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кружевоплетении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.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2" name="Picture 1" descr="unesco_klekljanje cipk">
            <a:extLst>
              <a:ext uri="{FF2B5EF4-FFF2-40B4-BE49-F238E27FC236}">
                <a16:creationId xmlns:a16="http://schemas.microsoft.com/office/drawing/2014/main" id="{BCD60673-C508-F369-6895-26CE99F0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09" y="3603337"/>
            <a:ext cx="5250873" cy="302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45899D-12E4-81D9-2AF1-113B9F77470C}"/>
              </a:ext>
            </a:extLst>
          </p:cNvPr>
          <p:cNvSpPr txBox="1"/>
          <p:nvPr/>
        </p:nvSpPr>
        <p:spPr>
          <a:xfrm>
            <a:off x="6105236" y="2970479"/>
            <a:ext cx="6085004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 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Идрия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и «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живое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серебро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»: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Идрия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испанская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Алмадена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–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хранители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всемирного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наследия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добычи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ртути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Идрийский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Антониев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сооруженный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примерно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1500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году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известен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как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один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самых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старых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входов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рудники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всей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Европе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руднику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проводятся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экскурсии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которых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можно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познакомиться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с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историей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добычи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полезных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ископаемых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а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также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поразиться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встрече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с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рудничным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гномом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! С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наследием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горной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добычи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жизнью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семей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шахтеров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прошлого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связаны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многочисленные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достопримечательности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Идрии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плетения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кружев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pic>
        <p:nvPicPr>
          <p:cNvPr id="5" name="Picture 4" descr="A person in a mine&#10;&#10;Description automatically generated">
            <a:extLst>
              <a:ext uri="{FF2B5EF4-FFF2-40B4-BE49-F238E27FC236}">
                <a16:creationId xmlns:a16="http://schemas.microsoft.com/office/drawing/2014/main" id="{BEF233C8-C555-668F-B9FD-B1930B822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411" y="48382"/>
            <a:ext cx="4921083" cy="298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41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AF8E0-1CA3-3B47-F53A-1E90EE3E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012" y="5746"/>
            <a:ext cx="4414848" cy="1716255"/>
          </a:xfrm>
        </p:spPr>
        <p:txBody>
          <a:bodyPr anchor="b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600" b="1" err="1">
                <a:latin typeface="Sabon Next LT"/>
                <a:ea typeface="Microsoft Sans Serif"/>
                <a:cs typeface="Microsoft Sans Serif"/>
              </a:rPr>
              <a:t>Город</a:t>
            </a:r>
            <a:r>
              <a:rPr lang="en-US" sz="3600" b="1">
                <a:latin typeface="Sabon Next LT"/>
                <a:ea typeface="Microsoft Sans Serif"/>
                <a:cs typeface="Microsoft Sans Serif"/>
              </a:rPr>
              <a:t>, </a:t>
            </a:r>
            <a:r>
              <a:rPr lang="en-US" sz="3600" b="1" err="1">
                <a:latin typeface="Sabon Next LT"/>
                <a:ea typeface="Microsoft Sans Serif"/>
                <a:cs typeface="Microsoft Sans Serif"/>
              </a:rPr>
              <a:t>который</a:t>
            </a:r>
            <a:r>
              <a:rPr lang="en-US" sz="3600" b="1">
                <a:latin typeface="Sabon Next LT"/>
                <a:ea typeface="Microsoft Sans Serif"/>
                <a:cs typeface="Microsoft Sans Serif"/>
              </a:rPr>
              <a:t> я </a:t>
            </a:r>
            <a:r>
              <a:rPr lang="en-US" sz="3600" b="1" err="1">
                <a:latin typeface="Sabon Next LT"/>
                <a:ea typeface="Microsoft Sans Serif"/>
                <a:cs typeface="Microsoft Sans Serif"/>
              </a:rPr>
              <a:t>рекомендую</a:t>
            </a:r>
            <a:r>
              <a:rPr lang="en-US" sz="3600" b="1"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3600" b="1" err="1">
                <a:latin typeface="Sabon Next LT"/>
                <a:ea typeface="Microsoft Sans Serif"/>
                <a:cs typeface="Microsoft Sans Serif"/>
              </a:rPr>
              <a:t>посетить</a:t>
            </a:r>
            <a:endParaRPr lang="en-US" sz="3600" err="1">
              <a:latin typeface="Sabon Next LT"/>
              <a:cs typeface="Sabon Next 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ity with red roofs and a body of water&#10;&#10;Description automatically generated">
            <a:extLst>
              <a:ext uri="{FF2B5EF4-FFF2-40B4-BE49-F238E27FC236}">
                <a16:creationId xmlns:a16="http://schemas.microsoft.com/office/drawing/2014/main" id="{34F2139C-5A82-E982-D88A-50860D99A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9" r="21134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77AD9-4631-D6D0-583B-22994ABD1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059" y="1762970"/>
            <a:ext cx="5704720" cy="37104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err="1">
                <a:latin typeface="Sabon Next LT"/>
                <a:ea typeface="+mn-lt"/>
                <a:cs typeface="+mn-lt"/>
              </a:rPr>
              <a:t>Копер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является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крупнейшим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прибрежным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городом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Словении</a:t>
            </a:r>
            <a:r>
              <a:rPr lang="en-US" sz="2000"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latin typeface="Sabon Next LT"/>
                <a:ea typeface="+mn-lt"/>
                <a:cs typeface="+mn-lt"/>
              </a:rPr>
              <a:t>который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расположен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недалеко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от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итальянской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границы</a:t>
            </a:r>
            <a:r>
              <a:rPr lang="en-US" sz="2000"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latin typeface="Sabon Next LT"/>
                <a:ea typeface="+mn-lt"/>
                <a:cs typeface="+mn-lt"/>
              </a:rPr>
              <a:t>Из-за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его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близости</a:t>
            </a:r>
            <a:r>
              <a:rPr lang="en-US" sz="2000">
                <a:latin typeface="Sabon Next LT"/>
                <a:ea typeface="+mn-lt"/>
                <a:cs typeface="+mn-lt"/>
              </a:rPr>
              <a:t> к </a:t>
            </a:r>
            <a:r>
              <a:rPr lang="en-US" sz="2000" err="1">
                <a:latin typeface="Sabon Next LT"/>
                <a:ea typeface="+mn-lt"/>
                <a:cs typeface="+mn-lt"/>
              </a:rPr>
              <a:t>Италии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уличные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указатели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написаны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на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словенском</a:t>
            </a:r>
            <a:r>
              <a:rPr lang="en-US" sz="2000"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latin typeface="Sabon Next LT"/>
                <a:ea typeface="+mn-lt"/>
                <a:cs typeface="+mn-lt"/>
              </a:rPr>
              <a:t>итальянском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языках</a:t>
            </a:r>
            <a:r>
              <a:rPr lang="en-US" sz="2000">
                <a:latin typeface="Sabon Next LT"/>
                <a:ea typeface="+mn-lt"/>
                <a:cs typeface="+mn-lt"/>
              </a:rPr>
              <a:t>, а </a:t>
            </a:r>
            <a:r>
              <a:rPr lang="en-US" sz="2000" err="1">
                <a:latin typeface="Sabon Next LT"/>
                <a:ea typeface="+mn-lt"/>
                <a:cs typeface="+mn-lt"/>
              </a:rPr>
              <a:t>архитектура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напоминает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очаровательные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венецианские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улицы</a:t>
            </a:r>
            <a:r>
              <a:rPr lang="en-US" sz="2000"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latin typeface="Sabon Next LT"/>
                <a:ea typeface="+mn-lt"/>
                <a:cs typeface="+mn-lt"/>
              </a:rPr>
              <a:t>Мастерская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архитектура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Старого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города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является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жемчужиной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этого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рабочего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портового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города</a:t>
            </a:r>
            <a:r>
              <a:rPr lang="en-US" sz="2000">
                <a:latin typeface="Sabon Next LT"/>
                <a:ea typeface="+mn-lt"/>
                <a:cs typeface="+mn-lt"/>
              </a:rPr>
              <a:t>, и </a:t>
            </a:r>
            <a:r>
              <a:rPr lang="en-US" sz="2000" err="1">
                <a:latin typeface="Sabon Next LT"/>
                <a:ea typeface="+mn-lt"/>
                <a:cs typeface="+mn-lt"/>
              </a:rPr>
              <a:t>вы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не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сможете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не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посетить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площадь</a:t>
            </a:r>
            <a:r>
              <a:rPr lang="en-US" sz="2000">
                <a:latin typeface="Sabon Next LT"/>
                <a:ea typeface="+mn-lt"/>
                <a:cs typeface="+mn-lt"/>
              </a:rPr>
              <a:t> Titov и </a:t>
            </a:r>
            <a:r>
              <a:rPr lang="en-US" sz="2000" err="1">
                <a:latin typeface="Sabon Next LT"/>
                <a:ea typeface="+mn-lt"/>
                <a:cs typeface="+mn-lt"/>
              </a:rPr>
              <a:t>Преторианский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дворец</a:t>
            </a:r>
            <a:r>
              <a:rPr lang="en-US" sz="2000"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latin typeface="Sabon Next LT"/>
                <a:ea typeface="+mn-lt"/>
                <a:cs typeface="+mn-lt"/>
              </a:rPr>
              <a:t>Эти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центрально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расположенные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объекты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служат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символами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истории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Копера</a:t>
            </a:r>
            <a:r>
              <a:rPr lang="en-US" sz="2000"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latin typeface="Sabon Next LT"/>
                <a:ea typeface="+mn-lt"/>
                <a:cs typeface="+mn-lt"/>
              </a:rPr>
              <a:t>являются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яркими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примерами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венецианского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архитектурного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влияния</a:t>
            </a:r>
            <a:r>
              <a:rPr lang="en-US" sz="2000">
                <a:latin typeface="Sabon Next LT"/>
                <a:ea typeface="+mn-lt"/>
                <a:cs typeface="+mn-lt"/>
              </a:rPr>
              <a:t> 15-го </a:t>
            </a:r>
            <a:r>
              <a:rPr lang="en-US" sz="2000" err="1">
                <a:latin typeface="Sabon Next LT"/>
                <a:ea typeface="+mn-lt"/>
                <a:cs typeface="+mn-lt"/>
              </a:rPr>
              <a:t>века</a:t>
            </a:r>
            <a:r>
              <a:rPr lang="en-US" sz="2000"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latin typeface="Sabon Next LT"/>
                <a:ea typeface="+mn-lt"/>
                <a:cs typeface="+mn-lt"/>
              </a:rPr>
              <a:t>Словении</a:t>
            </a:r>
            <a:r>
              <a:rPr lang="en-US" sz="2000"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latin typeface="Sabon Next LT"/>
                <a:ea typeface="+mn-lt"/>
                <a:cs typeface="+mn-lt"/>
              </a:rPr>
              <a:t>Копер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также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имеет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множество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ресторанов</a:t>
            </a:r>
            <a:r>
              <a:rPr lang="en-US" sz="2000"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latin typeface="Sabon Next LT"/>
                <a:ea typeface="+mn-lt"/>
                <a:cs typeface="+mn-lt"/>
              </a:rPr>
              <a:t>очаровательный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средиземноморский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пляж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на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окраине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Старого</a:t>
            </a:r>
            <a:r>
              <a:rPr lang="en-US" sz="2000"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latin typeface="Sabon Next LT"/>
                <a:ea typeface="+mn-lt"/>
                <a:cs typeface="+mn-lt"/>
              </a:rPr>
              <a:t>города</a:t>
            </a:r>
            <a:r>
              <a:rPr lang="en-US" sz="2000">
                <a:latin typeface="Sabon Next LT"/>
                <a:ea typeface="+mn-lt"/>
                <a:cs typeface="+mn-lt"/>
              </a:rPr>
              <a:t>. </a:t>
            </a:r>
            <a:endParaRPr lang="en-US" sz="2000">
              <a:latin typeface="Sabon Next LT"/>
            </a:endParaRPr>
          </a:p>
        </p:txBody>
      </p:sp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1E17A-4D4C-B311-A4E1-1677748F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Популярные</a:t>
            </a:r>
            <a:r>
              <a:rPr lang="en-US" sz="3600" b="1"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туристические</a:t>
            </a:r>
            <a:r>
              <a:rPr lang="en-US" sz="3600" b="1"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места</a:t>
            </a:r>
            <a:endParaRPr lang="en-US" sz="3600" err="1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small island with a church on it surrounded by water&#10;&#10;Description automatically generated">
            <a:extLst>
              <a:ext uri="{FF2B5EF4-FFF2-40B4-BE49-F238E27FC236}">
                <a16:creationId xmlns:a16="http://schemas.microsoft.com/office/drawing/2014/main" id="{F4DDCE22-9A96-975A-8BAB-5E64704D4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6" r="24033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202E-38D4-0A33-8112-320EFDC9B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048" y="2712628"/>
            <a:ext cx="4860910" cy="3591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   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Бледское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озеро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: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Pасположен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Юлианских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Альпах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От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уровня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мирового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океана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отделяют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500 м, а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округе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находятся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заповедник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национальной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важности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Он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назван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честь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самой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высокой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точки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описываемой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местности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-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Триглав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общая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площадь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составляет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1,45 км²,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внимание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к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себе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привлекает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именно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своим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расположением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20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bridge over a river&#10;&#10;Description automatically generated">
            <a:extLst>
              <a:ext uri="{FF2B5EF4-FFF2-40B4-BE49-F238E27FC236}">
                <a16:creationId xmlns:a16="http://schemas.microsoft.com/office/drawing/2014/main" id="{ED646E27-6A32-29BA-8073-39C3FF792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6" r="5045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49D1E-29BA-2CB0-D78D-6342FFE42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477" y="1007200"/>
            <a:ext cx="5018148" cy="4849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  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   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Каньон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Винтгар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: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 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Все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гиды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рекомендуют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гостям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страны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оставлять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без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внимания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красивое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ущелье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природного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происхождения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находящееся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буквально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нескольких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известного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озера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Блед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место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никогда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никого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оставляет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равнодушным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Вдоль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ущелья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выстроена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дерева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специальная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дорожка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для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туристов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Идя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можно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любоваться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изумрудной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рекой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натуральными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мхами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красивыми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деревьями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мощнейшими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водоворотами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есть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даже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водопад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отзывов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можно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узнать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что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описываемой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местности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очень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«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вкусный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»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воздух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65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47057-41B8-AFC6-5B3F-94559D84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150889"/>
            <a:ext cx="4414848" cy="1716255"/>
          </a:xfrm>
        </p:spPr>
        <p:txBody>
          <a:bodyPr anchor="b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Национальная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кухня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te of desserts on a white surface&#10;&#10;Description automatically generated">
            <a:extLst>
              <a:ext uri="{FF2B5EF4-FFF2-40B4-BE49-F238E27FC236}">
                <a16:creationId xmlns:a16="http://schemas.microsoft.com/office/drawing/2014/main" id="{DC043BFC-DB91-ACED-6521-CDA2524C7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5" r="19057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89BD7-9FF8-DCD7-44B1-85308AF87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089541"/>
            <a:ext cx="4434721" cy="37104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Штрукли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: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словенские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вареники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с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различными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начинками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блюдо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готовили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еще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Средние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Века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Наиболее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распространенная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форма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штруклей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–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рулет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пшеничной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гречневой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или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картофельной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муки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зависимости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от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региона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начинкой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для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штруклей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может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служить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мясо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творог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овощи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фасоль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сыр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орехи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яблоки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даже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ягоды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cxnSp>
        <p:nvCxnSpPr>
          <p:cNvPr id="4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911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wl of soup with a spoon and a fork&#10;&#10;Description automatically generated">
            <a:extLst>
              <a:ext uri="{FF2B5EF4-FFF2-40B4-BE49-F238E27FC236}">
                <a16:creationId xmlns:a16="http://schemas.microsoft.com/office/drawing/2014/main" id="{B467C3C9-FA10-C0E8-331F-02575ED50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50" r="2616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B5AEE-617C-CB40-E4D1-FA4A16E2C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345" y="492971"/>
            <a:ext cx="4930625" cy="5827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Гобова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юха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: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традиционный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словенский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суп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который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делается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исключительно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основе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белых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грибов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часто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подается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хлебной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буханке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Гобову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юху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добавляют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картофель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лук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морковь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чеснок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сметану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для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усиления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вкуса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лисички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опята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а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иногда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даже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 </a:t>
            </a:r>
            <a:r>
              <a:rPr lang="ru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белое вино.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  <a:p>
            <a:pPr indent="0">
              <a:lnSpc>
                <a:spcPct val="150000"/>
              </a:lnSpc>
              <a:buNone/>
            </a:pPr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864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lice of cake on a plate&#10;&#10;Description automatically generated">
            <a:extLst>
              <a:ext uri="{FF2B5EF4-FFF2-40B4-BE49-F238E27FC236}">
                <a16:creationId xmlns:a16="http://schemas.microsoft.com/office/drawing/2014/main" id="{FCA519BF-F660-650C-BDEF-5B9495FF1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78" r="19735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5C3C-FC90-363F-62A7-2A8BF2DB3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107" y="589732"/>
            <a:ext cx="4434721" cy="37104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Прекмурска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гибаница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: 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один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самых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популярных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словенских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десертов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региона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Прекмурья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девятислойный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пирог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дрожжевого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теста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с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начинкой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мака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яблок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ванили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меда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орехов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творога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изюма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Обычно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подается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стол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теплом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виде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 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25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D7424-BCF6-71CD-F769-631DCB4E1F22}"/>
              </a:ext>
            </a:extLst>
          </p:cNvPr>
          <p:cNvSpPr txBox="1"/>
          <p:nvPr/>
        </p:nvSpPr>
        <p:spPr>
          <a:xfrm>
            <a:off x="6452097" y="273747"/>
            <a:ext cx="5066531" cy="20283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kern="1200" baseline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ea"/>
                <a:cs typeface="Sabon Next LT"/>
              </a:rPr>
              <a:t>Где</a:t>
            </a:r>
            <a:r>
              <a:rPr lang="en-US" sz="36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ea"/>
                <a:cs typeface="Sabon Next LT"/>
              </a:rPr>
              <a:t> </a:t>
            </a:r>
            <a:r>
              <a:rPr lang="en-US" sz="3600" b="1" kern="1200" baseline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ea"/>
                <a:cs typeface="Sabon Next LT"/>
              </a:rPr>
              <a:t>находится</a:t>
            </a:r>
            <a:r>
              <a:rPr lang="en-US"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ea"/>
                <a:cs typeface="Sabon Next LT"/>
              </a:rPr>
              <a:t> </a:t>
            </a:r>
            <a:r>
              <a:rPr lang="en-US" sz="36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ea"/>
                <a:cs typeface="Sabon Next LT"/>
              </a:rPr>
              <a:t>Словения</a:t>
            </a:r>
            <a:endParaRPr lang="en-US" sz="3600" kern="1200" err="1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+mj-ea"/>
              <a:cs typeface="Sabon Next LT"/>
            </a:endParaRPr>
          </a:p>
        </p:txBody>
      </p:sp>
      <p:sp>
        <p:nvSpPr>
          <p:cNvPr id="2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 descr="Słowenia – Informacje o kraju UE | Unia Europejska">
            <a:extLst>
              <a:ext uri="{FF2B5EF4-FFF2-40B4-BE49-F238E27FC236}">
                <a16:creationId xmlns:a16="http://schemas.microsoft.com/office/drawing/2014/main" id="{A306E68D-CD20-5BB7-0745-AC34E5FC2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502" y="269713"/>
            <a:ext cx="2423194" cy="221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Słowenia Polityczne Mapy - Stockowe grafiki wektorowe i więcej obrazów  Słowenia - Słowenia, Mapa, Celje - iStock">
            <a:extLst>
              <a:ext uri="{FF2B5EF4-FFF2-40B4-BE49-F238E27FC236}">
                <a16:creationId xmlns:a16="http://schemas.microsoft.com/office/drawing/2014/main" id="{8A815D48-9828-AC69-BB70-935AE79D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85" y="3905250"/>
            <a:ext cx="3655490" cy="2630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EB2CB1-675E-482D-51B2-366535752667}"/>
              </a:ext>
            </a:extLst>
          </p:cNvPr>
          <p:cNvSpPr txBox="1"/>
          <p:nvPr/>
        </p:nvSpPr>
        <p:spPr>
          <a:xfrm>
            <a:off x="6488383" y="2942437"/>
            <a:ext cx="4993960" cy="282920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Словения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pасположена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предальпийской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части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Балканского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полуострова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Омывается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водами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Адриатического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моря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с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юго-запада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западе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граничит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с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Италией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севере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— с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Австрией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северо-востоке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— с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Венгрией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востоке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и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юге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— с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Хорватией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.</a:t>
            </a:r>
          </a:p>
        </p:txBody>
      </p:sp>
      <p:sp>
        <p:nvSpPr>
          <p:cNvPr id="3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56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2577EC-62DF-A2C6-C55B-2570A78E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030" y="1707984"/>
            <a:ext cx="9147940" cy="2337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i="0" kern="1200" cap="all" baseline="0" err="1">
                <a:solidFill>
                  <a:schemeClr val="bg1"/>
                </a:solidFill>
                <a:latin typeface="Sabon Next LT"/>
                <a:cs typeface="Sabon Next LT"/>
              </a:rPr>
              <a:t>Знаменитые</a:t>
            </a:r>
            <a:r>
              <a:rPr lang="en-US" sz="6000" b="1" i="0" kern="1200" cap="all" baseline="0" dirty="0">
                <a:solidFill>
                  <a:schemeClr val="bg1"/>
                </a:solidFill>
                <a:latin typeface="Sabon Next LT"/>
                <a:cs typeface="Sabon Next LT"/>
              </a:rPr>
              <a:t> </a:t>
            </a:r>
            <a:br>
              <a:rPr lang="en-US" sz="6000" b="1" i="0" kern="1200" cap="all" baseline="0" dirty="0">
                <a:latin typeface="Sabon Next LT"/>
              </a:rPr>
            </a:br>
            <a:r>
              <a:rPr lang="en-US" sz="6000" b="1" i="0" kern="1200" cap="all" baseline="0" err="1">
                <a:solidFill>
                  <a:schemeClr val="bg1"/>
                </a:solidFill>
                <a:latin typeface="Sabon Next LT"/>
                <a:cs typeface="Sabon Next LT"/>
              </a:rPr>
              <a:t>люди</a:t>
            </a:r>
            <a:r>
              <a:rPr lang="en-US" sz="6000" b="1" i="0" kern="1200" cap="all" baseline="0" dirty="0">
                <a:solidFill>
                  <a:schemeClr val="bg1"/>
                </a:solidFill>
                <a:latin typeface="Sabon Next LT"/>
                <a:cs typeface="Sabon Next LT"/>
              </a:rPr>
              <a:t> </a:t>
            </a:r>
            <a:r>
              <a:rPr lang="en-US" sz="6000" b="1" i="0" kern="1200" cap="all" baseline="0" err="1">
                <a:solidFill>
                  <a:schemeClr val="bg1"/>
                </a:solidFill>
                <a:latin typeface="Sabon Next LT"/>
                <a:cs typeface="Sabon Next LT"/>
              </a:rPr>
              <a:t>из</a:t>
            </a:r>
            <a:r>
              <a:rPr lang="en-US" sz="6000" b="1" i="0" kern="1200" cap="all" baseline="0" dirty="0">
                <a:solidFill>
                  <a:schemeClr val="bg1"/>
                </a:solidFill>
                <a:latin typeface="Sabon Next LT"/>
                <a:cs typeface="Sabon Next LT"/>
              </a:rPr>
              <a:t> </a:t>
            </a:r>
            <a:r>
              <a:rPr lang="en-US" sz="6000" b="1" i="0" kern="1200" cap="all" baseline="0" err="1">
                <a:solidFill>
                  <a:schemeClr val="bg1"/>
                </a:solidFill>
                <a:latin typeface="Sabon Next LT"/>
                <a:cs typeface="Sabon Next LT"/>
              </a:rPr>
              <a:t>Словении</a:t>
            </a:r>
            <a:endParaRPr lang="en-US" sz="6000" b="1" i="0" kern="1200" cap="all" baseline="0">
              <a:solidFill>
                <a:schemeClr val="bg1"/>
              </a:solidFill>
              <a:latin typeface="Sabon Next LT"/>
              <a:cs typeface="Sabon Next LT"/>
            </a:endParaRPr>
          </a:p>
        </p:txBody>
      </p:sp>
      <p:sp>
        <p:nvSpPr>
          <p:cNvPr id="1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03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1C2E02-D76A-AB94-83C6-20E1E1D9F726}"/>
              </a:ext>
            </a:extLst>
          </p:cNvPr>
          <p:cNvSpPr/>
          <p:nvPr/>
        </p:nvSpPr>
        <p:spPr>
          <a:xfrm>
            <a:off x="9060872" y="1641765"/>
            <a:ext cx="2272144" cy="21890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66254A-48D6-4DA5-F82D-3C6875ED1077}"/>
              </a:ext>
            </a:extLst>
          </p:cNvPr>
          <p:cNvSpPr/>
          <p:nvPr/>
        </p:nvSpPr>
        <p:spPr>
          <a:xfrm>
            <a:off x="4281054" y="-311726"/>
            <a:ext cx="2937161" cy="30479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59AD4C-2DD6-D7E5-A90A-8DD894A2AC33}"/>
              </a:ext>
            </a:extLst>
          </p:cNvPr>
          <p:cNvSpPr/>
          <p:nvPr/>
        </p:nvSpPr>
        <p:spPr>
          <a:xfrm>
            <a:off x="6747162" y="4869872"/>
            <a:ext cx="2036617" cy="2036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uniform with glasses&#10;&#10;Description automatically generated">
            <a:extLst>
              <a:ext uri="{FF2B5EF4-FFF2-40B4-BE49-F238E27FC236}">
                <a16:creationId xmlns:a16="http://schemas.microsoft.com/office/drawing/2014/main" id="{31CE9783-27CD-599B-2F16-BF6233548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5" r="1" b="16376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20091-32FC-6347-AC31-F96ED8316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282" y="147535"/>
            <a:ext cx="5082777" cy="29821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Герман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Поточник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: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известный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также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под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псевдонимом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Герман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Нордунг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был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словенским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инженером-ракетостроителем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пионером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космических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полетов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Родился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22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декабря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1892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года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Пуле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Австро-Венгрия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(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ныне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Хорватия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),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умер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27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августа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1929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года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Вене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Австрия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Его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самая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известная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работа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—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книга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"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Проблемы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космического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полета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" (Das Problem der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Befahrung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des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Weltraums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),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опубликованная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1928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году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книге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Поточник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представил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концепции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которые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стали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основой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для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дальнейших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исследований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области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освоения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космоса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такие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как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космические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станции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геостационарные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орбиты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Его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идеи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оказали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значительное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влияние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развитие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космонавтики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продолжают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оставаться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актуальными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сегодня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590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3C8D33-B2A6-7211-5C11-997203CBE773}"/>
              </a:ext>
            </a:extLst>
          </p:cNvPr>
          <p:cNvSpPr/>
          <p:nvPr/>
        </p:nvSpPr>
        <p:spPr>
          <a:xfrm>
            <a:off x="9379527" y="200892"/>
            <a:ext cx="2272144" cy="21890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D7EAD9-6655-DAC7-9B9A-22629C2B91B8}"/>
              </a:ext>
            </a:extLst>
          </p:cNvPr>
          <p:cNvSpPr/>
          <p:nvPr/>
        </p:nvSpPr>
        <p:spPr>
          <a:xfrm>
            <a:off x="8243454" y="3997037"/>
            <a:ext cx="2937161" cy="30479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A1B576-CBAB-509D-7F8A-D9B34DE55159}"/>
              </a:ext>
            </a:extLst>
          </p:cNvPr>
          <p:cNvSpPr/>
          <p:nvPr/>
        </p:nvSpPr>
        <p:spPr>
          <a:xfrm>
            <a:off x="5209308" y="1295400"/>
            <a:ext cx="2909453" cy="274319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hat&#10;&#10;Description automatically generated">
            <a:extLst>
              <a:ext uri="{FF2B5EF4-FFF2-40B4-BE49-F238E27FC236}">
                <a16:creationId xmlns:a16="http://schemas.microsoft.com/office/drawing/2014/main" id="{3890DEE7-0272-5066-4597-A3BF5246A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-3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91541-3F88-5078-23F4-958AAB52B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559675"/>
            <a:ext cx="4195673" cy="29138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Альма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Карлин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была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словенской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писательницей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путешественницей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полиглотом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Родилась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12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октября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1889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года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Целье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Австро-Венгрия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ныне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),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умерла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14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января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1950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года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там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же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Карлин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известна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своими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многочисленными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путешествиями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ходе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которых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посетила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более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24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стран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включая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Японию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Китай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Индию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Южную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Америку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владела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множеством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языков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писала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нескольких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них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Её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книги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такие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как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"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Самая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одинокая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женщина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мире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"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описывают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её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приключения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культурные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наблюдения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Карлин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была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известна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своей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независимостью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смелостью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её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вклад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литературу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этнографию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высоко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ценится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сегодня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339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F1B31A-B39A-9D22-B6AB-B5DAADD3DAD9}"/>
              </a:ext>
            </a:extLst>
          </p:cNvPr>
          <p:cNvSpPr/>
          <p:nvPr/>
        </p:nvSpPr>
        <p:spPr>
          <a:xfrm>
            <a:off x="4973782" y="-214744"/>
            <a:ext cx="2272144" cy="21890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3BF8E7-24D1-789A-7756-B6D081BD729E}"/>
              </a:ext>
            </a:extLst>
          </p:cNvPr>
          <p:cNvSpPr/>
          <p:nvPr/>
        </p:nvSpPr>
        <p:spPr>
          <a:xfrm>
            <a:off x="9559635" y="1711036"/>
            <a:ext cx="2632362" cy="278476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564201-E940-65AD-6C93-E02C4368E35D}"/>
              </a:ext>
            </a:extLst>
          </p:cNvPr>
          <p:cNvSpPr/>
          <p:nvPr/>
        </p:nvSpPr>
        <p:spPr>
          <a:xfrm>
            <a:off x="4308763" y="4260274"/>
            <a:ext cx="2937161" cy="30479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387CDE28-C776-EA31-1AD5-16FA65AD0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0" b="18500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03C37-C84C-1F2B-1302-0D99B2E90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620" y="559675"/>
            <a:ext cx="5247958" cy="29138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 err="1">
                <a:latin typeface="Sabon Next LT"/>
                <a:cs typeface="Sabon Next LT"/>
              </a:rPr>
              <a:t>Йоже</a:t>
            </a:r>
            <a:r>
              <a:rPr lang="en-US" sz="2000" b="1" dirty="0">
                <a:latin typeface="Sabon Next LT"/>
                <a:cs typeface="Sabon Next LT"/>
              </a:rPr>
              <a:t> </a:t>
            </a:r>
            <a:r>
              <a:rPr lang="en-US" sz="2000" b="1" dirty="0" err="1">
                <a:latin typeface="Sabon Next LT"/>
                <a:cs typeface="Sabon Next LT"/>
              </a:rPr>
              <a:t>Плечник</a:t>
            </a:r>
            <a:r>
              <a:rPr lang="en-US" sz="2000" b="1" dirty="0">
                <a:latin typeface="Sabon Next LT"/>
                <a:cs typeface="Sabon Next LT"/>
              </a:rPr>
              <a:t>: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был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выдающимся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словенским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архитектором</a:t>
            </a:r>
            <a:r>
              <a:rPr lang="en-US" sz="2000" dirty="0">
                <a:latin typeface="Sabon Next LT"/>
                <a:cs typeface="Sabon Next LT"/>
              </a:rPr>
              <a:t> и </a:t>
            </a:r>
            <a:r>
              <a:rPr lang="en-US" sz="2000" dirty="0" err="1">
                <a:latin typeface="Sabon Next LT"/>
                <a:cs typeface="Sabon Next LT"/>
              </a:rPr>
              <a:t>дизайнером</a:t>
            </a:r>
            <a:r>
              <a:rPr lang="en-US" sz="2000" dirty="0">
                <a:latin typeface="Sabon Next LT"/>
                <a:cs typeface="Sabon Next LT"/>
              </a:rPr>
              <a:t>, </a:t>
            </a:r>
            <a:r>
              <a:rPr lang="en-US" sz="2000" dirty="0" err="1">
                <a:latin typeface="Sabon Next LT"/>
                <a:cs typeface="Sabon Next LT"/>
              </a:rPr>
              <a:t>который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оказал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значительное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влияние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на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архитектуру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Центральной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Европы</a:t>
            </a:r>
            <a:r>
              <a:rPr lang="en-US" sz="2000" dirty="0">
                <a:latin typeface="Sabon Next LT"/>
                <a:cs typeface="Sabon Next LT"/>
              </a:rPr>
              <a:t> в </a:t>
            </a:r>
            <a:r>
              <a:rPr lang="en-US" sz="2000" dirty="0" err="1">
                <a:latin typeface="Sabon Next LT"/>
                <a:cs typeface="Sabon Next LT"/>
              </a:rPr>
              <a:t>первой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половине</a:t>
            </a:r>
            <a:r>
              <a:rPr lang="en-US" sz="2000" dirty="0">
                <a:latin typeface="Sabon Next LT"/>
                <a:cs typeface="Sabon Next LT"/>
              </a:rPr>
              <a:t> 20 </a:t>
            </a:r>
            <a:r>
              <a:rPr lang="en-US" sz="2000" dirty="0" err="1">
                <a:latin typeface="Sabon Next LT"/>
                <a:cs typeface="Sabon Next LT"/>
              </a:rPr>
              <a:t>века</a:t>
            </a:r>
            <a:r>
              <a:rPr lang="en-US" sz="2000" dirty="0">
                <a:latin typeface="Sabon Next LT"/>
                <a:cs typeface="Sabon Next LT"/>
              </a:rPr>
              <a:t>. </a:t>
            </a:r>
            <a:r>
              <a:rPr lang="en-US" sz="2000" dirty="0" err="1">
                <a:latin typeface="Sabon Next LT"/>
                <a:cs typeface="Sabon Next LT"/>
              </a:rPr>
              <a:t>Родился</a:t>
            </a:r>
            <a:r>
              <a:rPr lang="en-US" sz="2000" dirty="0">
                <a:latin typeface="Sabon Next LT"/>
                <a:cs typeface="Sabon Next LT"/>
              </a:rPr>
              <a:t> 23 </a:t>
            </a:r>
            <a:r>
              <a:rPr lang="en-US" sz="2000" dirty="0" err="1">
                <a:latin typeface="Sabon Next LT"/>
                <a:cs typeface="Sabon Next LT"/>
              </a:rPr>
              <a:t>января</a:t>
            </a:r>
            <a:r>
              <a:rPr lang="en-US" sz="2000" dirty="0">
                <a:latin typeface="Sabon Next LT"/>
                <a:cs typeface="Sabon Next LT"/>
              </a:rPr>
              <a:t> 1872 </a:t>
            </a:r>
            <a:r>
              <a:rPr lang="en-US" sz="2000" dirty="0" err="1">
                <a:latin typeface="Sabon Next LT"/>
                <a:cs typeface="Sabon Next LT"/>
              </a:rPr>
              <a:t>года</a:t>
            </a:r>
            <a:r>
              <a:rPr lang="en-US" sz="2000" dirty="0">
                <a:latin typeface="Sabon Next LT"/>
                <a:cs typeface="Sabon Next LT"/>
              </a:rPr>
              <a:t> в </a:t>
            </a:r>
            <a:r>
              <a:rPr lang="en-US" sz="2000" dirty="0" err="1">
                <a:latin typeface="Sabon Next LT"/>
                <a:cs typeface="Sabon Next LT"/>
              </a:rPr>
              <a:t>Любляне</a:t>
            </a:r>
            <a:r>
              <a:rPr lang="en-US" sz="2000" dirty="0">
                <a:latin typeface="Sabon Next LT"/>
                <a:cs typeface="Sabon Next LT"/>
              </a:rPr>
              <a:t>, </a:t>
            </a:r>
            <a:r>
              <a:rPr lang="en-US" sz="2000" dirty="0" err="1">
                <a:latin typeface="Sabon Next LT"/>
                <a:cs typeface="Sabon Next LT"/>
              </a:rPr>
              <a:t>Словения</a:t>
            </a:r>
            <a:r>
              <a:rPr lang="en-US" sz="2000" dirty="0">
                <a:latin typeface="Sabon Next LT"/>
                <a:cs typeface="Sabon Next LT"/>
              </a:rPr>
              <a:t>, и </a:t>
            </a:r>
            <a:r>
              <a:rPr lang="en-US" sz="2000" dirty="0" err="1">
                <a:latin typeface="Sabon Next LT"/>
                <a:cs typeface="Sabon Next LT"/>
              </a:rPr>
              <a:t>умер</a:t>
            </a:r>
            <a:r>
              <a:rPr lang="en-US" sz="2000" dirty="0">
                <a:latin typeface="Sabon Next LT"/>
                <a:cs typeface="Sabon Next LT"/>
              </a:rPr>
              <a:t> 7 </a:t>
            </a:r>
            <a:r>
              <a:rPr lang="en-US" sz="2000" dirty="0" err="1">
                <a:latin typeface="Sabon Next LT"/>
                <a:cs typeface="Sabon Next LT"/>
              </a:rPr>
              <a:t>января</a:t>
            </a:r>
            <a:r>
              <a:rPr lang="en-US" sz="2000" dirty="0">
                <a:latin typeface="Sabon Next LT"/>
                <a:cs typeface="Sabon Next LT"/>
              </a:rPr>
              <a:t> 1957 </a:t>
            </a:r>
            <a:r>
              <a:rPr lang="en-US" sz="2000" dirty="0" err="1">
                <a:latin typeface="Sabon Next LT"/>
                <a:cs typeface="Sabon Next LT"/>
              </a:rPr>
              <a:t>года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там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же</a:t>
            </a:r>
            <a:r>
              <a:rPr lang="en-US" sz="2000" dirty="0">
                <a:latin typeface="Sabon Next LT"/>
                <a:cs typeface="Sabon Next LT"/>
              </a:rPr>
              <a:t>. </a:t>
            </a:r>
            <a:r>
              <a:rPr lang="en-US" sz="2000" dirty="0" err="1">
                <a:latin typeface="Sabon Next LT"/>
                <a:cs typeface="Sabon Next LT"/>
              </a:rPr>
              <a:t>Плечник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известен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своими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работами</a:t>
            </a:r>
            <a:r>
              <a:rPr lang="en-US" sz="2000" dirty="0">
                <a:latin typeface="Sabon Next LT"/>
                <a:cs typeface="Sabon Next LT"/>
              </a:rPr>
              <a:t> в </a:t>
            </a:r>
            <a:r>
              <a:rPr lang="en-US" sz="2000" dirty="0" err="1">
                <a:latin typeface="Sabon Next LT"/>
                <a:cs typeface="Sabon Next LT"/>
              </a:rPr>
              <a:t>Вене</a:t>
            </a:r>
            <a:r>
              <a:rPr lang="en-US" sz="2000" dirty="0">
                <a:latin typeface="Sabon Next LT"/>
                <a:cs typeface="Sabon Next LT"/>
              </a:rPr>
              <a:t>, </a:t>
            </a:r>
            <a:r>
              <a:rPr lang="en-US" sz="2000" dirty="0" err="1">
                <a:latin typeface="Sabon Next LT"/>
                <a:cs typeface="Sabon Next LT"/>
              </a:rPr>
              <a:t>Праге</a:t>
            </a:r>
            <a:r>
              <a:rPr lang="en-US" sz="2000" dirty="0">
                <a:latin typeface="Sabon Next LT"/>
                <a:cs typeface="Sabon Next LT"/>
              </a:rPr>
              <a:t> и </a:t>
            </a:r>
            <a:r>
              <a:rPr lang="en-US" sz="2000" dirty="0" err="1">
                <a:latin typeface="Sabon Next LT"/>
                <a:cs typeface="Sabon Next LT"/>
              </a:rPr>
              <a:t>Любляне</a:t>
            </a:r>
            <a:r>
              <a:rPr lang="en-US" sz="2000" dirty="0">
                <a:latin typeface="Sabon Next LT"/>
                <a:cs typeface="Sabon Next LT"/>
              </a:rPr>
              <a:t>. </a:t>
            </a:r>
            <a:r>
              <a:rPr lang="en-US" sz="2000" dirty="0" err="1">
                <a:latin typeface="Sabon Next LT"/>
                <a:cs typeface="Sabon Next LT"/>
              </a:rPr>
              <a:t>Его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проекты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включают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Тройной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мост</a:t>
            </a:r>
            <a:r>
              <a:rPr lang="en-US" sz="2000" dirty="0">
                <a:latin typeface="Sabon Next LT"/>
                <a:cs typeface="Sabon Next LT"/>
              </a:rPr>
              <a:t>, </a:t>
            </a:r>
            <a:r>
              <a:rPr lang="en-US" sz="2000" dirty="0" err="1">
                <a:latin typeface="Sabon Next LT"/>
                <a:cs typeface="Sabon Next LT"/>
              </a:rPr>
              <a:t>Национальную</a:t>
            </a:r>
            <a:r>
              <a:rPr lang="en-US" sz="2000" dirty="0">
                <a:latin typeface="Sabon Next LT"/>
                <a:cs typeface="Sabon Next LT"/>
              </a:rPr>
              <a:t> и </a:t>
            </a:r>
            <a:r>
              <a:rPr lang="en-US" sz="2000" dirty="0" err="1">
                <a:latin typeface="Sabon Next LT"/>
                <a:cs typeface="Sabon Next LT"/>
              </a:rPr>
              <a:t>университетскую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библиотеку</a:t>
            </a:r>
            <a:r>
              <a:rPr lang="en-US" sz="2000" dirty="0">
                <a:latin typeface="Sabon Next LT"/>
                <a:cs typeface="Sabon Next LT"/>
              </a:rPr>
              <a:t> в </a:t>
            </a:r>
            <a:r>
              <a:rPr lang="en-US" sz="2000" dirty="0" err="1">
                <a:latin typeface="Sabon Next LT"/>
                <a:cs typeface="Sabon Next LT"/>
              </a:rPr>
              <a:t>Любляне</a:t>
            </a:r>
            <a:r>
              <a:rPr lang="en-US" sz="2000" dirty="0">
                <a:latin typeface="Sabon Next LT"/>
                <a:cs typeface="Sabon Next LT"/>
              </a:rPr>
              <a:t>, а </a:t>
            </a:r>
            <a:r>
              <a:rPr lang="en-US" sz="2000" dirty="0" err="1">
                <a:latin typeface="Sabon Next LT"/>
                <a:cs typeface="Sabon Next LT"/>
              </a:rPr>
              <a:t>также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обширную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реконструкцию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Пражского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града</a:t>
            </a:r>
            <a:r>
              <a:rPr lang="en-US" sz="2000" dirty="0">
                <a:latin typeface="Sabon Next LT"/>
                <a:cs typeface="Sabon Next LT"/>
              </a:rPr>
              <a:t>. </a:t>
            </a:r>
            <a:r>
              <a:rPr lang="en-US" sz="2000" dirty="0" err="1">
                <a:latin typeface="Sabon Next LT"/>
                <a:cs typeface="Sabon Next LT"/>
              </a:rPr>
              <a:t>Стиль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Плечника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сочетает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элементы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классической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архитектуры</a:t>
            </a:r>
            <a:r>
              <a:rPr lang="en-US" sz="2000" dirty="0">
                <a:latin typeface="Sabon Next LT"/>
                <a:cs typeface="Sabon Next LT"/>
              </a:rPr>
              <a:t> с </a:t>
            </a:r>
            <a:r>
              <a:rPr lang="en-US" sz="2000" dirty="0" err="1">
                <a:latin typeface="Sabon Next LT"/>
                <a:cs typeface="Sabon Next LT"/>
              </a:rPr>
              <a:t>модернизмом</a:t>
            </a:r>
            <a:r>
              <a:rPr lang="en-US" sz="2000" dirty="0">
                <a:latin typeface="Sabon Next LT"/>
                <a:cs typeface="Sabon Next LT"/>
              </a:rPr>
              <a:t>, </a:t>
            </a:r>
            <a:r>
              <a:rPr lang="en-US" sz="2000" dirty="0" err="1">
                <a:latin typeface="Sabon Next LT"/>
                <a:cs typeface="Sabon Next LT"/>
              </a:rPr>
              <a:t>что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придает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его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работам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уникальную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эстетическую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ценность</a:t>
            </a:r>
            <a:r>
              <a:rPr lang="en-US" sz="2000" dirty="0">
                <a:latin typeface="Sabon Next LT"/>
                <a:cs typeface="Sabon Next LT"/>
              </a:rPr>
              <a:t>. </a:t>
            </a:r>
            <a:r>
              <a:rPr lang="en-US" sz="2000" dirty="0" err="1">
                <a:latin typeface="Sabon Next LT"/>
                <a:cs typeface="Sabon Next LT"/>
              </a:rPr>
              <a:t>Его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наследие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продолжает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восхищать</a:t>
            </a:r>
            <a:r>
              <a:rPr lang="en-US" sz="2000" dirty="0">
                <a:latin typeface="Sabon Next LT"/>
                <a:cs typeface="Sabon Next LT"/>
              </a:rPr>
              <a:t> и </a:t>
            </a:r>
            <a:r>
              <a:rPr lang="en-US" sz="2000" dirty="0" err="1">
                <a:latin typeface="Sabon Next LT"/>
                <a:cs typeface="Sabon Next LT"/>
              </a:rPr>
              <a:t>вдохновлять</a:t>
            </a:r>
            <a:r>
              <a:rPr lang="en-US" sz="2000" dirty="0">
                <a:latin typeface="Sabon Next LT"/>
                <a:cs typeface="Sabon Next LT"/>
              </a:rPr>
              <a:t> </a:t>
            </a:r>
            <a:r>
              <a:rPr lang="en-US" sz="2000" dirty="0" err="1">
                <a:latin typeface="Sabon Next LT"/>
                <a:cs typeface="Sabon Next LT"/>
              </a:rPr>
              <a:t>архитекторов</a:t>
            </a:r>
            <a:r>
              <a:rPr lang="en-US" sz="2000" dirty="0">
                <a:latin typeface="Sabon Next LT"/>
                <a:cs typeface="Sabon Next LT"/>
              </a:rPr>
              <a:t> и </a:t>
            </a:r>
            <a:r>
              <a:rPr lang="en-US" sz="2000" dirty="0" err="1">
                <a:latin typeface="Sabon Next LT"/>
                <a:cs typeface="Sabon Next LT"/>
              </a:rPr>
              <a:t>сегодня</a:t>
            </a:r>
            <a:r>
              <a:rPr lang="en-US" sz="2000" dirty="0">
                <a:latin typeface="Sabon Next LT"/>
                <a:cs typeface="Sabon Next LT"/>
              </a:rPr>
              <a:t>.</a:t>
            </a: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796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8ED2EA9-780A-0419-C269-B9E54AE6CD31}"/>
              </a:ext>
            </a:extLst>
          </p:cNvPr>
          <p:cNvSpPr/>
          <p:nvPr/>
        </p:nvSpPr>
        <p:spPr>
          <a:xfrm>
            <a:off x="9393381" y="1711036"/>
            <a:ext cx="2909453" cy="274319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CE23C1-5FCC-CD8C-6393-B7E308E7A45F}"/>
              </a:ext>
            </a:extLst>
          </p:cNvPr>
          <p:cNvSpPr/>
          <p:nvPr/>
        </p:nvSpPr>
        <p:spPr>
          <a:xfrm>
            <a:off x="6109854" y="6927"/>
            <a:ext cx="2078179" cy="196734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0E5E1A-3C84-D81E-F281-0DFF2BD6AAA1}"/>
              </a:ext>
            </a:extLst>
          </p:cNvPr>
          <p:cNvSpPr/>
          <p:nvPr/>
        </p:nvSpPr>
        <p:spPr>
          <a:xfrm>
            <a:off x="5763491" y="4842165"/>
            <a:ext cx="2770907" cy="2784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25E88-052E-BCA5-F6A3-5F870073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И</a:t>
            </a: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нтересные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факты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 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B635C-1C7F-207C-A617-2B8D580DB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629" y="3434293"/>
            <a:ext cx="5278363" cy="35046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2.Добро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пожаловать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«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тюрьму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»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а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точнее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городе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Любляне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у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туристов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есть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возможность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пожить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необычном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отеле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Речь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идет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отеле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тюрьме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«Celica»,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которая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советском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союзе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была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местом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отбывания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срока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заключенными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наши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дни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здесь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работает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современный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хостел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где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созданы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комфортабельные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условия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проживания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где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путешественникам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обеспечено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необычное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времяпровождение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а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также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яркие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воспоминания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всю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жизнь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48272-60BD-8397-6280-B4F263A6B1E1}"/>
              </a:ext>
            </a:extLst>
          </p:cNvPr>
          <p:cNvSpPr txBox="1"/>
          <p:nvPr/>
        </p:nvSpPr>
        <p:spPr>
          <a:xfrm>
            <a:off x="6604346" y="113153"/>
            <a:ext cx="5585579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1.«Трамплинная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долина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»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или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как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ее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еще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называют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, «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Летальница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»,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расположенная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в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одном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из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районов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города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Ратече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получила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свое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название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за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достаточно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большое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количество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трамплинных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площадок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для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сноубордистов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и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лыжников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Этот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интересный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факт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заинтересует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любителей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зимнего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отдыха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, к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тому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же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именно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здесь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было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установлено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более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шестидесяти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мировых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рекордов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по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затяжным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прыжкам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 с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трамплинов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Verdana"/>
                <a:cs typeface="Sabon Next LT"/>
              </a:rPr>
              <a:t>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Verdana"/>
              <a:cs typeface="Sabon Next 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73F0B-3D7D-698E-C7EA-0996B283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78" y="2213428"/>
            <a:ext cx="5750319" cy="348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1612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AC3B9-3724-D93A-30F2-8960CBB4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392" y="-345016"/>
            <a:ext cx="4414848" cy="1716255"/>
          </a:xfrm>
        </p:spPr>
        <p:txBody>
          <a:bodyPr anchor="b">
            <a:normAutofit/>
          </a:bodyPr>
          <a:lstStyle/>
          <a:p>
            <a:pPr algn="ctr">
              <a:spcBef>
                <a:spcPts val="0"/>
              </a:spcBef>
            </a:pPr>
            <a:r>
              <a:rPr lang="az-Cyrl-AZ" sz="3600" b="1">
                <a:latin typeface="Sabon Next LT"/>
                <a:ea typeface="microsoft sans serif"/>
                <a:cs typeface="microsoft sans serif"/>
              </a:rPr>
              <a:t>Высшее образование</a:t>
            </a:r>
            <a:endParaRPr lang="en-US" sz="3600">
              <a:latin typeface="Sabon Next LT"/>
              <a:cs typeface="Sabon Next 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Zdjęcia: Lublana., Lublana., Uniwersytet Lublański., SłOWENIA">
            <a:extLst>
              <a:ext uri="{FF2B5EF4-FFF2-40B4-BE49-F238E27FC236}">
                <a16:creationId xmlns:a16="http://schemas.microsoft.com/office/drawing/2014/main" id="{FC27C1CA-5EAA-1072-2980-D049BBF91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43" r="21510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BC95E-AA49-0E6C-10F2-2D9318D4D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9" y="1375922"/>
            <a:ext cx="5402339" cy="37104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err="1">
                <a:ea typeface="+mn-lt"/>
                <a:cs typeface="+mn-lt"/>
              </a:rPr>
              <a:t>Система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высшего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образования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Словении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включает</a:t>
            </a:r>
            <a:r>
              <a:rPr lang="en-US" sz="2000" dirty="0">
                <a:ea typeface="+mn-lt"/>
                <a:cs typeface="+mn-lt"/>
              </a:rPr>
              <a:t> в </a:t>
            </a:r>
            <a:r>
              <a:rPr lang="en-US" sz="2000" err="1">
                <a:ea typeface="+mn-lt"/>
                <a:cs typeface="+mn-lt"/>
              </a:rPr>
              <a:t>себя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краткосрочные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программы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высшего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профессионального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образования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рассчитанные</a:t>
            </a:r>
            <a:r>
              <a:rPr lang="en-US" sz="2000" dirty="0">
                <a:ea typeface="+mn-lt"/>
                <a:cs typeface="+mn-lt"/>
              </a:rPr>
              <a:t> в </a:t>
            </a:r>
            <a:r>
              <a:rPr lang="en-US" sz="2000" err="1">
                <a:ea typeface="+mn-lt"/>
                <a:cs typeface="+mn-lt"/>
              </a:rPr>
              <a:t>среднем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2 </a:t>
            </a:r>
            <a:r>
              <a:rPr lang="en-US" sz="2000" err="1">
                <a:ea typeface="+mn-lt"/>
                <a:cs typeface="+mn-lt"/>
              </a:rPr>
              <a:t>года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err="1">
                <a:ea typeface="+mn-lt"/>
                <a:cs typeface="+mn-lt"/>
              </a:rPr>
              <a:t>ассоциация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высших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профессиональных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колледжей</a:t>
            </a:r>
            <a:r>
              <a:rPr lang="en-US" sz="2000" dirty="0">
                <a:ea typeface="+mn-lt"/>
                <a:cs typeface="+mn-lt"/>
              </a:rPr>
              <a:t>), и </a:t>
            </a:r>
            <a:r>
              <a:rPr lang="en-US" sz="2000" err="1">
                <a:ea typeface="+mn-lt"/>
                <a:cs typeface="+mn-lt"/>
              </a:rPr>
              <a:t>длительные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err="1">
                <a:ea typeface="+mn-lt"/>
                <a:cs typeface="+mn-lt"/>
              </a:rPr>
              <a:t>Во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вторую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категорию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входят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бакалавриат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который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может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длиться</a:t>
            </a:r>
            <a:r>
              <a:rPr lang="en-US" sz="2000" dirty="0">
                <a:ea typeface="+mn-lt"/>
                <a:cs typeface="+mn-lt"/>
              </a:rPr>
              <a:t> 3 </a:t>
            </a:r>
            <a:r>
              <a:rPr lang="en-US" sz="2000" err="1">
                <a:ea typeface="+mn-lt"/>
                <a:cs typeface="+mn-lt"/>
              </a:rPr>
              <a:t>или</a:t>
            </a:r>
            <a:r>
              <a:rPr lang="en-US" sz="2000" dirty="0">
                <a:ea typeface="+mn-lt"/>
                <a:cs typeface="+mn-lt"/>
              </a:rPr>
              <a:t> 4 </a:t>
            </a:r>
            <a:r>
              <a:rPr lang="en-US" sz="2000" err="1">
                <a:ea typeface="+mn-lt"/>
                <a:cs typeface="+mn-lt"/>
              </a:rPr>
              <a:t>года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магистратура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рассчитанная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1-2 </a:t>
            </a:r>
            <a:r>
              <a:rPr lang="en-US" sz="2000" err="1">
                <a:ea typeface="+mn-lt"/>
                <a:cs typeface="+mn-lt"/>
              </a:rPr>
              <a:t>года</a:t>
            </a:r>
            <a:r>
              <a:rPr lang="en-US" sz="2000" dirty="0">
                <a:ea typeface="+mn-lt"/>
                <a:cs typeface="+mn-lt"/>
              </a:rPr>
              <a:t>, и </a:t>
            </a:r>
            <a:r>
              <a:rPr lang="en-US" sz="2000" err="1">
                <a:ea typeface="+mn-lt"/>
                <a:cs typeface="+mn-lt"/>
              </a:rPr>
              <a:t>трехлетняя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докторантура</a:t>
            </a:r>
            <a:r>
              <a:rPr lang="en-US" sz="2000" dirty="0">
                <a:ea typeface="+mn-lt"/>
                <a:cs typeface="+mn-lt"/>
              </a:rPr>
              <a:t>. </a:t>
            </a:r>
            <a:r>
              <a:rPr lang="en-US" sz="2000" err="1">
                <a:ea typeface="+mn-lt"/>
                <a:cs typeface="+mn-lt"/>
              </a:rPr>
              <a:t>Студенты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могут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выбирать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из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государственных</a:t>
            </a:r>
            <a:r>
              <a:rPr lang="en-US" sz="2000" dirty="0">
                <a:ea typeface="+mn-lt"/>
                <a:cs typeface="+mn-lt"/>
              </a:rPr>
              <a:t> и </a:t>
            </a:r>
            <a:r>
              <a:rPr lang="en-US" sz="2000" err="1">
                <a:ea typeface="+mn-lt"/>
                <a:cs typeface="+mn-lt"/>
              </a:rPr>
              <a:t>частных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университетов</a:t>
            </a:r>
            <a:r>
              <a:rPr lang="en-US" sz="2000" dirty="0">
                <a:ea typeface="+mn-lt"/>
                <a:cs typeface="+mn-lt"/>
              </a:rPr>
              <a:t>, а </a:t>
            </a:r>
            <a:r>
              <a:rPr lang="en-US" sz="2000" err="1">
                <a:ea typeface="+mn-lt"/>
                <a:cs typeface="+mn-lt"/>
              </a:rPr>
              <a:t>также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из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академий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искусств</a:t>
            </a:r>
            <a:r>
              <a:rPr lang="en-US" sz="2000" dirty="0">
                <a:ea typeface="+mn-lt"/>
                <a:cs typeface="+mn-lt"/>
              </a:rPr>
              <a:t> и </a:t>
            </a:r>
            <a:r>
              <a:rPr lang="en-US" sz="2000" err="1">
                <a:ea typeface="+mn-lt"/>
                <a:cs typeface="+mn-lt"/>
              </a:rPr>
              <a:t>высших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профессиональных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колледжей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err="1">
                <a:ea typeface="+mn-lt"/>
                <a:cs typeface="+mn-lt"/>
              </a:rPr>
              <a:t>Работа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учебных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учреждений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регулируется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одной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правовой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базой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что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позволяет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рассчитывать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качественное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европейское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образование</a:t>
            </a:r>
            <a:r>
              <a:rPr lang="en-US" sz="2000" dirty="0">
                <a:ea typeface="+mn-lt"/>
                <a:cs typeface="+mn-lt"/>
              </a:rPr>
              <a:t> и </a:t>
            </a:r>
            <a:r>
              <a:rPr lang="en-US" sz="2000" err="1">
                <a:ea typeface="+mn-lt"/>
                <a:cs typeface="+mn-lt"/>
              </a:rPr>
              <a:t>сервис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всех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вузах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/>
          </a:p>
        </p:txBody>
      </p:sp>
      <p:cxnSp>
        <p:nvCxnSpPr>
          <p:cNvPr id="2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73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8B7761-4A40-E856-DF34-49A07273DD76}"/>
              </a:ext>
            </a:extLst>
          </p:cNvPr>
          <p:cNvSpPr/>
          <p:nvPr/>
        </p:nvSpPr>
        <p:spPr>
          <a:xfrm>
            <a:off x="846886" y="1709716"/>
            <a:ext cx="2586178" cy="265677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23597F-5037-6475-B90E-041C453BC64E}"/>
              </a:ext>
            </a:extLst>
          </p:cNvPr>
          <p:cNvSpPr/>
          <p:nvPr/>
        </p:nvSpPr>
        <p:spPr>
          <a:xfrm>
            <a:off x="7406682" y="-284679"/>
            <a:ext cx="2850076" cy="295409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D187F0-3B71-0052-3D72-3A9511C9A8C4}"/>
              </a:ext>
            </a:extLst>
          </p:cNvPr>
          <p:cNvSpPr/>
          <p:nvPr/>
        </p:nvSpPr>
        <p:spPr>
          <a:xfrm>
            <a:off x="9633967" y="4805879"/>
            <a:ext cx="2770907" cy="2784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6FB5E-FAFC-E1B7-6AE6-ACAC0F1B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n-US" sz="3600" b="1" err="1">
                <a:latin typeface="Sabon Next LT"/>
                <a:ea typeface="+mj-lt"/>
                <a:cs typeface="+mj-lt"/>
              </a:rPr>
              <a:t>Русские</a:t>
            </a:r>
            <a:r>
              <a:rPr lang="en-US" sz="3600" b="1">
                <a:latin typeface="Sabon Next LT"/>
                <a:ea typeface="+mj-lt"/>
                <a:cs typeface="+mj-lt"/>
              </a:rPr>
              <a:t> в </a:t>
            </a:r>
            <a:r>
              <a:rPr lang="en-US" sz="3600" b="1" err="1">
                <a:latin typeface="Sabon Next LT"/>
                <a:ea typeface="+mj-lt"/>
                <a:cs typeface="+mj-lt"/>
              </a:rPr>
              <a:t>Словении</a:t>
            </a:r>
            <a:endParaRPr lang="en-US" sz="3600" b="1" err="1">
              <a:latin typeface="Sabon Next LT"/>
              <a:cs typeface="Sabon Next 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2EFAF-E884-633B-120B-D8ECE05E7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err="1">
                <a:latin typeface="Sabon Next LT"/>
                <a:ea typeface="+mn-lt"/>
                <a:cs typeface="+mn-lt"/>
              </a:rPr>
              <a:t>Нет</a:t>
            </a:r>
            <a:r>
              <a:rPr lang="en-US" sz="2400" dirty="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официальной</a:t>
            </a:r>
            <a:r>
              <a:rPr lang="en-US" sz="2400" dirty="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информации</a:t>
            </a:r>
            <a:r>
              <a:rPr lang="en-US" sz="2400" dirty="0">
                <a:latin typeface="Sabon Next LT"/>
                <a:ea typeface="+mn-lt"/>
                <a:cs typeface="+mn-lt"/>
              </a:rPr>
              <a:t> о </a:t>
            </a:r>
            <a:r>
              <a:rPr lang="en-US" sz="2400" err="1">
                <a:latin typeface="Sabon Next LT"/>
                <a:ea typeface="+mn-lt"/>
                <a:cs typeface="+mn-lt"/>
              </a:rPr>
              <a:t>том</a:t>
            </a:r>
            <a:r>
              <a:rPr lang="en-US" sz="2400" dirty="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сколько</a:t>
            </a:r>
            <a:r>
              <a:rPr lang="en-US" sz="2400" dirty="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людей</a:t>
            </a:r>
            <a:r>
              <a:rPr lang="en-US" sz="2400" dirty="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проживающих</a:t>
            </a:r>
            <a:r>
              <a:rPr lang="en-US" sz="2400" dirty="0">
                <a:latin typeface="Sabon Next LT"/>
                <a:ea typeface="+mn-lt"/>
                <a:cs typeface="+mn-lt"/>
              </a:rPr>
              <a:t> в </a:t>
            </a:r>
            <a:r>
              <a:rPr lang="en-US" sz="2400" err="1">
                <a:latin typeface="Sabon Next LT"/>
                <a:ea typeface="+mn-lt"/>
                <a:cs typeface="+mn-lt"/>
              </a:rPr>
              <a:t>Словении</a:t>
            </a:r>
            <a:r>
              <a:rPr lang="en-US" sz="2400" dirty="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говорят</a:t>
            </a:r>
            <a:r>
              <a:rPr lang="en-US" sz="2400" dirty="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по-русски</a:t>
            </a:r>
            <a:r>
              <a:rPr lang="en-US" sz="2400" dirty="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но</a:t>
            </a:r>
            <a:r>
              <a:rPr lang="en-US" sz="2400" dirty="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онлайн-сообщество</a:t>
            </a:r>
            <a:r>
              <a:rPr lang="en-US" sz="2400" dirty="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достаточно</a:t>
            </a:r>
            <a:r>
              <a:rPr lang="en-US" sz="2400" dirty="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большое</a:t>
            </a:r>
            <a:r>
              <a:rPr lang="en-US" sz="2400" dirty="0">
                <a:latin typeface="Sabon Next LT"/>
                <a:ea typeface="+mn-lt"/>
                <a:cs typeface="+mn-lt"/>
              </a:rPr>
              <a:t>.</a:t>
            </a:r>
            <a:endParaRPr lang="en-US" sz="2400" dirty="0">
              <a:latin typeface="Sabon Next LT"/>
            </a:endParaRPr>
          </a:p>
        </p:txBody>
      </p:sp>
      <p:pic>
        <p:nvPicPr>
          <p:cNvPr id="4" name="Picture 3" descr="A group of houses in a valley with mountains in the background&#10;&#10;Description automatically generated">
            <a:extLst>
              <a:ext uri="{FF2B5EF4-FFF2-40B4-BE49-F238E27FC236}">
                <a16:creationId xmlns:a16="http://schemas.microsoft.com/office/drawing/2014/main" id="{BBC7A3BE-C520-9B0D-3A2E-597EA4FEA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27750"/>
            <a:ext cx="9171709" cy="3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4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F2C8B3A-15EE-EF69-679D-3C89077108E5}"/>
              </a:ext>
            </a:extLst>
          </p:cNvPr>
          <p:cNvSpPr/>
          <p:nvPr/>
        </p:nvSpPr>
        <p:spPr>
          <a:xfrm>
            <a:off x="833010" y="1262067"/>
            <a:ext cx="2850076" cy="295409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CF2515-D3F8-EF69-E9E8-702D030B738C}"/>
              </a:ext>
            </a:extLst>
          </p:cNvPr>
          <p:cNvSpPr/>
          <p:nvPr/>
        </p:nvSpPr>
        <p:spPr>
          <a:xfrm>
            <a:off x="5312176" y="-130062"/>
            <a:ext cx="2770907" cy="2784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BC6737-BD5C-C595-D41D-00207A4A2DD8}"/>
              </a:ext>
            </a:extLst>
          </p:cNvPr>
          <p:cNvSpPr/>
          <p:nvPr/>
        </p:nvSpPr>
        <p:spPr>
          <a:xfrm>
            <a:off x="7860595" y="3282932"/>
            <a:ext cx="3746237" cy="357799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0D40F-A082-6405-5BFF-1E054D6C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274"/>
            <a:ext cx="10515600" cy="1325563"/>
          </a:xfrm>
        </p:spPr>
        <p:txBody>
          <a:bodyPr/>
          <a:lstStyle/>
          <a:p>
            <a:r>
              <a:rPr lang="az-Cyrl-AZ" sz="36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Список использованных источников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Sabon Next 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019A-4CE0-2D81-EDE0-AB3A9DB2B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968"/>
            <a:ext cx="10515600" cy="54545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Sabon Next LT"/>
                <a:ea typeface="+mn-lt"/>
                <a:cs typeface="+mn-lt"/>
                <a:hlinkClick r:id="rId2"/>
              </a:rPr>
              <a:t>11 интересных фактов о Словении (kidpassage.com)</a:t>
            </a:r>
            <a:endParaRPr lang="en-US" sz="2200" dirty="0">
              <a:latin typeface="Sabon Next LT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latin typeface="Sabon Next LT"/>
                <a:ea typeface="+mn-lt"/>
                <a:cs typeface="+mn-lt"/>
                <a:hlinkClick r:id="rId3"/>
              </a:rPr>
              <a:t>https://ru.wikipedia.org/wiki/%D0%A1%D0%BB%D0%BE%D0%B2%D0%B5%D0%BD%D0%B8%D1%8F</a:t>
            </a:r>
            <a:endParaRPr lang="en-US" sz="2200" dirty="0">
              <a:latin typeface="Sabon Next LT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latin typeface="Sabon Next LT"/>
                <a:ea typeface="+mn-lt"/>
                <a:cs typeface="+mn-lt"/>
                <a:hlinkClick r:id="rId4"/>
              </a:rPr>
              <a:t>https://podroze.onet.pl/ciekawe/17-ciekawostek-o-slowenii/k251s53</a:t>
            </a:r>
            <a:endParaRPr lang="en-US" sz="2200" dirty="0">
              <a:latin typeface="Sabon Next LT"/>
              <a:cs typeface="Sabon Next LT"/>
            </a:endParaRPr>
          </a:p>
          <a:p>
            <a:pPr marL="0" indent="0">
              <a:buNone/>
            </a:pPr>
            <a:r>
              <a:rPr lang="en-US" sz="2200" dirty="0">
                <a:latin typeface="Sabon Next LT"/>
                <a:ea typeface="+mn-lt"/>
                <a:cs typeface="+mn-lt"/>
                <a:hlinkClick r:id="rId5"/>
              </a:rPr>
              <a:t>https://www.slovenia.info/ru/kuda-pojti/dostoprimechatelnosti/mirovoe-nasledie</a:t>
            </a:r>
            <a:endParaRPr lang="en-US" sz="2200" dirty="0">
              <a:latin typeface="Sabon Next LT"/>
              <a:cs typeface="Sabon Next LT"/>
            </a:endParaRPr>
          </a:p>
          <a:p>
            <a:pPr marL="0" indent="0">
              <a:buNone/>
            </a:pPr>
            <a:r>
              <a:rPr lang="en-US" sz="2200" dirty="0">
                <a:latin typeface="Sabon Next LT"/>
                <a:ea typeface="+mn-lt"/>
                <a:cs typeface="+mn-lt"/>
                <a:hlinkClick r:id="rId6"/>
              </a:rPr>
              <a:t>https://www.gidposlovenii.com/category/znamenitye-sloventsy/</a:t>
            </a:r>
            <a:endParaRPr lang="en-US" sz="2200" dirty="0">
              <a:latin typeface="Sabon Next LT"/>
              <a:cs typeface="Sabon Next LT"/>
            </a:endParaRPr>
          </a:p>
          <a:p>
            <a:pPr marL="0" indent="0">
              <a:buNone/>
            </a:pPr>
            <a:r>
              <a:rPr lang="en-US" sz="2200" dirty="0">
                <a:latin typeface="Sabon Next LT"/>
                <a:ea typeface="+mn-lt"/>
                <a:cs typeface="+mn-lt"/>
                <a:hlinkClick r:id="rId7"/>
              </a:rPr>
              <a:t>https://www.gidposlovenii.com/2017/10/10/kuhnya-slovenii/</a:t>
            </a:r>
            <a:endParaRPr lang="en-US" sz="2200" dirty="0">
              <a:latin typeface="Sabon Next LT"/>
              <a:cs typeface="Sabon Next LT"/>
            </a:endParaRPr>
          </a:p>
          <a:p>
            <a:pPr marL="0" indent="0">
              <a:buNone/>
            </a:pPr>
            <a:r>
              <a:rPr lang="en-US" sz="2200" dirty="0">
                <a:latin typeface="Sabon Next LT"/>
                <a:ea typeface="+mn-lt"/>
                <a:cs typeface="+mn-lt"/>
                <a:hlinkClick r:id="rId8"/>
              </a:rPr>
              <a:t>https://www.tripzaza.com/ru/destinations/dostoprimechatelnosti-slovenii</a:t>
            </a:r>
            <a:endParaRPr lang="en-US" sz="2200" dirty="0">
              <a:latin typeface="Sabon Next LT"/>
              <a:cs typeface="Sabon Next LT"/>
            </a:endParaRPr>
          </a:p>
          <a:p>
            <a:pPr marL="0" indent="0">
              <a:buNone/>
            </a:pPr>
            <a:r>
              <a:rPr lang="en-US" sz="2200" dirty="0">
                <a:latin typeface="Sabon Next LT"/>
                <a:ea typeface="+mn-lt"/>
                <a:cs typeface="+mn-lt"/>
                <a:hlinkClick r:id="rId9"/>
              </a:rPr>
              <a:t>https://ru.wikipedia.org/wiki/%D0%90%D0%B4%D0%BC%D0%B8%D0%BD%D0%B8%D1%81%D1%82%D1%80%D0%B0%D1%82%D0%B8%D0%B2%D0%BD%D0%BE%D0%B5_%D0%B4%D0%B5%D0%BB%D0%B5%D0%BD%D0%B8%D0%B5_%D0%A1%D0%BB%D0%BE%D0%B2%D0%B5%D0%BD%D0%B8%D0%B8</a:t>
            </a:r>
            <a:endParaRPr lang="en-US" sz="2200" dirty="0">
              <a:latin typeface="Sabon Next LT"/>
              <a:cs typeface="Sabon Next LT"/>
            </a:endParaRPr>
          </a:p>
          <a:p>
            <a:pPr marL="0" indent="0">
              <a:buNone/>
            </a:pPr>
            <a:r>
              <a:rPr lang="en-US" sz="2200" dirty="0">
                <a:ea typeface="+mn-lt"/>
                <a:cs typeface="+mn-lt"/>
                <a:hlinkClick r:id="rId10"/>
              </a:rPr>
              <a:t>https://univibes.ru/blog/obrazovanie-v-slovenii/#educational-system</a:t>
            </a:r>
            <a:endParaRPr lang="en-US"/>
          </a:p>
          <a:p>
            <a:pPr marL="0" indent="0">
              <a:buNone/>
            </a:pPr>
            <a:endParaRPr lang="en-US" sz="2200" dirty="0">
              <a:latin typeface="Univers"/>
              <a:cs typeface="Sabon Next LT"/>
            </a:endParaRPr>
          </a:p>
          <a:p>
            <a:pPr marL="0" indent="0">
              <a:buNone/>
            </a:pPr>
            <a:endParaRPr lang="en-US" sz="2200" dirty="0">
              <a:latin typeface="Sabon Next LT"/>
              <a:cs typeface="Sabon Next LT"/>
            </a:endParaRPr>
          </a:p>
          <a:p>
            <a:pPr marL="0" indent="0">
              <a:buNone/>
            </a:pPr>
            <a:endParaRPr lang="en-US" sz="22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646529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D79A4-9BB6-853E-6CAB-66756D3E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спасибо за  </a:t>
            </a:r>
            <a:br>
              <a:rPr lang="en-US" sz="72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72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ваше внимание!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Cat PNG">
            <a:extLst>
              <a:ext uri="{FF2B5EF4-FFF2-40B4-BE49-F238E27FC236}">
                <a16:creationId xmlns:a16="http://schemas.microsoft.com/office/drawing/2014/main" id="{FCAF9E32-5796-78F6-2E18-6342E077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620000">
            <a:off x="10248990" y="-4931524"/>
            <a:ext cx="3871645" cy="7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97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E1375-3C83-C8E4-1CB3-AC6FC968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На каком транспорте можно  </a:t>
            </a:r>
            <a:br>
              <a:rPr lang="ru-RU" sz="3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</a:br>
            <a:r>
              <a:rPr lang="ru-RU" sz="3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въехать в </a:t>
            </a:r>
            <a:r>
              <a:rPr lang="ru" sz="3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Словени</a:t>
            </a:r>
            <a:r>
              <a:rPr lang="ru" sz="30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lt"/>
                <a:cs typeface="+mj-lt"/>
              </a:rPr>
              <a:t>ю</a:t>
            </a:r>
            <a:r>
              <a:rPr lang="ru" sz="30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?</a:t>
            </a:r>
            <a:endParaRPr lang="en-US" sz="3000" b="1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a country with a route&#10;&#10;Description automatically generated">
            <a:extLst>
              <a:ext uri="{FF2B5EF4-FFF2-40B4-BE49-F238E27FC236}">
                <a16:creationId xmlns:a16="http://schemas.microsoft.com/office/drawing/2014/main" id="{635CD68E-9786-BE5E-826A-AB5512329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9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B0886-5FDC-2F62-0149-4D14583FE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Словению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можно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добраться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самолете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или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машине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Полет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Жешува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Любляну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занимает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около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4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часa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стоит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около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22713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рублей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Поездка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машине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занимает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около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10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часов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Univers"/>
            </a:endParaRPr>
          </a:p>
        </p:txBody>
      </p:sp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26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836C0-6D17-6D8A-D5DB-ED1AAF0E4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241" y="-1342223"/>
            <a:ext cx="4195674" cy="2052522"/>
          </a:xfrm>
        </p:spPr>
        <p:txBody>
          <a:bodyPr anchor="b">
            <a:normAutofit/>
          </a:bodyPr>
          <a:lstStyle/>
          <a:p>
            <a:r>
              <a:rPr lang="az-Cyrl-AZ" sz="32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Символы </a:t>
            </a:r>
            <a:r>
              <a:rPr lang="en-US" sz="32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lt"/>
                <a:cs typeface="+mj-lt"/>
              </a:rPr>
              <a:t>Словении</a:t>
            </a:r>
            <a:endParaRPr lang="en-US" sz="3200" err="1">
              <a:solidFill>
                <a:schemeClr val="tx1">
                  <a:lumMod val="75000"/>
                  <a:lumOff val="25000"/>
                </a:schemeClr>
              </a:solidFill>
              <a:latin typeface="Sabon Next LT"/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blue and red shield with white and yellow stars and mountains&#10;&#10;Description automatically generated">
            <a:extLst>
              <a:ext uri="{FF2B5EF4-FFF2-40B4-BE49-F238E27FC236}">
                <a16:creationId xmlns:a16="http://schemas.microsoft.com/office/drawing/2014/main" id="{93421765-ACC1-B4E7-659C-1868FC54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689" y="179726"/>
            <a:ext cx="2129946" cy="260330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flag with a red blue and white stripe&#10;&#10;Description automatically generated">
            <a:extLst>
              <a:ext uri="{FF2B5EF4-FFF2-40B4-BE49-F238E27FC236}">
                <a16:creationId xmlns:a16="http://schemas.microsoft.com/office/drawing/2014/main" id="{AF57900A-E74C-7946-821A-2AC9F62B6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4" y="4441683"/>
            <a:ext cx="4223526" cy="20147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F6D65-7A2F-8D7A-D28F-49F8ADE42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193" y="3096468"/>
            <a:ext cx="6828039" cy="27891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+mn-lt"/>
              <a:cs typeface="+mn-lt"/>
            </a:endParaRPr>
          </a:p>
          <a:p>
            <a:pPr marL="0" indent="0">
              <a:buNone/>
            </a:pP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  <a:p>
            <a:pPr marL="0" indent="0">
              <a:buNone/>
            </a:pPr>
            <a:r>
              <a:rPr lang="en-US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Флаг</a:t>
            </a:r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представляет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собой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прямоугольное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полотнище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трёх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горизонтальных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равновеликих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полос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: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верхней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—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белой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средней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—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синей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нижней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—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красной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с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изображением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крыже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герба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гербе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изображены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силуэт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высочайшей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горы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—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Триглава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три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жёлтые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звезды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синем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поле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взятые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герба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графов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Цельских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символически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изображённые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Адриатическое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море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реки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Словении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2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2D7EBB3-546E-A6F1-3BAD-A089FD1591AF}"/>
              </a:ext>
            </a:extLst>
          </p:cNvPr>
          <p:cNvSpPr txBox="1"/>
          <p:nvPr/>
        </p:nvSpPr>
        <p:spPr>
          <a:xfrm>
            <a:off x="6354791" y="729585"/>
            <a:ext cx="584308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Герб</a:t>
            </a:r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Словении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представляет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собой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щит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с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узкой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красной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каймой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осно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вхождении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бокам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,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лазоревом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поле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на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котором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волнисто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вырезана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серебряная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фигура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представляющая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собой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символические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изображения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гор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Триглав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Адриатического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моря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.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форме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глазницы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желтые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нити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гольником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(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переняты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из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герба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графов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фон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Цилли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28493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DD81C-8E20-34D3-0E32-4C2D8F64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239" y="-89110"/>
            <a:ext cx="4764150" cy="2052522"/>
          </a:xfrm>
        </p:spPr>
        <p:txBody>
          <a:bodyPr anchor="b">
            <a:normAutofit/>
          </a:bodyPr>
          <a:lstStyle/>
          <a:p>
            <a:pPr algn="ctr">
              <a:spcBef>
                <a:spcPts val="0"/>
              </a:spcBef>
            </a:pPr>
            <a:r>
              <a:rPr lang="az-Cyrl-AZ" sz="36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Sabon Next LT"/>
              </a:rPr>
              <a:t>Неофициальны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Sabon Next LT"/>
              </a:rPr>
              <a:t>e </a:t>
            </a:r>
            <a:r>
              <a:rPr lang="az-Cyrl-AZ" sz="36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Sabon Next LT"/>
              </a:rPr>
              <a:t>символы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Microsoft Sans Serif"/>
              <a:cs typeface="Sabon Next LT"/>
            </a:endParaRPr>
          </a:p>
          <a:p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50930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3F1D6B-3845-4F68-9803-39000080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54502" cy="4167582"/>
          </a:xfrm>
          <a:custGeom>
            <a:avLst/>
            <a:gdLst>
              <a:gd name="connsiteX0" fmla="*/ 1209514 w 4154502"/>
              <a:gd name="connsiteY0" fmla="*/ 0 h 4167582"/>
              <a:gd name="connsiteX1" fmla="*/ 2782034 w 4154502"/>
              <a:gd name="connsiteY1" fmla="*/ 0 h 4167582"/>
              <a:gd name="connsiteX2" fmla="*/ 2836049 w 4154502"/>
              <a:gd name="connsiteY2" fmla="*/ 19770 h 4167582"/>
              <a:gd name="connsiteX3" fmla="*/ 4154502 w 4154502"/>
              <a:gd name="connsiteY3" fmla="*/ 2008854 h 4167582"/>
              <a:gd name="connsiteX4" fmla="*/ 1995774 w 4154502"/>
              <a:gd name="connsiteY4" fmla="*/ 4167582 h 4167582"/>
              <a:gd name="connsiteX5" fmla="*/ 6690 w 4154502"/>
              <a:gd name="connsiteY5" fmla="*/ 2849129 h 4167582"/>
              <a:gd name="connsiteX6" fmla="*/ 0 w 4154502"/>
              <a:gd name="connsiteY6" fmla="*/ 2830852 h 4167582"/>
              <a:gd name="connsiteX7" fmla="*/ 0 w 4154502"/>
              <a:gd name="connsiteY7" fmla="*/ 1186857 h 4167582"/>
              <a:gd name="connsiteX8" fmla="*/ 6690 w 4154502"/>
              <a:gd name="connsiteY8" fmla="*/ 1168580 h 4167582"/>
              <a:gd name="connsiteX9" fmla="*/ 1155500 w 4154502"/>
              <a:gd name="connsiteY9" fmla="*/ 19770 h 41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Koń lipicański | Magazyn zooplus">
            <a:extLst>
              <a:ext uri="{FF2B5EF4-FFF2-40B4-BE49-F238E27FC236}">
                <a16:creationId xmlns:a16="http://schemas.microsoft.com/office/drawing/2014/main" id="{79FFF244-609A-E975-1200-0101A82EB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6" r="15424" b="1"/>
          <a:stretch/>
        </p:blipFill>
        <p:spPr>
          <a:xfrm>
            <a:off x="-2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sp>
        <p:nvSpPr>
          <p:cNvPr id="20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8953" y="17716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4045" y="320874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0366D-9256-54FC-4C2F-D450DA14C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348" y="3267201"/>
            <a:ext cx="4502750" cy="31868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ru" sz="2400">
              <a:solidFill>
                <a:schemeClr val="tx1">
                  <a:lumMod val="75000"/>
                  <a:lumOff val="25000"/>
                </a:schemeClr>
              </a:solidFill>
              <a:latin typeface="Consolas"/>
            </a:endParaRPr>
          </a:p>
          <a:p>
            <a:pPr marL="0" indent="0">
              <a:buNone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+mn-lt"/>
              <a:cs typeface="+mn-lt"/>
            </a:endParaRPr>
          </a:p>
          <a:p>
            <a:pPr marL="0" indent="0">
              <a:buNone/>
            </a:pPr>
            <a:r>
              <a:rPr lang="ru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Более 60 процентов Территория Словении покрыта лесами, и каждый год здесь высаживают до 1,2 миллиона деревьев.</a:t>
            </a:r>
            <a:r>
              <a:rPr lang="ru" sz="24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Липа и ее листья</a:t>
            </a:r>
            <a:r>
              <a:rPr lang="ru" sz="24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 – символы словенской идентичности.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3825" y="4368981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 descr="Lipa - charakterystyka sadzenie oraz pielęgnacja - Blog - Internetowy sklep  ogrodniczy Podkarpackie Sady">
            <a:extLst>
              <a:ext uri="{FF2B5EF4-FFF2-40B4-BE49-F238E27FC236}">
                <a16:creationId xmlns:a16="http://schemas.microsoft.com/office/drawing/2014/main" id="{E2F31A40-94EE-2932-3AD9-F4F38F63D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20" r="2943" b="4"/>
          <a:stretch/>
        </p:blipFill>
        <p:spPr>
          <a:xfrm>
            <a:off x="2767504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03D0F1A-883C-1F10-ABB6-C922D45BC547}"/>
              </a:ext>
            </a:extLst>
          </p:cNvPr>
          <p:cNvSpPr txBox="1"/>
          <p:nvPr/>
        </p:nvSpPr>
        <p:spPr>
          <a:xfrm>
            <a:off x="4707534" y="1184488"/>
            <a:ext cx="6829783" cy="22149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endParaRPr lang="ru" sz="2400">
              <a:solidFill>
                <a:schemeClr val="tx1">
                  <a:lumMod val="75000"/>
                  <a:lumOff val="25000"/>
                </a:schemeClr>
              </a:solidFill>
              <a:latin typeface="Consola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Всемирно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известный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конный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завод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Липица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–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старейший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конный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завод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мире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Это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колыбель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породы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лошадей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липицанер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Они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известны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прежде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всего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своим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белым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окрасом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и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невероятной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способностью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 к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обучению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egoe UI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82336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52C1C-3E3D-2C11-53E1-ABF6FC436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5" y="-313748"/>
            <a:ext cx="9804918" cy="1325563"/>
          </a:xfrm>
        </p:spPr>
        <p:txBody>
          <a:bodyPr>
            <a:normAutofit/>
          </a:bodyPr>
          <a:lstStyle/>
          <a:p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Данные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по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 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Словении</a:t>
            </a:r>
            <a:endParaRPr lang="en-US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F8D64C-DF04-CB08-2FDB-FF3744ED3AC4}"/>
              </a:ext>
            </a:extLst>
          </p:cNvPr>
          <p:cNvSpPr/>
          <p:nvPr/>
        </p:nvSpPr>
        <p:spPr>
          <a:xfrm>
            <a:off x="152400" y="1614056"/>
            <a:ext cx="2272144" cy="21890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169334-264D-4176-8BDE-037249A61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1AC8D14-F765-3103-FF03-C3B5A06ABA7F}"/>
              </a:ext>
            </a:extLst>
          </p:cNvPr>
          <p:cNvSpPr/>
          <p:nvPr/>
        </p:nvSpPr>
        <p:spPr>
          <a:xfrm>
            <a:off x="6761018" y="3789219"/>
            <a:ext cx="2937161" cy="30479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C9A1E-9E82-66B4-C6CC-000DB664AEFA}"/>
              </a:ext>
            </a:extLst>
          </p:cNvPr>
          <p:cNvSpPr>
            <a:spLocks/>
          </p:cNvSpPr>
          <p:nvPr/>
        </p:nvSpPr>
        <p:spPr>
          <a:xfrm>
            <a:off x="718238" y="731058"/>
            <a:ext cx="4362130" cy="3065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786384"/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Столица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: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 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Любляна</a:t>
            </a:r>
            <a:endParaRPr 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microsoft sans serif"/>
              <a:cs typeface="microsoft sans serif"/>
            </a:endParaRPr>
          </a:p>
          <a:p>
            <a:pPr defTabSz="786384"/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Президент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: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 </a:t>
            </a:r>
            <a:r>
              <a:rPr lang="ru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Наташа </a:t>
            </a:r>
            <a:r>
              <a:rPr lang="ru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Пирц</a:t>
            </a:r>
            <a:r>
              <a:rPr lang="ru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ru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Мусар</a:t>
            </a:r>
            <a:endParaRPr lang="ru" sz="2000" kern="1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microsoft sans serif"/>
              <a:cs typeface="microsoft sans serif"/>
            </a:endParaRPr>
          </a:p>
          <a:p>
            <a:pPr defTabSz="786384"/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Официальный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язык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: 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словенский</a:t>
            </a:r>
            <a:endParaRPr 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microsoft sans serif"/>
              <a:cs typeface="microsoft sans serif"/>
            </a:endParaRPr>
          </a:p>
          <a:p>
            <a:pPr defTabSz="786384"/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Религия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: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католицизм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 </a:t>
            </a:r>
          </a:p>
          <a:p>
            <a:pPr defTabSz="786384"/>
            <a:r>
              <a:rPr lang="ru-RU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Названия жителей: </a:t>
            </a:r>
            <a:r>
              <a:rPr lang="ru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Словенцы</a:t>
            </a:r>
            <a:endParaRPr 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  <a:p>
            <a:pPr defTabSz="786384"/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Население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: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2,112 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миллионa</a:t>
            </a:r>
            <a:endParaRPr 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microsoft sans serif"/>
              <a:cs typeface="microsoft sans serif"/>
            </a:endParaRPr>
          </a:p>
          <a:p>
            <a:pPr defTabSz="786384"/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Территория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: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  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20 271 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км²</a:t>
            </a:r>
          </a:p>
          <a:p>
            <a:pPr defTabSz="786384"/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Год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основания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: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 </a:t>
            </a:r>
            <a:r>
              <a:rPr lang="ru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25 июня 1991 г.</a:t>
            </a:r>
          </a:p>
          <a:p>
            <a:pPr defTabSz="786384"/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Государственное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2000" b="1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устройство</a:t>
            </a:r>
            <a:r>
              <a:rPr lang="en-US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: </a:t>
            </a:r>
            <a:endParaRPr 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microsoft sans serif"/>
              <a:cs typeface="microsoft sans serif"/>
            </a:endParaRPr>
          </a:p>
          <a:p>
            <a:pPr defTabSz="786384"/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парламентская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microsoft sans serif"/>
                <a:cs typeface="microsoft sans serif"/>
              </a:rPr>
              <a:t>республика</a:t>
            </a:r>
            <a:endParaRPr 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microsoft sans serif"/>
              <a:cs typeface="microsoft sans serif"/>
            </a:endParaRPr>
          </a:p>
          <a:p>
            <a:pPr defTabSz="786384">
              <a:spcBef>
                <a:spcPts val="774"/>
              </a:spcBef>
            </a:pPr>
            <a:endParaRPr lang="en-US" sz="1720" kern="1200">
              <a:solidFill>
                <a:schemeClr val="tx1"/>
              </a:solidFill>
              <a:latin typeface="Segoe UI"/>
              <a:ea typeface="+mn-ea"/>
              <a:cs typeface="Segoe UI"/>
            </a:endParaRPr>
          </a:p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F9D324-A9A1-D525-BBFA-B7FAA509093B}"/>
              </a:ext>
            </a:extLst>
          </p:cNvPr>
          <p:cNvSpPr/>
          <p:nvPr/>
        </p:nvSpPr>
        <p:spPr>
          <a:xfrm>
            <a:off x="9864435" y="644236"/>
            <a:ext cx="2036617" cy="2036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F8ED6-7560-24B2-2978-23FF6656B37E}"/>
              </a:ext>
            </a:extLst>
          </p:cNvPr>
          <p:cNvSpPr txBox="1"/>
          <p:nvPr/>
        </p:nvSpPr>
        <p:spPr>
          <a:xfrm>
            <a:off x="7494423" y="667560"/>
            <a:ext cx="4702853" cy="57092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az-Cyrl-AZ"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ea"/>
                <a:cs typeface="Sabon Next LT"/>
              </a:rPr>
              <a:t>территория страны разделена на 12 статистических регионов:</a:t>
            </a:r>
            <a:endParaRPr lang="en-US" sz="2000" b="1" kern="1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  <a:p>
            <a:pPr defTabSz="786384">
              <a:spcAft>
                <a:spcPts val="600"/>
              </a:spcAft>
            </a:pPr>
            <a:r>
              <a:rPr lang="az-Cyrl-AZ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Горицкий регион (Горишка регия) Гореньский регион (Гореньска регия) Прибрежнокарстский регион (Обално-Крашка регия) Внутреннекарстский регион (Нотраньска-Крашка регия) Среднесловенский регион (Осреднесловенска регия) Регион Юго-Восточная Словения (Регия Юговзходна Словения) Засавский регион (Засавска регия) Нижнепосавский регион (Споднепосавска регия) Савиньский регион (Савиньска регия) Корушский регион (Корошка регия) Помурский регион (Помурска регия) Подравский регион (Подравска регия) </a:t>
            </a:r>
            <a:endParaRPr lang="az-Cyrl-AZ" sz="20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pic>
        <p:nvPicPr>
          <p:cNvPr id="6" name="Picture 5" descr="A person wearing glasses and a grey suit&#10;&#10;Description automatically generated">
            <a:extLst>
              <a:ext uri="{FF2B5EF4-FFF2-40B4-BE49-F238E27FC236}">
                <a16:creationId xmlns:a16="http://schemas.microsoft.com/office/drawing/2014/main" id="{8652DD92-F732-B98D-DBF6-73C40110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826" y="730552"/>
            <a:ext cx="2174724" cy="32197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map of different colored states&#10;&#10;Description automatically generated">
            <a:extLst>
              <a:ext uri="{FF2B5EF4-FFF2-40B4-BE49-F238E27FC236}">
                <a16:creationId xmlns:a16="http://schemas.microsoft.com/office/drawing/2014/main" id="{300E1879-DC10-9B39-F9CA-AF9D5AA44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959" y="4043108"/>
            <a:ext cx="4182724" cy="279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29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F3933AB-C84B-9715-B541-AEDD4B5B3EBC}"/>
              </a:ext>
            </a:extLst>
          </p:cNvPr>
          <p:cNvSpPr/>
          <p:nvPr/>
        </p:nvSpPr>
        <p:spPr>
          <a:xfrm>
            <a:off x="3325091" y="159328"/>
            <a:ext cx="2770907" cy="27709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77ED68-DA3B-1A44-6A19-554508ABFC04}"/>
              </a:ext>
            </a:extLst>
          </p:cNvPr>
          <p:cNvSpPr/>
          <p:nvPr/>
        </p:nvSpPr>
        <p:spPr>
          <a:xfrm>
            <a:off x="8908473" y="1309255"/>
            <a:ext cx="2050471" cy="20227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1005BE-8CAE-0290-7FBA-40C8EC84BEE6}"/>
              </a:ext>
            </a:extLst>
          </p:cNvPr>
          <p:cNvSpPr/>
          <p:nvPr/>
        </p:nvSpPr>
        <p:spPr>
          <a:xfrm>
            <a:off x="1274618" y="4052455"/>
            <a:ext cx="1565562" cy="15655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BC073-A3CA-E621-55A3-535AC3536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831" y="823280"/>
            <a:ext cx="500907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sz="2400" b="1">
                <a:latin typeface="Sabon Next LT"/>
                <a:cs typeface="Arial"/>
              </a:rPr>
              <a:t>Законодательная власть</a:t>
            </a:r>
            <a:r>
              <a:rPr lang="az-Cyrl-AZ" sz="2400">
                <a:latin typeface="Sabon Next LT"/>
                <a:cs typeface="Arial"/>
              </a:rPr>
              <a:t>:</a:t>
            </a:r>
            <a:endParaRPr lang="en-US" sz="2400">
              <a:latin typeface="Sabon Next LT"/>
              <a:cs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b="1">
                <a:latin typeface="Sabon Next LT"/>
                <a:cs typeface="Arial"/>
              </a:rPr>
              <a:t>Национальное собрание</a:t>
            </a:r>
            <a:r>
              <a:rPr lang="az-Cyrl-AZ">
                <a:latin typeface="Sabon Next LT"/>
                <a:cs typeface="Arial"/>
              </a:rPr>
              <a:t>: 90 депутатов.</a:t>
            </a:r>
            <a:endParaRPr lang="en-US">
              <a:latin typeface="Sabon Next LT"/>
              <a:cs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b="1">
                <a:latin typeface="Sabon Next LT"/>
                <a:cs typeface="Arial"/>
              </a:rPr>
              <a:t>Национальный совет</a:t>
            </a:r>
            <a:r>
              <a:rPr lang="az-Cyrl-AZ">
                <a:latin typeface="Sabon Next LT"/>
                <a:cs typeface="Arial"/>
              </a:rPr>
              <a:t>: 40 членов.</a:t>
            </a:r>
            <a:endParaRPr lang="en-US">
              <a:latin typeface="Sabon Next 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sz="2400" b="1">
                <a:latin typeface="Sabon Next LT"/>
                <a:cs typeface="Arial"/>
              </a:rPr>
              <a:t>Исполнительная власть</a:t>
            </a:r>
            <a:r>
              <a:rPr lang="az-Cyrl-AZ" sz="2400">
                <a:latin typeface="Sabon Next LT"/>
                <a:cs typeface="Arial"/>
              </a:rPr>
              <a:t>:</a:t>
            </a:r>
            <a:endParaRPr lang="en-US" sz="2400">
              <a:latin typeface="Sabon Next LT"/>
              <a:cs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b="1">
                <a:latin typeface="Sabon Next LT"/>
                <a:cs typeface="Arial"/>
              </a:rPr>
              <a:t>Правительство</a:t>
            </a:r>
            <a:r>
              <a:rPr lang="az-Cyrl-AZ">
                <a:latin typeface="Sabon Next LT"/>
                <a:cs typeface="Arial"/>
              </a:rPr>
              <a:t>: Премьер-министр и министры.</a:t>
            </a:r>
            <a:endParaRPr lang="en-US">
              <a:latin typeface="Sabon Next LT"/>
              <a:cs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b="1">
                <a:latin typeface="Sabon Next LT"/>
                <a:cs typeface="Arial"/>
              </a:rPr>
              <a:t>Президент</a:t>
            </a:r>
            <a:r>
              <a:rPr lang="az-Cyrl-AZ">
                <a:latin typeface="Sabon Next LT"/>
                <a:cs typeface="Arial"/>
              </a:rPr>
              <a:t>: Глава государства.</a:t>
            </a:r>
            <a:endParaRPr lang="en-US">
              <a:latin typeface="Sabon Next 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sz="2400" b="1">
                <a:latin typeface="Sabon Next LT"/>
                <a:cs typeface="Arial"/>
              </a:rPr>
              <a:t>Судебная власть</a:t>
            </a:r>
            <a:r>
              <a:rPr lang="az-Cyrl-AZ" sz="2400">
                <a:latin typeface="Sabon Next LT"/>
                <a:cs typeface="Arial"/>
              </a:rPr>
              <a:t>:</a:t>
            </a:r>
            <a:endParaRPr lang="en-US" sz="2400">
              <a:latin typeface="Sabon Next LT"/>
              <a:cs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b="1">
                <a:latin typeface="Sabon Next LT"/>
                <a:cs typeface="Arial"/>
              </a:rPr>
              <a:t>Верховный суд</a:t>
            </a:r>
            <a:r>
              <a:rPr lang="az-Cyrl-AZ">
                <a:latin typeface="Sabon Next LT"/>
                <a:cs typeface="Arial"/>
              </a:rPr>
              <a:t>: Высшая судебная инстанция.</a:t>
            </a:r>
            <a:endParaRPr lang="en-US">
              <a:latin typeface="Sabon Next LT"/>
              <a:cs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z-Cyrl-AZ" b="1">
                <a:latin typeface="Sabon Next LT"/>
                <a:cs typeface="Arial"/>
              </a:rPr>
              <a:t>Конституционный суд</a:t>
            </a:r>
            <a:r>
              <a:rPr lang="az-Cyrl-AZ">
                <a:latin typeface="Sabon Next LT"/>
                <a:cs typeface="Arial"/>
              </a:rPr>
              <a:t>: Защищает конституционные права.</a:t>
            </a:r>
            <a:endParaRPr lang="en-US">
              <a:latin typeface="Sabon Next LT"/>
              <a:cs typeface="Arial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BD97B-1497-B7BE-3643-3F9A91A5DB1F}"/>
              </a:ext>
            </a:extLst>
          </p:cNvPr>
          <p:cNvSpPr txBox="1"/>
          <p:nvPr/>
        </p:nvSpPr>
        <p:spPr>
          <a:xfrm>
            <a:off x="6653837" y="155860"/>
            <a:ext cx="472599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z-Cyrl-AZ" sz="2400">
                <a:latin typeface="Sabon Next LT"/>
                <a:cs typeface="Sabon Next LT"/>
              </a:rPr>
              <a:t>Независимость страны провозглашена была 25 июня 1991 года. Перейти к разделу 29 марта 2004 Словения вступила в НАТО, а 1 мая того же года — в Европейский союз. </a:t>
            </a:r>
            <a:endParaRPr lang="en-US" sz="2400">
              <a:latin typeface="Sabon Next LT"/>
              <a:cs typeface="Sabon Next 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8E067-13CD-7CAF-6A49-5561F2FFDEC4}"/>
              </a:ext>
            </a:extLst>
          </p:cNvPr>
          <p:cNvSpPr txBox="1"/>
          <p:nvPr/>
        </p:nvSpPr>
        <p:spPr>
          <a:xfrm>
            <a:off x="6657109" y="2473036"/>
            <a:ext cx="450965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" sz="2400">
                <a:latin typeface="Sabon Next LT"/>
                <a:ea typeface="+mn-lt"/>
                <a:cs typeface="+mn-lt"/>
              </a:rPr>
              <a:t>Официальной валютой Словении является </a:t>
            </a:r>
            <a:r>
              <a:rPr lang="ru" sz="2400" b="1">
                <a:latin typeface="Sabon Next LT"/>
                <a:ea typeface="+mn-lt"/>
                <a:cs typeface="+mn-lt"/>
              </a:rPr>
              <a:t>евро</a:t>
            </a:r>
            <a:r>
              <a:rPr lang="ru" sz="2400">
                <a:latin typeface="Sabon Next LT"/>
                <a:ea typeface="+mn-lt"/>
                <a:cs typeface="+mn-lt"/>
              </a:rPr>
              <a:t> (ранее национальной валютой Словении являлся </a:t>
            </a:r>
            <a:r>
              <a:rPr lang="ru" sz="2400" err="1">
                <a:latin typeface="Sabon Next LT"/>
                <a:ea typeface="+mn-lt"/>
                <a:cs typeface="+mn-lt"/>
              </a:rPr>
              <a:t>толар</a:t>
            </a:r>
            <a:r>
              <a:rPr lang="ru" sz="2400">
                <a:latin typeface="Sabon Next LT"/>
                <a:ea typeface="+mn-lt"/>
                <a:cs typeface="+mn-lt"/>
              </a:rPr>
              <a:t>)</a:t>
            </a:r>
            <a:endParaRPr lang="en-US" sz="2400">
              <a:latin typeface="Sabon Next LT"/>
              <a:cs typeface="Sabon Next LT"/>
            </a:endParaRPr>
          </a:p>
        </p:txBody>
      </p:sp>
      <p:pic>
        <p:nvPicPr>
          <p:cNvPr id="7" name="Picture 6" descr="Talar słoweński SIT - Wymiana uszkodzonych i starych banknotów na nowe i  złotówki - Skup Staragotowka.pl">
            <a:extLst>
              <a:ext uri="{FF2B5EF4-FFF2-40B4-BE49-F238E27FC236}">
                <a16:creationId xmlns:a16="http://schemas.microsoft.com/office/drawing/2014/main" id="{C66BC0F4-615F-BD87-62C0-B177279B8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262" y="4050722"/>
            <a:ext cx="5234420" cy="26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D9AF7-4CC9-F618-6BB7-96B3E1C1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-481635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34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lt"/>
                <a:cs typeface="+mj-lt"/>
              </a:rPr>
              <a:t>История</a:t>
            </a:r>
            <a:r>
              <a:rPr lang="en-US" sz="3400" b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j-lt"/>
                <a:cs typeface="+mj-lt"/>
              </a:rPr>
              <a:t> </a:t>
            </a:r>
            <a:r>
              <a:rPr lang="en-US" sz="3400" b="1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cs typeface="Sabon Next LT"/>
              </a:rPr>
              <a:t>Словении</a:t>
            </a:r>
            <a:endParaRPr lang="en-US" sz="3400" err="1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ea typeface="+mj-lt"/>
              <a:cs typeface="Sabon Next LT"/>
            </a:endParaRPr>
          </a:p>
          <a:p>
            <a:endParaRPr lang="en-US" sz="3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F34B2342-5306-7767-3D4F-EB6A56A92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0" r="-1" b="-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C7B1-574F-AE98-83DD-C49B029EB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424" y="1342127"/>
            <a:ext cx="5040800" cy="29415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Территории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современной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были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заселены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различными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иллирийскими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и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кельтскими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племенами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а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позже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вошли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состав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Римской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империи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После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падения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Рима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оказалась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под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властью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различных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племен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включая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славян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которые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поселились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там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в VI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веке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С IX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века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этот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регион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стал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частью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Священной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Римской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империи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В XVI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веке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Словения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оказалась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под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властью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Габсбургов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 В XIX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веке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в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составе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Австрийской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империи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развивалось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национальное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движение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стремившееся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к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большей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автономии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Sabon Next LT"/>
                <a:ea typeface="+mn-lt"/>
                <a:cs typeface="+mn-lt"/>
              </a:rPr>
              <a:t>. 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Sabon Next LT"/>
              <a:cs typeface="Sabon Next LT"/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158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50930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63F1D6B-3845-4F68-9803-39000080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54502" cy="4167582"/>
          </a:xfrm>
          <a:custGeom>
            <a:avLst/>
            <a:gdLst>
              <a:gd name="connsiteX0" fmla="*/ 1209514 w 4154502"/>
              <a:gd name="connsiteY0" fmla="*/ 0 h 4167582"/>
              <a:gd name="connsiteX1" fmla="*/ 2782034 w 4154502"/>
              <a:gd name="connsiteY1" fmla="*/ 0 h 4167582"/>
              <a:gd name="connsiteX2" fmla="*/ 2836049 w 4154502"/>
              <a:gd name="connsiteY2" fmla="*/ 19770 h 4167582"/>
              <a:gd name="connsiteX3" fmla="*/ 4154502 w 4154502"/>
              <a:gd name="connsiteY3" fmla="*/ 2008854 h 4167582"/>
              <a:gd name="connsiteX4" fmla="*/ 1995774 w 4154502"/>
              <a:gd name="connsiteY4" fmla="*/ 4167582 h 4167582"/>
              <a:gd name="connsiteX5" fmla="*/ 6690 w 4154502"/>
              <a:gd name="connsiteY5" fmla="*/ 2849129 h 4167582"/>
              <a:gd name="connsiteX6" fmla="*/ 0 w 4154502"/>
              <a:gd name="connsiteY6" fmla="*/ 2830852 h 4167582"/>
              <a:gd name="connsiteX7" fmla="*/ 0 w 4154502"/>
              <a:gd name="connsiteY7" fmla="*/ 1186857 h 4167582"/>
              <a:gd name="connsiteX8" fmla="*/ 6690 w 4154502"/>
              <a:gd name="connsiteY8" fmla="*/ 1168580 h 4167582"/>
              <a:gd name="connsiteX9" fmla="*/ 1155500 w 4154502"/>
              <a:gd name="connsiteY9" fmla="*/ 19770 h 41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894CB4-C52B-AE17-B2B7-58E21CFD44F8}"/>
              </a:ext>
            </a:extLst>
          </p:cNvPr>
          <p:cNvSpPr/>
          <p:nvPr/>
        </p:nvSpPr>
        <p:spPr>
          <a:xfrm>
            <a:off x="727363" y="505691"/>
            <a:ext cx="2854035" cy="2937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logo of a mountain and a star&#10;&#10;Description automatically generated">
            <a:extLst>
              <a:ext uri="{FF2B5EF4-FFF2-40B4-BE49-F238E27FC236}">
                <a16:creationId xmlns:a16="http://schemas.microsoft.com/office/drawing/2014/main" id="{80BE27BE-532F-4D90-72BD-32C3703F3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2" b="572"/>
          <a:stretch/>
        </p:blipFill>
        <p:spPr>
          <a:xfrm>
            <a:off x="-2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sp>
        <p:nvSpPr>
          <p:cNvPr id="2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8953" y="17716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4045" y="320874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262DB-47F2-8252-CBC4-17A178290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860" y="635545"/>
            <a:ext cx="4195675" cy="29138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err="1">
                <a:latin typeface="Sabon Next LT"/>
                <a:ea typeface="+mn-lt"/>
                <a:cs typeface="+mn-lt"/>
              </a:rPr>
              <a:t>После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Первой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мировой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войны</a:t>
            </a:r>
            <a:r>
              <a:rPr lang="en-US" sz="2400">
                <a:latin typeface="Sabon Next LT"/>
                <a:ea typeface="+mn-lt"/>
                <a:cs typeface="+mn-lt"/>
              </a:rPr>
              <a:t>, в 1918 </a:t>
            </a:r>
            <a:r>
              <a:rPr lang="en-US" sz="2400" err="1">
                <a:latin typeface="Sabon Next LT"/>
                <a:ea typeface="+mn-lt"/>
                <a:cs typeface="+mn-lt"/>
              </a:rPr>
              <a:t>году</a:t>
            </a:r>
            <a:r>
              <a:rPr lang="en-US" sz="240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Словения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стала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частью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вновь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образованного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Королевства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сербов</a:t>
            </a:r>
            <a:r>
              <a:rPr lang="en-US" sz="240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хорватов</a:t>
            </a:r>
            <a:r>
              <a:rPr lang="en-US" sz="2400">
                <a:latin typeface="Sabon Next LT"/>
                <a:ea typeface="+mn-lt"/>
                <a:cs typeface="+mn-lt"/>
              </a:rPr>
              <a:t> и </a:t>
            </a:r>
            <a:r>
              <a:rPr lang="en-US" sz="2400" err="1">
                <a:latin typeface="Sabon Next LT"/>
                <a:ea typeface="+mn-lt"/>
                <a:cs typeface="+mn-lt"/>
              </a:rPr>
              <a:t>словенцев</a:t>
            </a:r>
            <a:r>
              <a:rPr lang="en-US" sz="2400">
                <a:latin typeface="Sabon Next LT"/>
                <a:ea typeface="+mn-lt"/>
                <a:cs typeface="+mn-lt"/>
              </a:rPr>
              <a:t> (</a:t>
            </a:r>
            <a:r>
              <a:rPr lang="en-US" sz="2400" err="1">
                <a:latin typeface="Sabon Next LT"/>
                <a:ea typeface="+mn-lt"/>
                <a:cs typeface="+mn-lt"/>
              </a:rPr>
              <a:t>позже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Югославии</a:t>
            </a:r>
            <a:r>
              <a:rPr lang="en-US" sz="2400">
                <a:latin typeface="Sabon Next LT"/>
                <a:ea typeface="+mn-lt"/>
                <a:cs typeface="+mn-lt"/>
              </a:rPr>
              <a:t>). </a:t>
            </a:r>
            <a:r>
              <a:rPr lang="en-US" sz="2400" err="1">
                <a:latin typeface="Sabon Next LT"/>
                <a:ea typeface="+mn-lt"/>
                <a:cs typeface="+mn-lt"/>
              </a:rPr>
              <a:t>Во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время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Второй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мировой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войны</a:t>
            </a:r>
            <a:r>
              <a:rPr lang="en-US" sz="2400">
                <a:latin typeface="Sabon Next LT"/>
                <a:ea typeface="+mn-lt"/>
                <a:cs typeface="+mn-lt"/>
              </a:rPr>
              <a:t>, в 1941-1945 </a:t>
            </a:r>
            <a:r>
              <a:rPr lang="en-US" sz="2400" err="1">
                <a:latin typeface="Sabon Next LT"/>
                <a:ea typeface="+mn-lt"/>
                <a:cs typeface="+mn-lt"/>
              </a:rPr>
              <a:t>годах</a:t>
            </a:r>
            <a:r>
              <a:rPr lang="en-US" sz="240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Словения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была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оккупирована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Германией</a:t>
            </a:r>
            <a:r>
              <a:rPr lang="en-US" sz="240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Италией</a:t>
            </a:r>
            <a:r>
              <a:rPr lang="en-US" sz="2400">
                <a:latin typeface="Sabon Next LT"/>
                <a:ea typeface="+mn-lt"/>
                <a:cs typeface="+mn-lt"/>
              </a:rPr>
              <a:t> и </a:t>
            </a:r>
            <a:r>
              <a:rPr lang="en-US" sz="2400" err="1">
                <a:latin typeface="Sabon Next LT"/>
                <a:ea typeface="+mn-lt"/>
                <a:cs typeface="+mn-lt"/>
              </a:rPr>
              <a:t>Венгрией</a:t>
            </a:r>
            <a:r>
              <a:rPr lang="en-US" sz="2400">
                <a:latin typeface="Sabon Next LT"/>
                <a:ea typeface="+mn-lt"/>
                <a:cs typeface="+mn-lt"/>
              </a:rPr>
              <a:t>. </a:t>
            </a:r>
            <a:r>
              <a:rPr lang="en-US" sz="2400" err="1">
                <a:latin typeface="Sabon Next LT"/>
                <a:ea typeface="+mn-lt"/>
                <a:cs typeface="+mn-lt"/>
              </a:rPr>
              <a:t>После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войны</a:t>
            </a:r>
            <a:r>
              <a:rPr lang="en-US" sz="2400">
                <a:latin typeface="Sabon Next LT"/>
                <a:ea typeface="+mn-lt"/>
                <a:cs typeface="+mn-lt"/>
              </a:rPr>
              <a:t>, в 1945 </a:t>
            </a:r>
            <a:r>
              <a:rPr lang="en-US" sz="2400" err="1">
                <a:latin typeface="Sabon Next LT"/>
                <a:ea typeface="+mn-lt"/>
                <a:cs typeface="+mn-lt"/>
              </a:rPr>
              <a:t>году</a:t>
            </a:r>
            <a:r>
              <a:rPr lang="en-US" sz="2400">
                <a:latin typeface="Sabon Next LT"/>
                <a:ea typeface="+mn-lt"/>
                <a:cs typeface="+mn-lt"/>
              </a:rPr>
              <a:t>, </a:t>
            </a:r>
            <a:r>
              <a:rPr lang="en-US" sz="2400" err="1">
                <a:latin typeface="Sabon Next LT"/>
                <a:ea typeface="+mn-lt"/>
                <a:cs typeface="+mn-lt"/>
              </a:rPr>
              <a:t>Словения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стала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одной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из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республик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социалистической</a:t>
            </a:r>
            <a:r>
              <a:rPr lang="en-US" sz="2400">
                <a:latin typeface="Sabon Next LT"/>
                <a:ea typeface="+mn-lt"/>
                <a:cs typeface="+mn-lt"/>
              </a:rPr>
              <a:t> </a:t>
            </a:r>
            <a:r>
              <a:rPr lang="en-US" sz="2400" err="1">
                <a:latin typeface="Sabon Next LT"/>
                <a:ea typeface="+mn-lt"/>
                <a:cs typeface="+mn-lt"/>
              </a:rPr>
              <a:t>Югославии</a:t>
            </a:r>
            <a:r>
              <a:rPr lang="en-US" sz="2400">
                <a:latin typeface="Sabon Next LT"/>
                <a:ea typeface="+mn-lt"/>
                <a:cs typeface="+mn-lt"/>
              </a:rPr>
              <a:t>.</a:t>
            </a:r>
            <a:endParaRPr lang="en-US" sz="2400">
              <a:latin typeface="Sabon Next LT"/>
              <a:cs typeface="Sabon Next LT"/>
            </a:endParaRPr>
          </a:p>
        </p:txBody>
      </p:sp>
      <p:sp>
        <p:nvSpPr>
          <p:cNvPr id="32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3825" y="4368981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Picture 16" descr="Flaga">
            <a:extLst>
              <a:ext uri="{FF2B5EF4-FFF2-40B4-BE49-F238E27FC236}">
                <a16:creationId xmlns:a16="http://schemas.microsoft.com/office/drawing/2014/main" id="{B6E47E32-D5FA-CFA9-FAE1-A96C115BA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8" r="22067" b="-3"/>
          <a:stretch/>
        </p:blipFill>
        <p:spPr>
          <a:xfrm>
            <a:off x="2767504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42817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2227</Words>
  <Application>Microsoft Office PowerPoint</Application>
  <PresentationFormat>Panoramiczny</PresentationFormat>
  <Paragraphs>91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GradientVTI</vt:lpstr>
      <vt:lpstr>cловения</vt:lpstr>
      <vt:lpstr>Prezentacja programu PowerPoint</vt:lpstr>
      <vt:lpstr>На каком транспорте можно   въехать в Словению?</vt:lpstr>
      <vt:lpstr>Символы Словении</vt:lpstr>
      <vt:lpstr>Неофициальныe символы </vt:lpstr>
      <vt:lpstr>Данные по Словении</vt:lpstr>
      <vt:lpstr>Prezentacja programu PowerPoint</vt:lpstr>
      <vt:lpstr>История Словении </vt:lpstr>
      <vt:lpstr>Prezentacja programu PowerPoint</vt:lpstr>
      <vt:lpstr>Prezentacja programu PowerPoint</vt:lpstr>
      <vt:lpstr>Мировое наследие ЮНЕСКО</vt:lpstr>
      <vt:lpstr>Prezentacja programu PowerPoint</vt:lpstr>
      <vt:lpstr>Prezentacja programu PowerPoint</vt:lpstr>
      <vt:lpstr>Город, который я рекомендую посетить</vt:lpstr>
      <vt:lpstr>Популярные туристические места</vt:lpstr>
      <vt:lpstr>Prezentacja programu PowerPoint</vt:lpstr>
      <vt:lpstr>Национальная кухня</vt:lpstr>
      <vt:lpstr>Prezentacja programu PowerPoint</vt:lpstr>
      <vt:lpstr>Prezentacja programu PowerPoint</vt:lpstr>
      <vt:lpstr>Знаменитые  люди из Словении</vt:lpstr>
      <vt:lpstr>Prezentacja programu PowerPoint</vt:lpstr>
      <vt:lpstr>Prezentacja programu PowerPoint</vt:lpstr>
      <vt:lpstr>Prezentacja programu PowerPoint</vt:lpstr>
      <vt:lpstr>Интересные факты </vt:lpstr>
      <vt:lpstr>Высшее образование</vt:lpstr>
      <vt:lpstr>Русские в Словении</vt:lpstr>
      <vt:lpstr>Список использованных источников</vt:lpstr>
      <vt:lpstr>спасибо за   ваше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Nataliia Zhukovych-Dorodnykh</cp:lastModifiedBy>
  <cp:revision>229</cp:revision>
  <dcterms:created xsi:type="dcterms:W3CDTF">2024-06-20T12:41:12Z</dcterms:created>
  <dcterms:modified xsi:type="dcterms:W3CDTF">2024-07-08T10:11:03Z</dcterms:modified>
</cp:coreProperties>
</file>