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C711F3-49AA-2C0D-1E42-BE7BFD916B19}" v="875" dt="2024-06-19T01:25:33.7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84" d="100"/>
          <a:sy n="84" d="100"/>
        </p:scale>
        <p:origin x="140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09.07.2024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09.07.2024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50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09.07.2024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38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09.07.2024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09.07.2024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4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09.07.2024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036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09.07.2024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80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09.07.2024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9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09.07.2024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839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09.07.2024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53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09.07.2024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90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09.07.2024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busradar.wl.omio.com/app/search-frontend/results/E4DBF24D371B3479CBF2F6FE796DC00F2/bus?Passengers=1&amp;ShowRidesharing=false&amp;ShowRidesharing=true&amp;ShowTrain=false&amp;currency=EUR&amp;locale=pl&amp;partnerId=busradar&amp;sourceSystem=b2b-links" TargetMode="External"/><Relationship Id="rId13" Type="http://schemas.openxmlformats.org/officeDocument/2006/relationships/hyperlink" Target="https://pl.wikipedia.org/wiki/%C5%81ucki_Narodowy_Uniwersytet_Techniczny" TargetMode="External"/><Relationship Id="rId3" Type="http://schemas.openxmlformats.org/officeDocument/2006/relationships/hyperlink" Target="https://pl.wikipedia.org/wiki/Kategoria:Symbole_narodowe_Ukrainy" TargetMode="External"/><Relationship Id="rId7" Type="http://schemas.openxmlformats.org/officeDocument/2006/relationships/hyperlink" Target="http://polesie-turystyka.pl/pl/niezbednik-turysty/ukraina-obwod-wolynski/" TargetMode="External"/><Relationship Id="rId12" Type="http://schemas.openxmlformats.org/officeDocument/2006/relationships/hyperlink" Target="https://pl.wikipedia.org/wiki/Po%C5%82udnik_Struvego" TargetMode="External"/><Relationship Id="rId2" Type="http://schemas.openxmlformats.org/officeDocument/2006/relationships/hyperlink" Target="https://uamedtours.pl/blog/article/jak-dostac-sie-na-ukrain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ubelskie.pl/wspolpraca-zagraniczna/regiony-partnerskie/obwod-wolynski-ukraina/" TargetMode="External"/><Relationship Id="rId11" Type="http://schemas.openxmlformats.org/officeDocument/2006/relationships/hyperlink" Target="https://whc.unesco.org/en/list/1703/" TargetMode="External"/><Relationship Id="rId5" Type="http://schemas.openxmlformats.org/officeDocument/2006/relationships/hyperlink" Target="https://www.nieznanaukraina.pl/936/symbole-narodowe-ukrainy/" TargetMode="External"/><Relationship Id="rId15" Type="http://schemas.openxmlformats.org/officeDocument/2006/relationships/hyperlink" Target="https://pl.wikipedia.org/wiki/Kategoria:Ludzie_urodzeni_w_%C5%81ucku" TargetMode="External"/><Relationship Id="rId10" Type="http://schemas.openxmlformats.org/officeDocument/2006/relationships/hyperlink" Target="https://pl.wikipedia.org/wiki/Lista_%C5%9Bwiatowego_dziedzictwa_UNESCO_na_Ukrainie" TargetMode="External"/><Relationship Id="rId4" Type="http://schemas.openxmlformats.org/officeDocument/2006/relationships/hyperlink" Target="https://best-market.pl/symbole-narodowe-ukrainy/" TargetMode="External"/><Relationship Id="rId9" Type="http://schemas.openxmlformats.org/officeDocument/2006/relationships/hyperlink" Target="https://pl.wikipedia.org/wiki/Obw%C3%B3d_wo%C5%82y%C5%84ski" TargetMode="External"/><Relationship Id="rId14" Type="http://schemas.openxmlformats.org/officeDocument/2006/relationships/hyperlink" Target="https://znaki.fm/pl/places/luck/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3017B7-DB56-477D-A4AE-8EC1B3C99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331384" y="2942283"/>
            <a:ext cx="4171994" cy="1892914"/>
          </a:xfrm>
        </p:spPr>
        <p:txBody>
          <a:bodyPr>
            <a:normAutofit/>
          </a:bodyPr>
          <a:lstStyle/>
          <a:p>
            <a:pPr algn="l"/>
            <a:r>
              <a:rPr lang="pl-PL" b="1" err="1">
                <a:ea typeface="+mj-lt"/>
                <a:cs typeface="+mj-lt"/>
              </a:rPr>
              <a:t>Волинська</a:t>
            </a:r>
            <a:r>
              <a:rPr lang="pl-PL" b="1" dirty="0">
                <a:ea typeface="+mj-lt"/>
                <a:cs typeface="+mj-lt"/>
              </a:rPr>
              <a:t> </a:t>
            </a:r>
            <a:r>
              <a:rPr lang="pl-PL" b="1" err="1">
                <a:ea typeface="+mj-lt"/>
                <a:cs typeface="+mj-lt"/>
              </a:rPr>
              <a:t>область</a:t>
            </a:r>
            <a:endParaRPr lang="pl-PL" b="1">
              <a:ea typeface="+mj-lt"/>
              <a:cs typeface="+mj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2218698" y="2733627"/>
            <a:ext cx="1340409" cy="5777807"/>
            <a:chOff x="329184" y="2"/>
            <a:chExt cx="524256" cy="577780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7331383" y="4946101"/>
            <a:ext cx="3876085" cy="1478784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pl-PL" sz="1800" dirty="0" err="1">
                <a:latin typeface="Calibri"/>
                <a:cs typeface="Calibri"/>
              </a:rPr>
              <a:t>Жешувський</a:t>
            </a:r>
            <a:r>
              <a:rPr lang="pl-PL" sz="1800" dirty="0">
                <a:latin typeface="Calibri"/>
                <a:cs typeface="Calibri"/>
              </a:rPr>
              <a:t> </a:t>
            </a:r>
            <a:r>
              <a:rPr lang="pl-PL" sz="1800" dirty="0" err="1">
                <a:latin typeface="Calibri"/>
                <a:cs typeface="Calibri"/>
              </a:rPr>
              <a:t>університет</a:t>
            </a:r>
            <a:endParaRPr lang="pl-PL" sz="1800" dirty="0"/>
          </a:p>
          <a:p>
            <a:pPr algn="l"/>
            <a:r>
              <a:rPr lang="pl-PL" sz="1800" dirty="0" err="1">
                <a:latin typeface="Calibri"/>
                <a:cs typeface="Calibri"/>
              </a:rPr>
              <a:t>Студентка</a:t>
            </a:r>
            <a:r>
              <a:rPr lang="pl-PL" sz="1800" dirty="0">
                <a:latin typeface="Calibri"/>
                <a:cs typeface="Calibri"/>
              </a:rPr>
              <a:t> </a:t>
            </a:r>
            <a:r>
              <a:rPr lang="pl-PL" sz="1800" dirty="0" err="1">
                <a:latin typeface="Calibri"/>
                <a:cs typeface="Calibri"/>
              </a:rPr>
              <a:t>Ізабела</a:t>
            </a:r>
            <a:r>
              <a:rPr lang="pl-PL" sz="1800" dirty="0">
                <a:latin typeface="Calibri"/>
                <a:cs typeface="Calibri"/>
              </a:rPr>
              <a:t> Щ</a:t>
            </a:r>
            <a:r>
              <a:rPr lang="uk-UA" sz="1800" dirty="0">
                <a:latin typeface="Calibri"/>
                <a:cs typeface="Calibri"/>
              </a:rPr>
              <a:t>.</a:t>
            </a:r>
            <a:endParaRPr lang="pl-PL" sz="1800" dirty="0"/>
          </a:p>
          <a:p>
            <a:pPr algn="l"/>
            <a:r>
              <a:rPr lang="pl-PL" sz="1800" dirty="0" err="1">
                <a:latin typeface="Calibri"/>
                <a:cs typeface="Calibri"/>
              </a:rPr>
              <a:t>Культурологія</a:t>
            </a:r>
            <a:r>
              <a:rPr lang="pl-PL" sz="1800" dirty="0">
                <a:latin typeface="Calibri"/>
                <a:cs typeface="Calibri"/>
              </a:rPr>
              <a:t> 2 </a:t>
            </a:r>
            <a:r>
              <a:rPr lang="pl-PL" sz="1800" dirty="0" err="1">
                <a:latin typeface="Calibri"/>
                <a:cs typeface="Calibri"/>
              </a:rPr>
              <a:t>курс</a:t>
            </a:r>
            <a:r>
              <a:rPr lang="pl-PL" sz="1800" dirty="0">
                <a:latin typeface="Calibri"/>
                <a:cs typeface="Calibri"/>
              </a:rPr>
              <a:t> </a:t>
            </a:r>
            <a:endParaRPr lang="pl-PL" sz="1800" dirty="0"/>
          </a:p>
          <a:p>
            <a:pPr algn="l"/>
            <a:r>
              <a:rPr lang="pl-PL" sz="1800" dirty="0" err="1">
                <a:latin typeface="Calibri"/>
                <a:cs typeface="Calibri"/>
              </a:rPr>
              <a:t>Анімація</a:t>
            </a:r>
            <a:r>
              <a:rPr lang="pl-PL" sz="1800" dirty="0">
                <a:latin typeface="Calibri"/>
                <a:cs typeface="Calibri"/>
              </a:rPr>
              <a:t> </a:t>
            </a:r>
            <a:r>
              <a:rPr lang="pl-PL" sz="1800" dirty="0" err="1">
                <a:latin typeface="Calibri"/>
                <a:cs typeface="Calibri"/>
              </a:rPr>
              <a:t>місцевих</a:t>
            </a:r>
            <a:r>
              <a:rPr lang="pl-PL" sz="1800" dirty="0">
                <a:latin typeface="Calibri"/>
                <a:cs typeface="Calibri"/>
              </a:rPr>
              <a:t> </a:t>
            </a:r>
            <a:r>
              <a:rPr lang="pl-PL" sz="1800" dirty="0" err="1">
                <a:latin typeface="Calibri"/>
                <a:cs typeface="Calibri"/>
              </a:rPr>
              <a:t>громад</a:t>
            </a:r>
            <a:endParaRPr lang="pl-PL" sz="18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372533"/>
            <a:ext cx="6116779" cy="60687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na wolnym powietrzu, niebo, chmura, drzewo&#10;&#10;Opis wygenerowany automatycznie">
            <a:extLst>
              <a:ext uri="{FF2B5EF4-FFF2-40B4-BE49-F238E27FC236}">
                <a16:creationId xmlns:a16="http://schemas.microsoft.com/office/drawing/2014/main" id="{20BA6958-3E0F-89DA-CCDC-56A25712EA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92" r="26964" b="-2"/>
          <a:stretch/>
        </p:blipFill>
        <p:spPr>
          <a:xfrm>
            <a:off x="942597" y="612553"/>
            <a:ext cx="5608830" cy="5632894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7D03ABC4-3E1D-5060-17A6-C04E238BE4A5}"/>
              </a:ext>
            </a:extLst>
          </p:cNvPr>
          <p:cNvSpPr txBox="1">
            <a:spLocks/>
          </p:cNvSpPr>
          <p:nvPr/>
        </p:nvSpPr>
        <p:spPr>
          <a:xfrm>
            <a:off x="7331384" y="609391"/>
            <a:ext cx="4171994" cy="6033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3600" dirty="0">
                <a:latin typeface="Aptos Display"/>
                <a:ea typeface="+mj-lt"/>
                <a:cs typeface="Calibri"/>
              </a:rPr>
              <a:t>Obwód Wołyński</a:t>
            </a:r>
            <a:endParaRPr lang="pl-PL" sz="3600" dirty="0">
              <a:latin typeface="Aptos Display"/>
            </a:endParaRPr>
          </a:p>
        </p:txBody>
      </p:sp>
      <p:sp>
        <p:nvSpPr>
          <p:cNvPr id="8" name="Podtytuł 2">
            <a:extLst>
              <a:ext uri="{FF2B5EF4-FFF2-40B4-BE49-F238E27FC236}">
                <a16:creationId xmlns:a16="http://schemas.microsoft.com/office/drawing/2014/main" id="{B66D2EED-005D-E451-96B8-219A02E5E757}"/>
              </a:ext>
            </a:extLst>
          </p:cNvPr>
          <p:cNvSpPr txBox="1">
            <a:spLocks/>
          </p:cNvSpPr>
          <p:nvPr/>
        </p:nvSpPr>
        <p:spPr>
          <a:xfrm>
            <a:off x="7331383" y="1311947"/>
            <a:ext cx="3876085" cy="11739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1400" dirty="0">
                <a:latin typeface="Calibri"/>
                <a:cs typeface="Calibri"/>
              </a:rPr>
              <a:t>Uniwersytet Rzeszowski</a:t>
            </a:r>
            <a:endParaRPr lang="pl-PL" sz="1400" dirty="0"/>
          </a:p>
          <a:p>
            <a:pPr algn="l"/>
            <a:r>
              <a:rPr lang="pl-PL" sz="1400" dirty="0">
                <a:latin typeface="Calibri"/>
                <a:cs typeface="Calibri"/>
              </a:rPr>
              <a:t>Studentka Izabela S</a:t>
            </a:r>
            <a:r>
              <a:rPr lang="uk-UA" sz="1400" dirty="0">
                <a:latin typeface="Calibri"/>
                <a:cs typeface="Calibri"/>
              </a:rPr>
              <a:t>.</a:t>
            </a:r>
            <a:endParaRPr lang="pl-PL" sz="1400" dirty="0"/>
          </a:p>
          <a:p>
            <a:pPr algn="l"/>
            <a:r>
              <a:rPr lang="pl-PL" sz="1400" dirty="0">
                <a:latin typeface="Calibri"/>
                <a:cs typeface="Calibri"/>
              </a:rPr>
              <a:t>Kulturoznawstwo II rok </a:t>
            </a:r>
            <a:endParaRPr lang="pl-PL" sz="1400" dirty="0"/>
          </a:p>
          <a:p>
            <a:pPr algn="l"/>
            <a:r>
              <a:rPr lang="pl-PL" sz="1400" dirty="0">
                <a:latin typeface="Calibri"/>
                <a:cs typeface="Calibri"/>
              </a:rPr>
              <a:t>Animacja społeczności lokalnych</a:t>
            </a:r>
            <a:endParaRPr lang="pl-PL" sz="1200" dirty="0"/>
          </a:p>
        </p:txBody>
      </p:sp>
      <p:pic>
        <p:nvPicPr>
          <p:cNvPr id="10" name="Obraz 9" descr="Obraz zawierający tekst, Czcionka, zrzut ekranu, Jaskrawoniebieski&#10;&#10;Opis wygenerowany automatycznie">
            <a:extLst>
              <a:ext uri="{FF2B5EF4-FFF2-40B4-BE49-F238E27FC236}">
                <a16:creationId xmlns:a16="http://schemas.microsoft.com/office/drawing/2014/main" id="{A008D530-5449-9411-5A6A-47F71D64C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776" y="5735514"/>
            <a:ext cx="2819400" cy="533400"/>
          </a:xfrm>
          <a:prstGeom prst="rect">
            <a:avLst/>
          </a:prstGeom>
        </p:spPr>
      </p:pic>
      <p:pic>
        <p:nvPicPr>
          <p:cNvPr id="14" name="Obraz 13" descr="Obraz zawierający tekst, Czcionka, zrzut ekranu, Grafika&#10;&#10;Opis wygenerowany automatycznie">
            <a:extLst>
              <a:ext uri="{FF2B5EF4-FFF2-40B4-BE49-F238E27FC236}">
                <a16:creationId xmlns:a16="http://schemas.microsoft.com/office/drawing/2014/main" id="{6B51B9B4-FCE7-B871-5EE1-58A954261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4681" y="5734783"/>
            <a:ext cx="2818668" cy="54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406B2CF-F726-A77A-2F1C-9443B35C5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74056"/>
            <a:ext cx="5120561" cy="1325563"/>
          </a:xfrm>
        </p:spPr>
        <p:txBody>
          <a:bodyPr>
            <a:normAutofit/>
          </a:bodyPr>
          <a:lstStyle/>
          <a:p>
            <a:r>
              <a:rPr lang="pl-PL" b="1">
                <a:ea typeface="+mj-lt"/>
                <a:cs typeface="+mj-lt"/>
              </a:rPr>
              <a:t>Історія Волинської області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C65318D-51A3-1290-1556-E61A73A8A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294548"/>
            <a:ext cx="5115640" cy="38824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err="1">
                <a:ea typeface="+mn-lt"/>
                <a:cs typeface="+mn-lt"/>
              </a:rPr>
              <a:t>Область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err="1">
                <a:ea typeface="+mn-lt"/>
                <a:cs typeface="+mn-lt"/>
              </a:rPr>
              <a:t>була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err="1">
                <a:ea typeface="+mn-lt"/>
                <a:cs typeface="+mn-lt"/>
              </a:rPr>
              <a:t>утворена</a:t>
            </a:r>
            <a:r>
              <a:rPr lang="pl-PL" dirty="0">
                <a:ea typeface="+mn-lt"/>
                <a:cs typeface="+mn-lt"/>
              </a:rPr>
              <a:t> 4 </a:t>
            </a:r>
            <a:r>
              <a:rPr lang="pl-PL" err="1">
                <a:ea typeface="+mn-lt"/>
                <a:cs typeface="+mn-lt"/>
              </a:rPr>
              <a:t>грудня</a:t>
            </a:r>
            <a:r>
              <a:rPr lang="pl-PL" dirty="0">
                <a:ea typeface="+mn-lt"/>
                <a:cs typeface="+mn-lt"/>
              </a:rPr>
              <a:t> 1939 </a:t>
            </a:r>
            <a:r>
              <a:rPr lang="pl-PL" err="1">
                <a:ea typeface="+mn-lt"/>
                <a:cs typeface="+mn-lt"/>
              </a:rPr>
              <a:t>року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err="1">
                <a:ea typeface="+mn-lt"/>
                <a:cs typeface="+mn-lt"/>
              </a:rPr>
              <a:t>указом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err="1">
                <a:ea typeface="+mn-lt"/>
                <a:cs typeface="+mn-lt"/>
              </a:rPr>
              <a:t>Президії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err="1">
                <a:ea typeface="+mn-lt"/>
                <a:cs typeface="+mn-lt"/>
              </a:rPr>
              <a:t>Верховної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err="1">
                <a:ea typeface="+mn-lt"/>
                <a:cs typeface="+mn-lt"/>
              </a:rPr>
              <a:t>Ради</a:t>
            </a:r>
            <a:r>
              <a:rPr lang="pl-PL" dirty="0">
                <a:ea typeface="+mn-lt"/>
                <a:cs typeface="+mn-lt"/>
              </a:rPr>
              <a:t> СРСР з </a:t>
            </a:r>
            <a:r>
              <a:rPr lang="pl-PL" err="1">
                <a:ea typeface="+mn-lt"/>
                <a:cs typeface="+mn-lt"/>
              </a:rPr>
              <a:t>частини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err="1">
                <a:ea typeface="+mn-lt"/>
                <a:cs typeface="+mn-lt"/>
              </a:rPr>
              <a:t>території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err="1">
                <a:ea typeface="+mn-lt"/>
                <a:cs typeface="+mn-lt"/>
              </a:rPr>
              <a:t>Другої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err="1">
                <a:ea typeface="+mn-lt"/>
                <a:cs typeface="+mn-lt"/>
              </a:rPr>
              <a:t>Речі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err="1">
                <a:ea typeface="+mn-lt"/>
                <a:cs typeface="+mn-lt"/>
              </a:rPr>
              <a:t>Посполитої</a:t>
            </a:r>
            <a:r>
              <a:rPr lang="pl-PL" dirty="0">
                <a:ea typeface="+mn-lt"/>
                <a:cs typeface="+mn-lt"/>
              </a:rPr>
              <a:t>, </a:t>
            </a:r>
            <a:r>
              <a:rPr lang="pl-PL" err="1">
                <a:ea typeface="+mn-lt"/>
                <a:cs typeface="+mn-lt"/>
              </a:rPr>
              <a:t>окупованої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err="1">
                <a:ea typeface="+mn-lt"/>
                <a:cs typeface="+mn-lt"/>
              </a:rPr>
              <a:t>Червоною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err="1">
                <a:ea typeface="+mn-lt"/>
                <a:cs typeface="+mn-lt"/>
              </a:rPr>
              <a:t>армією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err="1">
                <a:ea typeface="+mn-lt"/>
                <a:cs typeface="+mn-lt"/>
              </a:rPr>
              <a:t>під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err="1">
                <a:ea typeface="+mn-lt"/>
                <a:cs typeface="+mn-lt"/>
              </a:rPr>
              <a:t>час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err="1">
                <a:ea typeface="+mn-lt"/>
                <a:cs typeface="+mn-lt"/>
              </a:rPr>
              <a:t>агресії</a:t>
            </a:r>
            <a:r>
              <a:rPr lang="pl-PL" dirty="0">
                <a:ea typeface="+mn-lt"/>
                <a:cs typeface="+mn-lt"/>
              </a:rPr>
              <a:t> СРСР </a:t>
            </a:r>
            <a:r>
              <a:rPr lang="pl-PL" err="1">
                <a:ea typeface="+mn-lt"/>
                <a:cs typeface="+mn-lt"/>
              </a:rPr>
              <a:t>проти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err="1">
                <a:ea typeface="+mn-lt"/>
                <a:cs typeface="+mn-lt"/>
              </a:rPr>
              <a:t>Польщі</a:t>
            </a:r>
            <a:r>
              <a:rPr lang="pl-PL" dirty="0">
                <a:ea typeface="+mn-lt"/>
                <a:cs typeface="+mn-lt"/>
              </a:rPr>
              <a:t>, а </a:t>
            </a:r>
            <a:r>
              <a:rPr lang="pl-PL" err="1">
                <a:ea typeface="+mn-lt"/>
                <a:cs typeface="+mn-lt"/>
              </a:rPr>
              <a:t>потім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err="1">
                <a:ea typeface="+mn-lt"/>
                <a:cs typeface="+mn-lt"/>
              </a:rPr>
              <a:t>анексованої</a:t>
            </a:r>
            <a:r>
              <a:rPr lang="pl-PL" dirty="0">
                <a:ea typeface="+mn-lt"/>
                <a:cs typeface="+mn-lt"/>
              </a:rPr>
              <a:t> СРСР.</a:t>
            </a:r>
            <a:endParaRPr lang="pl-PL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az 4" descr="Obraz zawierający na wolnym powietrzu, niebo, drzewo, dom&#10;&#10;Opis wygenerowany automatycznie">
            <a:extLst>
              <a:ext uri="{FF2B5EF4-FFF2-40B4-BE49-F238E27FC236}">
                <a16:creationId xmlns:a16="http://schemas.microsoft.com/office/drawing/2014/main" id="{01288BF7-1E3C-24CA-44F3-A1DC264CE9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98" r="5990" b="3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32" name="Arc 31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Obraz 5" descr="Obraz zawierający drzewo, na wolnym powietrzu, Fotografia lotnicza, Widok z lotu ptaka&#10;&#10;Opis wygenerowany automatycznie">
            <a:extLst>
              <a:ext uri="{FF2B5EF4-FFF2-40B4-BE49-F238E27FC236}">
                <a16:creationId xmlns:a16="http://schemas.microsoft.com/office/drawing/2014/main" id="{2494EF57-8C0C-2D36-7729-04AEE88F68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83" r="18495" b="-1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sp>
        <p:nvSpPr>
          <p:cNvPr id="8" name="Rectangle 17">
            <a:extLst>
              <a:ext uri="{FF2B5EF4-FFF2-40B4-BE49-F238E27FC236}">
                <a16:creationId xmlns:a16="http://schemas.microsoft.com/office/drawing/2014/main" id="{17B65D1A-F8FC-B189-C7A5-BE01023B7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80449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7C3622-2F70-8DEE-0D46-0749BF161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935" y="5123992"/>
            <a:ext cx="10109199" cy="5980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Список об’єктів Світової спадщини ЮНЕСКО в Україні </a:t>
            </a:r>
            <a:endParaRPr lang="en-US" sz="3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Obraz 4" descr="Obraz zawierający niebo, chmura, na wolnym powietrzu, budynek&#10;&#10;Opis wygenerowany automatycznie">
            <a:extLst>
              <a:ext uri="{FF2B5EF4-FFF2-40B4-BE49-F238E27FC236}">
                <a16:creationId xmlns:a16="http://schemas.microsoft.com/office/drawing/2014/main" id="{E29847B7-83C9-8E08-E907-183B4684BA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35"/>
          <a:stretch/>
        </p:blipFill>
        <p:spPr>
          <a:xfrm>
            <a:off x="20" y="-40"/>
            <a:ext cx="6095980" cy="4172827"/>
          </a:xfrm>
          <a:prstGeom prst="rect">
            <a:avLst/>
          </a:prstGeom>
        </p:spPr>
      </p:pic>
      <p:pic>
        <p:nvPicPr>
          <p:cNvPr id="4" name="Symbol zastępczy zawartości 3" descr="Obraz zawierający na wolnym powietrzu, Fotografia lotnicza, drzewo, woda&#10;&#10;Opis wygenerowany automatycznie">
            <a:extLst>
              <a:ext uri="{FF2B5EF4-FFF2-40B4-BE49-F238E27FC236}">
                <a16:creationId xmlns:a16="http://schemas.microsoft.com/office/drawing/2014/main" id="{1B2A3DEC-2D02-CDD3-B3F8-DFFC1818CA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825" r="9001" b="1"/>
          <a:stretch/>
        </p:blipFill>
        <p:spPr>
          <a:xfrm>
            <a:off x="6096000" y="-43"/>
            <a:ext cx="6096000" cy="417282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667AA61-5C27-F30F-D229-06CBE5709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1" y="4811517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6115EBB-DFBC-9857-1321-6CE31B963BF4}"/>
              </a:ext>
            </a:extLst>
          </p:cNvPr>
          <p:cNvSpPr txBox="1"/>
          <p:nvPr/>
        </p:nvSpPr>
        <p:spPr>
          <a:xfrm>
            <a:off x="931891" y="4169087"/>
            <a:ext cx="42237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b="1" err="1">
                <a:latin typeface="Calibri"/>
                <a:cs typeface="Calibri"/>
              </a:rPr>
              <a:t>Київ</a:t>
            </a:r>
            <a:r>
              <a:rPr lang="pl-PL" b="1" dirty="0">
                <a:latin typeface="Calibri"/>
                <a:cs typeface="Calibri"/>
              </a:rPr>
              <a:t> (</a:t>
            </a:r>
            <a:r>
              <a:rPr lang="pl-PL" b="1" err="1">
                <a:latin typeface="Calibri"/>
                <a:cs typeface="Calibri"/>
              </a:rPr>
              <a:t>Софійський</a:t>
            </a:r>
            <a:r>
              <a:rPr lang="pl-PL" b="1" dirty="0">
                <a:latin typeface="Calibri"/>
                <a:cs typeface="Calibri"/>
              </a:rPr>
              <a:t> </a:t>
            </a:r>
            <a:r>
              <a:rPr lang="pl-PL" b="1" err="1">
                <a:latin typeface="Calibri"/>
                <a:cs typeface="Calibri"/>
              </a:rPr>
              <a:t>собор</a:t>
            </a:r>
            <a:r>
              <a:rPr lang="pl-PL" b="1" dirty="0">
                <a:latin typeface="Calibri"/>
                <a:cs typeface="Calibri"/>
              </a:rPr>
              <a:t>)</a:t>
            </a:r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4EF2F1D-5AFA-D5D3-DB41-1A354C74E923}"/>
              </a:ext>
            </a:extLst>
          </p:cNvPr>
          <p:cNvSpPr txBox="1"/>
          <p:nvPr/>
        </p:nvSpPr>
        <p:spPr>
          <a:xfrm>
            <a:off x="7027890" y="4169086"/>
            <a:ext cx="42237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b="1" dirty="0" err="1">
                <a:ea typeface="+mn-lt"/>
                <a:cs typeface="+mn-lt"/>
              </a:rPr>
              <a:t>Оде́са</a:t>
            </a:r>
            <a:r>
              <a:rPr lang="pl-PL" b="1" dirty="0">
                <a:ea typeface="+mn-lt"/>
                <a:cs typeface="+mn-lt"/>
              </a:rPr>
              <a:t> (</a:t>
            </a:r>
            <a:r>
              <a:rPr lang="pl-PL" b="1" dirty="0" err="1">
                <a:ea typeface="+mn-lt"/>
                <a:cs typeface="+mn-lt"/>
              </a:rPr>
              <a:t>Історичний</a:t>
            </a:r>
            <a:r>
              <a:rPr lang="pl-PL" b="1" dirty="0">
                <a:ea typeface="+mn-lt"/>
                <a:cs typeface="+mn-lt"/>
              </a:rPr>
              <a:t> </a:t>
            </a:r>
            <a:r>
              <a:rPr lang="pl-PL" b="1" dirty="0" err="1">
                <a:ea typeface="+mn-lt"/>
                <a:cs typeface="+mn-lt"/>
              </a:rPr>
              <a:t>центр</a:t>
            </a:r>
            <a:r>
              <a:rPr lang="pl-PL" b="1" dirty="0">
                <a:ea typeface="+mn-lt"/>
                <a:cs typeface="+mn-lt"/>
              </a:rPr>
              <a:t> </a:t>
            </a:r>
            <a:r>
              <a:rPr lang="pl-PL" b="1" dirty="0" err="1">
                <a:ea typeface="+mn-lt"/>
                <a:cs typeface="+mn-lt"/>
              </a:rPr>
              <a:t>Одеси</a:t>
            </a:r>
            <a:r>
              <a:rPr lang="pl-PL" b="1" dirty="0">
                <a:ea typeface="+mn-lt"/>
                <a:cs typeface="+mn-lt"/>
              </a:rPr>
              <a:t>)</a:t>
            </a:r>
            <a:endParaRPr lang="pl-PL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8911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180DE06-7362-4888-AADA-7AADD57AC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F274D5B-7EA1-0AA4-20E9-5D8B9A376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3107" y="374930"/>
            <a:ext cx="4171994" cy="39327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Світова</a:t>
            </a:r>
            <a:r>
              <a:rPr lang="en-US" sz="5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1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спадщина</a:t>
            </a:r>
            <a:r>
              <a:rPr lang="en-US" sz="5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ЮНЕСКО в </a:t>
            </a:r>
            <a:r>
              <a:rPr lang="en-US" sz="51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Волинської</a:t>
            </a:r>
            <a:r>
              <a:rPr lang="en-US" sz="5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1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області</a:t>
            </a:r>
            <a:endParaRPr lang="en-US" sz="5100" kern="1200" dirty="0" err="1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2218698" y="2733627"/>
            <a:ext cx="1340409" cy="5777807"/>
            <a:chOff x="329184" y="2"/>
            <a:chExt cx="524256" cy="577780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63F0B5B-15C8-49EC-4693-05C07A2D9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3106" y="4770255"/>
            <a:ext cx="3876085" cy="85746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9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Україні розташовано 5 з 34 точок вимірювання Дуга Струве.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372533"/>
            <a:ext cx="6116779" cy="60687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na wolnym powietrzu, niebo, chmura, statua&#10;&#10;Opis wygenerowany automatycznie">
            <a:extLst>
              <a:ext uri="{FF2B5EF4-FFF2-40B4-BE49-F238E27FC236}">
                <a16:creationId xmlns:a16="http://schemas.microsoft.com/office/drawing/2014/main" id="{991FA67F-FFE6-D083-9CE8-7938506EF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759" y="612553"/>
            <a:ext cx="4196506" cy="5632894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3AFD7C5-2B6F-06FC-D1C4-147843C4F1AA}"/>
              </a:ext>
            </a:extLst>
          </p:cNvPr>
          <p:cNvSpPr txBox="1"/>
          <p:nvPr/>
        </p:nvSpPr>
        <p:spPr>
          <a:xfrm>
            <a:off x="7327701" y="5790786"/>
            <a:ext cx="418939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 dirty="0">
                <a:ea typeface="+mn-lt"/>
                <a:cs typeface="+mn-lt"/>
              </a:rPr>
              <a:t>&lt;- </a:t>
            </a:r>
            <a:r>
              <a:rPr lang="pl-PL" b="1" dirty="0" err="1">
                <a:ea typeface="+mn-lt"/>
                <a:cs typeface="+mn-lt"/>
              </a:rPr>
              <a:t>Дуга</a:t>
            </a:r>
            <a:r>
              <a:rPr lang="pl-PL" b="1" dirty="0">
                <a:ea typeface="+mn-lt"/>
                <a:cs typeface="+mn-lt"/>
              </a:rPr>
              <a:t>́ </a:t>
            </a:r>
            <a:r>
              <a:rPr lang="pl-PL" b="1" dirty="0" err="1">
                <a:ea typeface="+mn-lt"/>
                <a:cs typeface="+mn-lt"/>
              </a:rPr>
              <a:t>Стру́ве</a:t>
            </a:r>
            <a:r>
              <a:rPr lang="pl-PL" b="1" dirty="0">
                <a:ea typeface="+mn-lt"/>
                <a:cs typeface="+mn-lt"/>
              </a:rPr>
              <a:t> (</a:t>
            </a:r>
            <a:r>
              <a:rPr lang="pl-PL" b="1" dirty="0" err="1">
                <a:ea typeface="+mn-lt"/>
                <a:cs typeface="+mn-lt"/>
              </a:rPr>
              <a:t>Найпівнічніший</a:t>
            </a:r>
            <a:r>
              <a:rPr lang="pl-PL" b="1" dirty="0">
                <a:ea typeface="+mn-lt"/>
                <a:cs typeface="+mn-lt"/>
              </a:rPr>
              <a:t> </a:t>
            </a:r>
            <a:r>
              <a:rPr lang="pl-PL" b="1" dirty="0" err="1">
                <a:ea typeface="+mn-lt"/>
                <a:cs typeface="+mn-lt"/>
              </a:rPr>
              <a:t>пункт</a:t>
            </a:r>
            <a:r>
              <a:rPr lang="pl-PL" b="1" dirty="0">
                <a:ea typeface="+mn-lt"/>
                <a:cs typeface="+mn-lt"/>
              </a:rPr>
              <a:t> «</a:t>
            </a:r>
            <a:r>
              <a:rPr lang="pl-PL" b="1" dirty="0" err="1">
                <a:ea typeface="+mn-lt"/>
                <a:cs typeface="+mn-lt"/>
              </a:rPr>
              <a:t>Фугленес</a:t>
            </a:r>
            <a:r>
              <a:rPr lang="pl-PL" b="1" dirty="0">
                <a:ea typeface="+mn-lt"/>
                <a:cs typeface="+mn-lt"/>
              </a:rPr>
              <a:t>», </a:t>
            </a:r>
            <a:r>
              <a:rPr lang="pl-PL" b="1" dirty="0" err="1">
                <a:ea typeface="+mn-lt"/>
                <a:cs typeface="+mn-lt"/>
              </a:rPr>
              <a:t>Гаммерфест</a:t>
            </a:r>
            <a:r>
              <a:rPr lang="pl-PL" b="1" dirty="0">
                <a:ea typeface="+mn-lt"/>
                <a:cs typeface="+mn-lt"/>
              </a:rPr>
              <a:t>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72633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na wolnym powietrzu, niebo, budynek, chmura&#10;&#10;Opis wygenerowany automatycznie">
            <a:extLst>
              <a:ext uri="{FF2B5EF4-FFF2-40B4-BE49-F238E27FC236}">
                <a16:creationId xmlns:a16="http://schemas.microsoft.com/office/drawing/2014/main" id="{78189C3D-23C9-58E4-905C-74DA5729A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676" y="676929"/>
            <a:ext cx="3874124" cy="2537551"/>
          </a:xfrm>
          <a:prstGeom prst="rect">
            <a:avLst/>
          </a:prstGeom>
        </p:spPr>
      </p:pic>
      <p:pic>
        <p:nvPicPr>
          <p:cNvPr id="4" name="Obraz 3" descr="Obraz zawierający budynek, na wolnym powietrzu, chmura, niebo&#10;&#10;Opis wygenerowany automatycznie">
            <a:extLst>
              <a:ext uri="{FF2B5EF4-FFF2-40B4-BE49-F238E27FC236}">
                <a16:creationId xmlns:a16="http://schemas.microsoft.com/office/drawing/2014/main" id="{FE0FF8BD-D76F-036F-E4EE-8B8ECDC67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76" y="3620581"/>
            <a:ext cx="3874124" cy="2576292"/>
          </a:xfrm>
          <a:prstGeom prst="rect">
            <a:avLst/>
          </a:prstGeom>
        </p:spPr>
      </p:pic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029" y="623275"/>
            <a:ext cx="657079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2260005-181E-7FDB-95B8-9139B73E4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5659" y="1188637"/>
            <a:ext cx="5642312" cy="1597228"/>
          </a:xfrm>
        </p:spPr>
        <p:txBody>
          <a:bodyPr>
            <a:normAutofit/>
          </a:bodyPr>
          <a:lstStyle/>
          <a:p>
            <a:r>
              <a:rPr lang="pl-PL" sz="3800" b="1">
                <a:ea typeface="+mj-lt"/>
                <a:cs typeface="+mj-lt"/>
              </a:rPr>
              <a:t>Популярні туристичні місця Волинської області</a:t>
            </a:r>
            <a:endParaRPr lang="pl-PL" sz="3800">
              <a:ea typeface="+mj-lt"/>
              <a:cs typeface="+mj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2C0E12F-732A-FD01-DA12-081298C77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5660" y="2998278"/>
            <a:ext cx="4505654" cy="272819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2200">
                <a:ea typeface="+mn-lt"/>
                <a:cs typeface="+mn-lt"/>
              </a:rPr>
              <a:t>Старе місто Володимира-Волинського у Луцьку</a:t>
            </a:r>
            <a:endParaRPr lang="pl-PL" sz="2200"/>
          </a:p>
          <a:p>
            <a:r>
              <a:rPr lang="pl-PL" sz="2200">
                <a:ea typeface="+mn-lt"/>
                <a:cs typeface="+mn-lt"/>
              </a:rPr>
              <a:t>Cинагоги та єврейські кладовища</a:t>
            </a:r>
            <a:endParaRPr lang="pl-PL" sz="2200"/>
          </a:p>
          <a:p>
            <a:r>
              <a:rPr lang="pl-PL" sz="2200">
                <a:ea typeface="+mn-lt"/>
                <a:cs typeface="+mn-lt"/>
              </a:rPr>
              <a:t>Замок Любарта в Луцьку</a:t>
            </a:r>
            <a:endParaRPr lang="pl-PL" sz="2200"/>
          </a:p>
          <a:p>
            <a:r>
              <a:rPr lang="pl-PL" sz="2200" dirty="0" err="1">
                <a:ea typeface="+mn-lt"/>
                <a:cs typeface="+mn-lt"/>
              </a:rPr>
              <a:t>Радзивіллівський</a:t>
            </a:r>
            <a:r>
              <a:rPr lang="pl-PL" sz="2200" dirty="0">
                <a:ea typeface="+mn-lt"/>
                <a:cs typeface="+mn-lt"/>
              </a:rPr>
              <a:t> </a:t>
            </a:r>
            <a:r>
              <a:rPr lang="pl-PL" sz="2200" dirty="0" err="1">
                <a:ea typeface="+mn-lt"/>
                <a:cs typeface="+mn-lt"/>
              </a:rPr>
              <a:t>замок</a:t>
            </a:r>
            <a:r>
              <a:rPr lang="pl-PL" sz="2200" dirty="0">
                <a:ea typeface="+mn-lt"/>
                <a:cs typeface="+mn-lt"/>
              </a:rPr>
              <a:t> в </a:t>
            </a:r>
            <a:r>
              <a:rPr lang="pl-PL" sz="2200" dirty="0" err="1">
                <a:ea typeface="+mn-lt"/>
                <a:cs typeface="+mn-lt"/>
              </a:rPr>
              <a:t>Оліці</a:t>
            </a:r>
            <a:endParaRPr lang="pl-PL" sz="2200" dirty="0" err="1"/>
          </a:p>
          <a:p>
            <a:r>
              <a:rPr lang="pl-PL" sz="2200" dirty="0" err="1">
                <a:ea typeface="+mn-lt"/>
                <a:cs typeface="+mn-lt"/>
              </a:rPr>
              <a:t>Шацький</a:t>
            </a:r>
            <a:r>
              <a:rPr lang="pl-PL" sz="2200" dirty="0">
                <a:ea typeface="+mn-lt"/>
                <a:cs typeface="+mn-lt"/>
              </a:rPr>
              <a:t> </a:t>
            </a:r>
            <a:r>
              <a:rPr lang="pl-PL" sz="2200" dirty="0" err="1">
                <a:ea typeface="+mn-lt"/>
                <a:cs typeface="+mn-lt"/>
              </a:rPr>
              <a:t>національний</a:t>
            </a:r>
            <a:r>
              <a:rPr lang="pl-PL" sz="2200" dirty="0">
                <a:ea typeface="+mn-lt"/>
                <a:cs typeface="+mn-lt"/>
              </a:rPr>
              <a:t> </a:t>
            </a:r>
            <a:r>
              <a:rPr lang="pl-PL" sz="2200" dirty="0" err="1">
                <a:ea typeface="+mn-lt"/>
                <a:cs typeface="+mn-lt"/>
              </a:rPr>
              <a:t>парк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2B1BA84-3BCA-0179-A44D-B3208D0454F4}"/>
              </a:ext>
            </a:extLst>
          </p:cNvPr>
          <p:cNvSpPr txBox="1"/>
          <p:nvPr/>
        </p:nvSpPr>
        <p:spPr>
          <a:xfrm>
            <a:off x="618106" y="3216942"/>
            <a:ext cx="388033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dirty="0" err="1">
                <a:ea typeface="+mn-lt"/>
                <a:cs typeface="+mn-lt"/>
              </a:rPr>
              <a:t>Велика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синагога</a:t>
            </a:r>
            <a:r>
              <a:rPr lang="pl-PL" dirty="0">
                <a:ea typeface="+mn-lt"/>
                <a:cs typeface="+mn-lt"/>
              </a:rPr>
              <a:t> </a:t>
            </a:r>
            <a:r>
              <a:rPr lang="pl-PL" dirty="0"/>
              <a:t>(</a:t>
            </a:r>
            <a:r>
              <a:rPr lang="pl-PL" dirty="0" err="1"/>
              <a:t>Луцьк</a:t>
            </a:r>
            <a:r>
              <a:rPr lang="pl-PL" dirty="0"/>
              <a:t>)</a:t>
            </a:r>
          </a:p>
          <a:p>
            <a:endParaRPr lang="pl-PL" b="1" dirty="0">
              <a:ea typeface="+mn-lt"/>
              <a:cs typeface="+mn-lt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E68F01F-97FE-1B04-3039-578169B752BA}"/>
              </a:ext>
            </a:extLst>
          </p:cNvPr>
          <p:cNvSpPr txBox="1"/>
          <p:nvPr/>
        </p:nvSpPr>
        <p:spPr>
          <a:xfrm>
            <a:off x="605613" y="6189990"/>
            <a:ext cx="388033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dirty="0" err="1">
                <a:ea typeface="+mn-lt"/>
                <a:cs typeface="+mn-lt"/>
              </a:rPr>
              <a:t>Замок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Любарта</a:t>
            </a:r>
            <a:r>
              <a:rPr lang="pl-PL" dirty="0">
                <a:ea typeface="+mn-lt"/>
                <a:cs typeface="+mn-lt"/>
              </a:rPr>
              <a:t> в </a:t>
            </a:r>
            <a:r>
              <a:rPr lang="pl-PL" dirty="0" err="1">
                <a:ea typeface="+mn-lt"/>
                <a:cs typeface="+mn-lt"/>
              </a:rPr>
              <a:t>Луцьку</a:t>
            </a:r>
            <a:endParaRPr lang="pl-PL" dirty="0" err="1"/>
          </a:p>
          <a:p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649492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na wolnym powietrzu, niebo, chmura, drzewo&#10;&#10;Opis wygenerowany automatycznie">
            <a:extLst>
              <a:ext uri="{FF2B5EF4-FFF2-40B4-BE49-F238E27FC236}">
                <a16:creationId xmlns:a16="http://schemas.microsoft.com/office/drawing/2014/main" id="{5CCE8933-A1CB-4A2F-3A2E-7D04639697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75" r="-1" b="12074"/>
          <a:stretch/>
        </p:blipFill>
        <p:spPr>
          <a:xfrm>
            <a:off x="-1" y="10"/>
            <a:ext cx="12228129" cy="466692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2987478"/>
            <a:ext cx="12228128" cy="1828800"/>
            <a:chOff x="-305" y="2987478"/>
            <a:chExt cx="12188952" cy="18288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5" name="Freeform: Shape 14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855DEB79-6880-36FD-3038-7D7F9DE6E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551037"/>
            <a:ext cx="5021782" cy="1509931"/>
          </a:xfrm>
        </p:spPr>
        <p:txBody>
          <a:bodyPr>
            <a:normAutofit/>
          </a:bodyPr>
          <a:lstStyle/>
          <a:p>
            <a:r>
              <a:rPr lang="pl-PL" sz="3600" b="1">
                <a:solidFill>
                  <a:schemeClr val="tx2"/>
                </a:solidFill>
                <a:ea typeface="+mj-lt"/>
                <a:cs typeface="+mj-lt"/>
              </a:rPr>
              <a:t>Заклад вищої освіти Волинської області</a:t>
            </a:r>
            <a:endParaRPr lang="pl-PL" sz="3600">
              <a:solidFill>
                <a:schemeClr val="tx2"/>
              </a:solidFill>
              <a:ea typeface="+mj-lt"/>
              <a:cs typeface="+mj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2A69B98-125B-42CD-8E43-0ADDB4910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0247" y="4551037"/>
            <a:ext cx="4926411" cy="15099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pl-PL" sz="1800" b="1">
                <a:solidFill>
                  <a:schemeClr val="tx2"/>
                </a:solidFill>
                <a:ea typeface="+mn-lt"/>
                <a:cs typeface="+mn-lt"/>
              </a:rPr>
              <a:t>Луцький національний технічний університет</a:t>
            </a:r>
            <a:r>
              <a:rPr lang="pl-PL" sz="1800">
                <a:solidFill>
                  <a:schemeClr val="tx2"/>
                </a:solidFill>
                <a:ea typeface="+mn-lt"/>
                <a:cs typeface="+mn-lt"/>
              </a:rPr>
              <a:t> </a:t>
            </a:r>
            <a:r>
              <a:rPr lang="pl-PL" sz="1800" b="1">
                <a:solidFill>
                  <a:schemeClr val="tx2"/>
                </a:solidFill>
                <a:ea typeface="+mn-lt"/>
                <a:cs typeface="+mn-lt"/>
              </a:rPr>
              <a:t>(ЛНТУ) </a:t>
            </a:r>
            <a:r>
              <a:rPr lang="pl-PL" sz="1800">
                <a:solidFill>
                  <a:schemeClr val="tx2"/>
                </a:solidFill>
                <a:ea typeface="+mn-lt"/>
                <a:cs typeface="+mn-lt"/>
              </a:rPr>
              <a:t>– державний технічний заклад вищої освіти України, розташований у місті Луцьк, що має найвищий – четвертий – рівень акредитації.</a:t>
            </a:r>
            <a:endParaRPr lang="pl-PL" sz="1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589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na wolnym powietrzu, niebo, woda, noc&#10;&#10;Opis wygenerowany automatycznie">
            <a:extLst>
              <a:ext uri="{FF2B5EF4-FFF2-40B4-BE49-F238E27FC236}">
                <a16:creationId xmlns:a16="http://schemas.microsoft.com/office/drawing/2014/main" id="{17C589E6-967F-49EC-A7A9-95218AD017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5" r="15390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D8ADFCF-0C0D-F818-A5E4-8EA6EF059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4863"/>
            <a:ext cx="3822189" cy="1899912"/>
          </a:xfrm>
        </p:spPr>
        <p:txBody>
          <a:bodyPr>
            <a:normAutofit/>
          </a:bodyPr>
          <a:lstStyle/>
          <a:p>
            <a:r>
              <a:rPr lang="pl-PL" sz="3100" b="1" err="1">
                <a:ea typeface="+mj-lt"/>
                <a:cs typeface="+mj-lt"/>
              </a:rPr>
              <a:t>Місто</a:t>
            </a:r>
            <a:r>
              <a:rPr lang="pl-PL" sz="3100" b="1" dirty="0">
                <a:ea typeface="+mj-lt"/>
                <a:cs typeface="+mj-lt"/>
              </a:rPr>
              <a:t>, </a:t>
            </a:r>
            <a:r>
              <a:rPr lang="pl-PL" sz="3100" b="1" err="1">
                <a:ea typeface="+mj-lt"/>
                <a:cs typeface="+mj-lt"/>
              </a:rPr>
              <a:t>яке</a:t>
            </a:r>
            <a:r>
              <a:rPr lang="pl-PL" sz="3100" b="1" dirty="0">
                <a:ea typeface="+mj-lt"/>
                <a:cs typeface="+mj-lt"/>
              </a:rPr>
              <a:t> я </a:t>
            </a:r>
            <a:r>
              <a:rPr lang="pl-PL" sz="3100" b="1" err="1">
                <a:ea typeface="+mj-lt"/>
                <a:cs typeface="+mj-lt"/>
              </a:rPr>
              <a:t>рекомендую</a:t>
            </a:r>
            <a:r>
              <a:rPr lang="pl-PL" sz="3100" b="1" dirty="0">
                <a:ea typeface="+mj-lt"/>
                <a:cs typeface="+mj-lt"/>
              </a:rPr>
              <a:t> </a:t>
            </a:r>
            <a:r>
              <a:rPr lang="pl-PL" sz="3100" b="1" err="1">
                <a:ea typeface="+mj-lt"/>
                <a:cs typeface="+mj-lt"/>
              </a:rPr>
              <a:t>відвідати</a:t>
            </a:r>
            <a:r>
              <a:rPr lang="pl-PL" sz="3100" b="1" dirty="0">
                <a:ea typeface="+mj-lt"/>
                <a:cs typeface="+mj-lt"/>
              </a:rPr>
              <a:t> </a:t>
            </a:r>
            <a:r>
              <a:rPr lang="pl-PL" sz="3100" b="1" err="1">
                <a:ea typeface="+mj-lt"/>
                <a:cs typeface="+mj-lt"/>
              </a:rPr>
              <a:t>на</a:t>
            </a:r>
            <a:r>
              <a:rPr lang="pl-PL" sz="3100" b="1" dirty="0">
                <a:ea typeface="+mj-lt"/>
                <a:cs typeface="+mj-lt"/>
              </a:rPr>
              <a:t> </a:t>
            </a:r>
            <a:r>
              <a:rPr lang="pl-PL" sz="3100" b="1" err="1">
                <a:ea typeface="+mj-lt"/>
                <a:cs typeface="+mj-lt"/>
              </a:rPr>
              <a:t>Волині</a:t>
            </a:r>
            <a:r>
              <a:rPr lang="pl-PL" sz="3100" b="1" dirty="0">
                <a:ea typeface="+mj-lt"/>
                <a:cs typeface="+mj-lt"/>
              </a:rPr>
              <a:t> в </a:t>
            </a:r>
            <a:r>
              <a:rPr lang="pl-PL" sz="3100" b="1" err="1">
                <a:ea typeface="+mj-lt"/>
                <a:cs typeface="+mj-lt"/>
              </a:rPr>
              <a:t>Волинської</a:t>
            </a:r>
            <a:r>
              <a:rPr lang="pl-PL" sz="3100" b="1" dirty="0">
                <a:ea typeface="+mj-lt"/>
                <a:cs typeface="+mj-lt"/>
              </a:rPr>
              <a:t> </a:t>
            </a:r>
            <a:r>
              <a:rPr lang="pl-PL" sz="3100" b="1" err="1">
                <a:ea typeface="+mj-lt"/>
                <a:cs typeface="+mj-lt"/>
              </a:rPr>
              <a:t>області</a:t>
            </a:r>
            <a:endParaRPr lang="pl-PL" sz="3100" err="1">
              <a:ea typeface="+mj-lt"/>
              <a:cs typeface="+mj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71D84B6-4439-E8BD-25E6-7F17C2A9E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21250"/>
            <a:ext cx="3822189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sz="2000" dirty="0" err="1">
                <a:ea typeface="+mn-lt"/>
                <a:cs typeface="+mn-lt"/>
              </a:rPr>
              <a:t>Рекомендую</a:t>
            </a:r>
            <a:r>
              <a:rPr lang="pl-PL" sz="2000" dirty="0">
                <a:ea typeface="+mn-lt"/>
                <a:cs typeface="+mn-lt"/>
              </a:rPr>
              <a:t> </a:t>
            </a:r>
            <a:r>
              <a:rPr lang="pl-PL" sz="2000" dirty="0" err="1">
                <a:ea typeface="+mn-lt"/>
                <a:cs typeface="+mn-lt"/>
              </a:rPr>
              <a:t>відвідати</a:t>
            </a:r>
            <a:r>
              <a:rPr lang="pl-PL" sz="2000" dirty="0">
                <a:ea typeface="+mn-lt"/>
                <a:cs typeface="+mn-lt"/>
              </a:rPr>
              <a:t> </a:t>
            </a:r>
            <a:r>
              <a:rPr lang="pl-PL" sz="2000" b="1" dirty="0" err="1">
                <a:ea typeface="+mn-lt"/>
                <a:cs typeface="+mn-lt"/>
              </a:rPr>
              <a:t>Луцьк</a:t>
            </a:r>
            <a:r>
              <a:rPr lang="pl-PL" sz="2000" dirty="0">
                <a:ea typeface="+mn-lt"/>
                <a:cs typeface="+mn-lt"/>
              </a:rPr>
              <a:t>, </a:t>
            </a:r>
            <a:r>
              <a:rPr lang="pl-PL" sz="2000" dirty="0" err="1">
                <a:ea typeface="+mn-lt"/>
                <a:cs typeface="+mn-lt"/>
              </a:rPr>
              <a:t>тому</a:t>
            </a:r>
            <a:r>
              <a:rPr lang="pl-PL" sz="2000" dirty="0">
                <a:ea typeface="+mn-lt"/>
                <a:cs typeface="+mn-lt"/>
              </a:rPr>
              <a:t> </a:t>
            </a:r>
            <a:r>
              <a:rPr lang="pl-PL" sz="2000" dirty="0" err="1">
                <a:ea typeface="+mn-lt"/>
                <a:cs typeface="+mn-lt"/>
              </a:rPr>
              <a:t>що</a:t>
            </a:r>
            <a:r>
              <a:rPr lang="pl-PL" sz="2000" dirty="0">
                <a:ea typeface="+mn-lt"/>
                <a:cs typeface="+mn-lt"/>
              </a:rPr>
              <a:t> </a:t>
            </a:r>
            <a:r>
              <a:rPr lang="pl-PL" sz="2000" dirty="0" err="1">
                <a:ea typeface="+mn-lt"/>
                <a:cs typeface="+mn-lt"/>
              </a:rPr>
              <a:t>він</a:t>
            </a:r>
            <a:r>
              <a:rPr lang="pl-PL" sz="2000" dirty="0">
                <a:ea typeface="+mn-lt"/>
                <a:cs typeface="+mn-lt"/>
              </a:rPr>
              <a:t> </a:t>
            </a:r>
            <a:r>
              <a:rPr lang="pl-PL" sz="2000" dirty="0" err="1">
                <a:ea typeface="+mn-lt"/>
                <a:cs typeface="+mn-lt"/>
              </a:rPr>
              <a:t>має</a:t>
            </a:r>
            <a:r>
              <a:rPr lang="pl-PL" sz="2000" dirty="0">
                <a:ea typeface="+mn-lt"/>
                <a:cs typeface="+mn-lt"/>
              </a:rPr>
              <a:t> </a:t>
            </a:r>
            <a:r>
              <a:rPr lang="pl-PL" sz="2000" dirty="0" err="1">
                <a:ea typeface="+mn-lt"/>
                <a:cs typeface="+mn-lt"/>
              </a:rPr>
              <a:t>багату</a:t>
            </a:r>
            <a:r>
              <a:rPr lang="pl-PL" sz="2000" dirty="0">
                <a:ea typeface="+mn-lt"/>
                <a:cs typeface="+mn-lt"/>
              </a:rPr>
              <a:t> </a:t>
            </a:r>
            <a:r>
              <a:rPr lang="pl-PL" sz="2000" dirty="0" err="1">
                <a:ea typeface="+mn-lt"/>
                <a:cs typeface="+mn-lt"/>
              </a:rPr>
              <a:t>історію</a:t>
            </a:r>
            <a:r>
              <a:rPr lang="pl-PL" sz="2000" dirty="0">
                <a:ea typeface="+mn-lt"/>
                <a:cs typeface="+mn-lt"/>
              </a:rPr>
              <a:t>, </a:t>
            </a:r>
            <a:r>
              <a:rPr lang="pl-PL" sz="2000" dirty="0" err="1">
                <a:ea typeface="+mn-lt"/>
                <a:cs typeface="+mn-lt"/>
              </a:rPr>
              <a:t>багато</a:t>
            </a:r>
            <a:r>
              <a:rPr lang="pl-PL" sz="2000" dirty="0">
                <a:ea typeface="+mn-lt"/>
                <a:cs typeface="+mn-lt"/>
              </a:rPr>
              <a:t> </a:t>
            </a:r>
            <a:r>
              <a:rPr lang="pl-PL" sz="2000" dirty="0" err="1">
                <a:ea typeface="+mn-lt"/>
                <a:cs typeface="+mn-lt"/>
              </a:rPr>
              <a:t>пам'яток</a:t>
            </a:r>
            <a:r>
              <a:rPr lang="pl-PL" sz="2000" dirty="0">
                <a:ea typeface="+mn-lt"/>
                <a:cs typeface="+mn-lt"/>
              </a:rPr>
              <a:t> і є </a:t>
            </a:r>
            <a:r>
              <a:rPr lang="pl-PL" sz="2000" dirty="0" err="1">
                <a:ea typeface="+mn-lt"/>
                <a:cs typeface="+mn-lt"/>
              </a:rPr>
              <a:t>прекрасним</a:t>
            </a:r>
            <a:r>
              <a:rPr lang="pl-PL" sz="2000" dirty="0">
                <a:ea typeface="+mn-lt"/>
                <a:cs typeface="+mn-lt"/>
              </a:rPr>
              <a:t> </a:t>
            </a:r>
            <a:r>
              <a:rPr lang="pl-PL" sz="2000" dirty="0" err="1">
                <a:ea typeface="+mn-lt"/>
                <a:cs typeface="+mn-lt"/>
              </a:rPr>
              <a:t>містом</a:t>
            </a:r>
            <a:r>
              <a:rPr lang="pl-PL" sz="2000" dirty="0">
                <a:ea typeface="+mn-lt"/>
                <a:cs typeface="+mn-lt"/>
              </a:rPr>
              <a:t>. У </a:t>
            </a:r>
            <a:r>
              <a:rPr lang="pl-PL" sz="2000" dirty="0" err="1">
                <a:ea typeface="+mn-lt"/>
                <a:cs typeface="+mn-lt"/>
              </a:rPr>
              <a:t>місті</a:t>
            </a:r>
            <a:r>
              <a:rPr lang="pl-PL" sz="2000" dirty="0">
                <a:ea typeface="+mn-lt"/>
                <a:cs typeface="+mn-lt"/>
              </a:rPr>
              <a:t> </a:t>
            </a:r>
            <a:r>
              <a:rPr lang="pl-PL" sz="2000" dirty="0" err="1">
                <a:ea typeface="+mn-lt"/>
                <a:cs typeface="+mn-lt"/>
              </a:rPr>
              <a:t>багато</a:t>
            </a:r>
            <a:r>
              <a:rPr lang="pl-PL" sz="2000" dirty="0">
                <a:ea typeface="+mn-lt"/>
                <a:cs typeface="+mn-lt"/>
              </a:rPr>
              <a:t> </a:t>
            </a:r>
            <a:r>
              <a:rPr lang="pl-PL" sz="2000" dirty="0" err="1">
                <a:ea typeface="+mn-lt"/>
                <a:cs typeface="+mn-lt"/>
              </a:rPr>
              <a:t>православних</a:t>
            </a:r>
            <a:r>
              <a:rPr lang="pl-PL" sz="2000" dirty="0">
                <a:ea typeface="+mn-lt"/>
                <a:cs typeface="+mn-lt"/>
              </a:rPr>
              <a:t> </a:t>
            </a:r>
            <a:r>
              <a:rPr lang="pl-PL" sz="2000" dirty="0" err="1">
                <a:ea typeface="+mn-lt"/>
                <a:cs typeface="+mn-lt"/>
              </a:rPr>
              <a:t>церков</a:t>
            </a:r>
            <a:r>
              <a:rPr lang="pl-PL" sz="2000" dirty="0">
                <a:ea typeface="+mn-lt"/>
                <a:cs typeface="+mn-lt"/>
              </a:rPr>
              <a:t>, </a:t>
            </a:r>
            <a:r>
              <a:rPr lang="pl-PL" sz="2000" dirty="0" err="1">
                <a:ea typeface="+mn-lt"/>
                <a:cs typeface="+mn-lt"/>
              </a:rPr>
              <a:t>церков</a:t>
            </a:r>
            <a:r>
              <a:rPr lang="pl-PL" sz="2000" dirty="0">
                <a:ea typeface="+mn-lt"/>
                <a:cs typeface="+mn-lt"/>
              </a:rPr>
              <a:t>, </a:t>
            </a:r>
            <a:r>
              <a:rPr lang="pl-PL" sz="2000" dirty="0" err="1">
                <a:ea typeface="+mn-lt"/>
                <a:cs typeface="+mn-lt"/>
              </a:rPr>
              <a:t>монастирів</a:t>
            </a:r>
            <a:r>
              <a:rPr lang="pl-PL" sz="2000" dirty="0">
                <a:ea typeface="+mn-lt"/>
                <a:cs typeface="+mn-lt"/>
              </a:rPr>
              <a:t> і </a:t>
            </a:r>
            <a:r>
              <a:rPr lang="pl-PL" sz="2000" dirty="0" err="1">
                <a:ea typeface="+mn-lt"/>
                <a:cs typeface="+mn-lt"/>
              </a:rPr>
              <a:t>замків</a:t>
            </a:r>
            <a:r>
              <a:rPr lang="pl-PL" sz="2000" dirty="0">
                <a:ea typeface="+mn-lt"/>
                <a:cs typeface="+mn-lt"/>
              </a:rPr>
              <a:t>. </a:t>
            </a:r>
            <a:r>
              <a:rPr lang="pl-PL" sz="2000" dirty="0" err="1">
                <a:ea typeface="+mn-lt"/>
                <a:cs typeface="+mn-lt"/>
              </a:rPr>
              <a:t>Варто</a:t>
            </a:r>
            <a:r>
              <a:rPr lang="pl-PL" sz="2000" dirty="0">
                <a:ea typeface="+mn-lt"/>
                <a:cs typeface="+mn-lt"/>
              </a:rPr>
              <a:t> </a:t>
            </a:r>
            <a:r>
              <a:rPr lang="pl-PL" sz="2000" dirty="0" err="1">
                <a:ea typeface="+mn-lt"/>
                <a:cs typeface="+mn-lt"/>
              </a:rPr>
              <a:t>спробувати</a:t>
            </a:r>
            <a:r>
              <a:rPr lang="pl-PL" sz="2000" dirty="0">
                <a:ea typeface="+mn-lt"/>
                <a:cs typeface="+mn-lt"/>
              </a:rPr>
              <a:t> </a:t>
            </a:r>
            <a:r>
              <a:rPr lang="pl-PL" sz="2000" dirty="0" err="1">
                <a:ea typeface="+mn-lt"/>
                <a:cs typeface="+mn-lt"/>
              </a:rPr>
              <a:t>побувати</a:t>
            </a:r>
            <a:r>
              <a:rPr lang="pl-PL" sz="2000" dirty="0">
                <a:ea typeface="+mn-lt"/>
                <a:cs typeface="+mn-lt"/>
              </a:rPr>
              <a:t> </a:t>
            </a:r>
            <a:r>
              <a:rPr lang="pl-PL" sz="2000" dirty="0" err="1">
                <a:ea typeface="+mn-lt"/>
                <a:cs typeface="+mn-lt"/>
              </a:rPr>
              <a:t>саме</a:t>
            </a:r>
            <a:r>
              <a:rPr lang="pl-PL" sz="2000" dirty="0">
                <a:ea typeface="+mn-lt"/>
                <a:cs typeface="+mn-lt"/>
              </a:rPr>
              <a:t> в </a:t>
            </a:r>
            <a:r>
              <a:rPr lang="pl-PL" sz="2000" dirty="0" err="1">
                <a:ea typeface="+mn-lt"/>
                <a:cs typeface="+mn-lt"/>
              </a:rPr>
              <a:t>цьому</a:t>
            </a:r>
            <a:r>
              <a:rPr lang="pl-PL" sz="2000" dirty="0">
                <a:ea typeface="+mn-lt"/>
                <a:cs typeface="+mn-lt"/>
              </a:rPr>
              <a:t> </a:t>
            </a:r>
            <a:r>
              <a:rPr lang="pl-PL" sz="2000" dirty="0" err="1">
                <a:ea typeface="+mn-lt"/>
                <a:cs typeface="+mn-lt"/>
              </a:rPr>
              <a:t>місці</a:t>
            </a:r>
            <a:r>
              <a:rPr lang="pl-PL" sz="2000" dirty="0">
                <a:ea typeface="+mn-lt"/>
                <a:cs typeface="+mn-lt"/>
              </a:rPr>
              <a:t>.</a:t>
            </a:r>
            <a:endParaRPr lang="pl-PL" sz="2000" dirty="0"/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A4DFED6F-218B-48BB-6D9C-9EBE5605C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55788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AB63B16-918F-32A5-D0BA-F96B688D5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368" y="371719"/>
            <a:ext cx="6125964" cy="1906863"/>
          </a:xfrm>
        </p:spPr>
        <p:txBody>
          <a:bodyPr anchor="b">
            <a:normAutofit/>
          </a:bodyPr>
          <a:lstStyle/>
          <a:p>
            <a:r>
              <a:rPr lang="pl-PL" b="1" dirty="0" err="1">
                <a:ea typeface="+mj-lt"/>
                <a:cs typeface="+mj-lt"/>
              </a:rPr>
              <a:t>Національна</a:t>
            </a:r>
            <a:r>
              <a:rPr lang="pl-PL" b="1" dirty="0">
                <a:ea typeface="+mj-lt"/>
                <a:cs typeface="+mj-lt"/>
              </a:rPr>
              <a:t> </a:t>
            </a:r>
            <a:r>
              <a:rPr lang="pl-PL" b="1" dirty="0" err="1">
                <a:ea typeface="+mj-lt"/>
                <a:cs typeface="+mj-lt"/>
              </a:rPr>
              <a:t>кухня</a:t>
            </a:r>
            <a:r>
              <a:rPr lang="pl-PL" b="1" dirty="0">
                <a:ea typeface="+mj-lt"/>
                <a:cs typeface="+mj-lt"/>
              </a:rPr>
              <a:t> </a:t>
            </a:r>
            <a:r>
              <a:rPr lang="pl-PL" b="1" dirty="0" err="1">
                <a:ea typeface="+mj-lt"/>
                <a:cs typeface="+mj-lt"/>
              </a:rPr>
              <a:t>України</a:t>
            </a:r>
            <a:endParaRPr lang="pl-PL" dirty="0" err="1">
              <a:ea typeface="+mj-lt"/>
              <a:cs typeface="+mj-lt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9D599C8-4300-28AE-C952-1F24594E3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368" y="2711395"/>
            <a:ext cx="4114801" cy="34655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err="1">
                <a:latin typeface="Calibri"/>
                <a:cs typeface="Calibri"/>
              </a:rPr>
              <a:t>Cолянка</a:t>
            </a:r>
            <a:endParaRPr lang="en-US" sz="3200" err="1"/>
          </a:p>
          <a:p>
            <a:r>
              <a:rPr lang="en-US" sz="3200" dirty="0" err="1">
                <a:latin typeface="Calibri"/>
                <a:cs typeface="Calibri"/>
              </a:rPr>
              <a:t>Пироги</a:t>
            </a:r>
            <a:r>
              <a:rPr lang="en-US" sz="3200" dirty="0">
                <a:latin typeface="Calibri"/>
                <a:cs typeface="Calibri"/>
              </a:rPr>
              <a:t> </a:t>
            </a:r>
            <a:r>
              <a:rPr lang="en-US" sz="3200" dirty="0" err="1">
                <a:latin typeface="Calibri"/>
                <a:cs typeface="Calibri"/>
              </a:rPr>
              <a:t>руські</a:t>
            </a:r>
          </a:p>
          <a:p>
            <a:r>
              <a:rPr lang="en-US" sz="3200" dirty="0" err="1">
                <a:latin typeface="Calibri"/>
                <a:cs typeface="Calibri"/>
              </a:rPr>
              <a:t>Вареники</a:t>
            </a:r>
            <a:endParaRPr lang="en-US" sz="3200" dirty="0" err="1"/>
          </a:p>
        </p:txBody>
      </p:sp>
      <p:pic>
        <p:nvPicPr>
          <p:cNvPr id="7" name="Obraz 6" descr="Obraz zawierający jedzenie, talerz, danie, Kuchnia&#10;&#10;Opis wygenerowany automatycznie">
            <a:extLst>
              <a:ext uri="{FF2B5EF4-FFF2-40B4-BE49-F238E27FC236}">
                <a16:creationId xmlns:a16="http://schemas.microsoft.com/office/drawing/2014/main" id="{8A4E3FF6-7A44-2818-744B-72E71C4F0A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74" r="-4" b="-4"/>
          <a:stretch/>
        </p:blipFill>
        <p:spPr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  <a:ln>
            <a:solidFill>
              <a:schemeClr val="accent4"/>
            </a:solidFill>
          </a:ln>
        </p:spPr>
      </p:pic>
      <p:pic>
        <p:nvPicPr>
          <p:cNvPr id="8" name="Obraz 7" descr="Obraz zawierający jedzenie, Kuchnia, talerz, danie&#10;&#10;Opis wygenerowany automatycznie">
            <a:extLst>
              <a:ext uri="{FF2B5EF4-FFF2-40B4-BE49-F238E27FC236}">
                <a16:creationId xmlns:a16="http://schemas.microsoft.com/office/drawing/2014/main" id="{431DE593-A01E-0A55-096E-EE8C8CF368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18" r="18371" b="4"/>
          <a:stretch/>
        </p:blipFill>
        <p:spPr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  <a:ln>
            <a:solidFill>
              <a:schemeClr val="accent4"/>
            </a:solidFill>
          </a:ln>
        </p:spPr>
      </p:pic>
      <p:pic>
        <p:nvPicPr>
          <p:cNvPr id="6" name="Symbol zastępczy zawartości 5" descr="Obraz zawierający jedzenie, danie, miska, zupa&#10;&#10;Opis wygenerowany automatycznie">
            <a:extLst>
              <a:ext uri="{FF2B5EF4-FFF2-40B4-BE49-F238E27FC236}">
                <a16:creationId xmlns:a16="http://schemas.microsoft.com/office/drawing/2014/main" id="{8FADCD0A-DF83-9A44-0686-BB6D26BD54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35" r="3" b="5859"/>
          <a:stretch/>
        </p:blipFill>
        <p:spPr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  <a:ln>
            <a:solidFill>
              <a:schemeClr val="accent4"/>
            </a:solidFill>
          </a:ln>
        </p:spPr>
      </p:pic>
      <p:sp>
        <p:nvSpPr>
          <p:cNvPr id="10" name="Rectangle 17">
            <a:extLst>
              <a:ext uri="{FF2B5EF4-FFF2-40B4-BE49-F238E27FC236}">
                <a16:creationId xmlns:a16="http://schemas.microsoft.com/office/drawing/2014/main" id="{6735A026-02FF-D234-98A7-DB2CBABC6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94940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ymbol zastępczy zawartości 3" descr="Obraz zawierający jedzenie, talerz, Kuchnia, danie&#10;&#10;Opis wygenerowany automatycznie">
            <a:extLst>
              <a:ext uri="{FF2B5EF4-FFF2-40B4-BE49-F238E27FC236}">
                <a16:creationId xmlns:a16="http://schemas.microsoft.com/office/drawing/2014/main" id="{92F79482-C78D-2667-D315-B691874144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" r="-1" b="5012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  <a:ln>
            <a:solidFill>
              <a:schemeClr val="accent4"/>
            </a:solidFill>
          </a:ln>
        </p:spPr>
      </p:pic>
      <p:pic>
        <p:nvPicPr>
          <p:cNvPr id="5" name="Obraz 4" descr="Obraz zawierający jedzenie, stół, talerz, Kuchnia&#10;&#10;Opis wygenerowany automatycznie">
            <a:extLst>
              <a:ext uri="{FF2B5EF4-FFF2-40B4-BE49-F238E27FC236}">
                <a16:creationId xmlns:a16="http://schemas.microsoft.com/office/drawing/2014/main" id="{5B81E436-BEC5-396A-E1A7-7B731FB2FB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043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  <a:ln>
            <a:solidFill>
              <a:schemeClr val="accent4"/>
            </a:solidFill>
          </a:ln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4758D15-C0BE-6C65-1914-BAF74DA61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anchor="ctr">
            <a:normAutofit/>
          </a:bodyPr>
          <a:lstStyle/>
          <a:p>
            <a:r>
              <a:rPr lang="pl-PL" sz="2600" b="1">
                <a:ea typeface="+mj-lt"/>
                <a:cs typeface="+mj-lt"/>
              </a:rPr>
              <a:t>Регіональна кухня Волинської області</a:t>
            </a:r>
            <a:endParaRPr lang="pl-PL" sz="26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DAD9D78-0B3D-7B48-467D-F796F442C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171"/>
            <a:ext cx="2804504" cy="39187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err="1">
                <a:ea typeface="+mn-lt"/>
                <a:cs typeface="+mn-lt"/>
              </a:rPr>
              <a:t>Волинські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галушки</a:t>
            </a:r>
            <a:endParaRPr lang="en-US" sz="2400"/>
          </a:p>
          <a:p>
            <a:r>
              <a:rPr lang="en-US" sz="2400" err="1">
                <a:ea typeface="+mn-lt"/>
                <a:cs typeface="+mn-lt"/>
              </a:rPr>
              <a:t>Волинські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сліпи</a:t>
            </a:r>
            <a:endParaRPr lang="en-US" sz="2400" err="1"/>
          </a:p>
        </p:txBody>
      </p:sp>
    </p:spTree>
    <p:extLst>
      <p:ext uri="{BB962C8B-B14F-4D97-AF65-F5344CB8AC3E}">
        <p14:creationId xmlns:p14="http://schemas.microsoft.com/office/powerpoint/2010/main" val="2123040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EF4CB1B7-AF26-4C13-8E7D-0489A31E4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9A6B5CE-CB1D-48EE-8B43-E952235C8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3F3EAA5-4E15-400B-BBA3-82B3F49A2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2BA2E40-BE9B-4C54-9CDD-40EE804CC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0DA909B4-15FF-46A6-8A7F-7AEF977FE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517897"/>
            <a:ext cx="11111729" cy="58579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0147275-142D-8D2B-C0B0-1AAE67023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025" y="922644"/>
            <a:ext cx="5040285" cy="116958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2800" b="1">
                <a:ea typeface="+mj-lt"/>
                <a:cs typeface="+mj-lt"/>
              </a:rPr>
              <a:t>Відомі люди України у галузі культури, науки, спорту, історії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55714" y="2263365"/>
            <a:ext cx="49377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202E0A4-6591-8AAD-346D-7CAE2BF4D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715" y="2508105"/>
            <a:ext cx="5040285" cy="363249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2000" b="1" dirty="0" err="1">
                <a:ea typeface="+mn-lt"/>
                <a:cs typeface="+mn-lt"/>
              </a:rPr>
              <a:t>Тарас</a:t>
            </a:r>
            <a:r>
              <a:rPr lang="pl-PL" sz="2000" b="1" dirty="0">
                <a:ea typeface="+mn-lt"/>
                <a:cs typeface="+mn-lt"/>
              </a:rPr>
              <a:t> </a:t>
            </a:r>
            <a:r>
              <a:rPr lang="pl-PL" sz="2000" b="1" dirty="0" err="1">
                <a:ea typeface="+mn-lt"/>
                <a:cs typeface="+mn-lt"/>
              </a:rPr>
              <a:t>Григорович</a:t>
            </a:r>
            <a:r>
              <a:rPr lang="pl-PL" sz="2000" b="1" dirty="0">
                <a:ea typeface="+mn-lt"/>
                <a:cs typeface="+mn-lt"/>
              </a:rPr>
              <a:t> </a:t>
            </a:r>
            <a:r>
              <a:rPr lang="pl-PL" sz="2000" b="1" dirty="0" err="1">
                <a:ea typeface="+mn-lt"/>
                <a:cs typeface="+mn-lt"/>
              </a:rPr>
              <a:t>Шевченко</a:t>
            </a:r>
            <a:r>
              <a:rPr lang="pl-PL" sz="2000" dirty="0">
                <a:ea typeface="+mn-lt"/>
                <a:cs typeface="+mn-lt"/>
              </a:rPr>
              <a:t> – </a:t>
            </a:r>
            <a:r>
              <a:rPr lang="pl-PL" sz="2000" dirty="0" err="1">
                <a:ea typeface="+mn-lt"/>
                <a:cs typeface="+mn-lt"/>
              </a:rPr>
              <a:t>український</a:t>
            </a:r>
            <a:r>
              <a:rPr lang="pl-PL" sz="2000" dirty="0">
                <a:ea typeface="+mn-lt"/>
                <a:cs typeface="+mn-lt"/>
              </a:rPr>
              <a:t> </a:t>
            </a:r>
            <a:r>
              <a:rPr lang="pl-PL" sz="2000" dirty="0" err="1">
                <a:ea typeface="+mn-lt"/>
                <a:cs typeface="+mn-lt"/>
              </a:rPr>
              <a:t>поет</a:t>
            </a:r>
            <a:r>
              <a:rPr lang="pl-PL" sz="2000" dirty="0">
                <a:ea typeface="+mn-lt"/>
                <a:cs typeface="+mn-lt"/>
              </a:rPr>
              <a:t>, </a:t>
            </a:r>
            <a:r>
              <a:rPr lang="pl-PL" sz="2000" dirty="0" err="1">
                <a:ea typeface="+mn-lt"/>
                <a:cs typeface="+mn-lt"/>
              </a:rPr>
              <a:t>прозаїк</a:t>
            </a:r>
            <a:r>
              <a:rPr lang="pl-PL" sz="2000" dirty="0">
                <a:ea typeface="+mn-lt"/>
                <a:cs typeface="+mn-lt"/>
              </a:rPr>
              <a:t>, </a:t>
            </a:r>
            <a:r>
              <a:rPr lang="pl-PL" sz="2000" dirty="0" err="1">
                <a:ea typeface="+mn-lt"/>
                <a:cs typeface="+mn-lt"/>
              </a:rPr>
              <a:t>мислитель</a:t>
            </a:r>
            <a:endParaRPr lang="pl-PL" sz="2000" dirty="0" err="1"/>
          </a:p>
          <a:p>
            <a:r>
              <a:rPr lang="pl-PL" sz="2000" b="1" dirty="0" err="1">
                <a:ea typeface="+mn-lt"/>
                <a:cs typeface="+mn-lt"/>
              </a:rPr>
              <a:t>Сергій</a:t>
            </a:r>
            <a:r>
              <a:rPr lang="pl-PL" sz="2000" b="1" dirty="0">
                <a:ea typeface="+mn-lt"/>
                <a:cs typeface="+mn-lt"/>
              </a:rPr>
              <a:t> </a:t>
            </a:r>
            <a:r>
              <a:rPr lang="pl-PL" sz="2000" b="1" dirty="0" err="1">
                <a:ea typeface="+mn-lt"/>
                <a:cs typeface="+mn-lt"/>
              </a:rPr>
              <a:t>Назарович</a:t>
            </a:r>
            <a:r>
              <a:rPr lang="pl-PL" sz="2000" b="1" dirty="0">
                <a:ea typeface="+mn-lt"/>
                <a:cs typeface="+mn-lt"/>
              </a:rPr>
              <a:t> </a:t>
            </a:r>
            <a:r>
              <a:rPr lang="pl-PL" sz="2000" b="1" dirty="0" err="1">
                <a:ea typeface="+mn-lt"/>
                <a:cs typeface="+mn-lt"/>
              </a:rPr>
              <a:t>Бубка</a:t>
            </a:r>
            <a:r>
              <a:rPr lang="pl-PL" sz="2000" dirty="0">
                <a:ea typeface="+mn-lt"/>
                <a:cs typeface="+mn-lt"/>
              </a:rPr>
              <a:t> - </a:t>
            </a:r>
            <a:r>
              <a:rPr lang="pl-PL" sz="2000" dirty="0" err="1">
                <a:ea typeface="+mn-lt"/>
                <a:cs typeface="+mn-lt"/>
              </a:rPr>
              <a:t>український</a:t>
            </a:r>
            <a:r>
              <a:rPr lang="pl-PL" sz="2000" dirty="0">
                <a:ea typeface="+mn-lt"/>
                <a:cs typeface="+mn-lt"/>
              </a:rPr>
              <a:t> </a:t>
            </a:r>
            <a:r>
              <a:rPr lang="pl-PL" sz="2000" dirty="0" err="1">
                <a:ea typeface="+mn-lt"/>
                <a:cs typeface="+mn-lt"/>
              </a:rPr>
              <a:t>легкоатлет</a:t>
            </a:r>
            <a:r>
              <a:rPr lang="pl-PL" sz="2000" dirty="0">
                <a:ea typeface="+mn-lt"/>
                <a:cs typeface="+mn-lt"/>
              </a:rPr>
              <a:t> (</a:t>
            </a:r>
            <a:r>
              <a:rPr lang="pl-PL" sz="2000" dirty="0" err="1">
                <a:ea typeface="+mn-lt"/>
                <a:cs typeface="+mn-lt"/>
              </a:rPr>
              <a:t>стрибки</a:t>
            </a:r>
            <a:r>
              <a:rPr lang="pl-PL" sz="2000" dirty="0">
                <a:ea typeface="+mn-lt"/>
                <a:cs typeface="+mn-lt"/>
              </a:rPr>
              <a:t> </a:t>
            </a:r>
            <a:r>
              <a:rPr lang="pl-PL" sz="2000" dirty="0" err="1">
                <a:ea typeface="+mn-lt"/>
                <a:cs typeface="+mn-lt"/>
              </a:rPr>
              <a:t>із</a:t>
            </a:r>
            <a:r>
              <a:rPr lang="pl-PL" sz="2000" dirty="0">
                <a:ea typeface="+mn-lt"/>
                <a:cs typeface="+mn-lt"/>
              </a:rPr>
              <a:t> </a:t>
            </a:r>
            <a:r>
              <a:rPr lang="pl-PL" sz="2000" dirty="0" err="1">
                <a:ea typeface="+mn-lt"/>
                <a:cs typeface="+mn-lt"/>
              </a:rPr>
              <a:t>жердиною</a:t>
            </a:r>
            <a:r>
              <a:rPr lang="pl-PL" sz="2000" dirty="0">
                <a:ea typeface="+mn-lt"/>
                <a:cs typeface="+mn-lt"/>
              </a:rPr>
              <a:t>)</a:t>
            </a:r>
            <a:endParaRPr lang="pl-PL" sz="2000" dirty="0"/>
          </a:p>
          <a:p>
            <a:r>
              <a:rPr lang="pl-PL" sz="2000" b="1" dirty="0" err="1">
                <a:ea typeface="+mn-lt"/>
                <a:cs typeface="+mn-lt"/>
              </a:rPr>
              <a:t>Руслана</a:t>
            </a:r>
            <a:r>
              <a:rPr lang="pl-PL" sz="2000" b="1" dirty="0">
                <a:ea typeface="+mn-lt"/>
                <a:cs typeface="+mn-lt"/>
              </a:rPr>
              <a:t> </a:t>
            </a:r>
            <a:r>
              <a:rPr lang="pl-PL" sz="2000" b="1" dirty="0" err="1">
                <a:ea typeface="+mn-lt"/>
                <a:cs typeface="+mn-lt"/>
              </a:rPr>
              <a:t>Степанівна</a:t>
            </a:r>
            <a:r>
              <a:rPr lang="pl-PL" sz="2000" b="1" dirty="0">
                <a:ea typeface="+mn-lt"/>
                <a:cs typeface="+mn-lt"/>
              </a:rPr>
              <a:t> </a:t>
            </a:r>
            <a:r>
              <a:rPr lang="pl-PL" sz="2000" b="1" dirty="0" err="1">
                <a:ea typeface="+mn-lt"/>
                <a:cs typeface="+mn-lt"/>
              </a:rPr>
              <a:t>Лижичко</a:t>
            </a:r>
            <a:r>
              <a:rPr lang="pl-PL" sz="2000" dirty="0">
                <a:ea typeface="+mn-lt"/>
                <a:cs typeface="+mn-lt"/>
              </a:rPr>
              <a:t> - </a:t>
            </a:r>
            <a:r>
              <a:rPr lang="pl-PL" sz="2000" dirty="0" err="1">
                <a:ea typeface="+mn-lt"/>
                <a:cs typeface="+mn-lt"/>
              </a:rPr>
              <a:t>українська</a:t>
            </a:r>
            <a:r>
              <a:rPr lang="pl-PL" sz="2000" dirty="0">
                <a:ea typeface="+mn-lt"/>
                <a:cs typeface="+mn-lt"/>
              </a:rPr>
              <a:t> </a:t>
            </a:r>
            <a:r>
              <a:rPr lang="pl-PL" sz="2000" dirty="0" err="1">
                <a:ea typeface="+mn-lt"/>
                <a:cs typeface="+mn-lt"/>
              </a:rPr>
              <a:t>співачка</a:t>
            </a:r>
            <a:r>
              <a:rPr lang="pl-PL" sz="2000" dirty="0">
                <a:ea typeface="+mn-lt"/>
                <a:cs typeface="+mn-lt"/>
              </a:rPr>
              <a:t>, </a:t>
            </a:r>
            <a:r>
              <a:rPr lang="pl-PL" sz="2000" dirty="0" err="1">
                <a:ea typeface="+mn-lt"/>
                <a:cs typeface="+mn-lt"/>
              </a:rPr>
              <a:t>піаністка</a:t>
            </a:r>
            <a:r>
              <a:rPr lang="pl-PL" sz="2000" dirty="0">
                <a:ea typeface="+mn-lt"/>
                <a:cs typeface="+mn-lt"/>
              </a:rPr>
              <a:t>, </a:t>
            </a:r>
            <a:r>
              <a:rPr lang="pl-PL" sz="2000" dirty="0" err="1">
                <a:ea typeface="+mn-lt"/>
                <a:cs typeface="+mn-lt"/>
              </a:rPr>
              <a:t>диригентка</a:t>
            </a:r>
            <a:r>
              <a:rPr lang="pl-PL" sz="2000" dirty="0">
                <a:ea typeface="+mn-lt"/>
                <a:cs typeface="+mn-lt"/>
              </a:rPr>
              <a:t>, </a:t>
            </a:r>
            <a:r>
              <a:rPr lang="pl-PL" sz="2000" dirty="0" err="1">
                <a:ea typeface="+mn-lt"/>
                <a:cs typeface="+mn-lt"/>
              </a:rPr>
              <a:t>танцюристка</a:t>
            </a:r>
            <a:endParaRPr lang="pl-PL" sz="2000" dirty="0">
              <a:ea typeface="+mn-lt"/>
              <a:cs typeface="+mn-lt"/>
            </a:endParaRPr>
          </a:p>
        </p:txBody>
      </p:sp>
      <p:pic>
        <p:nvPicPr>
          <p:cNvPr id="4" name="Obraz 3" descr="Obraz zawierający Ludzka twarz, uśmiech, osoba, ubrania&#10;&#10;Opis wygenerowany automatycznie">
            <a:extLst>
              <a:ext uri="{FF2B5EF4-FFF2-40B4-BE49-F238E27FC236}">
                <a16:creationId xmlns:a16="http://schemas.microsoft.com/office/drawing/2014/main" id="{951DED53-34B6-C690-F8C5-DD57DDFD7E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1899"/>
          <a:stretch/>
        </p:blipFill>
        <p:spPr>
          <a:xfrm>
            <a:off x="6946667" y="774285"/>
            <a:ext cx="4389120" cy="2581173"/>
          </a:xfrm>
          <a:prstGeom prst="rect">
            <a:avLst/>
          </a:prstGeom>
        </p:spPr>
      </p:pic>
      <p:pic>
        <p:nvPicPr>
          <p:cNvPr id="5" name="Obraz 4" descr="Obraz zawierający osoba, sport, Sporty, lekkoatletyka&#10;&#10;Opis wygenerowany automatycznie">
            <a:extLst>
              <a:ext uri="{FF2B5EF4-FFF2-40B4-BE49-F238E27FC236}">
                <a16:creationId xmlns:a16="http://schemas.microsoft.com/office/drawing/2014/main" id="{56F6F484-88E2-540F-9A07-20A71F6196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14772"/>
          <a:stretch/>
        </p:blipFill>
        <p:spPr>
          <a:xfrm>
            <a:off x="6946667" y="3575074"/>
            <a:ext cx="4389120" cy="258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78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11" y="809907"/>
            <a:ext cx="1291642" cy="429215"/>
            <a:chOff x="2504802" y="1755501"/>
            <a:chExt cx="1598829" cy="531293"/>
          </a:xfrm>
          <a:solidFill>
            <a:schemeClr val="bg1">
              <a:alpha val="99000"/>
            </a:schemeClr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99A7A058-C1CE-4860-96CB-6EAF9DEF7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5452" y="3074904"/>
            <a:ext cx="3432303" cy="3432303"/>
          </a:xfrm>
          <a:prstGeom prst="ellipse">
            <a:avLst/>
          </a:prstGeom>
          <a:solidFill>
            <a:srgbClr val="FFFFFF">
              <a:alpha val="2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214B226-9840-4638-9B40-1BA7E5F52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5452" y="3074904"/>
            <a:ext cx="3432303" cy="3432303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7F6E9F1-F0E1-442E-B824-A1ADD42CD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5452" y="3074904"/>
            <a:ext cx="3432303" cy="3432303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9FFD97F-40E1-45B3-9A51-E14CA4A4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3052" y="2922504"/>
            <a:ext cx="3526982" cy="3526982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aphic 4">
            <a:extLst>
              <a:ext uri="{FF2B5EF4-FFF2-40B4-BE49-F238E27FC236}">
                <a16:creationId xmlns:a16="http://schemas.microsoft.com/office/drawing/2014/main" id="{5468B3A9-705E-43C3-A742-0619B0D8F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24416" y="5041342"/>
            <a:ext cx="1330536" cy="1330521"/>
            <a:chOff x="5734037" y="3067039"/>
            <a:chExt cx="724483" cy="724489"/>
          </a:xfrm>
          <a:solidFill>
            <a:schemeClr val="bg1"/>
          </a:solidFill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9D439AD-5D67-497C-B831-D17FC3E59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3F54BF2-C71C-45C5-9408-3B5E011B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BBABE17-DB56-44AB-934B-63C07C79F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B483D20-A128-4076-AF54-88646172B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5EFA818-FDDA-49E9-B11F-E9DC1854A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A1F8728-F8F7-4828-A718-A15E7663E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DA1F73F-AA1D-41D7-BAAB-292FD94A3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9441DEA-C85E-4B9C-A48D-8437854C4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5EBAA20-1368-4495-8D7C-820FAD8E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0FB92591-626C-4D2B-A3E6-EC8742D67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392448D-513F-4528-9D8D-A151982041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1946BAE-1546-4EA4-A108-A799BF5D2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2A8EC93-6A35-4D37-A8CB-59362BF8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AFC3ECA2-E914-4D83-ABF9-B9FFD96E9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712B1108-9AAC-4F10-A64F-0D6963E51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84CDA0C-B2AB-4791-83B1-C053C061D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857BF6B-E0CA-49C0-8827-B44CE8B9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D7B06A7-ADDF-4F27-B11F-08422FC18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8B0DA6C-71D7-4FCB-AE4C-035E0ADB5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B078173-ADFB-480D-91A4-4D71C0109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AA4027A-C97B-4C9A-B04C-EBE21122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06DA92D-C6D0-4C7D-98CF-D9576912E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D6601653-3941-4C9B-BD39-62EECE23A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2BC4A394-4FFE-4BFE-9A59-2B624E07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EB4EABA5-FDCF-4F6F-8FF1-6FDFF505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10F3C940-2320-488A-B24C-AB0A4FB5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F525BA82-37D8-47ED-AFF6-AE57124A4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C2D78955-C80F-4DA3-83AA-D28A5A6FA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C23DAAC-7C06-4012-8CBB-8E3126B68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0D19F80-DC80-49EC-8EDD-7889092C1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11F50BB3-EA39-4693-BAE1-1101EF0A4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00EFD45B-69A8-47F6-A5BF-779F7EB49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9E53C464-7272-4EBC-830B-CB29A9698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6BF10CE-C2AD-487A-9402-8D5C746E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064C7FE-F8EB-47EF-97FA-348A52059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991C553-06A1-4F26-BBBC-80F7E11E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BCE9C081-2191-4C84-956E-F106BB01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292F6F03-BC34-40C6-8F17-7A169CD72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5101B80-7351-4F0F-AB7D-3E40B4D26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570EE1D-95AC-4660-8E96-7C8A36FEB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85D9A56-2D15-4E0A-B981-E168F090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8D0BA2F-9273-4EAA-AD17-C4EFE1140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512CC54E-7976-4DC9-984C-45C2A23A7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8A3FC72-9FF9-41F6-97E0-45A0FEE94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48918C16-C9B6-40D5-93A0-DB547B644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05612C6-4858-4854-A3D3-90CF1E1C7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A8E88D77-C726-4008-849C-DA7361F88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24CFE7CA-C955-4365-90C3-6272CB9A3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38B43FC8-B81C-490A-A346-4C6235DA8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14D0221-0C97-4C71-B535-7506956EF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D0C44EA-BD25-49A3-9EB8-9D8DED7C1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3C9CCF2-15CC-4F7D-87F5-7FFEBAC9C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8AA321D8-1D2C-472C-A2DB-EBB74498D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24680C1-4BB5-45DB-A558-82514418C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C94F4CEF-82DD-4CFB-8EE3-4AB115F6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F186C9C-C620-4426-A674-E40F808F6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929942C-BA3F-40EF-94DD-4A5C22C5B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D234974B-3555-465B-95A7-1C63CE738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E38F9FD-48AC-4C3E-9E75-D1C0B555E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AA72E26-5C3D-4231-9042-E00AE43E8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684433D-3C9E-4C19-A801-D51CF3064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ADB0C3D-A021-4F40-93B3-76B61334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41781C18-F408-401D-8A86-99FFBB989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D958D9F-E4B0-48B1-ADA4-3053AFB5D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3EFCD46-F0FB-499C-81B9-3508FE5C8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2B6A130F-CB85-4BDA-8DDF-8DAAB2F7D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9359DA40-CA94-4B1F-9BE6-C800BEEC7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3304FCD-8DAD-4BC8-A16E-84DDCA07F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CB4864C-8F67-4BE7-89CC-664EA25EC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845F543D-67FC-4640-A2A1-69DA6D052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DBDB2A9C-60E5-4F7E-BA2B-4DD1595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2B10DA2-D88E-4952-BDB5-102E61B4B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C5F5BED-3698-4F52-9977-D8CA2DC03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E19CCEBC-AD20-45B2-A751-42B40BB31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3A978AD9-9A35-4B89-B3BC-61E54AD9E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77D8C808-AFC9-42DD-B253-004890379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EECD0BF1-7C64-407E-8306-4C447B1D3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953B0F94-AC35-4CB2-878D-1DC7D68BE9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08EA50C2-BB5F-4368-AA91-67B207C1A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E45A7FE-0A45-45F6-8417-EBDA5A12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DA8B8DC8-F88C-432E-A8C2-8D13FE874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02C5430-233D-49F7-B852-181D2B2F6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76DB286F-9E15-441C-8697-57007B76C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534DC0EE-15B7-44AE-A7DC-8B5E22688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4FBE9900-F640-4248-9C4C-EDBE5E00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37FF04AF-F86B-49F8-AAB5-DA696591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710DCFEA-4572-47A3-A6BE-7B21F575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BA42ED8E-CCC8-478F-9EF4-625B63307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146DF8F4-DF09-4E6C-887F-C9269E56A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7FF3916E-5C82-4956-A88B-81BFAC91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7E5CF7AE-ED45-4AB5-9AEB-56FC964BF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CFB132C-BEB1-4897-B1A4-97422811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EE49F21-E336-41BC-8256-85A9AB597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C62510EE-BDCD-4393-9AD7-2D0C9A722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2420F94B-4F00-4C6C-97E3-BA5B5E687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E712560A-A110-4132-85D5-21BBBFA8C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D1E3102B-23D5-43AE-A67D-583AAA52B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D5ABE4E-EB80-423C-BBCE-9C1B77D9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BEB8CCC5-38F5-4892-A00B-14B645BBDF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8860175F-F7D5-4464-AD61-5B435528F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E28C20B0-98AA-4A5B-8CE1-236A3F6CA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8A56719F-13F0-4B75-8C04-DAACD8FD8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B30555DA-285C-4859-83DE-B16FF6DB1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67AF00E9-C8D6-41C4-9703-5468F5163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D07F88BD-A2E8-4F25-BB43-9372C6C9F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DFAE35DA-8283-4F4B-8C00-FF8EFE39B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4340DEBE-A255-48E2-B7B2-AE881651C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FE968FB9-507A-4F2E-B346-15995081B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DA99BD8-9C2B-46BF-AA27-ED405540D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50C84F67-D2C2-48DF-8537-DF99C6024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F5CAEB9A-26A6-4FBF-916B-19FC9B0BF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E4DEDE1B-4819-4E4B-849E-330D7DF56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C441B73E-F19C-4313-8F46-F600603B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014FE805-EF51-4859-A6DF-CF75F9A0F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624CF2A5-BD9E-4570-8560-063BC70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6BEC415C-7946-43B2-9AC8-348B6B5CD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1B615AD5-3365-43D4-8E16-377A2A2F9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9D184DFD-DD33-491E-90FF-6E4ECA266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31B62FE1-0262-4B09-ABEA-8AA010137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20C539C6-FAA9-4EBE-93D9-1F946E144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8C6EF3FF-09E5-4099-A49B-CA364A6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B3C5E06F-8F1E-4771-AAE4-B34B1D6A3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538D5AE9-76CC-4AE4-B026-656EDCB01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30F1A9B9-52AB-4527-BD4A-1802F7C9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46A57D78-C020-4EEF-971D-0C8802889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7666D7A3-5ABF-4EDE-A0C5-F2099B2D8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13BC460A-E0FF-4658-A2FD-A3AF4D51D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26467CC2-3AB3-4D37-8323-385B7399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563A1F58-33CE-4EDF-B902-3F43F69DA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DDCFAB2F-7E88-4A57-999A-2506A1FE7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571BEB66-3787-441F-BB54-80C05C6F1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641DC095-611E-4979-8664-6C0EB878F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210B9ECF-D859-4919-A9D6-3208548F0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4FBC31D4-7E98-452C-8A87-822DE0432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E302346C-F328-435B-87ED-447C6F854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B94F507E-9E94-432E-AE8A-A6CB2C5D0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1FFAC4F0-FD7F-4943-B60E-E276F8B23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A8A5D871-92FD-43C3-BF94-0B524FA7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6A79A241-1665-453E-ADD4-18892D4F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81EABE18-4189-4E07-93C9-9B76673E3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B658A0EE-6F09-4EF7-B5E7-F23A556B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15EB019C-C95B-4DE3-BD17-DC20F8007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2948B3ED-79C1-47C8-B712-0BFB5536C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13387DB9-900B-422D-90F7-C5C7EB5D5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48FDCCF3-E6D6-4CD0-9D47-02FE785C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BC14E8F6-33F6-47CE-9A24-EA71D7149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F78CC38F-63FC-4552-B17B-8D79D3C8F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89042823-A002-49CE-B03D-ED1291DC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96EFC6CE-198B-489B-B1EE-72CE84262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49FEA23D-54D9-45D7-9325-1E2F638C9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2DB04EE3-370F-49CE-BCFE-C2999C3CF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8BCBCC34-797D-41A8-8AD1-7E03E1BBF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AFF5C1F8-0EDE-4835-89E6-1FCB2EA39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6171D504-6300-457C-AFCC-064DBB3FC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62ACE739-C8C4-4495-B04C-C3AFC4481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3F4771CD-CDCA-4FFE-8EF5-E42D1781E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A10C0BFE-A8F9-4E21-9DFD-37A4D26C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4D8D4EF9-4EF7-4538-A4AE-439F9335E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7E0500AB-5662-43B9-95C2-2EC80CC54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984021AD-A6A2-4CDA-A953-72FBA7598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FD1FBF47-CAC8-4385-9DC7-C9BB6167E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FBAEE482-005F-4288-8D66-09EA246C4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2C5DCF49-33DE-4AFF-818E-42F59F28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866903F3-208B-46D5-925B-254DC7429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2550D219-E342-4A38-BB89-575C1EE7A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5B5485FC-95D0-4660-9594-2C9BD3B77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2EA358DA-C7E8-4DF8-B7D6-CC582956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7990E8BB-4369-4845-8436-A6F3FE1D1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D6C050C5-1951-434B-A7FE-D271E73F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85C6AFEE-6EE5-C7D1-CF52-F323F0ED9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496" y="3599586"/>
            <a:ext cx="3267256" cy="2474102"/>
          </a:xfrm>
        </p:spPr>
        <p:txBody>
          <a:bodyPr>
            <a:normAutofit/>
          </a:bodyPr>
          <a:lstStyle/>
          <a:p>
            <a:pPr algn="ctr"/>
            <a:r>
              <a:rPr lang="pl-PL" sz="3300" b="1">
                <a:solidFill>
                  <a:schemeClr val="bg1"/>
                </a:solidFill>
                <a:ea typeface="+mj-lt"/>
                <a:cs typeface="+mj-lt"/>
              </a:rPr>
              <a:t>Відомі люди Волинської області у галузі культури, науки, спорту, історії</a:t>
            </a:r>
            <a:endParaRPr lang="pl-PL" sz="3300">
              <a:solidFill>
                <a:schemeClr val="bg1"/>
              </a:solidFill>
              <a:ea typeface="+mj-lt"/>
              <a:cs typeface="+mj-lt"/>
            </a:endParaRPr>
          </a:p>
        </p:txBody>
      </p:sp>
      <p:pic>
        <p:nvPicPr>
          <p:cNvPr id="4" name="Obraz 3" descr="Obraz zawierający sport, zawody lekkoatletyczne, osoba, tenis&#10;&#10;Opis wygenerowany automatycznie">
            <a:extLst>
              <a:ext uri="{FF2B5EF4-FFF2-40B4-BE49-F238E27FC236}">
                <a16:creationId xmlns:a16="http://schemas.microsoft.com/office/drawing/2014/main" id="{26779101-6D6B-A1E8-E873-BA4E54700B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33335"/>
          <a:stretch/>
        </p:blipFill>
        <p:spPr>
          <a:xfrm>
            <a:off x="1392118" y="128658"/>
            <a:ext cx="2665189" cy="2665189"/>
          </a:xfrm>
          <a:custGeom>
            <a:avLst/>
            <a:gdLst/>
            <a:ahLst/>
            <a:cxnLst/>
            <a:rect l="l" t="t" r="r" b="b"/>
            <a:pathLst>
              <a:path w="2255084" h="2255084">
                <a:moveTo>
                  <a:pt x="1127542" y="0"/>
                </a:moveTo>
                <a:cubicBezTo>
                  <a:pt x="1750266" y="0"/>
                  <a:pt x="2255084" y="504818"/>
                  <a:pt x="2255084" y="1127542"/>
                </a:cubicBezTo>
                <a:cubicBezTo>
                  <a:pt x="2255084" y="1750266"/>
                  <a:pt x="1750266" y="2255084"/>
                  <a:pt x="1127542" y="2255084"/>
                </a:cubicBezTo>
                <a:cubicBezTo>
                  <a:pt x="504818" y="2255084"/>
                  <a:pt x="0" y="1750266"/>
                  <a:pt x="0" y="1127542"/>
                </a:cubicBezTo>
                <a:cubicBezTo>
                  <a:pt x="0" y="504818"/>
                  <a:pt x="504818" y="0"/>
                  <a:pt x="1127542" y="0"/>
                </a:cubicBezTo>
                <a:close/>
              </a:path>
            </a:pathLst>
          </a:custGeom>
        </p:spPr>
      </p:pic>
      <p:pic>
        <p:nvPicPr>
          <p:cNvPr id="5" name="Obraz 4" descr="Obraz zawierający Ludzka twarz, osoba, krawat, koszula&#10;&#10;Opis wygenerowany automatycznie">
            <a:extLst>
              <a:ext uri="{FF2B5EF4-FFF2-40B4-BE49-F238E27FC236}">
                <a16:creationId xmlns:a16="http://schemas.microsoft.com/office/drawing/2014/main" id="{44E4048F-2A9E-0EF5-981E-C5D9FFBF8C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50"/>
          <a:stretch/>
        </p:blipFill>
        <p:spPr>
          <a:xfrm>
            <a:off x="3879642" y="1483369"/>
            <a:ext cx="2479422" cy="2479422"/>
          </a:xfrm>
          <a:custGeom>
            <a:avLst/>
            <a:gdLst/>
            <a:ahLst/>
            <a:cxnLst/>
            <a:rect l="l" t="t" r="r" b="b"/>
            <a:pathLst>
              <a:path w="2479422" h="2479422">
                <a:moveTo>
                  <a:pt x="1239711" y="0"/>
                </a:moveTo>
                <a:cubicBezTo>
                  <a:pt x="1924384" y="0"/>
                  <a:pt x="2479422" y="555038"/>
                  <a:pt x="2479422" y="1239711"/>
                </a:cubicBezTo>
                <a:cubicBezTo>
                  <a:pt x="2479422" y="1924384"/>
                  <a:pt x="1924384" y="2479422"/>
                  <a:pt x="1239711" y="2479422"/>
                </a:cubicBezTo>
                <a:cubicBezTo>
                  <a:pt x="555038" y="2479422"/>
                  <a:pt x="0" y="1924384"/>
                  <a:pt x="0" y="1239711"/>
                </a:cubicBezTo>
                <a:cubicBezTo>
                  <a:pt x="0" y="555038"/>
                  <a:pt x="555038" y="0"/>
                  <a:pt x="1239711" y="0"/>
                </a:cubicBezTo>
                <a:close/>
              </a:path>
            </a:pathLst>
          </a:cu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E141A12-4F3A-F9EC-305C-48950A9BD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8018" y="674087"/>
            <a:ext cx="4815318" cy="543479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b="1" err="1">
                <a:solidFill>
                  <a:schemeClr val="bg1"/>
                </a:solidFill>
                <a:ea typeface="+mn-lt"/>
                <a:cs typeface="+mn-lt"/>
              </a:rPr>
              <a:t>Сергій</a:t>
            </a:r>
            <a:r>
              <a:rPr lang="pl-PL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l-PL" b="1" err="1">
                <a:solidFill>
                  <a:schemeClr val="bg1"/>
                </a:solidFill>
                <a:ea typeface="+mn-lt"/>
                <a:cs typeface="+mn-lt"/>
              </a:rPr>
              <a:t>Володимирович</a:t>
            </a:r>
            <a:r>
              <a:rPr lang="pl-PL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l-PL" b="1" err="1">
                <a:solidFill>
                  <a:schemeClr val="bg1"/>
                </a:solidFill>
                <a:ea typeface="+mn-lt"/>
                <a:cs typeface="+mn-lt"/>
              </a:rPr>
              <a:t>Петров</a:t>
            </a:r>
            <a:r>
              <a:rPr lang="pl-PL" dirty="0">
                <a:solidFill>
                  <a:schemeClr val="bg1"/>
                </a:solidFill>
                <a:ea typeface="+mn-lt"/>
                <a:cs typeface="+mn-lt"/>
              </a:rPr>
              <a:t> - </a:t>
            </a:r>
            <a:r>
              <a:rPr lang="pl-PL" err="1">
                <a:solidFill>
                  <a:schemeClr val="bg1"/>
                </a:solidFill>
                <a:ea typeface="+mn-lt"/>
                <a:cs typeface="+mn-lt"/>
              </a:rPr>
              <a:t>український</a:t>
            </a:r>
            <a:r>
              <a:rPr lang="pl-PL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l-PL" err="1">
                <a:solidFill>
                  <a:schemeClr val="bg1"/>
                </a:solidFill>
                <a:ea typeface="+mn-lt"/>
                <a:cs typeface="+mn-lt"/>
              </a:rPr>
              <a:t>футболіст</a:t>
            </a:r>
            <a:r>
              <a:rPr lang="pl-PL" dirty="0">
                <a:solidFill>
                  <a:schemeClr val="bg1"/>
                </a:solidFill>
                <a:ea typeface="+mn-lt"/>
                <a:cs typeface="+mn-lt"/>
              </a:rPr>
              <a:t>, </a:t>
            </a:r>
            <a:r>
              <a:rPr lang="pl-PL" err="1">
                <a:solidFill>
                  <a:schemeClr val="bg1"/>
                </a:solidFill>
                <a:ea typeface="+mn-lt"/>
                <a:cs typeface="+mn-lt"/>
              </a:rPr>
              <a:t>нападник</a:t>
            </a:r>
            <a:endParaRPr lang="pl-PL" err="1">
              <a:solidFill>
                <a:schemeClr val="bg1"/>
              </a:solidFill>
            </a:endParaRPr>
          </a:p>
          <a:p>
            <a:r>
              <a:rPr lang="pl-PL" b="1" err="1">
                <a:solidFill>
                  <a:schemeClr val="bg1"/>
                </a:solidFill>
                <a:ea typeface="+mn-lt"/>
                <a:cs typeface="+mn-lt"/>
              </a:rPr>
              <a:t>Микола</a:t>
            </a:r>
            <a:r>
              <a:rPr lang="pl-PL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l-PL" b="1" err="1">
                <a:solidFill>
                  <a:schemeClr val="bg1"/>
                </a:solidFill>
                <a:ea typeface="+mn-lt"/>
                <a:cs typeface="+mn-lt"/>
              </a:rPr>
              <a:t>Юрійович</a:t>
            </a:r>
            <a:r>
              <a:rPr lang="pl-PL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l-PL" b="1" err="1">
                <a:solidFill>
                  <a:schemeClr val="bg1"/>
                </a:solidFill>
                <a:ea typeface="+mn-lt"/>
                <a:cs typeface="+mn-lt"/>
              </a:rPr>
              <a:t>Рябчук</a:t>
            </a:r>
            <a:r>
              <a:rPr lang="pl-PL" dirty="0">
                <a:solidFill>
                  <a:schemeClr val="bg1"/>
                </a:solidFill>
                <a:ea typeface="+mn-lt"/>
                <a:cs typeface="+mn-lt"/>
              </a:rPr>
              <a:t> - </a:t>
            </a:r>
            <a:r>
              <a:rPr lang="pl-PL" err="1">
                <a:solidFill>
                  <a:schemeClr val="bg1"/>
                </a:solidFill>
                <a:ea typeface="+mn-lt"/>
                <a:cs typeface="+mn-lt"/>
              </a:rPr>
              <a:t>український</a:t>
            </a:r>
            <a:r>
              <a:rPr lang="pl-PL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l-PL" err="1">
                <a:solidFill>
                  <a:schemeClr val="bg1"/>
                </a:solidFill>
                <a:ea typeface="+mn-lt"/>
                <a:cs typeface="+mn-lt"/>
              </a:rPr>
              <a:t>журналіст</a:t>
            </a:r>
            <a:r>
              <a:rPr lang="pl-PL" dirty="0">
                <a:solidFill>
                  <a:schemeClr val="bg1"/>
                </a:solidFill>
                <a:ea typeface="+mn-lt"/>
                <a:cs typeface="+mn-lt"/>
              </a:rPr>
              <a:t>, </a:t>
            </a:r>
            <a:r>
              <a:rPr lang="pl-PL" err="1">
                <a:solidFill>
                  <a:schemeClr val="bg1"/>
                </a:solidFill>
                <a:ea typeface="+mn-lt"/>
                <a:cs typeface="+mn-lt"/>
              </a:rPr>
              <a:t>публіцист</a:t>
            </a:r>
            <a:r>
              <a:rPr lang="pl-PL" dirty="0">
                <a:solidFill>
                  <a:schemeClr val="bg1"/>
                </a:solidFill>
                <a:ea typeface="+mn-lt"/>
                <a:cs typeface="+mn-lt"/>
              </a:rPr>
              <a:t>, </a:t>
            </a:r>
            <a:r>
              <a:rPr lang="pl-PL" err="1">
                <a:solidFill>
                  <a:schemeClr val="bg1"/>
                </a:solidFill>
                <a:ea typeface="+mn-lt"/>
                <a:cs typeface="+mn-lt"/>
              </a:rPr>
              <a:t>поет</a:t>
            </a:r>
            <a:r>
              <a:rPr lang="pl-PL" dirty="0">
                <a:solidFill>
                  <a:schemeClr val="bg1"/>
                </a:solidFill>
                <a:ea typeface="+mn-lt"/>
                <a:cs typeface="+mn-lt"/>
              </a:rPr>
              <a:t>, </a:t>
            </a:r>
            <a:r>
              <a:rPr lang="pl-PL" err="1">
                <a:solidFill>
                  <a:schemeClr val="bg1"/>
                </a:solidFill>
                <a:ea typeface="+mn-lt"/>
                <a:cs typeface="+mn-lt"/>
              </a:rPr>
              <a:t>прозаїк</a:t>
            </a:r>
            <a:endParaRPr lang="pl-PL" err="1">
              <a:solidFill>
                <a:schemeClr val="bg1"/>
              </a:solidFill>
            </a:endParaRPr>
          </a:p>
          <a:p>
            <a:r>
              <a:rPr lang="pl-PL" b="1" err="1">
                <a:solidFill>
                  <a:schemeClr val="bg1"/>
                </a:solidFill>
                <a:ea typeface="+mn-lt"/>
                <a:cs typeface="+mn-lt"/>
              </a:rPr>
              <a:t>Катаріна</a:t>
            </a:r>
            <a:r>
              <a:rPr lang="pl-PL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l-PL" b="1" err="1">
                <a:solidFill>
                  <a:schemeClr val="bg1"/>
                </a:solidFill>
                <a:ea typeface="+mn-lt"/>
                <a:cs typeface="+mn-lt"/>
              </a:rPr>
              <a:t>Віталіївна</a:t>
            </a:r>
            <a:r>
              <a:rPr lang="pl-PL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l-PL" b="1" err="1">
                <a:solidFill>
                  <a:schemeClr val="bg1"/>
                </a:solidFill>
                <a:ea typeface="+mn-lt"/>
                <a:cs typeface="+mn-lt"/>
              </a:rPr>
              <a:t>Завацька</a:t>
            </a:r>
            <a:r>
              <a:rPr lang="pl-PL" dirty="0">
                <a:solidFill>
                  <a:schemeClr val="bg1"/>
                </a:solidFill>
                <a:ea typeface="+mn-lt"/>
                <a:cs typeface="+mn-lt"/>
              </a:rPr>
              <a:t> - </a:t>
            </a:r>
            <a:r>
              <a:rPr lang="pl-PL" err="1">
                <a:solidFill>
                  <a:schemeClr val="bg1"/>
                </a:solidFill>
                <a:ea typeface="+mn-lt"/>
                <a:cs typeface="+mn-lt"/>
              </a:rPr>
              <a:t>українська</a:t>
            </a:r>
            <a:r>
              <a:rPr lang="pl-PL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l-PL" err="1">
                <a:solidFill>
                  <a:schemeClr val="bg1"/>
                </a:solidFill>
                <a:ea typeface="+mn-lt"/>
                <a:cs typeface="+mn-lt"/>
              </a:rPr>
              <a:t>тенісистка</a:t>
            </a:r>
            <a:endParaRPr lang="pl-PL">
              <a:solidFill>
                <a:schemeClr val="bg1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18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B9AA7C6-5E5A-498E-A6DF-A943376E0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EAB11A-76F7-48F4-9B4F-5BFDF4BF9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300" y="2385102"/>
            <a:ext cx="574091" cy="2087796"/>
            <a:chOff x="209668" y="2857422"/>
            <a:chExt cx="463662" cy="208779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4D4C416-D5F4-4F6F-A6F1-87A21CD4F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423947" y="2857422"/>
              <a:ext cx="249383" cy="20877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6AC1C30-21C6-4BF6-93EE-B211D7A85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209668" y="2857423"/>
              <a:ext cx="1" cy="208779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1E140AE-0ABF-47C8-BF32-7D2F0CF2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631767"/>
            <a:ext cx="11111729" cy="5752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013A0E1-BF59-BB0F-6D99-00161CCD2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18" y="1239927"/>
            <a:ext cx="4008586" cy="4680583"/>
          </a:xfrm>
        </p:spPr>
        <p:txBody>
          <a:bodyPr anchor="ctr">
            <a:normAutofit/>
          </a:bodyPr>
          <a:lstStyle/>
          <a:p>
            <a:r>
              <a:rPr lang="pl-PL" sz="5200" b="1" dirty="0" err="1">
                <a:ea typeface="+mj-lt"/>
                <a:cs typeface="+mj-lt"/>
              </a:rPr>
              <a:t>План</a:t>
            </a:r>
            <a:r>
              <a:rPr lang="pl-PL" sz="5200" b="1" dirty="0">
                <a:ea typeface="+mj-lt"/>
                <a:cs typeface="+mj-lt"/>
              </a:rPr>
              <a:t> </a:t>
            </a:r>
            <a:r>
              <a:rPr lang="pl-PL" sz="5200" b="1" dirty="0" err="1">
                <a:ea typeface="+mj-lt"/>
                <a:cs typeface="+mj-lt"/>
              </a:rPr>
              <a:t>презентації</a:t>
            </a:r>
            <a:endParaRPr lang="pl-PL" dirty="0" err="1">
              <a:ea typeface="+mj-lt"/>
              <a:cs typeface="+mj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B65E711-1175-FBBA-08E2-E8E30CEBF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1923" y="1239927"/>
            <a:ext cx="4971824" cy="4680583"/>
          </a:xfrm>
        </p:spPr>
        <p:txBody>
          <a:bodyPr anchor="ctr">
            <a:normAutofit/>
          </a:bodyPr>
          <a:lstStyle/>
          <a:p>
            <a:r>
              <a:rPr lang="pl-PL" sz="2000" dirty="0" err="1">
                <a:ea typeface="+mn-lt"/>
                <a:cs typeface="+mn-lt"/>
              </a:rPr>
              <a:t>Вступ</a:t>
            </a:r>
            <a:r>
              <a:rPr lang="pl-PL" sz="2000" dirty="0">
                <a:ea typeface="+mn-lt"/>
                <a:cs typeface="+mn-lt"/>
              </a:rPr>
              <a:t>: </a:t>
            </a:r>
            <a:r>
              <a:rPr lang="pl-PL" sz="2000" dirty="0" err="1">
                <a:ea typeface="+mn-lt"/>
                <a:cs typeface="+mn-lt"/>
              </a:rPr>
              <a:t>Дані</a:t>
            </a:r>
            <a:r>
              <a:rPr lang="pl-PL" sz="2000" dirty="0">
                <a:ea typeface="+mn-lt"/>
                <a:cs typeface="+mn-lt"/>
              </a:rPr>
              <a:t>, </a:t>
            </a:r>
            <a:r>
              <a:rPr lang="pl-PL" sz="2000" dirty="0" err="1">
                <a:ea typeface="+mn-lt"/>
                <a:cs typeface="+mn-lt"/>
              </a:rPr>
              <a:t>розташування</a:t>
            </a:r>
            <a:r>
              <a:rPr lang="pl-PL" sz="2000" dirty="0">
                <a:ea typeface="+mn-lt"/>
                <a:cs typeface="+mn-lt"/>
              </a:rPr>
              <a:t> </a:t>
            </a:r>
            <a:r>
              <a:rPr lang="pl-PL" sz="2000" dirty="0" err="1">
                <a:ea typeface="+mn-lt"/>
                <a:cs typeface="+mn-lt"/>
              </a:rPr>
              <a:t>на</a:t>
            </a:r>
            <a:r>
              <a:rPr lang="pl-PL" sz="2000" dirty="0">
                <a:ea typeface="+mn-lt"/>
                <a:cs typeface="+mn-lt"/>
              </a:rPr>
              <a:t> </a:t>
            </a:r>
            <a:r>
              <a:rPr lang="pl-PL" sz="2000" dirty="0" err="1">
                <a:ea typeface="+mn-lt"/>
                <a:cs typeface="+mn-lt"/>
              </a:rPr>
              <a:t>карті</a:t>
            </a:r>
            <a:r>
              <a:rPr lang="pl-PL" sz="2000" dirty="0">
                <a:ea typeface="+mn-lt"/>
                <a:cs typeface="+mn-lt"/>
              </a:rPr>
              <a:t>, </a:t>
            </a:r>
            <a:r>
              <a:rPr lang="pl-PL" sz="2000" dirty="0" err="1">
                <a:ea typeface="+mn-lt"/>
                <a:cs typeface="+mn-lt"/>
              </a:rPr>
              <a:t>символіка</a:t>
            </a:r>
            <a:r>
              <a:rPr lang="pl-PL" sz="2000" dirty="0">
                <a:ea typeface="+mn-lt"/>
                <a:cs typeface="+mn-lt"/>
              </a:rPr>
              <a:t> i </a:t>
            </a:r>
            <a:r>
              <a:rPr lang="pl-PL" sz="2000" dirty="0" err="1">
                <a:ea typeface="+mn-lt"/>
                <a:cs typeface="+mn-lt"/>
              </a:rPr>
              <a:t>історія</a:t>
            </a:r>
            <a:r>
              <a:rPr lang="pl-PL" sz="2000" dirty="0">
                <a:ea typeface="+mn-lt"/>
                <a:cs typeface="+mn-lt"/>
              </a:rPr>
              <a:t> </a:t>
            </a:r>
            <a:r>
              <a:rPr lang="pl-PL" sz="2000" dirty="0" err="1">
                <a:ea typeface="+mn-lt"/>
                <a:cs typeface="+mn-lt"/>
              </a:rPr>
              <a:t>України</a:t>
            </a:r>
            <a:r>
              <a:rPr lang="pl-PL" sz="2000" dirty="0">
                <a:ea typeface="+mn-lt"/>
                <a:cs typeface="+mn-lt"/>
              </a:rPr>
              <a:t> i </a:t>
            </a:r>
            <a:r>
              <a:rPr lang="pl-PL" sz="2000" dirty="0" err="1">
                <a:ea typeface="+mn-lt"/>
                <a:cs typeface="+mn-lt"/>
              </a:rPr>
              <a:t>Волинської</a:t>
            </a:r>
            <a:r>
              <a:rPr lang="pl-PL" sz="2000" dirty="0">
                <a:ea typeface="+mn-lt"/>
                <a:cs typeface="+mn-lt"/>
              </a:rPr>
              <a:t> </a:t>
            </a:r>
            <a:r>
              <a:rPr lang="pl-PL" sz="2000" dirty="0" err="1">
                <a:ea typeface="+mn-lt"/>
                <a:cs typeface="+mn-lt"/>
              </a:rPr>
              <a:t>області</a:t>
            </a:r>
            <a:r>
              <a:rPr lang="pl-PL" sz="2000" dirty="0">
                <a:ea typeface="+mn-lt"/>
                <a:cs typeface="+mn-lt"/>
              </a:rPr>
              <a:t>.</a:t>
            </a:r>
          </a:p>
          <a:p>
            <a:r>
              <a:rPr lang="pl-PL" sz="2000" dirty="0" err="1">
                <a:ea typeface="+mn-lt"/>
                <a:cs typeface="+mn-lt"/>
              </a:rPr>
              <a:t>Опрацювання</a:t>
            </a:r>
            <a:r>
              <a:rPr lang="pl-PL" sz="2000" dirty="0">
                <a:ea typeface="+mn-lt"/>
                <a:cs typeface="+mn-lt"/>
              </a:rPr>
              <a:t>: </a:t>
            </a:r>
            <a:r>
              <a:rPr lang="pl-PL" sz="2000" dirty="0" err="1">
                <a:ea typeface="+mn-lt"/>
                <a:cs typeface="+mn-lt"/>
              </a:rPr>
              <a:t>об'єкти</a:t>
            </a:r>
            <a:r>
              <a:rPr lang="pl-PL" sz="2000" dirty="0">
                <a:ea typeface="+mn-lt"/>
                <a:cs typeface="+mn-lt"/>
              </a:rPr>
              <a:t> ЮНЕСКО, </a:t>
            </a:r>
            <a:r>
              <a:rPr lang="pl-PL" sz="2000" dirty="0" err="1">
                <a:ea typeface="+mn-lt"/>
                <a:cs typeface="+mn-lt"/>
              </a:rPr>
              <a:t>транспорт</a:t>
            </a:r>
            <a:r>
              <a:rPr lang="pl-PL" sz="2000" dirty="0">
                <a:ea typeface="+mn-lt"/>
                <a:cs typeface="+mn-lt"/>
              </a:rPr>
              <a:t>, </a:t>
            </a:r>
            <a:r>
              <a:rPr lang="pl-PL" sz="2000" dirty="0" err="1">
                <a:ea typeface="+mn-lt"/>
                <a:cs typeface="+mn-lt"/>
              </a:rPr>
              <a:t>пам'ятники</a:t>
            </a:r>
            <a:r>
              <a:rPr lang="pl-PL" sz="2000" dirty="0">
                <a:ea typeface="+mn-lt"/>
                <a:cs typeface="+mn-lt"/>
              </a:rPr>
              <a:t>, </a:t>
            </a:r>
            <a:r>
              <a:rPr lang="pl-PL" sz="2000" dirty="0" err="1">
                <a:ea typeface="+mn-lt"/>
                <a:cs typeface="+mn-lt"/>
              </a:rPr>
              <a:t>культура</a:t>
            </a:r>
            <a:r>
              <a:rPr lang="pl-PL" sz="2000" dirty="0">
                <a:ea typeface="+mn-lt"/>
                <a:cs typeface="+mn-lt"/>
              </a:rPr>
              <a:t>, </a:t>
            </a:r>
            <a:r>
              <a:rPr lang="pl-PL" sz="2000" dirty="0" err="1">
                <a:ea typeface="+mn-lt"/>
                <a:cs typeface="+mn-lt"/>
              </a:rPr>
              <a:t>їжа</a:t>
            </a:r>
            <a:r>
              <a:rPr lang="pl-PL" sz="2000" dirty="0">
                <a:ea typeface="+mn-lt"/>
                <a:cs typeface="+mn-lt"/>
              </a:rPr>
              <a:t> i </a:t>
            </a:r>
            <a:r>
              <a:rPr lang="pl-PL" sz="2000" dirty="0" err="1">
                <a:ea typeface="+mn-lt"/>
                <a:cs typeface="+mn-lt"/>
              </a:rPr>
              <a:t>відомі</a:t>
            </a:r>
            <a:r>
              <a:rPr lang="pl-PL" sz="2000" dirty="0">
                <a:ea typeface="+mn-lt"/>
                <a:cs typeface="+mn-lt"/>
              </a:rPr>
              <a:t> </a:t>
            </a:r>
            <a:r>
              <a:rPr lang="pl-PL" sz="2000" dirty="0" err="1">
                <a:ea typeface="+mn-lt"/>
                <a:cs typeface="+mn-lt"/>
              </a:rPr>
              <a:t>люди</a:t>
            </a:r>
            <a:r>
              <a:rPr lang="pl-PL" sz="2000" dirty="0">
                <a:ea typeface="+mn-lt"/>
                <a:cs typeface="+mn-lt"/>
              </a:rPr>
              <a:t> з </a:t>
            </a:r>
            <a:r>
              <a:rPr lang="pl-PL" sz="2000" dirty="0" err="1">
                <a:ea typeface="+mn-lt"/>
                <a:cs typeface="+mn-lt"/>
              </a:rPr>
              <a:t>України</a:t>
            </a:r>
            <a:r>
              <a:rPr lang="pl-PL" sz="2000" dirty="0">
                <a:ea typeface="+mn-lt"/>
                <a:cs typeface="+mn-lt"/>
              </a:rPr>
              <a:t> i </a:t>
            </a:r>
            <a:r>
              <a:rPr lang="pl-PL" sz="2000" dirty="0" err="1">
                <a:ea typeface="+mn-lt"/>
                <a:cs typeface="+mn-lt"/>
              </a:rPr>
              <a:t>Волинської</a:t>
            </a:r>
            <a:r>
              <a:rPr lang="pl-PL" sz="2000" dirty="0">
                <a:ea typeface="+mn-lt"/>
                <a:cs typeface="+mn-lt"/>
              </a:rPr>
              <a:t> </a:t>
            </a:r>
            <a:r>
              <a:rPr lang="pl-PL" sz="2000" dirty="0" err="1">
                <a:ea typeface="+mn-lt"/>
                <a:cs typeface="+mn-lt"/>
              </a:rPr>
              <a:t>області</a:t>
            </a:r>
            <a:r>
              <a:rPr lang="pl-PL" sz="2000" dirty="0">
                <a:ea typeface="+mn-lt"/>
                <a:cs typeface="+mn-lt"/>
              </a:rPr>
              <a:t>.</a:t>
            </a:r>
            <a:endParaRPr lang="pl-PL" dirty="0">
              <a:ea typeface="+mn-lt"/>
              <a:cs typeface="+mn-lt"/>
            </a:endParaRPr>
          </a:p>
          <a:p>
            <a:r>
              <a:rPr lang="pl-PL" sz="2000" dirty="0" err="1">
                <a:ea typeface="+mn-lt"/>
                <a:cs typeface="+mn-lt"/>
              </a:rPr>
              <a:t>Анотація</a:t>
            </a:r>
            <a:r>
              <a:rPr lang="pl-PL" sz="2000" dirty="0">
                <a:ea typeface="+mn-lt"/>
                <a:cs typeface="+mn-lt"/>
              </a:rPr>
              <a:t>: </a:t>
            </a:r>
            <a:r>
              <a:rPr lang="pl-PL" sz="2000" dirty="0" err="1">
                <a:ea typeface="+mn-lt"/>
                <a:cs typeface="+mn-lt"/>
              </a:rPr>
              <a:t>цікаві</a:t>
            </a:r>
            <a:r>
              <a:rPr lang="pl-PL" sz="2000" dirty="0">
                <a:ea typeface="+mn-lt"/>
                <a:cs typeface="+mn-lt"/>
              </a:rPr>
              <a:t> </a:t>
            </a:r>
            <a:r>
              <a:rPr lang="pl-PL" sz="2000" dirty="0" err="1">
                <a:ea typeface="+mn-lt"/>
                <a:cs typeface="+mn-lt"/>
              </a:rPr>
              <a:t>факти</a:t>
            </a:r>
            <a:r>
              <a:rPr lang="pl-PL" sz="2000" dirty="0">
                <a:ea typeface="+mn-lt"/>
                <a:cs typeface="+mn-lt"/>
              </a:rPr>
              <a:t> </a:t>
            </a:r>
            <a:r>
              <a:rPr lang="pl-PL" sz="2000" dirty="0" err="1">
                <a:ea typeface="+mn-lt"/>
                <a:cs typeface="+mn-lt"/>
              </a:rPr>
              <a:t>про</a:t>
            </a:r>
            <a:r>
              <a:rPr lang="pl-PL" sz="2000" dirty="0">
                <a:ea typeface="+mn-lt"/>
                <a:cs typeface="+mn-lt"/>
              </a:rPr>
              <a:t> </a:t>
            </a:r>
            <a:r>
              <a:rPr lang="pl-PL" sz="2000" dirty="0" err="1">
                <a:ea typeface="+mn-lt"/>
                <a:cs typeface="+mn-lt"/>
              </a:rPr>
              <a:t>Волинську</a:t>
            </a:r>
            <a:r>
              <a:rPr lang="pl-PL" sz="2000" dirty="0">
                <a:ea typeface="+mn-lt"/>
                <a:cs typeface="+mn-lt"/>
              </a:rPr>
              <a:t> </a:t>
            </a:r>
            <a:r>
              <a:rPr lang="pl-PL" sz="2000" dirty="0" err="1">
                <a:ea typeface="+mn-lt"/>
                <a:cs typeface="+mn-lt"/>
              </a:rPr>
              <a:t>область</a:t>
            </a:r>
            <a:r>
              <a:rPr lang="pl-PL" sz="2000" dirty="0">
                <a:ea typeface="+mn-lt"/>
                <a:cs typeface="+mn-lt"/>
              </a:rPr>
              <a:t> </a:t>
            </a:r>
            <a:r>
              <a:rPr lang="pl-PL" sz="2000" dirty="0" err="1">
                <a:ea typeface="+mn-lt"/>
                <a:cs typeface="+mn-lt"/>
              </a:rPr>
              <a:t>та</a:t>
            </a:r>
            <a:r>
              <a:rPr lang="pl-PL" sz="2000" dirty="0">
                <a:ea typeface="+mn-lt"/>
                <a:cs typeface="+mn-lt"/>
              </a:rPr>
              <a:t> </a:t>
            </a:r>
            <a:r>
              <a:rPr lang="pl-PL" sz="2000" dirty="0" err="1">
                <a:ea typeface="+mn-lt"/>
                <a:cs typeface="+mn-lt"/>
              </a:rPr>
              <a:t>українсько-польський</a:t>
            </a:r>
            <a:r>
              <a:rPr lang="pl-PL" sz="2000" dirty="0">
                <a:ea typeface="+mn-lt"/>
                <a:cs typeface="+mn-lt"/>
              </a:rPr>
              <a:t> </a:t>
            </a:r>
            <a:r>
              <a:rPr lang="pl-PL" sz="2000" dirty="0" err="1">
                <a:ea typeface="+mn-lt"/>
                <a:cs typeface="+mn-lt"/>
              </a:rPr>
              <a:t>словник</a:t>
            </a:r>
            <a:r>
              <a:rPr lang="pl-PL" sz="2000" dirty="0">
                <a:ea typeface="+mn-lt"/>
                <a:cs typeface="+mn-lt"/>
              </a:rPr>
              <a:t>.</a:t>
            </a:r>
            <a:endParaRPr lang="pl-PL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9099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drzewo, Fotografia lotnicza, na wolnym powietrzu, Widok z lotu ptaka&#10;&#10;Opis wygenerowany automatycznie">
            <a:extLst>
              <a:ext uri="{FF2B5EF4-FFF2-40B4-BE49-F238E27FC236}">
                <a16:creationId xmlns:a16="http://schemas.microsoft.com/office/drawing/2014/main" id="{DB23C073-27B2-A3BB-D48E-48B9752658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4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8A68A73-6BE2-8560-073A-4039E502F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pl-PL" sz="4000" b="1">
                <a:ea typeface="+mj-lt"/>
                <a:cs typeface="+mj-lt"/>
              </a:rPr>
              <a:t>Новини, цікаві факти</a:t>
            </a:r>
            <a:endParaRPr lang="pl-PL" sz="40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2481951-8A77-F471-D004-D4B36B03A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pl-PL" sz="2000">
                <a:ea typeface="+mn-lt"/>
                <a:cs typeface="+mn-lt"/>
              </a:rPr>
              <a:t>Луцьк – одне з найдавніших міст України. На підставі археологічних досліджень можна зробити висновок, що місто було засноване близько 1000 (тисяча) року.</a:t>
            </a:r>
            <a:endParaRPr lang="pl-PL" sz="2000"/>
          </a:p>
          <a:p>
            <a:r>
              <a:rPr lang="pl-PL" sz="2000">
                <a:ea typeface="+mn-lt"/>
                <a:cs typeface="+mn-lt"/>
              </a:rPr>
              <a:t>У Луцьку є унікальний сонячний годинник під назвою «Парад планет».</a:t>
            </a:r>
            <a:endParaRPr lang="pl-PL" sz="2000"/>
          </a:p>
          <a:p>
            <a:r>
              <a:rPr lang="pl-PL" sz="2000">
                <a:ea typeface="+mn-lt"/>
                <a:cs typeface="+mn-lt"/>
              </a:rPr>
              <a:t>На банкноті номіналом 200 (двісті) гривень зображено замок Любарта у Луцьку.</a:t>
            </a:r>
            <a:endParaRPr lang="pl-PL" sz="2000"/>
          </a:p>
          <a:p>
            <a:endParaRPr lang="pl-PL" sz="2000"/>
          </a:p>
        </p:txBody>
      </p:sp>
    </p:spTree>
    <p:extLst>
      <p:ext uri="{BB962C8B-B14F-4D97-AF65-F5344CB8AC3E}">
        <p14:creationId xmlns:p14="http://schemas.microsoft.com/office/powerpoint/2010/main" val="3848842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6817D91-A049-28A3-C66E-53C041318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anchor="t">
            <a:normAutofit/>
          </a:bodyPr>
          <a:lstStyle/>
          <a:p>
            <a:r>
              <a:rPr lang="pl-PL" sz="4000" b="1">
                <a:solidFill>
                  <a:srgbClr val="FFFFFF"/>
                </a:solidFill>
                <a:ea typeface="+mj-lt"/>
                <a:cs typeface="+mj-lt"/>
              </a:rPr>
              <a:t>Словник українсько-польський</a:t>
            </a:r>
            <a:endParaRPr lang="pl-PL" sz="4000">
              <a:solidFill>
                <a:srgbClr val="FFFFFF"/>
              </a:solidFill>
              <a:ea typeface="+mj-lt"/>
              <a:cs typeface="+mj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D0DAA72-0552-E7A4-CAC1-CDDF48B27C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0855" y="1412489"/>
            <a:ext cx="3427283" cy="436384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pl-PL" sz="1600">
                <a:latin typeface="Aptos Display"/>
                <a:cs typeface="Calibri"/>
              </a:rPr>
              <a:t>Місто – miasto</a:t>
            </a:r>
            <a:endParaRPr lang="pl-PL" sz="1600">
              <a:latin typeface="Aptos Display"/>
            </a:endParaRPr>
          </a:p>
          <a:p>
            <a:r>
              <a:rPr lang="pl-PL" sz="1600">
                <a:latin typeface="Aptos Display"/>
                <a:cs typeface="Calibri"/>
              </a:rPr>
              <a:t>Oбласть – obwód</a:t>
            </a:r>
            <a:endParaRPr lang="pl-PL" sz="1600">
              <a:latin typeface="Aptos Display"/>
            </a:endParaRPr>
          </a:p>
          <a:p>
            <a:r>
              <a:rPr lang="pl-PL" sz="1600">
                <a:latin typeface="Aptos Display"/>
                <a:cs typeface="Calibri"/>
              </a:rPr>
              <a:t>Засоби пересування – środek transportu</a:t>
            </a:r>
            <a:endParaRPr lang="pl-PL" sz="1600">
              <a:latin typeface="Aptos Display"/>
            </a:endParaRPr>
          </a:p>
          <a:p>
            <a:r>
              <a:rPr lang="pl-PL" sz="1600">
                <a:latin typeface="Aptos Display"/>
                <a:cs typeface="Calibri"/>
              </a:rPr>
              <a:t>Поїзд, потяг - pociąg</a:t>
            </a:r>
            <a:endParaRPr lang="pl-PL" sz="1600">
              <a:latin typeface="Aptos Display"/>
            </a:endParaRPr>
          </a:p>
          <a:p>
            <a:r>
              <a:rPr lang="pl-PL" sz="1600">
                <a:latin typeface="Aptos Display"/>
                <a:cs typeface="Calibri"/>
              </a:rPr>
              <a:t>Герб – herb</a:t>
            </a:r>
            <a:endParaRPr lang="pl-PL" sz="1600">
              <a:latin typeface="Aptos Display"/>
            </a:endParaRPr>
          </a:p>
          <a:p>
            <a:r>
              <a:rPr lang="pl-PL" sz="1600">
                <a:latin typeface="Aptos Display"/>
                <a:cs typeface="Calibri"/>
              </a:rPr>
              <a:t>Час у дорозі – czas podróży</a:t>
            </a:r>
            <a:endParaRPr lang="pl-PL" sz="1600">
              <a:latin typeface="Aptos Display"/>
            </a:endParaRPr>
          </a:p>
          <a:p>
            <a:r>
              <a:rPr lang="pl-PL" sz="1600">
                <a:latin typeface="Aptos Display"/>
                <a:cs typeface="Calibri"/>
              </a:rPr>
              <a:t>Прапор – flaga</a:t>
            </a:r>
            <a:endParaRPr lang="pl-PL" sz="1600">
              <a:latin typeface="Aptos Display"/>
            </a:endParaRPr>
          </a:p>
          <a:p>
            <a:r>
              <a:rPr lang="pl-PL" sz="1600">
                <a:latin typeface="Aptos Display"/>
                <a:cs typeface="Calibri"/>
              </a:rPr>
              <a:t>Соняшник - słonecznik</a:t>
            </a:r>
            <a:endParaRPr lang="pl-PL" sz="1600">
              <a:latin typeface="Aptos Display"/>
            </a:endParaRPr>
          </a:p>
          <a:p>
            <a:r>
              <a:rPr lang="pl-PL" sz="1600">
                <a:latin typeface="Aptos Display"/>
                <a:cs typeface="Calibri"/>
              </a:rPr>
              <a:t>Населення – ludność</a:t>
            </a:r>
            <a:endParaRPr lang="pl-PL" sz="1600">
              <a:latin typeface="Aptos Display"/>
            </a:endParaRPr>
          </a:p>
          <a:p>
            <a:r>
              <a:rPr lang="pl-PL" sz="1600">
                <a:latin typeface="Aptos Display"/>
                <a:cs typeface="Calibri"/>
              </a:rPr>
              <a:t>Територія – terytorium</a:t>
            </a:r>
            <a:endParaRPr lang="pl-PL" sz="1600">
              <a:latin typeface="Aptos Display"/>
            </a:endParaRPr>
          </a:p>
          <a:p>
            <a:r>
              <a:rPr lang="pl-PL" sz="1600">
                <a:latin typeface="Aptos Display"/>
                <a:cs typeface="Calibri"/>
              </a:rPr>
              <a:t>Історія – historia</a:t>
            </a:r>
            <a:endParaRPr lang="pl-PL" sz="1600">
              <a:latin typeface="Aptos Display"/>
            </a:endParaRPr>
          </a:p>
          <a:p>
            <a:r>
              <a:rPr lang="pl-PL" sz="1600">
                <a:latin typeface="Aptos Display"/>
                <a:cs typeface="Calibri"/>
              </a:rPr>
              <a:t>Список – lista</a:t>
            </a:r>
            <a:endParaRPr lang="pl-PL" sz="1600">
              <a:latin typeface="Aptos Display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390E35E-B49E-0E1B-B683-D04A5F3983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3197701" cy="43638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1800" err="1">
                <a:latin typeface="Aptos Display"/>
                <a:ea typeface="+mn-lt"/>
                <a:cs typeface="+mn-lt"/>
              </a:rPr>
              <a:t>Спадщина</a:t>
            </a:r>
            <a:r>
              <a:rPr lang="pl-PL" sz="1800" dirty="0">
                <a:latin typeface="Aptos Display"/>
                <a:ea typeface="+mn-lt"/>
                <a:cs typeface="+mn-lt"/>
              </a:rPr>
              <a:t> – dziedzictwo</a:t>
            </a:r>
            <a:endParaRPr lang="pl-PL" sz="1800">
              <a:latin typeface="Aptos Display"/>
            </a:endParaRPr>
          </a:p>
          <a:p>
            <a:r>
              <a:rPr lang="pl-PL" sz="1800" err="1">
                <a:latin typeface="Aptos Display"/>
                <a:ea typeface="+mn-lt"/>
                <a:cs typeface="+mn-lt"/>
              </a:rPr>
              <a:t>Автомобіль</a:t>
            </a:r>
            <a:r>
              <a:rPr lang="pl-PL" sz="1800" dirty="0">
                <a:latin typeface="Aptos Display"/>
                <a:ea typeface="+mn-lt"/>
                <a:cs typeface="+mn-lt"/>
              </a:rPr>
              <a:t> – samochód</a:t>
            </a:r>
            <a:endParaRPr lang="pl-PL" sz="1800">
              <a:latin typeface="Aptos Display"/>
            </a:endParaRPr>
          </a:p>
          <a:p>
            <a:r>
              <a:rPr lang="pl-PL" sz="1800" err="1">
                <a:latin typeface="Aptos Display"/>
                <a:ea typeface="+mn-lt"/>
                <a:cs typeface="+mn-lt"/>
              </a:rPr>
              <a:t>Замок</a:t>
            </a:r>
            <a:r>
              <a:rPr lang="pl-PL" sz="1800" dirty="0">
                <a:latin typeface="Aptos Display"/>
                <a:ea typeface="+mn-lt"/>
                <a:cs typeface="+mn-lt"/>
              </a:rPr>
              <a:t> – zamek</a:t>
            </a:r>
            <a:endParaRPr lang="pl-PL" sz="1800">
              <a:latin typeface="Aptos Display"/>
            </a:endParaRPr>
          </a:p>
          <a:p>
            <a:r>
              <a:rPr lang="pl-PL" sz="1800" err="1">
                <a:latin typeface="Aptos Display"/>
                <a:ea typeface="+mn-lt"/>
                <a:cs typeface="+mn-lt"/>
              </a:rPr>
              <a:t>Cинагоги</a:t>
            </a:r>
            <a:r>
              <a:rPr lang="pl-PL" sz="1800" dirty="0">
                <a:latin typeface="Aptos Display"/>
                <a:ea typeface="+mn-lt"/>
                <a:cs typeface="+mn-lt"/>
              </a:rPr>
              <a:t> – synagogi</a:t>
            </a:r>
            <a:endParaRPr lang="pl-PL" sz="1800">
              <a:latin typeface="Aptos Display"/>
            </a:endParaRPr>
          </a:p>
          <a:p>
            <a:r>
              <a:rPr lang="pl-PL" sz="1800" err="1">
                <a:latin typeface="Aptos Display"/>
                <a:ea typeface="+mn-lt"/>
                <a:cs typeface="+mn-lt"/>
              </a:rPr>
              <a:t>Hаціональний</a:t>
            </a:r>
            <a:r>
              <a:rPr lang="pl-PL" sz="1800" dirty="0">
                <a:latin typeface="Aptos Display"/>
                <a:ea typeface="+mn-lt"/>
                <a:cs typeface="+mn-lt"/>
              </a:rPr>
              <a:t> </a:t>
            </a:r>
            <a:r>
              <a:rPr lang="pl-PL" sz="1800" err="1">
                <a:latin typeface="Aptos Display"/>
                <a:ea typeface="+mn-lt"/>
                <a:cs typeface="+mn-lt"/>
              </a:rPr>
              <a:t>парк</a:t>
            </a:r>
            <a:r>
              <a:rPr lang="pl-PL" sz="1800" dirty="0">
                <a:latin typeface="Aptos Display"/>
                <a:ea typeface="+mn-lt"/>
                <a:cs typeface="+mn-lt"/>
              </a:rPr>
              <a:t> – park narodowy</a:t>
            </a:r>
            <a:endParaRPr lang="pl-PL" sz="1800">
              <a:latin typeface="Aptos Display"/>
            </a:endParaRPr>
          </a:p>
          <a:p>
            <a:r>
              <a:rPr lang="pl-PL" sz="1800" err="1">
                <a:latin typeface="Aptos Display"/>
                <a:ea typeface="+mn-lt"/>
                <a:cs typeface="+mn-lt"/>
              </a:rPr>
              <a:t>Університет</a:t>
            </a:r>
            <a:r>
              <a:rPr lang="pl-PL" sz="1800" dirty="0">
                <a:latin typeface="Aptos Display"/>
                <a:ea typeface="+mn-lt"/>
                <a:cs typeface="+mn-lt"/>
              </a:rPr>
              <a:t> – uniwersytet</a:t>
            </a:r>
            <a:endParaRPr lang="pl-PL" sz="1800">
              <a:latin typeface="Aptos Display"/>
            </a:endParaRPr>
          </a:p>
          <a:p>
            <a:r>
              <a:rPr lang="pl-PL" sz="1800" err="1">
                <a:latin typeface="Aptos Display"/>
                <a:ea typeface="+mn-lt"/>
                <a:cs typeface="+mn-lt"/>
              </a:rPr>
              <a:t>Гривень</a:t>
            </a:r>
            <a:r>
              <a:rPr lang="pl-PL" sz="1800" dirty="0">
                <a:latin typeface="Aptos Display"/>
                <a:ea typeface="+mn-lt"/>
                <a:cs typeface="+mn-lt"/>
              </a:rPr>
              <a:t> – hrywna (waluta Ukrainy)</a:t>
            </a:r>
            <a:endParaRPr lang="pl-PL" sz="1800">
              <a:latin typeface="Aptos Display"/>
            </a:endParaRPr>
          </a:p>
          <a:p>
            <a:r>
              <a:rPr lang="pl-PL" sz="1800" err="1">
                <a:latin typeface="Aptos Display"/>
                <a:ea typeface="+mn-lt"/>
                <a:cs typeface="+mn-lt"/>
              </a:rPr>
              <a:t>Легкоатлет</a:t>
            </a:r>
            <a:r>
              <a:rPr lang="pl-PL" sz="1800" dirty="0">
                <a:latin typeface="Aptos Display"/>
                <a:ea typeface="+mn-lt"/>
                <a:cs typeface="+mn-lt"/>
              </a:rPr>
              <a:t> – lekkoatleta</a:t>
            </a:r>
            <a:endParaRPr lang="pl-PL" sz="1800">
              <a:latin typeface="Aptos Display"/>
            </a:endParaRPr>
          </a:p>
          <a:p>
            <a:r>
              <a:rPr lang="pl-PL" sz="1800" err="1">
                <a:latin typeface="Aptos Display"/>
                <a:ea typeface="+mn-lt"/>
                <a:cs typeface="+mn-lt"/>
              </a:rPr>
              <a:t>Журналіст</a:t>
            </a:r>
            <a:r>
              <a:rPr lang="pl-PL" sz="1800" dirty="0">
                <a:latin typeface="Aptos Display"/>
                <a:ea typeface="+mn-lt"/>
                <a:cs typeface="+mn-lt"/>
              </a:rPr>
              <a:t> – dziennikarz</a:t>
            </a:r>
            <a:endParaRPr lang="pl-PL" sz="1800">
              <a:latin typeface="Aptos Display"/>
            </a:endParaRPr>
          </a:p>
          <a:p>
            <a:r>
              <a:rPr lang="pl-PL" sz="1800" err="1">
                <a:latin typeface="Aptos Display"/>
                <a:ea typeface="+mn-lt"/>
                <a:cs typeface="+mn-lt"/>
              </a:rPr>
              <a:t>Годинник</a:t>
            </a:r>
            <a:r>
              <a:rPr lang="pl-PL" sz="1800" dirty="0">
                <a:latin typeface="Aptos Display"/>
                <a:ea typeface="+mn-lt"/>
                <a:cs typeface="+mn-lt"/>
              </a:rPr>
              <a:t> - zegar</a:t>
            </a:r>
            <a:endParaRPr lang="pl-PL" sz="1800" dirty="0">
              <a:latin typeface="Aptos Display"/>
            </a:endParaRPr>
          </a:p>
        </p:txBody>
      </p:sp>
    </p:spTree>
    <p:extLst>
      <p:ext uri="{BB962C8B-B14F-4D97-AF65-F5344CB8AC3E}">
        <p14:creationId xmlns:p14="http://schemas.microsoft.com/office/powerpoint/2010/main" val="18587497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E784F9-F9F9-AF9A-C5D5-B1C3B7635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000" b="1" dirty="0" err="1">
                <a:ea typeface="+mj-lt"/>
                <a:cs typeface="+mj-lt"/>
              </a:rPr>
              <a:t>Netografia</a:t>
            </a:r>
            <a:endParaRPr lang="pl-PL" dirty="0" err="1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BE44776-E7C8-9391-A2FA-A3534099F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0806"/>
            <a:ext cx="10515600" cy="492596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pl-PL" sz="1200" dirty="0">
                <a:latin typeface="Arial"/>
                <a:cs typeface="Arial"/>
              </a:rPr>
              <a:t>•</a:t>
            </a:r>
            <a:r>
              <a:rPr lang="pl-PL" sz="1200" dirty="0">
                <a:latin typeface="Calibri"/>
                <a:cs typeface="Calibri"/>
                <a:hlinkClick r:id="rId2"/>
              </a:rPr>
              <a:t>https://uamedtours.pl/blog/article/jak-dostac-sie-na-ukraine</a:t>
            </a:r>
            <a:endParaRPr lang="pl-PL" sz="1200"/>
          </a:p>
          <a:p>
            <a:pPr>
              <a:buNone/>
            </a:pPr>
            <a:r>
              <a:rPr lang="pl-PL" sz="1200" dirty="0">
                <a:latin typeface="Arial"/>
                <a:cs typeface="Arial"/>
              </a:rPr>
              <a:t>•</a:t>
            </a:r>
            <a:r>
              <a:rPr lang="pl-PL" sz="1200" dirty="0">
                <a:latin typeface="Calibri"/>
                <a:cs typeface="Calibri"/>
                <a:hlinkClick r:id="rId3"/>
              </a:rPr>
              <a:t>https://pl.wikipedia.org/wiki/Kategoria:Symbole_narodowe_Ukrainy</a:t>
            </a:r>
            <a:endParaRPr lang="pl-PL" sz="1200"/>
          </a:p>
          <a:p>
            <a:pPr>
              <a:buNone/>
            </a:pPr>
            <a:r>
              <a:rPr lang="pl-PL" sz="1200" dirty="0">
                <a:latin typeface="Arial"/>
                <a:cs typeface="Arial"/>
              </a:rPr>
              <a:t>•</a:t>
            </a:r>
            <a:r>
              <a:rPr lang="pl-PL" sz="1200" dirty="0">
                <a:latin typeface="Calibri"/>
                <a:cs typeface="Calibri"/>
                <a:hlinkClick r:id="rId4"/>
              </a:rPr>
              <a:t>https://best-market.pl/symbole-narodowe-ukrainy/</a:t>
            </a:r>
            <a:endParaRPr lang="pl-PL" sz="1200"/>
          </a:p>
          <a:p>
            <a:pPr>
              <a:buNone/>
            </a:pPr>
            <a:r>
              <a:rPr lang="pl-PL" sz="1200" dirty="0">
                <a:latin typeface="Arial"/>
                <a:cs typeface="Arial"/>
              </a:rPr>
              <a:t>•</a:t>
            </a:r>
            <a:r>
              <a:rPr lang="pl-PL" sz="1200" dirty="0">
                <a:latin typeface="Calibri"/>
                <a:cs typeface="Calibri"/>
                <a:hlinkClick r:id="rId5"/>
              </a:rPr>
              <a:t>https://www.nieznanaukraina.pl/936/symbole-narodowe-ukrainy/</a:t>
            </a:r>
            <a:endParaRPr lang="pl-PL" sz="1200"/>
          </a:p>
          <a:p>
            <a:pPr>
              <a:buNone/>
            </a:pPr>
            <a:r>
              <a:rPr lang="pl-PL" sz="1200" dirty="0">
                <a:latin typeface="Arial"/>
                <a:cs typeface="Arial"/>
              </a:rPr>
              <a:t>•</a:t>
            </a:r>
            <a:r>
              <a:rPr lang="pl-PL" sz="1200" dirty="0">
                <a:latin typeface="Calibri"/>
                <a:cs typeface="Calibri"/>
                <a:hlinkClick r:id="rId6"/>
              </a:rPr>
              <a:t>https://www.lubelskie.pl/wspolpraca-zagraniczna/regiony-partnerskie/obwod-wolynski-ukraina/</a:t>
            </a:r>
            <a:endParaRPr lang="pl-PL" sz="1200"/>
          </a:p>
          <a:p>
            <a:pPr>
              <a:buNone/>
            </a:pPr>
            <a:r>
              <a:rPr lang="pl-PL" sz="1200" dirty="0">
                <a:latin typeface="Arial"/>
                <a:cs typeface="Arial"/>
              </a:rPr>
              <a:t>•</a:t>
            </a:r>
            <a:r>
              <a:rPr lang="pl-PL" sz="1200" dirty="0">
                <a:latin typeface="Calibri"/>
                <a:cs typeface="Calibri"/>
                <a:hlinkClick r:id="rId7"/>
              </a:rPr>
              <a:t>http://polesie-turystyka.pl/pl/niezbednik-turysty/ukraina-obwod-wolynski/</a:t>
            </a:r>
            <a:endParaRPr lang="pl-PL" sz="1200"/>
          </a:p>
          <a:p>
            <a:pPr>
              <a:buNone/>
            </a:pPr>
            <a:r>
              <a:rPr lang="pl-PL" sz="1200" dirty="0">
                <a:latin typeface="Arial"/>
                <a:cs typeface="Arial"/>
              </a:rPr>
              <a:t>•</a:t>
            </a:r>
            <a:r>
              <a:rPr lang="pl-PL" sz="1200" dirty="0">
                <a:latin typeface="Calibri"/>
                <a:cs typeface="Calibri"/>
                <a:hlinkClick r:id="rId8"/>
              </a:rPr>
              <a:t>https://busradar.wl.omio.com/app/search-frontend/results/E4DBF24D371B3479CBF2F6FE796DC00F2/bus?Passengers=1&amp;ShowRidesharing=false&amp;ShowRidesharing=true&amp;ShowTrain=false&amp;currency=EUR&amp;locale=pl&amp;partnerId=busradar&amp;sourceSystem=b2b-links</a:t>
            </a:r>
            <a:endParaRPr lang="pl-PL" sz="1200"/>
          </a:p>
          <a:p>
            <a:pPr>
              <a:buNone/>
            </a:pPr>
            <a:r>
              <a:rPr lang="pl-PL" sz="1200" dirty="0">
                <a:latin typeface="Arial"/>
                <a:cs typeface="Arial"/>
              </a:rPr>
              <a:t>•</a:t>
            </a:r>
            <a:r>
              <a:rPr lang="pl-PL" sz="1200" dirty="0">
                <a:latin typeface="Calibri"/>
                <a:cs typeface="Calibri"/>
                <a:hlinkClick r:id="rId9"/>
              </a:rPr>
              <a:t>https://pl.wikipedia.org/wiki/Obw%C3%B3d_wo%C5%82y%C5%84ski</a:t>
            </a:r>
            <a:endParaRPr lang="pl-PL" sz="1200"/>
          </a:p>
          <a:p>
            <a:pPr>
              <a:buNone/>
            </a:pPr>
            <a:r>
              <a:rPr lang="pl-PL" sz="1200" dirty="0">
                <a:latin typeface="Arial"/>
                <a:cs typeface="Arial"/>
              </a:rPr>
              <a:t>•</a:t>
            </a:r>
            <a:r>
              <a:rPr lang="pl-PL" sz="1200" dirty="0">
                <a:latin typeface="Calibri"/>
                <a:cs typeface="Calibri"/>
                <a:hlinkClick r:id="rId10"/>
              </a:rPr>
              <a:t>https://pl.wikipedia.org/wiki/Lista_%C5%9Bwiatowego_dziedzictwa_UNESCO_na_Ukrainie</a:t>
            </a:r>
            <a:endParaRPr lang="pl-PL" sz="1200"/>
          </a:p>
          <a:p>
            <a:pPr>
              <a:buNone/>
            </a:pPr>
            <a:r>
              <a:rPr lang="pl-PL" sz="1200" dirty="0">
                <a:latin typeface="Arial"/>
                <a:cs typeface="Arial"/>
              </a:rPr>
              <a:t>•</a:t>
            </a:r>
            <a:r>
              <a:rPr lang="pl-PL" sz="1200" dirty="0">
                <a:latin typeface="Calibri"/>
                <a:cs typeface="Calibri"/>
                <a:hlinkClick r:id="rId11"/>
              </a:rPr>
              <a:t>https://whc.unesco.org/en/list/1703/</a:t>
            </a:r>
            <a:endParaRPr lang="pl-PL" sz="1200"/>
          </a:p>
          <a:p>
            <a:pPr>
              <a:buNone/>
            </a:pPr>
            <a:r>
              <a:rPr lang="pl-PL" sz="1200" dirty="0">
                <a:latin typeface="Arial"/>
                <a:cs typeface="Arial"/>
              </a:rPr>
              <a:t>•</a:t>
            </a:r>
            <a:r>
              <a:rPr lang="pl-PL" sz="1200" dirty="0">
                <a:latin typeface="Calibri"/>
                <a:cs typeface="Calibri"/>
                <a:hlinkClick r:id="rId12"/>
              </a:rPr>
              <a:t>https://pl.wikipedia.org/wiki/Po%C5%82udnik_Struvego</a:t>
            </a:r>
            <a:endParaRPr lang="pl-PL" sz="1200"/>
          </a:p>
          <a:p>
            <a:pPr>
              <a:buNone/>
            </a:pPr>
            <a:r>
              <a:rPr lang="pl-PL" sz="1200" dirty="0">
                <a:latin typeface="Arial"/>
                <a:cs typeface="Arial"/>
              </a:rPr>
              <a:t>•</a:t>
            </a:r>
            <a:r>
              <a:rPr lang="pl-PL" sz="1200" dirty="0">
                <a:latin typeface="Calibri"/>
                <a:cs typeface="Calibri"/>
                <a:hlinkClick r:id="rId13"/>
              </a:rPr>
              <a:t>https://pl.wikipedia.org/wiki/%C5%81ucki_Narodowy_Uniwersytet_Techniczny</a:t>
            </a:r>
            <a:endParaRPr lang="pl-PL" sz="1200"/>
          </a:p>
          <a:p>
            <a:pPr>
              <a:buNone/>
            </a:pPr>
            <a:r>
              <a:rPr lang="pl-PL" sz="1200" dirty="0">
                <a:latin typeface="Arial"/>
                <a:cs typeface="Arial"/>
              </a:rPr>
              <a:t>•</a:t>
            </a:r>
            <a:r>
              <a:rPr lang="pl-PL" sz="1200" dirty="0">
                <a:latin typeface="Calibri"/>
                <a:cs typeface="Calibri"/>
                <a:hlinkClick r:id="rId14"/>
              </a:rPr>
              <a:t>https://znaki.fm/pl/places/luck/</a:t>
            </a:r>
            <a:endParaRPr lang="pl-PL" sz="1200"/>
          </a:p>
          <a:p>
            <a:pPr>
              <a:buNone/>
            </a:pPr>
            <a:r>
              <a:rPr lang="pl-PL" sz="1200" dirty="0">
                <a:latin typeface="Arial"/>
                <a:cs typeface="Arial"/>
              </a:rPr>
              <a:t>•</a:t>
            </a:r>
            <a:r>
              <a:rPr lang="pl-PL" sz="1200" dirty="0">
                <a:latin typeface="Calibri"/>
                <a:cs typeface="Calibri"/>
                <a:hlinkClick r:id="rId15"/>
              </a:rPr>
              <a:t>https://pl.wikipedia.org/wiki/Kategoria:Ludzie_urodzeni_w_%C5%81ucku</a:t>
            </a:r>
            <a:endParaRPr lang="pl-PL" sz="1200"/>
          </a:p>
        </p:txBody>
      </p:sp>
    </p:spTree>
    <p:extLst>
      <p:ext uri="{BB962C8B-B14F-4D97-AF65-F5344CB8AC3E}">
        <p14:creationId xmlns:p14="http://schemas.microsoft.com/office/powerpoint/2010/main" val="37148712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02443F8-7DC6-4BD6-0EDF-4F11E9AFA3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7200" b="1" dirty="0" err="1">
                <a:ea typeface="+mj-lt"/>
                <a:cs typeface="+mj-lt"/>
              </a:rPr>
              <a:t>Дякую</a:t>
            </a:r>
            <a:r>
              <a:rPr lang="pl-PL" sz="7200" b="1" dirty="0">
                <a:ea typeface="+mj-lt"/>
                <a:cs typeface="+mj-lt"/>
              </a:rPr>
              <a:t>!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B306B13-5CAE-9034-7FF7-98EA73EDE6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514052"/>
            <a:ext cx="9144000" cy="651910"/>
          </a:xfrm>
        </p:spPr>
        <p:txBody>
          <a:bodyPr anchor="ctr">
            <a:normAutofit/>
          </a:bodyPr>
          <a:lstStyle/>
          <a:p>
            <a:endParaRPr lang="pl-PL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663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73B718A-BE9A-9A2A-E3FE-9B880F685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pl-PL" sz="3700" b="1">
                <a:ea typeface="+mj-lt"/>
                <a:cs typeface="+mj-lt"/>
              </a:rPr>
              <a:t>Україна на карті світу</a:t>
            </a:r>
            <a:endParaRPr lang="pl-PL" sz="3700">
              <a:ea typeface="+mj-lt"/>
              <a:cs typeface="+mj-lt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A459FFFE-5E57-9868-74D3-4F81172A4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dirty="0" err="1">
                <a:ea typeface="+mn-lt"/>
                <a:cs typeface="+mn-lt"/>
              </a:rPr>
              <a:t>Червона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стрілка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показує</a:t>
            </a:r>
            <a:r>
              <a:rPr lang="en-US" sz="2000" dirty="0">
                <a:ea typeface="+mn-lt"/>
                <a:cs typeface="+mn-lt"/>
              </a:rPr>
              <a:t>, </a:t>
            </a:r>
            <a:r>
              <a:rPr lang="en-US" sz="2000" dirty="0" err="1">
                <a:ea typeface="+mn-lt"/>
                <a:cs typeface="+mn-lt"/>
              </a:rPr>
              <a:t>де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розташована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Україна</a:t>
            </a:r>
            <a:endParaRPr lang="en-US" sz="2000" dirty="0">
              <a:ea typeface="+mn-lt"/>
              <a:cs typeface="+mn-l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ymbol zastępczy zawartości 3" descr="Obraz zawierający mapa, tekst, atlas&#10;&#10;Opis wygenerowany automatycznie">
            <a:extLst>
              <a:ext uri="{FF2B5EF4-FFF2-40B4-BE49-F238E27FC236}">
                <a16:creationId xmlns:a16="http://schemas.microsoft.com/office/drawing/2014/main" id="{9DE11AD4-819C-BE4F-248E-89BAE9C593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05" r="16649" b="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691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kolej, na wolnym powietrzu, tor, pociąg&#10;&#10;Opis wygenerowany automatycznie">
            <a:extLst>
              <a:ext uri="{FF2B5EF4-FFF2-40B4-BE49-F238E27FC236}">
                <a16:creationId xmlns:a16="http://schemas.microsoft.com/office/drawing/2014/main" id="{78F37D5A-6080-831A-9DAA-63ADB91DB4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76" r="4224" b="-171"/>
          <a:stretch/>
        </p:blipFill>
        <p:spPr>
          <a:xfrm>
            <a:off x="1182" y="10"/>
            <a:ext cx="9205614" cy="686966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C4E53F8-B7C5-2586-92F9-801485539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pl-PL" sz="3100" b="1">
                <a:ea typeface="+mj-lt"/>
                <a:cs typeface="+mj-lt"/>
              </a:rPr>
              <a:t>На якому транспорті можна приїхати в Україну?</a:t>
            </a:r>
            <a:endParaRPr lang="pl-PL" sz="3100">
              <a:ea typeface="+mj-lt"/>
              <a:cs typeface="+mj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7958CE0-A773-0708-566F-C378AB8EE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sz="2000" dirty="0" err="1">
                <a:latin typeface="Aptos Display"/>
                <a:cs typeface="Calibri"/>
              </a:rPr>
              <a:t>Дістатися</a:t>
            </a:r>
            <a:r>
              <a:rPr lang="pl-PL" sz="2000" dirty="0">
                <a:latin typeface="Aptos Display"/>
                <a:cs typeface="Calibri"/>
              </a:rPr>
              <a:t> в </a:t>
            </a:r>
            <a:r>
              <a:rPr lang="pl-PL" sz="2000" dirty="0" err="1">
                <a:latin typeface="Aptos Display"/>
                <a:cs typeface="Calibri"/>
              </a:rPr>
              <a:t>Україну</a:t>
            </a:r>
            <a:r>
              <a:rPr lang="pl-PL" sz="2000" dirty="0">
                <a:latin typeface="Aptos Display"/>
                <a:cs typeface="Calibri"/>
              </a:rPr>
              <a:t> </a:t>
            </a:r>
            <a:r>
              <a:rPr lang="pl-PL" sz="2000" dirty="0" err="1">
                <a:latin typeface="Aptos Display"/>
                <a:cs typeface="Calibri"/>
              </a:rPr>
              <a:t>можна</a:t>
            </a:r>
            <a:r>
              <a:rPr lang="pl-PL" sz="2000" dirty="0">
                <a:latin typeface="Aptos Display"/>
                <a:cs typeface="Calibri"/>
              </a:rPr>
              <a:t> </a:t>
            </a:r>
            <a:r>
              <a:rPr lang="pl-PL" sz="2000" dirty="0" err="1">
                <a:latin typeface="Aptos Display"/>
                <a:cs typeface="Calibri"/>
              </a:rPr>
              <a:t>трьома</a:t>
            </a:r>
            <a:r>
              <a:rPr lang="pl-PL" sz="2000" dirty="0">
                <a:latin typeface="Aptos Display"/>
                <a:cs typeface="Calibri"/>
              </a:rPr>
              <a:t> </a:t>
            </a:r>
            <a:r>
              <a:rPr lang="pl-PL" sz="2000" dirty="0" err="1">
                <a:latin typeface="Aptos Display"/>
                <a:cs typeface="Calibri"/>
              </a:rPr>
              <a:t>способами</a:t>
            </a:r>
            <a:r>
              <a:rPr lang="pl-PL" sz="2000" dirty="0">
                <a:latin typeface="Aptos Display"/>
                <a:cs typeface="Calibri"/>
              </a:rPr>
              <a:t>: </a:t>
            </a:r>
            <a:r>
              <a:rPr lang="pl-PL" sz="2000" dirty="0" err="1">
                <a:latin typeface="Aptos Display"/>
                <a:cs typeface="Calibri"/>
              </a:rPr>
              <a:t>потягом</a:t>
            </a:r>
            <a:r>
              <a:rPr lang="pl-PL" sz="2000" dirty="0">
                <a:latin typeface="Aptos Display"/>
                <a:cs typeface="Calibri"/>
              </a:rPr>
              <a:t>, </a:t>
            </a:r>
            <a:r>
              <a:rPr lang="pl-PL" sz="2000" dirty="0" err="1">
                <a:latin typeface="Aptos Display"/>
                <a:cs typeface="Calibri"/>
              </a:rPr>
              <a:t>автобусом</a:t>
            </a:r>
            <a:r>
              <a:rPr lang="pl-PL" sz="2000" dirty="0">
                <a:latin typeface="Aptos Display"/>
                <a:cs typeface="Calibri"/>
              </a:rPr>
              <a:t> </a:t>
            </a:r>
            <a:r>
              <a:rPr lang="pl-PL" sz="2000" dirty="0" err="1">
                <a:latin typeface="Aptos Display"/>
                <a:cs typeface="Calibri"/>
              </a:rPr>
              <a:t>та</a:t>
            </a:r>
            <a:r>
              <a:rPr lang="pl-PL" sz="2000" dirty="0">
                <a:latin typeface="Aptos Display"/>
                <a:cs typeface="Calibri"/>
              </a:rPr>
              <a:t> </a:t>
            </a:r>
            <a:r>
              <a:rPr lang="pl-PL" sz="2000" dirty="0" err="1">
                <a:latin typeface="Aptos Display"/>
                <a:cs typeface="Calibri"/>
              </a:rPr>
              <a:t>автомобілем</a:t>
            </a:r>
            <a:r>
              <a:rPr lang="pl-PL" sz="2000" dirty="0">
                <a:latin typeface="Aptos Display"/>
                <a:cs typeface="Calibri"/>
              </a:rPr>
              <a:t>.</a:t>
            </a:r>
            <a:endParaRPr lang="pl-PL" sz="2000">
              <a:latin typeface="Aptos Display"/>
            </a:endParaRPr>
          </a:p>
          <a:p>
            <a:pPr marL="0" indent="0">
              <a:buNone/>
            </a:pPr>
            <a:r>
              <a:rPr lang="pl-PL" sz="2000" dirty="0">
                <a:latin typeface="Aptos Display"/>
                <a:cs typeface="Arial"/>
              </a:rPr>
              <a:t>• </a:t>
            </a:r>
            <a:r>
              <a:rPr lang="pl-PL" sz="2000" b="1" err="1">
                <a:latin typeface="Aptos Display"/>
                <a:cs typeface="Calibri"/>
              </a:rPr>
              <a:t>Автобус</a:t>
            </a:r>
            <a:r>
              <a:rPr lang="pl-PL" sz="2000" dirty="0">
                <a:latin typeface="Aptos Display"/>
                <a:cs typeface="Calibri"/>
              </a:rPr>
              <a:t>: </a:t>
            </a:r>
            <a:r>
              <a:rPr lang="pl-PL" sz="2000" err="1">
                <a:latin typeface="Aptos Display"/>
                <a:cs typeface="Calibri"/>
              </a:rPr>
              <a:t>Варшава</a:t>
            </a:r>
            <a:r>
              <a:rPr lang="pl-PL" sz="2000" dirty="0">
                <a:latin typeface="Aptos Display"/>
                <a:cs typeface="Calibri"/>
              </a:rPr>
              <a:t> - </a:t>
            </a:r>
            <a:r>
              <a:rPr lang="pl-PL" sz="2000" err="1">
                <a:latin typeface="Aptos Display"/>
                <a:cs typeface="Calibri"/>
              </a:rPr>
              <a:t>Львів</a:t>
            </a:r>
            <a:r>
              <a:rPr lang="pl-PL" sz="2000" dirty="0">
                <a:latin typeface="Aptos Display"/>
                <a:cs typeface="Calibri"/>
              </a:rPr>
              <a:t> (</a:t>
            </a:r>
            <a:r>
              <a:rPr lang="pl-PL" sz="2000" err="1">
                <a:latin typeface="Aptos Display"/>
                <a:cs typeface="Calibri"/>
              </a:rPr>
              <a:t>сімдесят</a:t>
            </a:r>
            <a:r>
              <a:rPr lang="pl-PL" sz="2000" dirty="0">
                <a:latin typeface="Aptos Display"/>
                <a:cs typeface="Calibri"/>
              </a:rPr>
              <a:t> </a:t>
            </a:r>
            <a:r>
              <a:rPr lang="pl-PL" sz="2000" err="1">
                <a:latin typeface="Aptos Display"/>
                <a:cs typeface="Calibri"/>
              </a:rPr>
              <a:t>злотих</a:t>
            </a:r>
            <a:r>
              <a:rPr lang="pl-PL" sz="2000" dirty="0">
                <a:latin typeface="Aptos Display"/>
                <a:cs typeface="Calibri"/>
              </a:rPr>
              <a:t>)</a:t>
            </a:r>
            <a:endParaRPr lang="pl-PL" sz="2000" dirty="0">
              <a:latin typeface="Aptos Display"/>
            </a:endParaRPr>
          </a:p>
          <a:p>
            <a:pPr marL="0" indent="0">
              <a:buNone/>
            </a:pPr>
            <a:r>
              <a:rPr lang="pl-PL" sz="2000" err="1">
                <a:latin typeface="Aptos Display"/>
                <a:cs typeface="Calibri"/>
              </a:rPr>
              <a:t>Час</a:t>
            </a:r>
            <a:r>
              <a:rPr lang="pl-PL" sz="2000" dirty="0">
                <a:latin typeface="Aptos Display"/>
                <a:cs typeface="Calibri"/>
              </a:rPr>
              <a:t> у </a:t>
            </a:r>
            <a:r>
              <a:rPr lang="pl-PL" sz="2000" err="1">
                <a:latin typeface="Aptos Display"/>
                <a:cs typeface="Calibri"/>
              </a:rPr>
              <a:t>дорозі</a:t>
            </a:r>
            <a:r>
              <a:rPr lang="pl-PL" sz="2000" dirty="0">
                <a:latin typeface="Aptos Display"/>
                <a:cs typeface="Calibri"/>
              </a:rPr>
              <a:t>: </a:t>
            </a:r>
            <a:r>
              <a:rPr lang="pl-PL" sz="2000" err="1">
                <a:latin typeface="Aptos Display"/>
                <a:cs typeface="Calibri"/>
              </a:rPr>
              <a:t>сім</a:t>
            </a:r>
            <a:r>
              <a:rPr lang="pl-PL" sz="2000" dirty="0">
                <a:latin typeface="Aptos Display"/>
                <a:cs typeface="Calibri"/>
              </a:rPr>
              <a:t> </a:t>
            </a:r>
            <a:r>
              <a:rPr lang="pl-PL" sz="2000" err="1">
                <a:latin typeface="Aptos Display"/>
                <a:cs typeface="Calibri"/>
              </a:rPr>
              <a:t>годин</a:t>
            </a:r>
            <a:r>
              <a:rPr lang="pl-PL" sz="2000" dirty="0">
                <a:latin typeface="Aptos Display"/>
                <a:cs typeface="Calibri"/>
              </a:rPr>
              <a:t>.</a:t>
            </a:r>
            <a:endParaRPr lang="pl-PL" sz="2000">
              <a:latin typeface="Aptos Display"/>
            </a:endParaRPr>
          </a:p>
          <a:p>
            <a:pPr marL="0" indent="0">
              <a:buNone/>
            </a:pPr>
            <a:r>
              <a:rPr lang="pl-PL" sz="2000" dirty="0">
                <a:latin typeface="Aptos Display"/>
                <a:cs typeface="Arial"/>
              </a:rPr>
              <a:t>• </a:t>
            </a:r>
            <a:r>
              <a:rPr lang="pl-PL" sz="2000" b="1" err="1">
                <a:latin typeface="Aptos Display"/>
                <a:cs typeface="Calibri"/>
              </a:rPr>
              <a:t>Поїзд</a:t>
            </a:r>
            <a:r>
              <a:rPr lang="pl-PL" sz="2000" dirty="0">
                <a:latin typeface="Aptos Display"/>
                <a:cs typeface="Calibri"/>
              </a:rPr>
              <a:t>: </a:t>
            </a:r>
            <a:r>
              <a:rPr lang="pl-PL" sz="2000" err="1">
                <a:latin typeface="Aptos Display"/>
                <a:cs typeface="Calibri"/>
              </a:rPr>
              <a:t>Варшава</a:t>
            </a:r>
            <a:r>
              <a:rPr lang="pl-PL" sz="2000" dirty="0">
                <a:latin typeface="Aptos Display"/>
                <a:cs typeface="Calibri"/>
              </a:rPr>
              <a:t> – </a:t>
            </a:r>
            <a:r>
              <a:rPr lang="pl-PL" sz="2000" err="1">
                <a:latin typeface="Aptos Display"/>
                <a:cs typeface="Calibri"/>
              </a:rPr>
              <a:t>Львів</a:t>
            </a:r>
            <a:r>
              <a:rPr lang="pl-PL" sz="2000" dirty="0">
                <a:latin typeface="Aptos Display"/>
                <a:cs typeface="Calibri"/>
              </a:rPr>
              <a:t> (</a:t>
            </a:r>
            <a:r>
              <a:rPr lang="pl-PL" sz="2000" err="1">
                <a:latin typeface="Aptos Display"/>
                <a:cs typeface="Calibri"/>
              </a:rPr>
              <a:t>вісімдесят</a:t>
            </a:r>
            <a:r>
              <a:rPr lang="pl-PL" sz="2000" dirty="0">
                <a:latin typeface="Aptos Display"/>
                <a:cs typeface="Calibri"/>
              </a:rPr>
              <a:t> </a:t>
            </a:r>
            <a:r>
              <a:rPr lang="pl-PL" sz="2000" err="1">
                <a:latin typeface="Aptos Display"/>
                <a:cs typeface="Calibri"/>
              </a:rPr>
              <a:t>злотих</a:t>
            </a:r>
            <a:r>
              <a:rPr lang="pl-PL" sz="2000" dirty="0">
                <a:latin typeface="Aptos Display"/>
                <a:cs typeface="Calibri"/>
              </a:rPr>
              <a:t>)</a:t>
            </a:r>
            <a:endParaRPr lang="pl-PL" sz="2000" dirty="0">
              <a:latin typeface="Aptos Display"/>
            </a:endParaRPr>
          </a:p>
          <a:p>
            <a:pPr marL="0" indent="0">
              <a:buNone/>
            </a:pPr>
            <a:r>
              <a:rPr lang="pl-PL" sz="2000" err="1">
                <a:latin typeface="Aptos Display"/>
                <a:cs typeface="Calibri"/>
              </a:rPr>
              <a:t>Час</a:t>
            </a:r>
            <a:r>
              <a:rPr lang="pl-PL" sz="2000" dirty="0">
                <a:latin typeface="Aptos Display"/>
                <a:cs typeface="Calibri"/>
              </a:rPr>
              <a:t> у </a:t>
            </a:r>
            <a:r>
              <a:rPr lang="pl-PL" sz="2000" err="1">
                <a:latin typeface="Aptos Display"/>
                <a:cs typeface="Calibri"/>
              </a:rPr>
              <a:t>дорозі</a:t>
            </a:r>
            <a:r>
              <a:rPr lang="pl-PL" sz="2000" dirty="0">
                <a:latin typeface="Aptos Display"/>
                <a:cs typeface="Calibri"/>
              </a:rPr>
              <a:t>: </a:t>
            </a:r>
            <a:r>
              <a:rPr lang="pl-PL" sz="2000" err="1">
                <a:latin typeface="Aptos Display"/>
                <a:cs typeface="Calibri"/>
              </a:rPr>
              <a:t>дев'ять</a:t>
            </a:r>
            <a:r>
              <a:rPr lang="pl-PL" sz="2000" dirty="0">
                <a:latin typeface="Aptos Display"/>
                <a:cs typeface="Calibri"/>
              </a:rPr>
              <a:t> </a:t>
            </a:r>
            <a:r>
              <a:rPr lang="pl-PL" sz="2000" err="1">
                <a:latin typeface="Aptos Display"/>
                <a:cs typeface="Calibri"/>
              </a:rPr>
              <a:t>годин</a:t>
            </a:r>
            <a:r>
              <a:rPr lang="pl-PL" sz="2000" dirty="0">
                <a:latin typeface="Aptos Display"/>
                <a:cs typeface="Calibri"/>
              </a:rPr>
              <a:t>, </a:t>
            </a:r>
            <a:r>
              <a:rPr lang="pl-PL" sz="2000" err="1">
                <a:latin typeface="Aptos Display"/>
                <a:cs typeface="Calibri"/>
              </a:rPr>
              <a:t>тридцять</a:t>
            </a:r>
            <a:r>
              <a:rPr lang="pl-PL" sz="2000" dirty="0">
                <a:latin typeface="Aptos Display"/>
                <a:cs typeface="Calibri"/>
              </a:rPr>
              <a:t> </a:t>
            </a:r>
            <a:r>
              <a:rPr lang="pl-PL" sz="2000" err="1">
                <a:latin typeface="Aptos Display"/>
                <a:cs typeface="Calibri"/>
              </a:rPr>
              <a:t>хвилин</a:t>
            </a:r>
            <a:r>
              <a:rPr lang="pl-PL" sz="2000" dirty="0">
                <a:latin typeface="Aptos Display"/>
                <a:cs typeface="Calibri"/>
              </a:rPr>
              <a:t>.</a:t>
            </a:r>
            <a:endParaRPr lang="pl-PL" sz="2000" dirty="0">
              <a:latin typeface="Aptos Display"/>
            </a:endParaRPr>
          </a:p>
        </p:txBody>
      </p:sp>
    </p:spTree>
    <p:extLst>
      <p:ext uri="{BB962C8B-B14F-4D97-AF65-F5344CB8AC3E}">
        <p14:creationId xmlns:p14="http://schemas.microsoft.com/office/powerpoint/2010/main" val="803807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1">
            <a:extLst>
              <a:ext uri="{FF2B5EF4-FFF2-40B4-BE49-F238E27FC236}">
                <a16:creationId xmlns:a16="http://schemas.microsoft.com/office/drawing/2014/main" id="{B51F6560-D61C-400F-B71A-3FDEBF451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13">
            <a:extLst>
              <a:ext uri="{FF2B5EF4-FFF2-40B4-BE49-F238E27FC236}">
                <a16:creationId xmlns:a16="http://schemas.microsoft.com/office/drawing/2014/main" id="{F938B951-7EFC-40A2-B198-E73D39DFB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2E4506E-6A0E-49A0-BC31-8CADBFF3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EED4D51-65BF-4AEE-B596-7CB61A70B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7A33AD62-BFCD-1AC7-26F5-10F9B665E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2485"/>
            <a:ext cx="11066828" cy="722333"/>
          </a:xfr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en-US" sz="4200" b="1" err="1"/>
              <a:t>Офіційні</a:t>
            </a:r>
            <a:r>
              <a:rPr lang="en-US" sz="4200" b="1"/>
              <a:t> </a:t>
            </a:r>
            <a:r>
              <a:rPr lang="en-US" sz="4200" b="1" err="1"/>
              <a:t>символи</a:t>
            </a:r>
            <a:r>
              <a:rPr lang="en-US" sz="4200" b="1"/>
              <a:t> </a:t>
            </a:r>
            <a:r>
              <a:rPr lang="en-US" sz="4200" b="1" err="1"/>
              <a:t>України</a:t>
            </a:r>
            <a:endParaRPr lang="en-US" sz="4200" err="1"/>
          </a:p>
        </p:txBody>
      </p:sp>
      <p:pic>
        <p:nvPicPr>
          <p:cNvPr id="6" name="Symbol zastępczy zawartości 5" descr="Obraz zawierający Jaskrawoniebieski, niebieskie, Wielobarwność, zrzut ekranu&#10;&#10;Opis wygenerowany automatycznie">
            <a:extLst>
              <a:ext uri="{FF2B5EF4-FFF2-40B4-BE49-F238E27FC236}">
                <a16:creationId xmlns:a16="http://schemas.microsoft.com/office/drawing/2014/main" id="{15398EED-94AA-D29B-6598-00AFC4F0FA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8092" y="1711569"/>
            <a:ext cx="6956000" cy="41736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7" name="Obraz 6" descr="Obraz zawierający symbol, godło, logo, Czcionka&#10;&#10;Opis wygenerowany automatycznie">
            <a:extLst>
              <a:ext uri="{FF2B5EF4-FFF2-40B4-BE49-F238E27FC236}">
                <a16:creationId xmlns:a16="http://schemas.microsoft.com/office/drawing/2014/main" id="{FC2EA7D4-8332-9769-E202-5DB7973C3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2125" y="1711570"/>
            <a:ext cx="2984122" cy="4173599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047FCA3-3F0C-F6DE-559C-3FA37102EE75}"/>
              </a:ext>
            </a:extLst>
          </p:cNvPr>
          <p:cNvSpPr txBox="1"/>
          <p:nvPr/>
        </p:nvSpPr>
        <p:spPr>
          <a:xfrm>
            <a:off x="2353070" y="5884933"/>
            <a:ext cx="358845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400" b="1" err="1">
                <a:ea typeface="+mn-lt"/>
                <a:cs typeface="+mn-lt"/>
              </a:rPr>
              <a:t>Прапор</a:t>
            </a:r>
            <a:r>
              <a:rPr lang="pl-PL" sz="2400" b="1" dirty="0">
                <a:ea typeface="+mn-lt"/>
                <a:cs typeface="+mn-lt"/>
              </a:rPr>
              <a:t> </a:t>
            </a:r>
            <a:r>
              <a:rPr lang="pl-PL" sz="2400" b="1" err="1">
                <a:ea typeface="+mn-lt"/>
                <a:cs typeface="+mn-lt"/>
              </a:rPr>
              <a:t>України</a:t>
            </a:r>
            <a:endParaRPr lang="pl-PL" sz="2400">
              <a:ea typeface="+mn-lt"/>
              <a:cs typeface="+mn-lt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10E5149-839A-87CB-975E-5D38F069AFA8}"/>
              </a:ext>
            </a:extLst>
          </p:cNvPr>
          <p:cNvSpPr txBox="1"/>
          <p:nvPr/>
        </p:nvSpPr>
        <p:spPr>
          <a:xfrm>
            <a:off x="7968423" y="5884932"/>
            <a:ext cx="364707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400" b="1" dirty="0" err="1">
                <a:ea typeface="+mn-lt"/>
                <a:cs typeface="+mn-lt"/>
              </a:rPr>
              <a:t>Герб</a:t>
            </a:r>
            <a:r>
              <a:rPr lang="pl-PL" sz="2400" b="1" dirty="0">
                <a:ea typeface="+mn-lt"/>
                <a:cs typeface="+mn-lt"/>
              </a:rPr>
              <a:t> </a:t>
            </a:r>
            <a:r>
              <a:rPr lang="pl-PL" sz="2400" b="1" dirty="0" err="1">
                <a:ea typeface="+mn-lt"/>
                <a:cs typeface="+mn-lt"/>
              </a:rPr>
              <a:t>України</a:t>
            </a:r>
            <a:endParaRPr lang="pl-PL" sz="24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7251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D4E5820-90FD-A73A-20CF-F73FD4D00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0366" y="1034321"/>
            <a:ext cx="4267200" cy="1351472"/>
          </a:xfrm>
        </p:spPr>
        <p:txBody>
          <a:bodyPr>
            <a:normAutofit/>
          </a:bodyPr>
          <a:lstStyle/>
          <a:p>
            <a:pPr algn="ctr"/>
            <a:r>
              <a:rPr lang="pl-PL" sz="4100" b="1">
                <a:solidFill>
                  <a:schemeClr val="tx1">
                    <a:lumMod val="85000"/>
                    <a:lumOff val="15000"/>
                  </a:schemeClr>
                </a:solidFill>
                <a:ea typeface="+mj-lt"/>
                <a:cs typeface="+mj-lt"/>
              </a:rPr>
              <a:t>Неофіційні символи України</a:t>
            </a:r>
            <a:endParaRPr lang="pl-PL" sz="4100">
              <a:solidFill>
                <a:schemeClr val="tx1">
                  <a:lumMod val="85000"/>
                  <a:lumOff val="15000"/>
                </a:schemeClr>
              </a:solidFill>
              <a:ea typeface="+mj-lt"/>
              <a:cs typeface="+mj-lt"/>
            </a:endParaRPr>
          </a:p>
        </p:txBody>
      </p:sp>
      <p:pic>
        <p:nvPicPr>
          <p:cNvPr id="4" name="Obraz 3" descr="Obraz zawierający roślina, kwiat, słonecznik, na wolnym powietrzu&#10;&#10;Opis wygenerowany automatycznie">
            <a:extLst>
              <a:ext uri="{FF2B5EF4-FFF2-40B4-BE49-F238E27FC236}">
                <a16:creationId xmlns:a16="http://schemas.microsoft.com/office/drawing/2014/main" id="{D8D04FA6-412F-FC0F-A569-2BBB2BE738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38" r="11210"/>
          <a:stretch/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76D2B89-B1AB-53D9-31A1-9AB5CBB12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6704" y="2934340"/>
            <a:ext cx="4397114" cy="33140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3200" b="1" err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Їжа</a:t>
            </a:r>
            <a:r>
              <a:rPr lang="pl-PL" sz="3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: </a:t>
            </a:r>
            <a:r>
              <a:rPr lang="pl-PL" sz="3200" err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український</a:t>
            </a:r>
            <a:r>
              <a:rPr lang="pl-PL" sz="3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 </a:t>
            </a:r>
            <a:r>
              <a:rPr lang="pl-PL" sz="3200" err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борщ</a:t>
            </a:r>
            <a:endParaRPr lang="pl-PL" sz="32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pl-PL" sz="3200" b="1" err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Квітка</a:t>
            </a:r>
            <a:r>
              <a:rPr lang="pl-PL" sz="32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: </a:t>
            </a:r>
            <a:r>
              <a:rPr lang="pl-PL" sz="3200" err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cоняшник</a:t>
            </a:r>
            <a:endParaRPr lang="pl-PL" sz="3200" dirty="0" err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Obraz 4" descr="Obraz zawierający miska, jedzenie, roślina, czerwony&#10;&#10;Opis wygenerowany automatycznie">
            <a:extLst>
              <a:ext uri="{FF2B5EF4-FFF2-40B4-BE49-F238E27FC236}">
                <a16:creationId xmlns:a16="http://schemas.microsoft.com/office/drawing/2014/main" id="{2989CD86-A478-34AF-4E6B-0D8CB47F0E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82" r="22556"/>
          <a:stretch/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0041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23">
            <a:extLst>
              <a:ext uri="{FF2B5EF4-FFF2-40B4-BE49-F238E27FC236}">
                <a16:creationId xmlns:a16="http://schemas.microsoft.com/office/drawing/2014/main" id="{50CEED20-A22C-4FC3-BC0E-F4FE53FDE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5D90926-D0FC-132A-2B27-BBA182BD5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825248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Волинська область</a:t>
            </a:r>
            <a:endParaRPr lang="en-US" sz="5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50" name="Group 2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849524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679732"/>
            <a:ext cx="6009366" cy="54238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ymbol zastępczy zawartości 3" descr="Obraz zawierający mapa, tekst, atlas&#10;&#10;Opis wygenerowany automatycznie">
            <a:extLst>
              <a:ext uri="{FF2B5EF4-FFF2-40B4-BE49-F238E27FC236}">
                <a16:creationId xmlns:a16="http://schemas.microsoft.com/office/drawing/2014/main" id="{F64B892E-A0D6-DFD5-8703-A6AAC57A4E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22492" y="1426391"/>
            <a:ext cx="5536001" cy="393056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87568" y="6355073"/>
            <a:ext cx="6007608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25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na wolnym powietrzu, pojazd, Pojazd lądowy, niebo&#10;&#10;Opis wygenerowany automatycznie">
            <a:extLst>
              <a:ext uri="{FF2B5EF4-FFF2-40B4-BE49-F238E27FC236}">
                <a16:creationId xmlns:a16="http://schemas.microsoft.com/office/drawing/2014/main" id="{CAF91FF9-E488-F5DF-FA0D-9C4DF81927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78" r="259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F2C8295-E9ED-A1C1-C600-48BAED50A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pl-PL" sz="3100" b="1">
                <a:ea typeface="+mj-lt"/>
                <a:cs typeface="+mj-lt"/>
              </a:rPr>
              <a:t>На якому транспорті можна приїхати в область?</a:t>
            </a:r>
            <a:endParaRPr lang="pl-PL" sz="3100">
              <a:ea typeface="+mj-lt"/>
              <a:cs typeface="+mj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BAA3A67-4AAA-72DE-DD47-6E9D7EFE7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2000" b="1" dirty="0" err="1">
                <a:latin typeface="Aptos Display"/>
                <a:cs typeface="Calibri"/>
              </a:rPr>
              <a:t>Автобус</a:t>
            </a:r>
            <a:r>
              <a:rPr lang="pl-PL" sz="2000" b="1" dirty="0">
                <a:latin typeface="Aptos Display"/>
                <a:cs typeface="Calibri"/>
              </a:rPr>
              <a:t>: </a:t>
            </a:r>
            <a:r>
              <a:rPr lang="pl-PL" sz="2000" dirty="0" err="1">
                <a:latin typeface="Aptos Display"/>
                <a:cs typeface="Calibri"/>
              </a:rPr>
              <a:t>Жешув</a:t>
            </a:r>
            <a:r>
              <a:rPr lang="pl-PL" sz="2000" dirty="0">
                <a:latin typeface="Aptos Display"/>
                <a:cs typeface="Calibri"/>
              </a:rPr>
              <a:t> – </a:t>
            </a:r>
            <a:r>
              <a:rPr lang="pl-PL" sz="2000" dirty="0" err="1">
                <a:latin typeface="Aptos Display"/>
                <a:cs typeface="Calibri"/>
              </a:rPr>
              <a:t>Луцьк</a:t>
            </a:r>
            <a:r>
              <a:rPr lang="pl-PL" sz="2000" dirty="0">
                <a:latin typeface="Aptos Display"/>
                <a:cs typeface="Calibri"/>
              </a:rPr>
              <a:t> (</a:t>
            </a:r>
            <a:r>
              <a:rPr lang="pl-PL" sz="2000" dirty="0" err="1">
                <a:latin typeface="Aptos Display"/>
                <a:cs typeface="Calibri"/>
              </a:rPr>
              <a:t>вісімдесят</a:t>
            </a:r>
            <a:r>
              <a:rPr lang="pl-PL" sz="2000" dirty="0">
                <a:latin typeface="Aptos Display"/>
                <a:cs typeface="Calibri"/>
              </a:rPr>
              <a:t> </a:t>
            </a:r>
            <a:r>
              <a:rPr lang="pl-PL" sz="2000" dirty="0" err="1">
                <a:latin typeface="Aptos Display"/>
                <a:cs typeface="Calibri"/>
              </a:rPr>
              <a:t>п'ять</a:t>
            </a:r>
            <a:r>
              <a:rPr lang="pl-PL" sz="2000" dirty="0">
                <a:latin typeface="Aptos Display"/>
                <a:cs typeface="Calibri"/>
              </a:rPr>
              <a:t> </a:t>
            </a:r>
            <a:r>
              <a:rPr lang="pl-PL" sz="2000" dirty="0" err="1">
                <a:latin typeface="Aptos Display"/>
                <a:cs typeface="Calibri"/>
              </a:rPr>
              <a:t>злотих</a:t>
            </a:r>
            <a:r>
              <a:rPr lang="pl-PL" sz="2000" dirty="0">
                <a:latin typeface="Aptos Display"/>
                <a:cs typeface="Calibri"/>
              </a:rPr>
              <a:t>)</a:t>
            </a:r>
            <a:endParaRPr lang="pl-PL" sz="2000" dirty="0">
              <a:latin typeface="Aptos Display"/>
            </a:endParaRPr>
          </a:p>
          <a:p>
            <a:pPr marL="0" indent="0">
              <a:buNone/>
            </a:pPr>
            <a:r>
              <a:rPr lang="pl-PL" sz="2000" err="1">
                <a:latin typeface="Aptos Display"/>
                <a:cs typeface="Calibri"/>
              </a:rPr>
              <a:t>Час</a:t>
            </a:r>
            <a:r>
              <a:rPr lang="pl-PL" sz="2000" dirty="0">
                <a:latin typeface="Aptos Display"/>
                <a:cs typeface="Calibri"/>
              </a:rPr>
              <a:t> у </a:t>
            </a:r>
            <a:r>
              <a:rPr lang="pl-PL" sz="2000" err="1">
                <a:latin typeface="Aptos Display"/>
                <a:cs typeface="Calibri"/>
              </a:rPr>
              <a:t>дорозі</a:t>
            </a:r>
            <a:r>
              <a:rPr lang="pl-PL" sz="2000" dirty="0">
                <a:latin typeface="Aptos Display"/>
                <a:cs typeface="Calibri"/>
              </a:rPr>
              <a:t>: </a:t>
            </a:r>
            <a:r>
              <a:rPr lang="pl-PL" sz="2000" err="1">
                <a:latin typeface="Aptos Display"/>
                <a:cs typeface="Calibri"/>
              </a:rPr>
              <a:t>Шість</a:t>
            </a:r>
            <a:r>
              <a:rPr lang="pl-PL" sz="2000" dirty="0">
                <a:latin typeface="Aptos Display"/>
                <a:cs typeface="Calibri"/>
              </a:rPr>
              <a:t> </a:t>
            </a:r>
            <a:r>
              <a:rPr lang="pl-PL" sz="2000" err="1">
                <a:latin typeface="Aptos Display"/>
                <a:cs typeface="Calibri"/>
              </a:rPr>
              <a:t>годин</a:t>
            </a:r>
            <a:r>
              <a:rPr lang="pl-PL" sz="2000" dirty="0">
                <a:latin typeface="Aptos Display"/>
                <a:cs typeface="Calibri"/>
              </a:rPr>
              <a:t> </a:t>
            </a:r>
            <a:r>
              <a:rPr lang="pl-PL" sz="2000" err="1">
                <a:latin typeface="Aptos Display"/>
                <a:cs typeface="Calibri"/>
              </a:rPr>
              <a:t>двадцять</a:t>
            </a:r>
            <a:r>
              <a:rPr lang="pl-PL" sz="2000" dirty="0">
                <a:latin typeface="Aptos Display"/>
                <a:cs typeface="Calibri"/>
              </a:rPr>
              <a:t> </a:t>
            </a:r>
            <a:r>
              <a:rPr lang="pl-PL" sz="2000" err="1">
                <a:latin typeface="Aptos Display"/>
                <a:cs typeface="Calibri"/>
              </a:rPr>
              <a:t>хвилин</a:t>
            </a:r>
            <a:endParaRPr lang="pl-PL" sz="2000">
              <a:latin typeface="Aptos Display"/>
            </a:endParaRPr>
          </a:p>
          <a:p>
            <a:r>
              <a:rPr lang="pl-PL" sz="2000" b="1" err="1">
                <a:latin typeface="Aptos Display"/>
                <a:cs typeface="Calibri"/>
              </a:rPr>
              <a:t>Автомобіль</a:t>
            </a:r>
            <a:r>
              <a:rPr lang="pl-PL" sz="2000" b="1" dirty="0">
                <a:latin typeface="Aptos Display"/>
                <a:cs typeface="Calibri"/>
              </a:rPr>
              <a:t>: </a:t>
            </a:r>
            <a:r>
              <a:rPr lang="pl-PL" sz="2000" err="1">
                <a:latin typeface="Aptos Display"/>
                <a:cs typeface="Calibri"/>
              </a:rPr>
              <a:t>Жешув</a:t>
            </a:r>
            <a:r>
              <a:rPr lang="pl-PL" sz="2000" dirty="0">
                <a:latin typeface="Aptos Display"/>
                <a:cs typeface="Calibri"/>
              </a:rPr>
              <a:t> – </a:t>
            </a:r>
            <a:r>
              <a:rPr lang="pl-PL" sz="2000" err="1">
                <a:latin typeface="Aptos Display"/>
                <a:cs typeface="Calibri"/>
              </a:rPr>
              <a:t>Луцьк</a:t>
            </a:r>
            <a:endParaRPr lang="pl-PL" sz="2000" err="1">
              <a:latin typeface="Aptos Display"/>
            </a:endParaRPr>
          </a:p>
          <a:p>
            <a:pPr marL="0" indent="0">
              <a:buNone/>
            </a:pPr>
            <a:r>
              <a:rPr lang="pl-PL" sz="2000" err="1">
                <a:latin typeface="Aptos Display"/>
                <a:cs typeface="Calibri"/>
              </a:rPr>
              <a:t>Час</a:t>
            </a:r>
            <a:r>
              <a:rPr lang="pl-PL" sz="2000" dirty="0">
                <a:latin typeface="Aptos Display"/>
                <a:cs typeface="Calibri"/>
              </a:rPr>
              <a:t> у </a:t>
            </a:r>
            <a:r>
              <a:rPr lang="pl-PL" sz="2000" err="1">
                <a:latin typeface="Aptos Display"/>
                <a:cs typeface="Calibri"/>
              </a:rPr>
              <a:t>дорозі</a:t>
            </a:r>
            <a:r>
              <a:rPr lang="pl-PL" sz="2000" dirty="0">
                <a:latin typeface="Aptos Display"/>
                <a:cs typeface="Calibri"/>
              </a:rPr>
              <a:t>: </a:t>
            </a:r>
            <a:r>
              <a:rPr lang="pl-PL" sz="2000" err="1">
                <a:latin typeface="Aptos Display"/>
                <a:cs typeface="Calibri"/>
              </a:rPr>
              <a:t>чотири</a:t>
            </a:r>
            <a:r>
              <a:rPr lang="pl-PL" sz="2000" dirty="0">
                <a:latin typeface="Aptos Display"/>
                <a:cs typeface="Calibri"/>
              </a:rPr>
              <a:t> </a:t>
            </a:r>
            <a:r>
              <a:rPr lang="pl-PL" sz="2000" err="1">
                <a:latin typeface="Aptos Display"/>
                <a:cs typeface="Calibri"/>
              </a:rPr>
              <a:t>години</a:t>
            </a:r>
            <a:r>
              <a:rPr lang="pl-PL" sz="2000" dirty="0">
                <a:latin typeface="Aptos Display"/>
                <a:cs typeface="Calibri"/>
              </a:rPr>
              <a:t> </a:t>
            </a:r>
            <a:r>
              <a:rPr lang="pl-PL" sz="2000" err="1">
                <a:latin typeface="Aptos Display"/>
                <a:cs typeface="Calibri"/>
              </a:rPr>
              <a:t>двадцять</a:t>
            </a:r>
            <a:r>
              <a:rPr lang="pl-PL" sz="2000" dirty="0">
                <a:latin typeface="Aptos Display"/>
                <a:cs typeface="Calibri"/>
              </a:rPr>
              <a:t> </a:t>
            </a:r>
            <a:r>
              <a:rPr lang="pl-PL" sz="2000" err="1">
                <a:latin typeface="Aptos Display"/>
                <a:cs typeface="Calibri"/>
              </a:rPr>
              <a:t>сім</a:t>
            </a:r>
            <a:r>
              <a:rPr lang="pl-PL" sz="2000" dirty="0">
                <a:latin typeface="Aptos Display"/>
                <a:cs typeface="Calibri"/>
              </a:rPr>
              <a:t> </a:t>
            </a:r>
            <a:r>
              <a:rPr lang="pl-PL" sz="2000" err="1">
                <a:latin typeface="Aptos Display"/>
                <a:cs typeface="Calibri"/>
              </a:rPr>
              <a:t>хвилин</a:t>
            </a:r>
            <a:endParaRPr lang="pl-PL" sz="2000" err="1">
              <a:latin typeface="Aptos Display"/>
            </a:endParaRPr>
          </a:p>
        </p:txBody>
      </p:sp>
    </p:spTree>
    <p:extLst>
      <p:ext uri="{BB962C8B-B14F-4D97-AF65-F5344CB8AC3E}">
        <p14:creationId xmlns:p14="http://schemas.microsoft.com/office/powerpoint/2010/main" val="3770162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7A203437-703A-4E00-A8C0-91D328D6C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3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5A6570A-7A01-564D-4E14-DD10AACDE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009" y="502400"/>
            <a:ext cx="3367171" cy="1818064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 err="1">
                <a:ea typeface="+mj-lt"/>
                <a:cs typeface="+mj-lt"/>
              </a:rPr>
              <a:t>Дані</a:t>
            </a:r>
            <a:r>
              <a:rPr lang="pl-PL" sz="2800" b="1" dirty="0">
                <a:ea typeface="+mj-lt"/>
                <a:cs typeface="+mj-lt"/>
              </a:rPr>
              <a:t> </a:t>
            </a:r>
            <a:r>
              <a:rPr lang="pl-PL" sz="2800" b="1" dirty="0" err="1">
                <a:ea typeface="+mj-lt"/>
                <a:cs typeface="+mj-lt"/>
              </a:rPr>
              <a:t>про</a:t>
            </a:r>
            <a:r>
              <a:rPr lang="pl-PL" sz="2800" b="1" dirty="0">
                <a:ea typeface="+mj-lt"/>
                <a:cs typeface="+mj-lt"/>
              </a:rPr>
              <a:t> </a:t>
            </a:r>
            <a:r>
              <a:rPr lang="pl-PL" sz="2800" b="1" dirty="0" err="1">
                <a:ea typeface="+mj-lt"/>
                <a:cs typeface="+mj-lt"/>
              </a:rPr>
              <a:t>Волинськ</a:t>
            </a:r>
            <a:r>
              <a:rPr lang="uk-UA" sz="2800" b="1" dirty="0">
                <a:ea typeface="+mj-lt"/>
                <a:cs typeface="+mj-lt"/>
              </a:rPr>
              <a:t>у</a:t>
            </a:r>
            <a:r>
              <a:rPr lang="pl-PL" sz="2800" b="1" dirty="0">
                <a:ea typeface="+mj-lt"/>
                <a:cs typeface="+mj-lt"/>
              </a:rPr>
              <a:t> </a:t>
            </a:r>
            <a:r>
              <a:rPr lang="pl-PL" sz="2800" b="1" dirty="0" err="1">
                <a:ea typeface="+mj-lt"/>
                <a:cs typeface="+mj-lt"/>
              </a:rPr>
              <a:t>область</a:t>
            </a:r>
            <a:endParaRPr lang="pl-PL" sz="2800" dirty="0">
              <a:ea typeface="+mj-lt"/>
              <a:cs typeface="+mj-lt"/>
            </a:endParaRPr>
          </a:p>
        </p:txBody>
      </p:sp>
      <p:pic>
        <p:nvPicPr>
          <p:cNvPr id="6" name="Obraz 5" descr="Obraz zawierający na wolnym powietrzu, niebo, chmura, trawa&#10;&#10;Opis wygenerowany automatycznie">
            <a:extLst>
              <a:ext uri="{FF2B5EF4-FFF2-40B4-BE49-F238E27FC236}">
                <a16:creationId xmlns:a16="http://schemas.microsoft.com/office/drawing/2014/main" id="{68FA0631-80E9-7DB3-89A4-B1CB8BC510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50" b="825"/>
          <a:stretch/>
        </p:blipFill>
        <p:spPr>
          <a:xfrm>
            <a:off x="4555236" y="6"/>
            <a:ext cx="7636763" cy="276272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2729"/>
            <a:ext cx="12192000" cy="64008"/>
          </a:xfrm>
          <a:prstGeom prst="rect">
            <a:avLst/>
          </a:prstGeom>
          <a:solidFill>
            <a:schemeClr val="accent1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5" name="Obraz 4" descr="Obraz zawierający tekst, mapa, atlas, Czcionka&#10;&#10;Opis wygenerowany automatycznie">
            <a:extLst>
              <a:ext uri="{FF2B5EF4-FFF2-40B4-BE49-F238E27FC236}">
                <a16:creationId xmlns:a16="http://schemas.microsoft.com/office/drawing/2014/main" id="{56387B68-2A37-F6B9-0F91-402FF11527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33" r="13450" b="1"/>
          <a:stretch/>
        </p:blipFill>
        <p:spPr>
          <a:xfrm>
            <a:off x="-1" y="2826737"/>
            <a:ext cx="4565779" cy="4031263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585823E-CA8F-1F61-6F30-F0A468720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9633" y="3292816"/>
            <a:ext cx="5742432" cy="333155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1600" b="1" dirty="0" err="1">
                <a:ea typeface="+mn-lt"/>
                <a:cs typeface="+mn-lt"/>
              </a:rPr>
              <a:t>Обласне</a:t>
            </a:r>
            <a:r>
              <a:rPr lang="pl-PL" sz="1600" b="1" dirty="0">
                <a:ea typeface="+mn-lt"/>
                <a:cs typeface="+mn-lt"/>
              </a:rPr>
              <a:t> </a:t>
            </a:r>
            <a:r>
              <a:rPr lang="pl-PL" sz="1600" b="1" dirty="0" err="1">
                <a:ea typeface="+mn-lt"/>
                <a:cs typeface="+mn-lt"/>
              </a:rPr>
              <a:t>місто</a:t>
            </a:r>
            <a:r>
              <a:rPr lang="pl-PL" sz="1600" dirty="0">
                <a:ea typeface="+mn-lt"/>
                <a:cs typeface="+mn-lt"/>
              </a:rPr>
              <a:t>: </a:t>
            </a:r>
            <a:r>
              <a:rPr lang="pl-PL" sz="1600" dirty="0" err="1">
                <a:ea typeface="+mn-lt"/>
                <a:cs typeface="+mn-lt"/>
              </a:rPr>
              <a:t>Луцьк</a:t>
            </a:r>
            <a:endParaRPr lang="pl-PL" sz="1600"/>
          </a:p>
          <a:p>
            <a:r>
              <a:rPr lang="pl-PL" sz="1600" b="1" err="1">
                <a:ea typeface="+mn-lt"/>
                <a:cs typeface="+mn-lt"/>
              </a:rPr>
              <a:t>Дата</a:t>
            </a:r>
            <a:r>
              <a:rPr lang="pl-PL" sz="1600" b="1" dirty="0">
                <a:ea typeface="+mn-lt"/>
                <a:cs typeface="+mn-lt"/>
              </a:rPr>
              <a:t> </a:t>
            </a:r>
            <a:r>
              <a:rPr lang="pl-PL" sz="1600" b="1" err="1">
                <a:ea typeface="+mn-lt"/>
                <a:cs typeface="+mn-lt"/>
              </a:rPr>
              <a:t>заснування</a:t>
            </a:r>
            <a:r>
              <a:rPr lang="pl-PL" sz="1600" b="1" dirty="0">
                <a:ea typeface="+mn-lt"/>
                <a:cs typeface="+mn-lt"/>
              </a:rPr>
              <a:t> </a:t>
            </a:r>
            <a:r>
              <a:rPr lang="pl-PL" sz="1600" b="1" err="1">
                <a:ea typeface="+mn-lt"/>
                <a:cs typeface="+mn-lt"/>
              </a:rPr>
              <a:t>обласного</a:t>
            </a:r>
            <a:r>
              <a:rPr lang="pl-PL" sz="1600" b="1" dirty="0">
                <a:ea typeface="+mn-lt"/>
                <a:cs typeface="+mn-lt"/>
              </a:rPr>
              <a:t> </a:t>
            </a:r>
            <a:r>
              <a:rPr lang="pl-PL" sz="1600" b="1" err="1">
                <a:ea typeface="+mn-lt"/>
                <a:cs typeface="+mn-lt"/>
              </a:rPr>
              <a:t>міста</a:t>
            </a:r>
            <a:r>
              <a:rPr lang="pl-PL" sz="1600" dirty="0">
                <a:ea typeface="+mn-lt"/>
                <a:cs typeface="+mn-lt"/>
              </a:rPr>
              <a:t>: 4 </a:t>
            </a:r>
            <a:r>
              <a:rPr lang="pl-PL" sz="1600" err="1">
                <a:ea typeface="+mn-lt"/>
                <a:cs typeface="+mn-lt"/>
              </a:rPr>
              <a:t>грудня</a:t>
            </a:r>
            <a:r>
              <a:rPr lang="pl-PL" sz="1600" dirty="0">
                <a:ea typeface="+mn-lt"/>
                <a:cs typeface="+mn-lt"/>
              </a:rPr>
              <a:t> 1939 (</a:t>
            </a:r>
            <a:r>
              <a:rPr lang="pl-PL" sz="1600" err="1">
                <a:ea typeface="+mn-lt"/>
                <a:cs typeface="+mn-lt"/>
              </a:rPr>
              <a:t>тисяча</a:t>
            </a:r>
            <a:r>
              <a:rPr lang="pl-PL" sz="1600" dirty="0">
                <a:ea typeface="+mn-lt"/>
                <a:cs typeface="+mn-lt"/>
              </a:rPr>
              <a:t> </a:t>
            </a:r>
            <a:r>
              <a:rPr lang="pl-PL" sz="1600" err="1">
                <a:ea typeface="+mn-lt"/>
                <a:cs typeface="+mn-lt"/>
              </a:rPr>
              <a:t>дев'ятсот</a:t>
            </a:r>
            <a:r>
              <a:rPr lang="pl-PL" sz="1600" dirty="0">
                <a:ea typeface="+mn-lt"/>
                <a:cs typeface="+mn-lt"/>
              </a:rPr>
              <a:t> </a:t>
            </a:r>
            <a:r>
              <a:rPr lang="pl-PL" sz="1600" err="1">
                <a:ea typeface="+mn-lt"/>
                <a:cs typeface="+mn-lt"/>
              </a:rPr>
              <a:t>тридцять</a:t>
            </a:r>
            <a:r>
              <a:rPr lang="pl-PL" sz="1600" dirty="0">
                <a:ea typeface="+mn-lt"/>
                <a:cs typeface="+mn-lt"/>
              </a:rPr>
              <a:t> </a:t>
            </a:r>
            <a:r>
              <a:rPr lang="pl-PL" sz="1600" err="1">
                <a:ea typeface="+mn-lt"/>
                <a:cs typeface="+mn-lt"/>
              </a:rPr>
              <a:t>дев'ять</a:t>
            </a:r>
            <a:r>
              <a:rPr lang="pl-PL" sz="1600" dirty="0">
                <a:ea typeface="+mn-lt"/>
                <a:cs typeface="+mn-lt"/>
              </a:rPr>
              <a:t>) </a:t>
            </a:r>
            <a:r>
              <a:rPr lang="pl-PL" sz="1600" err="1">
                <a:ea typeface="+mn-lt"/>
                <a:cs typeface="+mn-lt"/>
              </a:rPr>
              <a:t>року</a:t>
            </a:r>
            <a:endParaRPr lang="pl-PL" sz="1600"/>
          </a:p>
          <a:p>
            <a:r>
              <a:rPr lang="pl-PL" sz="1600" b="1" dirty="0" err="1">
                <a:ea typeface="+mn-lt"/>
                <a:cs typeface="+mn-lt"/>
              </a:rPr>
              <a:t>Населення</a:t>
            </a:r>
            <a:r>
              <a:rPr lang="pl-PL" sz="1600" dirty="0">
                <a:ea typeface="+mn-lt"/>
                <a:cs typeface="+mn-lt"/>
              </a:rPr>
              <a:t> (</a:t>
            </a:r>
            <a:r>
              <a:rPr lang="pl-PL" sz="1600" dirty="0" err="1">
                <a:ea typeface="+mn-lt"/>
                <a:cs typeface="+mn-lt"/>
              </a:rPr>
              <a:t>кількість</a:t>
            </a:r>
            <a:r>
              <a:rPr lang="pl-PL" sz="1600" dirty="0">
                <a:ea typeface="+mn-lt"/>
                <a:cs typeface="+mn-lt"/>
              </a:rPr>
              <a:t>) </a:t>
            </a:r>
            <a:r>
              <a:rPr lang="pl-PL" sz="1600" b="1" dirty="0" err="1">
                <a:ea typeface="+mn-lt"/>
                <a:cs typeface="+mn-lt"/>
              </a:rPr>
              <a:t>області</a:t>
            </a:r>
            <a:r>
              <a:rPr lang="pl-PL" sz="1600" dirty="0">
                <a:ea typeface="+mn-lt"/>
                <a:cs typeface="+mn-lt"/>
              </a:rPr>
              <a:t>: 1 021 356</a:t>
            </a:r>
            <a:endParaRPr lang="pl-PL" sz="1600"/>
          </a:p>
          <a:p>
            <a:r>
              <a:rPr lang="pl-PL" sz="1600" b="1" dirty="0" err="1">
                <a:ea typeface="+mn-lt"/>
                <a:cs typeface="+mn-lt"/>
              </a:rPr>
              <a:t>Територія</a:t>
            </a:r>
            <a:r>
              <a:rPr lang="pl-PL" sz="1600" dirty="0">
                <a:ea typeface="+mn-lt"/>
                <a:cs typeface="+mn-lt"/>
              </a:rPr>
              <a:t>: 20143 км²</a:t>
            </a:r>
            <a:endParaRPr lang="pl-PL" sz="1600"/>
          </a:p>
          <a:p>
            <a:r>
              <a:rPr lang="pl-PL" sz="1600" b="1" err="1">
                <a:ea typeface="+mn-lt"/>
                <a:cs typeface="+mn-lt"/>
              </a:rPr>
              <a:t>Адміністративний</a:t>
            </a:r>
            <a:r>
              <a:rPr lang="pl-PL" sz="1600" b="1" dirty="0">
                <a:ea typeface="+mn-lt"/>
                <a:cs typeface="+mn-lt"/>
              </a:rPr>
              <a:t> </a:t>
            </a:r>
            <a:r>
              <a:rPr lang="pl-PL" sz="1600" b="1" err="1">
                <a:ea typeface="+mn-lt"/>
                <a:cs typeface="+mn-lt"/>
              </a:rPr>
              <a:t>поділ</a:t>
            </a:r>
            <a:r>
              <a:rPr lang="pl-PL" sz="1600" dirty="0">
                <a:ea typeface="+mn-lt"/>
                <a:cs typeface="+mn-lt"/>
              </a:rPr>
              <a:t>: </a:t>
            </a:r>
            <a:r>
              <a:rPr lang="pl-PL" sz="1600" err="1">
                <a:ea typeface="+mn-lt"/>
                <a:cs typeface="+mn-lt"/>
              </a:rPr>
              <a:t>oбласть</a:t>
            </a:r>
            <a:r>
              <a:rPr lang="pl-PL" sz="1600" dirty="0">
                <a:ea typeface="+mn-lt"/>
                <a:cs typeface="+mn-lt"/>
              </a:rPr>
              <a:t> </a:t>
            </a:r>
            <a:r>
              <a:rPr lang="pl-PL" sz="1600" err="1">
                <a:ea typeface="+mn-lt"/>
                <a:cs typeface="+mn-lt"/>
              </a:rPr>
              <a:t>складається</a:t>
            </a:r>
            <a:r>
              <a:rPr lang="pl-PL" sz="1600" dirty="0">
                <a:ea typeface="+mn-lt"/>
                <a:cs typeface="+mn-lt"/>
              </a:rPr>
              <a:t> з 54 (</a:t>
            </a:r>
            <a:r>
              <a:rPr lang="pl-PL" sz="1600" err="1">
                <a:ea typeface="+mn-lt"/>
                <a:cs typeface="+mn-lt"/>
              </a:rPr>
              <a:t>п'ятдесят</a:t>
            </a:r>
            <a:r>
              <a:rPr lang="pl-PL" sz="1600" dirty="0">
                <a:ea typeface="+mn-lt"/>
                <a:cs typeface="+mn-lt"/>
              </a:rPr>
              <a:t> </a:t>
            </a:r>
            <a:r>
              <a:rPr lang="pl-PL" sz="1600" err="1">
                <a:ea typeface="+mn-lt"/>
                <a:cs typeface="+mn-lt"/>
              </a:rPr>
              <a:t>чотири</a:t>
            </a:r>
            <a:r>
              <a:rPr lang="pl-PL" sz="1600" dirty="0">
                <a:ea typeface="+mn-lt"/>
                <a:cs typeface="+mn-lt"/>
              </a:rPr>
              <a:t>) </a:t>
            </a:r>
            <a:r>
              <a:rPr lang="pl-PL" sz="1600" err="1">
                <a:ea typeface="+mn-lt"/>
                <a:cs typeface="+mn-lt"/>
              </a:rPr>
              <a:t>громад</a:t>
            </a:r>
            <a:r>
              <a:rPr lang="pl-PL" sz="1600" dirty="0">
                <a:ea typeface="+mn-lt"/>
                <a:cs typeface="+mn-lt"/>
              </a:rPr>
              <a:t> і 4 (</a:t>
            </a:r>
            <a:r>
              <a:rPr lang="pl-PL" sz="1600" err="1">
                <a:ea typeface="+mn-lt"/>
                <a:cs typeface="+mn-lt"/>
              </a:rPr>
              <a:t>чотири</a:t>
            </a:r>
            <a:r>
              <a:rPr lang="pl-PL" sz="1600" dirty="0">
                <a:ea typeface="+mn-lt"/>
                <a:cs typeface="+mn-lt"/>
              </a:rPr>
              <a:t>) </a:t>
            </a:r>
            <a:r>
              <a:rPr lang="pl-PL" sz="1600" err="1">
                <a:ea typeface="+mn-lt"/>
                <a:cs typeface="+mn-lt"/>
              </a:rPr>
              <a:t>районів</a:t>
            </a:r>
            <a:r>
              <a:rPr lang="pl-PL" sz="1600" dirty="0">
                <a:ea typeface="+mn-lt"/>
                <a:cs typeface="+mn-lt"/>
              </a:rPr>
              <a:t> (</a:t>
            </a:r>
            <a:r>
              <a:rPr lang="pl-PL" sz="1600" err="1">
                <a:ea typeface="+mn-lt"/>
                <a:cs typeface="+mn-lt"/>
              </a:rPr>
              <a:t>Володимирський</a:t>
            </a:r>
            <a:r>
              <a:rPr lang="pl-PL" sz="1600" dirty="0">
                <a:ea typeface="+mn-lt"/>
                <a:cs typeface="+mn-lt"/>
              </a:rPr>
              <a:t>; </a:t>
            </a:r>
            <a:r>
              <a:rPr lang="pl-PL" sz="1600" err="1">
                <a:ea typeface="+mn-lt"/>
                <a:cs typeface="+mn-lt"/>
              </a:rPr>
              <a:t>Камінь-Каширський</a:t>
            </a:r>
            <a:r>
              <a:rPr lang="pl-PL" sz="1600" dirty="0">
                <a:ea typeface="+mn-lt"/>
                <a:cs typeface="+mn-lt"/>
              </a:rPr>
              <a:t>; </a:t>
            </a:r>
            <a:r>
              <a:rPr lang="pl-PL" sz="1600" err="1">
                <a:ea typeface="+mn-lt"/>
                <a:cs typeface="+mn-lt"/>
              </a:rPr>
              <a:t>Луцький</a:t>
            </a:r>
            <a:r>
              <a:rPr lang="pl-PL" sz="1600" dirty="0">
                <a:ea typeface="+mn-lt"/>
                <a:cs typeface="+mn-lt"/>
              </a:rPr>
              <a:t>; </a:t>
            </a:r>
            <a:r>
              <a:rPr lang="pl-PL" sz="1600" err="1">
                <a:ea typeface="+mn-lt"/>
                <a:cs typeface="+mn-lt"/>
              </a:rPr>
              <a:t>Ковельський</a:t>
            </a:r>
            <a:r>
              <a:rPr lang="pl-PL" sz="1600" dirty="0">
                <a:ea typeface="+mn-lt"/>
                <a:cs typeface="+mn-lt"/>
              </a:rPr>
              <a:t>).</a:t>
            </a:r>
            <a:endParaRPr lang="pl-PL" sz="1600" dirty="0"/>
          </a:p>
          <a:p>
            <a:pPr marL="0" indent="0">
              <a:buNone/>
            </a:pPr>
            <a:endParaRPr lang="pl-PL" sz="140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58239" y="3396995"/>
            <a:ext cx="6858002" cy="64008"/>
          </a:xfrm>
          <a:prstGeom prst="rect">
            <a:avLst/>
          </a:prstGeom>
          <a:solidFill>
            <a:schemeClr val="accent1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66459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968</Words>
  <Application>Microsoft Office PowerPoint</Application>
  <PresentationFormat>Panoramiczny</PresentationFormat>
  <Paragraphs>118</Paragraphs>
  <Slides>23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4" baseType="lpstr">
      <vt:lpstr>Motyw pakietu Office</vt:lpstr>
      <vt:lpstr>Волинська область</vt:lpstr>
      <vt:lpstr>План презентації</vt:lpstr>
      <vt:lpstr>Україна на карті світу</vt:lpstr>
      <vt:lpstr>На якому транспорті можна приїхати в Україну?</vt:lpstr>
      <vt:lpstr>Офіційні символи України</vt:lpstr>
      <vt:lpstr>Неофіційні символи України</vt:lpstr>
      <vt:lpstr>Волинська область</vt:lpstr>
      <vt:lpstr>На якому транспорті можна приїхати в область?</vt:lpstr>
      <vt:lpstr>Дані про Волинську область</vt:lpstr>
      <vt:lpstr>Історія Волинської області</vt:lpstr>
      <vt:lpstr>Список об’єктів Світової спадщини ЮНЕСКО в Україні </vt:lpstr>
      <vt:lpstr>Світова спадщина ЮНЕСКО в Волинської області</vt:lpstr>
      <vt:lpstr>Популярні туристичні місця Волинської області</vt:lpstr>
      <vt:lpstr>Заклад вищої освіти Волинської області</vt:lpstr>
      <vt:lpstr>Місто, яке я рекомендую відвідати на Волині в Волинської області</vt:lpstr>
      <vt:lpstr>Національна кухня України</vt:lpstr>
      <vt:lpstr>Регіональна кухня Волинської області</vt:lpstr>
      <vt:lpstr>Відомі люди України у галузі культури, науки, спорту, історії</vt:lpstr>
      <vt:lpstr>Відомі люди Волинської області у галузі культури, науки, спорту, історії</vt:lpstr>
      <vt:lpstr>Новини, цікаві факти</vt:lpstr>
      <vt:lpstr>Словник українсько-польський</vt:lpstr>
      <vt:lpstr>Netografia</vt:lpstr>
      <vt:lpstr>Дякую!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lastModifiedBy>Nataliia Zhukovych-Dorodnykh</cp:lastModifiedBy>
  <cp:revision>353</cp:revision>
  <dcterms:created xsi:type="dcterms:W3CDTF">2024-06-19T00:24:11Z</dcterms:created>
  <dcterms:modified xsi:type="dcterms:W3CDTF">2024-07-09T15:38:38Z</dcterms:modified>
</cp:coreProperties>
</file>