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AEDFA-F58F-3A46-8916-4480568EA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2D8E83-6707-A95F-7F96-62DBCE083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087537-2839-B2E9-C97E-5A932222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4CFE77-B59A-AD5E-A4BF-A9851E5E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D737C7-EEBC-662B-58DA-99DC81A5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76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7C2665-323F-BCFE-5440-B80A6822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8367B2-9DC5-406C-3502-5929034BF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6A1C9D-ACAF-4D2E-5BF6-D7A13750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390350-58EA-DEED-9089-D8C9A31A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493E56-C956-F1A9-FDF6-6638B51E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2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4334A02-DCF7-E988-17DD-4319822BF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4398BF-5AD1-EF1F-8F49-E5688394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4103E4-DCE5-922D-9F17-446CF0D0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1FB897-9567-A4E0-0565-016CC3C1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E60CC9-5ABC-6AEC-45E3-695A5C27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99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8814D5-D499-FFAB-5454-AA41186E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9122FD-2A7F-D3D3-E5D5-A1C3A3069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39306E-092F-1E6A-DABA-993A72E5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ADC568-B77B-26E6-FABD-C59BEA69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0552DB-6F21-5E58-5897-CAB4E660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08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F4E5D-E9D6-5E69-F290-A03F8FDF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03C72B-CCB2-BD4B-7BB8-5DDAE6083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706370-F361-A160-D858-3CCBCE24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F6805D-99D5-79F6-3485-388096B8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C5FC55-890E-28F1-AF0F-1F40BB3E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93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EE4725-6097-C564-629E-A4095C4F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53A681-7F05-1025-0BDA-AAB296CF4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0976FD-D74F-E88F-D551-2E70B5EFF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FB4FED-A80A-E8BD-A6BF-E01BCE84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46C85-AA68-2B7E-97D3-73BC823C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6D78BC-4799-83D6-0EA8-EECE10CD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73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19E74-B277-F3AD-BF44-5BBDAEE7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24A0F6-C543-3773-5932-5EC68CFBB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2411BF-E7A0-6DD4-D153-D12992B70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416A20-6FD8-6ACD-4671-9693EA4D2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D30CBB-A867-56B4-6FC8-AF2796EBF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4EA5812-6107-DA5B-CE1E-6F01B136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7AFEFFC-4B7B-F21C-BD90-FC828AD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5267412-9DF7-8850-10E6-1BD17DDC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08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28011-EEF9-B794-A113-AE0A0316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CF4D98-59EC-DCA5-5253-A887FBC2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4F09F53-86EE-039B-1900-6C387545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01F5D1-899E-E677-748B-8FED2BDB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69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15B4FF5-6014-AB07-ACCE-CADA9A3D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5F2BAF-B4A8-0DB0-2A92-E1E0BE0C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003E0F-63B9-AB21-949F-9F4A5F46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73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46908C-7059-D469-B032-36E42B26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F4E2AA-10AB-5292-603D-228DA1EC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B6A21E-CB2F-5A84-E2CB-746225A4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EE28EC-5EAA-2578-85FA-E7902C10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D18A61-594A-67F7-052B-846E5715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54573C-DDB6-886B-C825-828E914D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8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EC1CFC-EE33-4D65-5695-7E31ADD8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6D248D-4531-D353-7337-FB436EFAF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C97212-8B73-40EC-94B6-F17148CD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DA9AFF-CD7C-F626-7A85-C3F565AB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7EB3F0-726D-0F81-1C78-5D477C06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531953-D289-8123-F02F-111B97DB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18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2F95085-9826-4DD8-1422-31334FBF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272FCD-D85E-3924-B4B8-E9158760D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9ED266-86D6-5CFF-B68C-4A44FAF20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A0772-56FB-4403-83EF-6570D2DFBC0B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91EB71-AC5D-00FE-A7BB-52BBC2F13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31EDB0-2CEC-536D-6D56-12FBBCC92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61A55-5CBF-4F8C-ACC5-B610F0CB97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1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orod.dp.ua/photo/fullpic.php?id=4690" TargetMode="External"/><Relationship Id="rId13" Type="http://schemas.openxmlformats.org/officeDocument/2006/relationships/hyperlink" Target="https://pl.wikipedia.org/wiki/Tetiana_Wo&#322;oso&#380;ar" TargetMode="External"/><Relationship Id="rId3" Type="http://schemas.openxmlformats.org/officeDocument/2006/relationships/hyperlink" Target="https://konsulat-ukraina.opole.pl/o-ukrainie/" TargetMode="External"/><Relationship Id="rId7" Type="http://schemas.openxmlformats.org/officeDocument/2006/relationships/hyperlink" Target="https://pl.wikipedia.org/wiki/Dniepr_(miasto)" TargetMode="External"/><Relationship Id="rId12" Type="http://schemas.openxmlformats.org/officeDocument/2006/relationships/hyperlink" Target="https://pl.wikipedia.org/wiki/Iosif_Kobzon" TargetMode="External"/><Relationship Id="rId2" Type="http://schemas.openxmlformats.org/officeDocument/2006/relationships/hyperlink" Target="https://mamotoja.pl/rodzina/aktualnosci/hymn-ukrainy-zapis-oryginalny-fonetyczny-tlumaczenie-i-melodia-33959-r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omio.com/app/search-frontend/results/L129F15B7AF2F4D818C6BA5D20AAED051/bus?locale=pl" TargetMode="External"/><Relationship Id="rId11" Type="http://schemas.openxmlformats.org/officeDocument/2006/relationships/hyperlink" Target="https://uk.wikipedia.org/wiki/&#1057;&#1110;&#1082;&#1086;&#1088;&#1089;&#1100;&#1082;&#1080;&#1081;_&#1030;&#1075;&#1086;&#1088;_&#1030;&#1074;&#1072;&#1085;&#1086;&#1074;&#1080;&#1095;" TargetMode="External"/><Relationship Id="rId5" Type="http://schemas.openxmlformats.org/officeDocument/2006/relationships/hyperlink" Target="https://pl.wikipedia.org/wiki/Obw&#243;d_dniepropetrowski" TargetMode="External"/><Relationship Id="rId10" Type="http://schemas.openxmlformats.org/officeDocument/2006/relationships/hyperlink" Target="https://aniagotuje.pl/przepis/kutia" TargetMode="External"/><Relationship Id="rId4" Type="http://schemas.openxmlformats.org/officeDocument/2006/relationships/hyperlink" Target="https://pl.wikipedia.org/wiki/Podzia&#322;_administracyjny_Ukrainy" TargetMode="External"/><Relationship Id="rId9" Type="http://schemas.openxmlformats.org/officeDocument/2006/relationships/hyperlink" Target="https://en.wikipedia.org/wiki/National_Metallurgical_Academy_of_Ukrai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86515-F546-3830-90E8-AF22CD308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655762"/>
          </a:xfrm>
        </p:spPr>
        <p:txBody>
          <a:bodyPr>
            <a:noAutofit/>
          </a:bodyPr>
          <a:lstStyle/>
          <a:p>
            <a:r>
              <a:rPr lang="pl-PL" sz="3600" dirty="0"/>
              <a:t>Uniwersytet Rzeszowski</a:t>
            </a:r>
            <a:br>
              <a:rPr lang="pl-PL" sz="3600" dirty="0"/>
            </a:br>
            <a:r>
              <a:rPr lang="pl-PL" sz="3600" dirty="0"/>
              <a:t>Patryk Ś</a:t>
            </a:r>
            <a:r>
              <a:rPr lang="uk-UA" sz="3600" dirty="0"/>
              <a:t>.</a:t>
            </a:r>
            <a:r>
              <a:rPr lang="pl-PL" sz="3600" dirty="0"/>
              <a:t> </a:t>
            </a:r>
            <a:br>
              <a:rPr lang="pl-PL" sz="3600" dirty="0"/>
            </a:br>
            <a:r>
              <a:rPr lang="pl-PL" sz="3600" dirty="0"/>
              <a:t>Kulturoznawstwo 2 rok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D4229C-022E-8A23-8DA5-5A091FBC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2300"/>
            <a:ext cx="9334500" cy="2095500"/>
          </a:xfrm>
        </p:spPr>
        <p:txBody>
          <a:bodyPr>
            <a:normAutofit/>
          </a:bodyPr>
          <a:lstStyle/>
          <a:p>
            <a:r>
              <a:rPr lang="ru-RU" sz="3600" dirty="0"/>
              <a:t>Жешувський університет </a:t>
            </a:r>
            <a:endParaRPr lang="pl-PL" sz="3600" dirty="0"/>
          </a:p>
          <a:p>
            <a:r>
              <a:rPr lang="ru-RU" sz="3600" dirty="0"/>
              <a:t>Патрик Щ. </a:t>
            </a:r>
            <a:endParaRPr lang="pl-PL" sz="3600" dirty="0"/>
          </a:p>
          <a:p>
            <a:r>
              <a:rPr lang="ru-RU" sz="3600" dirty="0"/>
              <a:t>Культурологія 2 курс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2788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24BF51-97A8-C239-6564-CFF333E6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Дніпропетровська область</a:t>
            </a:r>
            <a:endParaRPr lang="pl-PL" dirty="0"/>
          </a:p>
        </p:txBody>
      </p:sp>
      <p:pic>
        <p:nvPicPr>
          <p:cNvPr id="10" name="Symbol zastępczy zawartości 9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CEBEC971-D007-4468-A535-4A23AC86B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06" y="1387582"/>
            <a:ext cx="6746988" cy="4784740"/>
          </a:xfrm>
        </p:spPr>
      </p:pic>
    </p:spTree>
    <p:extLst>
      <p:ext uri="{BB962C8B-B14F-4D97-AF65-F5344CB8AC3E}">
        <p14:creationId xmlns:p14="http://schemas.microsoft.com/office/powerpoint/2010/main" val="354718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34382F-2A96-D3D8-474B-B7A82EA2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az-Cyrl-AZ" sz="4200"/>
              <a:t>Дніпропетровська область</a:t>
            </a:r>
            <a:r>
              <a:rPr lang="pl-PL" sz="4200"/>
              <a:t> - </a:t>
            </a:r>
            <a:r>
              <a:rPr lang="az-Cyrl-AZ" sz="4200"/>
              <a:t>Основна інформація</a:t>
            </a:r>
            <a:endParaRPr lang="pl-PL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B436DB-92DA-14F8-ED26-1E1E4B5A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az-Cyrl-AZ" sz="2200"/>
              <a:t>Розташування: Центрально-східна Україна.</a:t>
            </a:r>
            <a:endParaRPr lang="pl-PL" sz="2200"/>
          </a:p>
          <a:p>
            <a:endParaRPr lang="pl-PL" sz="2200"/>
          </a:p>
          <a:p>
            <a:r>
              <a:rPr lang="az-Cyrl-AZ" sz="2200"/>
              <a:t>Столиця: Місто Дніпро.</a:t>
            </a:r>
            <a:endParaRPr lang="pl-PL" sz="2200"/>
          </a:p>
          <a:p>
            <a:endParaRPr lang="pl-PL" sz="2200"/>
          </a:p>
          <a:p>
            <a:r>
              <a:rPr lang="az-Cyrl-AZ" sz="2200"/>
              <a:t>Річка: Дніпро.</a:t>
            </a:r>
            <a:endParaRPr lang="pl-PL" sz="2200"/>
          </a:p>
          <a:p>
            <a:endParaRPr lang="pl-PL" sz="2200"/>
          </a:p>
          <a:p>
            <a:r>
              <a:rPr lang="az-Cyrl-AZ" sz="2200"/>
              <a:t>Сусіди: Харківська, Полтавська, Кіровоградська, Миколаївська, Херсонська, Запорізька, Донецька області.</a:t>
            </a:r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190454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CC2303-3E21-5301-BAF4-05F11E8C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az-Cyrl-AZ" sz="5400"/>
              <a:t>Дніпро</a:t>
            </a:r>
            <a:endParaRPr lang="pl-PL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FBA424-1A67-E202-1458-6AF00908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u-RU" sz="1700"/>
              <a:t>Місто Дніпро (раніше Дніпропетровськ) було засноване 9 травня 1776 року російським князем Григорієм Потьомкіним під назвою Катеринослав.</a:t>
            </a:r>
            <a:endParaRPr lang="pl-PL" sz="1700"/>
          </a:p>
          <a:p>
            <a:endParaRPr lang="pl-PL" sz="1700"/>
          </a:p>
          <a:p>
            <a:r>
              <a:rPr lang="az-Cyrl-AZ" sz="1700"/>
              <a:t>в місті Дніпро, розташоване Південне машинобудівне завод (Південмаш), де виробляють ракети та іншу космічну техніку.</a:t>
            </a:r>
            <a:endParaRPr lang="pl-PL" sz="1700"/>
          </a:p>
        </p:txBody>
      </p:sp>
      <p:pic>
        <p:nvPicPr>
          <p:cNvPr id="6" name="Obraz 5" descr="Obraz zawierający woda, Fotografia lotnicza, na wolnym powietrzu, budynek&#10;&#10;Opis wygenerowany automatycznie">
            <a:extLst>
              <a:ext uri="{FF2B5EF4-FFF2-40B4-BE49-F238E27FC236}">
                <a16:creationId xmlns:a16="http://schemas.microsoft.com/office/drawing/2014/main" id="{604C7E0D-28C7-80EF-B89F-0C005B2B0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628632-1FB4-CB90-064E-D2726895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az-Cyrl-AZ" sz="3800"/>
              <a:t>Монастирський острів</a:t>
            </a:r>
            <a:endParaRPr lang="pl-PL" sz="38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F2816E-3A9F-8E63-AB6C-584E53F2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u-RU" sz="2200"/>
              <a:t>На острові були знайдені сліди поселення приблизно 15 000 років тому. Швидше за все, в 9 столітті (870 р.) на Монастирському острові з ініціативи Візантії був заснований монастир.</a:t>
            </a:r>
            <a:endParaRPr lang="pl-PL" sz="2200"/>
          </a:p>
        </p:txBody>
      </p:sp>
      <p:pic>
        <p:nvPicPr>
          <p:cNvPr id="7" name="Obraz 6" descr="Obraz zawierający chmura, na wolnym powietrzu, niebo, woda&#10;&#10;Opis wygenerowany automatycznie">
            <a:extLst>
              <a:ext uri="{FF2B5EF4-FFF2-40B4-BE49-F238E27FC236}">
                <a16:creationId xmlns:a16="http://schemas.microsoft.com/office/drawing/2014/main" id="{D5937B74-612A-4C32-99CF-A1CC67DDB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4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B1062-4E4A-ECFF-B573-6DA6FC19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знаходяться в Дніпрі</a:t>
            </a:r>
            <a:endParaRPr lang="pl-PL" dirty="0"/>
          </a:p>
        </p:txBody>
      </p:sp>
      <p:pic>
        <p:nvPicPr>
          <p:cNvPr id="5" name="Symbol zastępczy zawartości 4" descr="Obraz zawierający na wolnym powietrzu, budynek, niebo, drzewo&#10;&#10;Opis wygenerowany automatycznie">
            <a:extLst>
              <a:ext uri="{FF2B5EF4-FFF2-40B4-BE49-F238E27FC236}">
                <a16:creationId xmlns:a16="http://schemas.microsoft.com/office/drawing/2014/main" id="{E9F2916D-A2BA-394B-5C8C-34347A978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68" y="1690688"/>
            <a:ext cx="2917467" cy="3895677"/>
          </a:xfrm>
        </p:spPr>
      </p:pic>
      <p:pic>
        <p:nvPicPr>
          <p:cNvPr id="7" name="Obraz 6" descr="Obraz zawierający budynek, kolumna, Architektura klasyczna, na wolnym powietrzu&#10;&#10;Opis wygenerowany automatycznie">
            <a:extLst>
              <a:ext uri="{FF2B5EF4-FFF2-40B4-BE49-F238E27FC236}">
                <a16:creationId xmlns:a16="http://schemas.microsoft.com/office/drawing/2014/main" id="{85168331-D3CB-2FBD-D901-618B00833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46" y="1880798"/>
            <a:ext cx="3870504" cy="309640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9FC9F7-2DEB-9E79-9261-E0BE755513F7}"/>
              </a:ext>
            </a:extLst>
          </p:cNvPr>
          <p:cNvSpPr txBox="1"/>
          <p:nvPr/>
        </p:nvSpPr>
        <p:spPr>
          <a:xfrm>
            <a:off x="6330630" y="5252604"/>
            <a:ext cx="502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Дніпровська Хоральна Синагога Золота Роза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FB5E64-76E1-77C7-1C81-8DBD31117DAD}"/>
              </a:ext>
            </a:extLst>
          </p:cNvPr>
          <p:cNvSpPr txBox="1"/>
          <p:nvPr/>
        </p:nvSpPr>
        <p:spPr>
          <a:xfrm>
            <a:off x="669300" y="571267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dirty="0"/>
              <a:t>Спасо-Преображенський кафедральний собор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870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8F8952-7DB1-4722-2320-AC17117A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az-Cyrl-AZ" sz="5400"/>
              <a:t>університети</a:t>
            </a:r>
            <a:endParaRPr lang="pl-PL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99182-6AAB-0CCC-2CCD-00A956B4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ru-RU" sz="2200"/>
              <a:t>Дніпровський національний університет імені Олеся Гончара</a:t>
            </a:r>
            <a:endParaRPr lang="pl-PL" sz="2200"/>
          </a:p>
          <a:p>
            <a:r>
              <a:rPr lang="ru-RU" sz="2200"/>
              <a:t>Національна металургійна академія України</a:t>
            </a:r>
            <a:endParaRPr lang="pl-PL" sz="2200"/>
          </a:p>
          <a:p>
            <a:endParaRPr lang="pl-PL" sz="2200"/>
          </a:p>
        </p:txBody>
      </p:sp>
      <p:pic>
        <p:nvPicPr>
          <p:cNvPr id="8" name="Obraz 7" descr="Obraz zawierający niebo, na wolnym powietrzu, chmura, drzewo&#10;&#10;Opis wygenerowany automatycznie">
            <a:extLst>
              <a:ext uri="{FF2B5EF4-FFF2-40B4-BE49-F238E27FC236}">
                <a16:creationId xmlns:a16="http://schemas.microsoft.com/office/drawing/2014/main" id="{0C293B6A-89B4-249C-C701-2E667417B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538836"/>
            <a:ext cx="4014216" cy="3010662"/>
          </a:xfrm>
          <a:prstGeom prst="rect">
            <a:avLst/>
          </a:prstGeom>
        </p:spPr>
      </p:pic>
      <p:pic>
        <p:nvPicPr>
          <p:cNvPr id="6" name="Obraz 5" descr="Obraz zawierający niebo, na wolnym powietrzu, budynek, chmura&#10;&#10;Opis wygenerowany automatycznie">
            <a:extLst>
              <a:ext uri="{FF2B5EF4-FFF2-40B4-BE49-F238E27FC236}">
                <a16:creationId xmlns:a16="http://schemas.microsoft.com/office/drawing/2014/main" id="{EC983625-D801-2E00-8A11-5B427B3ED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36" y="4079193"/>
            <a:ext cx="328493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3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391702-ED28-2959-EC05-948B1C93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az-Cyrl-AZ" sz="5400"/>
              <a:t>відомі дніпропетровці</a:t>
            </a:r>
            <a:endParaRPr lang="pl-PL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17BCAD-E9DD-64F7-C743-90850D6E8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az-Cyrl-AZ" sz="1900" dirty="0"/>
              <a:t>Игорь Иванович Сикорский</a:t>
            </a:r>
            <a:r>
              <a:rPr lang="pl-PL" sz="1900" dirty="0"/>
              <a:t> - </a:t>
            </a:r>
            <a:r>
              <a:rPr lang="ru-RU" sz="1900" dirty="0" err="1"/>
              <a:t>відомий</a:t>
            </a:r>
            <a:r>
              <a:rPr lang="ru-RU" sz="1900" dirty="0"/>
              <a:t> </a:t>
            </a:r>
            <a:r>
              <a:rPr lang="ru-RU" sz="1900" dirty="0" err="1"/>
              <a:t>авіаконструктор</a:t>
            </a:r>
            <a:r>
              <a:rPr lang="ru-RU" sz="1900" dirty="0"/>
              <a:t>,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народився</a:t>
            </a:r>
            <a:r>
              <a:rPr lang="ru-RU" sz="1900" dirty="0"/>
              <a:t> в </a:t>
            </a:r>
            <a:r>
              <a:rPr lang="ru-RU" sz="1900" dirty="0" err="1"/>
              <a:t>Києві</a:t>
            </a:r>
            <a:r>
              <a:rPr lang="ru-RU" sz="1900" dirty="0"/>
              <a:t>, </a:t>
            </a:r>
            <a:r>
              <a:rPr lang="ru-RU" sz="1900" dirty="0" err="1"/>
              <a:t>але</a:t>
            </a:r>
            <a:r>
              <a:rPr lang="ru-RU" sz="1900" dirty="0"/>
              <a:t> </a:t>
            </a:r>
            <a:r>
              <a:rPr lang="ru-RU" sz="1900" dirty="0" err="1"/>
              <a:t>його</a:t>
            </a:r>
            <a:r>
              <a:rPr lang="ru-RU" sz="1900" dirty="0"/>
              <a:t> родина походила з </a:t>
            </a:r>
            <a:r>
              <a:rPr lang="ru-RU" sz="1900" dirty="0" err="1"/>
              <a:t>Дніпропетровська</a:t>
            </a:r>
            <a:endParaRPr lang="pl-PL" sz="1900" dirty="0"/>
          </a:p>
          <a:p>
            <a:r>
              <a:rPr lang="az-Cyrl-AZ" sz="1900" dirty="0"/>
              <a:t>Іосиф Давидович Кобзон</a:t>
            </a:r>
            <a:r>
              <a:rPr lang="pl-PL" sz="1900" dirty="0"/>
              <a:t> - </a:t>
            </a:r>
            <a:r>
              <a:rPr lang="ru-RU" sz="1900" dirty="0"/>
              <a:t>один 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найвідоміших</a:t>
            </a:r>
            <a:r>
              <a:rPr lang="ru-RU" sz="1900" dirty="0"/>
              <a:t> </a:t>
            </a:r>
            <a:r>
              <a:rPr lang="ru-RU" sz="1900" dirty="0" err="1"/>
              <a:t>виконавців</a:t>
            </a:r>
            <a:r>
              <a:rPr lang="ru-RU" sz="1900" dirty="0"/>
              <a:t> </a:t>
            </a:r>
            <a:r>
              <a:rPr lang="ru-RU" sz="1900" dirty="0" err="1"/>
              <a:t>популярної</a:t>
            </a:r>
            <a:r>
              <a:rPr lang="ru-RU" sz="1900" dirty="0"/>
              <a:t> </a:t>
            </a:r>
            <a:r>
              <a:rPr lang="ru-RU" sz="1900" dirty="0" err="1"/>
              <a:t>музики</a:t>
            </a:r>
            <a:endParaRPr lang="pl-PL" sz="1900" dirty="0"/>
          </a:p>
          <a:p>
            <a:r>
              <a:rPr lang="az-Cyrl-AZ" sz="1900" dirty="0"/>
              <a:t>Тетяна Андріївна Волосожар</a:t>
            </a:r>
            <a:r>
              <a:rPr lang="pl-PL" sz="1900" dirty="0"/>
              <a:t> - </a:t>
            </a:r>
            <a:r>
              <a:rPr lang="ru-RU" sz="1900" dirty="0" err="1"/>
              <a:t>Українська</a:t>
            </a:r>
            <a:r>
              <a:rPr lang="ru-RU" sz="1900" dirty="0"/>
              <a:t> </a:t>
            </a:r>
            <a:r>
              <a:rPr lang="ru-RU" sz="1900" dirty="0" err="1"/>
              <a:t>фігуристка</a:t>
            </a:r>
            <a:r>
              <a:rPr lang="ru-RU" sz="1900" dirty="0"/>
              <a:t>, </a:t>
            </a:r>
            <a:r>
              <a:rPr lang="ru-RU" sz="1900" dirty="0" err="1"/>
              <a:t>народилася</a:t>
            </a:r>
            <a:r>
              <a:rPr lang="ru-RU" sz="1900" dirty="0"/>
              <a:t> 22 </a:t>
            </a:r>
            <a:r>
              <a:rPr lang="ru-RU" sz="1900" dirty="0" err="1"/>
              <a:t>березня</a:t>
            </a:r>
            <a:r>
              <a:rPr lang="ru-RU" sz="1900" dirty="0"/>
              <a:t> 1986 року в </a:t>
            </a:r>
            <a:r>
              <a:rPr lang="ru-RU" sz="1900" dirty="0" err="1"/>
              <a:t>Дніпропетровську</a:t>
            </a:r>
            <a:r>
              <a:rPr lang="ru-RU" sz="1900" dirty="0"/>
              <a:t>. Вона </a:t>
            </a:r>
            <a:r>
              <a:rPr lang="ru-RU" sz="1900" dirty="0" err="1"/>
              <a:t>виграла</a:t>
            </a:r>
            <a:r>
              <a:rPr lang="ru-RU" sz="1900" dirty="0"/>
              <a:t> </a:t>
            </a:r>
            <a:r>
              <a:rPr lang="ru-RU" sz="1900" dirty="0" err="1"/>
              <a:t>дві</a:t>
            </a:r>
            <a:r>
              <a:rPr lang="ru-RU" sz="1900" dirty="0"/>
              <a:t> </a:t>
            </a:r>
            <a:r>
              <a:rPr lang="ru-RU" sz="1900" dirty="0" err="1"/>
              <a:t>золоті</a:t>
            </a:r>
            <a:r>
              <a:rPr lang="ru-RU" sz="1900" dirty="0"/>
              <a:t> </a:t>
            </a:r>
            <a:r>
              <a:rPr lang="ru-RU" sz="1900" dirty="0" err="1"/>
              <a:t>олімпійські</a:t>
            </a:r>
            <a:r>
              <a:rPr lang="ru-RU" sz="1900" dirty="0"/>
              <a:t> </a:t>
            </a:r>
            <a:r>
              <a:rPr lang="ru-RU" sz="1900" dirty="0" err="1"/>
              <a:t>медалі</a:t>
            </a:r>
            <a:endParaRPr lang="pl-PL" sz="1900" dirty="0"/>
          </a:p>
          <a:p>
            <a:endParaRPr lang="pl-PL" sz="1900" dirty="0"/>
          </a:p>
        </p:txBody>
      </p:sp>
      <p:pic>
        <p:nvPicPr>
          <p:cNvPr id="7" name="Obraz 6" descr="Obraz zawierający osoba, ubrania, mikrofon, człowiek&#10;&#10;Opis wygenerowany automatycznie">
            <a:extLst>
              <a:ext uri="{FF2B5EF4-FFF2-40B4-BE49-F238E27FC236}">
                <a16:creationId xmlns:a16="http://schemas.microsoft.com/office/drawing/2014/main" id="{2B03B34C-57FD-7711-E9B4-FA4CA1BA8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86" y="362384"/>
            <a:ext cx="1908027" cy="2884488"/>
          </a:xfrm>
          <a:prstGeom prst="rect">
            <a:avLst/>
          </a:prstGeom>
        </p:spPr>
      </p:pic>
      <p:pic>
        <p:nvPicPr>
          <p:cNvPr id="11" name="Obraz 10" descr="Obraz zawierający sport, osoba, Ludzka twarz, ubrania&#10;&#10;Opis wygenerowany automatycznie">
            <a:extLst>
              <a:ext uri="{FF2B5EF4-FFF2-40B4-BE49-F238E27FC236}">
                <a16:creationId xmlns:a16="http://schemas.microsoft.com/office/drawing/2014/main" id="{77740C4C-0746-B6BC-773A-F1FE1B98A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34" y="362383"/>
            <a:ext cx="1922992" cy="2884489"/>
          </a:xfrm>
          <a:prstGeom prst="rect">
            <a:avLst/>
          </a:prstGeom>
        </p:spPr>
      </p:pic>
      <p:pic>
        <p:nvPicPr>
          <p:cNvPr id="5" name="Obraz 4" descr="Obraz zawierający Ludzka twarz, ubrania, portret, osoba&#10;&#10;Opis wygenerowany automatycznie">
            <a:extLst>
              <a:ext uri="{FF2B5EF4-FFF2-40B4-BE49-F238E27FC236}">
                <a16:creationId xmlns:a16="http://schemas.microsoft.com/office/drawing/2014/main" id="{7C62BCAE-EFB5-FE4C-9B6D-4E28E0EB9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71" y="3426258"/>
            <a:ext cx="2055387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2AD6D3-CD21-0DF3-C26E-4405A55C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az-Cyrl-AZ" sz="5400"/>
              <a:t>Українські страви</a:t>
            </a:r>
            <a:endParaRPr lang="pl-PL" sz="5400"/>
          </a:p>
        </p:txBody>
      </p:sp>
      <p:pic>
        <p:nvPicPr>
          <p:cNvPr id="5" name="Obraz 4" descr="Obraz zawierający miska, jedzenie, roślina, czerwony&#10;&#10;Opis wygenerowany automatycznie">
            <a:extLst>
              <a:ext uri="{FF2B5EF4-FFF2-40B4-BE49-F238E27FC236}">
                <a16:creationId xmlns:a16="http://schemas.microsoft.com/office/drawing/2014/main" id="{FBDF7E91-2F97-6230-7CCA-4D2FBD824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8448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7" name="Obraz 6" descr="Obraz zawierający jedzenie, talerz, danie, Kuchnia&#10;&#10;Opis wygenerowany automatycznie">
            <a:extLst>
              <a:ext uri="{FF2B5EF4-FFF2-40B4-BE49-F238E27FC236}">
                <a16:creationId xmlns:a16="http://schemas.microsoft.com/office/drawing/2014/main" id="{1A3AADFA-056E-736D-D577-7D440B511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11149" b="-3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045F5-9AF5-7F07-21A7-BE521F16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az-Cyrl-AZ" sz="2000"/>
              <a:t>Український борщ</a:t>
            </a:r>
            <a:endParaRPr lang="pl-PL" sz="2000"/>
          </a:p>
          <a:p>
            <a:endParaRPr lang="pl-PL" sz="2000"/>
          </a:p>
          <a:p>
            <a:endParaRPr lang="pl-PL" sz="2000"/>
          </a:p>
          <a:p>
            <a:endParaRPr lang="pl-PL" sz="2000"/>
          </a:p>
          <a:p>
            <a:r>
              <a:rPr lang="ru-RU" sz="2000"/>
              <a:t>вареники з капустою та грибами</a:t>
            </a:r>
            <a:endParaRPr lang="pl-PL" sz="2000"/>
          </a:p>
          <a:p>
            <a:endParaRPr lang="pl-PL" sz="2000"/>
          </a:p>
          <a:p>
            <a:endParaRPr lang="pl-PL" sz="2000"/>
          </a:p>
          <a:p>
            <a:r>
              <a:rPr lang="az-Cyrl-AZ" sz="2000"/>
              <a:t>кутя</a:t>
            </a:r>
            <a:endParaRPr lang="pl-PL" sz="2000"/>
          </a:p>
        </p:txBody>
      </p:sp>
      <p:pic>
        <p:nvPicPr>
          <p:cNvPr id="9" name="Obraz 8" descr="Obraz zawierający jedzenie, mieszanina, miska, strąk&#10;&#10;Opis wygenerowany automatycznie">
            <a:extLst>
              <a:ext uri="{FF2B5EF4-FFF2-40B4-BE49-F238E27FC236}">
                <a16:creationId xmlns:a16="http://schemas.microsoft.com/office/drawing/2014/main" id="{A6366170-58D5-0A63-72DF-5FF0B03D2B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5" b="-1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561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53F8AE-BDBF-733A-B0C1-E983204C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словник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225F1-2C18-9CD9-356E-B9EFEF09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Місто</a:t>
            </a:r>
            <a:r>
              <a:rPr lang="pl-PL" dirty="0"/>
              <a:t> - Miasto</a:t>
            </a:r>
          </a:p>
          <a:p>
            <a:r>
              <a:rPr lang="az-Cyrl-AZ" dirty="0"/>
              <a:t>Університет</a:t>
            </a:r>
            <a:r>
              <a:rPr lang="pl-PL" dirty="0"/>
              <a:t> – Uniwersytet	</a:t>
            </a:r>
          </a:p>
          <a:p>
            <a:r>
              <a:rPr lang="az-Cyrl-AZ" dirty="0"/>
              <a:t>Область</a:t>
            </a:r>
            <a:r>
              <a:rPr lang="pl-PL" dirty="0"/>
              <a:t> - Obwód</a:t>
            </a:r>
          </a:p>
          <a:p>
            <a:r>
              <a:rPr lang="az-Cyrl-AZ" dirty="0"/>
              <a:t>Соняшники</a:t>
            </a:r>
            <a:r>
              <a:rPr lang="pl-PL" dirty="0"/>
              <a:t> - Słoneczniki</a:t>
            </a:r>
            <a:endParaRPr lang="az-Cyrl-AZ" dirty="0"/>
          </a:p>
          <a:p>
            <a:r>
              <a:rPr lang="az-Cyrl-AZ" dirty="0"/>
              <a:t>Україна</a:t>
            </a:r>
            <a:r>
              <a:rPr lang="pl-PL" dirty="0"/>
              <a:t> - Ukraina</a:t>
            </a:r>
          </a:p>
          <a:p>
            <a:r>
              <a:rPr lang="az-Cyrl-AZ" dirty="0"/>
              <a:t>Річка</a:t>
            </a:r>
            <a:r>
              <a:rPr lang="pl-PL" dirty="0"/>
              <a:t> - Rzeka</a:t>
            </a:r>
          </a:p>
          <a:p>
            <a:r>
              <a:rPr lang="az-Cyrl-AZ" dirty="0"/>
              <a:t>Валюта</a:t>
            </a:r>
            <a:r>
              <a:rPr lang="pl-PL" dirty="0"/>
              <a:t> - Waluta</a:t>
            </a:r>
          </a:p>
          <a:p>
            <a:r>
              <a:rPr lang="az-Cyrl-AZ" dirty="0"/>
              <a:t>Президент</a:t>
            </a:r>
            <a:r>
              <a:rPr lang="pl-PL" dirty="0"/>
              <a:t> - Prezydent</a:t>
            </a:r>
          </a:p>
        </p:txBody>
      </p:sp>
    </p:spTree>
    <p:extLst>
      <p:ext uri="{BB962C8B-B14F-4D97-AF65-F5344CB8AC3E}">
        <p14:creationId xmlns:p14="http://schemas.microsoft.com/office/powerpoint/2010/main" val="76905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AAA223-8363-847D-0C93-2CC63968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Netografia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A55AFD-FE4D-7061-F0C7-6D7CC4AD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https://mamotoja.pl/rodzina/aktualnosci/hymn-ukrainy-zapis-oryginalny-fonetyczny-tlumaczenie-i-melodia-33959-r1/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https://konsulat-ukraina.opole.pl/o-ukrainie/</a:t>
            </a:r>
            <a:r>
              <a:rPr lang="pl-PL" dirty="0"/>
              <a:t>  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https://pl.wikipedia.org/wiki/Podział_administracyjny_Ukrainy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5"/>
              </a:rPr>
              <a:t>https://pl.wikipedia.org/wiki/Obwód_dniepropetrowski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6"/>
              </a:rPr>
              <a:t>https://pl.omio.com/app/search-frontend/results/L129F15B7AF2F4D818C6BA5D20AAED051/bus?locale=pl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7"/>
              </a:rPr>
              <a:t>https://pl.wikipedia.org/wiki/Dniepr_(miasto)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8"/>
              </a:rPr>
              <a:t>https://gorod.dp.ua/photo/fullpic.php?id=4690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9"/>
              </a:rPr>
              <a:t>https://en.wikipedia.org/wiki/National_Metallurgical_Academy_of_Ukraine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10"/>
              </a:rPr>
              <a:t>https://aniagotuje.pl/przepis/kutia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11"/>
              </a:rPr>
              <a:t>https://uk.wikipedia.org/wiki/</a:t>
            </a:r>
            <a:r>
              <a:rPr lang="az-Cyrl-AZ" dirty="0">
                <a:hlinkClick r:id="rId11"/>
              </a:rPr>
              <a:t>Сікорський_Ігор_Іванович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12"/>
              </a:rPr>
              <a:t>https://pl.wikipedia.org/wiki/Iosif_Kobzon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>
                <a:hlinkClick r:id="rId13"/>
              </a:rPr>
              <a:t>https://pl.wikipedia.org/wiki/Tetiana_Wołosożar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15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0CB7A-33E5-D44A-8679-1AE0C636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" y="1644552"/>
            <a:ext cx="6159500" cy="4130675"/>
          </a:xfrm>
        </p:spPr>
        <p:txBody>
          <a:bodyPr/>
          <a:lstStyle/>
          <a:p>
            <a:pPr algn="ctr"/>
            <a:r>
              <a:rPr lang="az-Cyrl-AZ" sz="9600"/>
              <a:t>Україна</a:t>
            </a:r>
            <a:br>
              <a:rPr lang="az-Cyrl-AZ"/>
            </a:br>
            <a:r>
              <a:rPr lang="az-Cyrl-AZ"/>
              <a:t>Дніпропетровська обл</a:t>
            </a:r>
            <a:endParaRPr lang="pl-PL" dirty="0"/>
          </a:p>
        </p:txBody>
      </p:sp>
      <p:pic>
        <p:nvPicPr>
          <p:cNvPr id="8" name="Symbol zastępczy zawartości 7" descr="Obraz zawierający żółty, Jaskrawoniebieski, niebieskie, zrzut ekranu&#10;&#10;Opis wygenerowany automatycznie">
            <a:extLst>
              <a:ext uri="{FF2B5EF4-FFF2-40B4-BE49-F238E27FC236}">
                <a16:creationId xmlns:a16="http://schemas.microsoft.com/office/drawing/2014/main" id="{2BDD382F-A88D-A4DB-C606-DE553FB14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95" y="2099553"/>
            <a:ext cx="4832901" cy="3220675"/>
          </a:xfrm>
        </p:spPr>
      </p:pic>
    </p:spTree>
    <p:extLst>
      <p:ext uri="{BB962C8B-B14F-4D97-AF65-F5344CB8AC3E}">
        <p14:creationId xmlns:p14="http://schemas.microsoft.com/office/powerpoint/2010/main" val="69366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C6FFAF-44F4-8D85-5D2C-C8E07185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Україна на карті Європи</a:t>
            </a:r>
            <a:endParaRPr lang="pl-PL" dirty="0"/>
          </a:p>
        </p:txBody>
      </p:sp>
      <p:pic>
        <p:nvPicPr>
          <p:cNvPr id="5" name="Symbol zastępczy zawartości 4" descr="Obraz zawierający mapa, tekst, Świat&#10;&#10;Opis wygenerowany automatycznie">
            <a:extLst>
              <a:ext uri="{FF2B5EF4-FFF2-40B4-BE49-F238E27FC236}">
                <a16:creationId xmlns:a16="http://schemas.microsoft.com/office/drawing/2014/main" id="{C68D296E-6B95-282C-CE8E-B8E6212CE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96463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489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048A7E-BC07-F7B4-7968-9328DA2E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/>
              <a:t>інформація про Україну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F4F64-AC12-3AB2-1B62-998D78747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Прапор і герб</a:t>
            </a:r>
            <a:r>
              <a:rPr lang="pl-PL" dirty="0"/>
              <a:t> –</a:t>
            </a:r>
          </a:p>
          <a:p>
            <a:r>
              <a:rPr lang="az-Cyrl-AZ" dirty="0"/>
              <a:t>столиця країни</a:t>
            </a:r>
            <a:r>
              <a:rPr lang="pl-PL" dirty="0"/>
              <a:t> – </a:t>
            </a:r>
            <a:r>
              <a:rPr lang="az-Cyrl-AZ" dirty="0"/>
              <a:t>Київ</a:t>
            </a:r>
            <a:endParaRPr lang="pl-PL" dirty="0"/>
          </a:p>
          <a:p>
            <a:endParaRPr lang="pl-PL" dirty="0"/>
          </a:p>
          <a:p>
            <a:r>
              <a:rPr lang="az-Cyrl-AZ" dirty="0"/>
              <a:t>Валюта</a:t>
            </a:r>
            <a:r>
              <a:rPr lang="pl-PL" dirty="0"/>
              <a:t> – </a:t>
            </a:r>
            <a:r>
              <a:rPr lang="az-Cyrl-AZ" dirty="0"/>
              <a:t>гривні</a:t>
            </a:r>
            <a:endParaRPr lang="pl-PL" dirty="0"/>
          </a:p>
          <a:p>
            <a:endParaRPr lang="pl-PL" dirty="0"/>
          </a:p>
          <a:p>
            <a:r>
              <a:rPr lang="az-Cyrl-AZ" dirty="0"/>
              <a:t>Президент</a:t>
            </a:r>
            <a:r>
              <a:rPr lang="pl-PL" dirty="0"/>
              <a:t> – </a:t>
            </a:r>
            <a:r>
              <a:rPr lang="az-Cyrl-AZ" dirty="0"/>
              <a:t>Володимир Зеленський</a:t>
            </a:r>
            <a:endParaRPr lang="pl-PL" dirty="0"/>
          </a:p>
          <a:p>
            <a:r>
              <a:rPr lang="az-Cyrl-AZ" dirty="0"/>
              <a:t>Гімн</a:t>
            </a:r>
            <a:r>
              <a:rPr lang="pl-PL" dirty="0"/>
              <a:t> -</a:t>
            </a:r>
            <a:r>
              <a:rPr lang="ru-RU" dirty="0"/>
              <a:t>Ще не вмерла України і слава, і воля</a:t>
            </a:r>
            <a:endParaRPr lang="pl-PL" dirty="0"/>
          </a:p>
          <a:p>
            <a:r>
              <a:rPr lang="az-Cyrl-AZ" dirty="0"/>
              <a:t>здобуття незалежності</a:t>
            </a:r>
            <a:r>
              <a:rPr lang="pl-PL" dirty="0"/>
              <a:t> - </a:t>
            </a:r>
            <a:r>
              <a:rPr lang="az-Cyrl-AZ" dirty="0"/>
              <a:t>24 серпня 1991 року</a:t>
            </a:r>
            <a:endParaRPr lang="pl-PL" dirty="0"/>
          </a:p>
          <a:p>
            <a:endParaRPr lang="pl-PL" dirty="0"/>
          </a:p>
        </p:txBody>
      </p:sp>
      <p:pic>
        <p:nvPicPr>
          <p:cNvPr id="9" name="Obraz 8" descr="Obraz zawierający żółty, Jaskrawoniebieski, niebieskie, zrzut ekranu&#10;&#10;Opis wygenerowany automatycznie">
            <a:extLst>
              <a:ext uri="{FF2B5EF4-FFF2-40B4-BE49-F238E27FC236}">
                <a16:creationId xmlns:a16="http://schemas.microsoft.com/office/drawing/2014/main" id="{8738E276-9B61-C7D5-C059-6C28B7EA8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16" y="1690688"/>
            <a:ext cx="1034830" cy="689617"/>
          </a:xfrm>
          <a:prstGeom prst="rect">
            <a:avLst/>
          </a:prstGeom>
        </p:spPr>
      </p:pic>
      <p:pic>
        <p:nvPicPr>
          <p:cNvPr id="11" name="Obraz 10" descr="Obraz zawierający symbol, godło, logo, Znak towarowy&#10;&#10;Opis wygenerowany automatycznie">
            <a:extLst>
              <a:ext uri="{FF2B5EF4-FFF2-40B4-BE49-F238E27FC236}">
                <a16:creationId xmlns:a16="http://schemas.microsoft.com/office/drawing/2014/main" id="{357BB26B-D533-8AE7-68BC-9F8A1D6F1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44" y="1530077"/>
            <a:ext cx="608392" cy="850228"/>
          </a:xfrm>
          <a:prstGeom prst="rect">
            <a:avLst/>
          </a:prstGeom>
        </p:spPr>
      </p:pic>
      <p:pic>
        <p:nvPicPr>
          <p:cNvPr id="13" name="Obraz 12" descr="Obraz zawierający mięta / w dobrym stanie, Nikiel/pięciocentówka, metal, waluta&#10;&#10;Opis wygenerowany automatycznie">
            <a:extLst>
              <a:ext uri="{FF2B5EF4-FFF2-40B4-BE49-F238E27FC236}">
                <a16:creationId xmlns:a16="http://schemas.microsoft.com/office/drawing/2014/main" id="{7E3DCF2F-C723-D69A-568B-C57080A1A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90" y="3265191"/>
            <a:ext cx="647652" cy="6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89658-F4C4-828E-4A84-029F4B2B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/>
              <a:t>адміністративний поділ України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1188C9-74AA-098E-A42B-2F2B11CF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z-Cyrl-AZ"/>
              <a:t>Регіони</a:t>
            </a:r>
            <a:r>
              <a:rPr lang="pl-PL"/>
              <a:t> – 136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az-Cyrl-AZ"/>
              <a:t>Громада</a:t>
            </a:r>
            <a:r>
              <a:rPr lang="pl-PL"/>
              <a:t> – 1469</a:t>
            </a:r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az-Cyrl-AZ"/>
              <a:t>Область</a:t>
            </a:r>
            <a:r>
              <a:rPr lang="pl-PL"/>
              <a:t> – 24</a:t>
            </a:r>
          </a:p>
          <a:p>
            <a:endParaRPr lang="pl-PL" dirty="0"/>
          </a:p>
        </p:txBody>
      </p:sp>
      <p:pic>
        <p:nvPicPr>
          <p:cNvPr id="9" name="Obraz 8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AE590E95-839E-3239-E9D6-43FCA1C2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14" y="4763099"/>
            <a:ext cx="2700339" cy="1883488"/>
          </a:xfrm>
          <a:prstGeom prst="rect">
            <a:avLst/>
          </a:prstGeom>
        </p:spPr>
      </p:pic>
      <p:pic>
        <p:nvPicPr>
          <p:cNvPr id="11" name="Obraz 10" descr="Obraz zawierający Świat, atlas, mapa, tekst&#10;&#10;Opis wygenerowany automatycznie">
            <a:extLst>
              <a:ext uri="{FF2B5EF4-FFF2-40B4-BE49-F238E27FC236}">
                <a16:creationId xmlns:a16="http://schemas.microsoft.com/office/drawing/2014/main" id="{CBD000CB-B9DC-4FB0-D56D-15E740BC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29" y="1283641"/>
            <a:ext cx="2700339" cy="1907328"/>
          </a:xfrm>
          <a:prstGeom prst="rect">
            <a:avLst/>
          </a:prstGeom>
        </p:spPr>
      </p:pic>
      <p:pic>
        <p:nvPicPr>
          <p:cNvPr id="13" name="Obraz 12" descr="Obraz zawierający mapa, szkic, rysowanie&#10;&#10;Opis wygenerowany automatycznie">
            <a:extLst>
              <a:ext uri="{FF2B5EF4-FFF2-40B4-BE49-F238E27FC236}">
                <a16:creationId xmlns:a16="http://schemas.microsoft.com/office/drawing/2014/main" id="{79F4F415-A382-81E9-7FAD-887620C73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14" y="3062558"/>
            <a:ext cx="2899570" cy="18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9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1752FB-B862-7B47-E141-6F5A163B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dirty="0"/>
              <a:t>сусідніх з Україною країн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C508-4E08-3E36-7546-5AFB3B22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Білорусь</a:t>
            </a:r>
            <a:endParaRPr lang="pl-PL" dirty="0"/>
          </a:p>
          <a:p>
            <a:r>
              <a:rPr lang="az-Cyrl-AZ" dirty="0"/>
              <a:t>Польща</a:t>
            </a:r>
            <a:endParaRPr lang="pl-PL" dirty="0"/>
          </a:p>
          <a:p>
            <a:r>
              <a:rPr lang="az-Cyrl-AZ" dirty="0"/>
              <a:t>Словаччина</a:t>
            </a:r>
            <a:endParaRPr lang="pl-PL" dirty="0"/>
          </a:p>
          <a:p>
            <a:r>
              <a:rPr lang="az-Cyrl-AZ" dirty="0"/>
              <a:t>Угорщина</a:t>
            </a:r>
            <a:endParaRPr lang="pl-PL" dirty="0"/>
          </a:p>
          <a:p>
            <a:r>
              <a:rPr lang="az-Cyrl-AZ" dirty="0"/>
              <a:t>Румунія </a:t>
            </a:r>
            <a:endParaRPr lang="pl-PL" dirty="0"/>
          </a:p>
          <a:p>
            <a:r>
              <a:rPr lang="az-Cyrl-AZ" dirty="0"/>
              <a:t>Молдова</a:t>
            </a:r>
            <a:endParaRPr lang="pl-PL" dirty="0"/>
          </a:p>
        </p:txBody>
      </p:sp>
      <p:pic>
        <p:nvPicPr>
          <p:cNvPr id="6" name="Obraz 5" descr="Obraz zawierający tekst, mapa, atlas&#10;&#10;Opis wygenerowany automatycznie">
            <a:extLst>
              <a:ext uri="{FF2B5EF4-FFF2-40B4-BE49-F238E27FC236}">
                <a16:creationId xmlns:a16="http://schemas.microsoft.com/office/drawing/2014/main" id="{5E0B14C9-8087-7B96-0BED-4039840EF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40" y="1690688"/>
            <a:ext cx="6791323" cy="4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7C8428-4644-BBE3-AC53-F83EE6FA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 dirty="0"/>
              <a:t>P</a:t>
            </a:r>
            <a:r>
              <a:rPr lang="az-Cyrl-AZ" sz="5400" dirty="0"/>
              <a:t>елігія</a:t>
            </a:r>
            <a:endParaRPr lang="pl-PL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A36027-E6B7-7B8A-4BAB-2C5460FAA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u-RU" sz="2200"/>
              <a:t>В Україні більшість населення сповідує православне християнство</a:t>
            </a:r>
            <a:endParaRPr lang="pl-PL" sz="2200"/>
          </a:p>
        </p:txBody>
      </p:sp>
      <p:pic>
        <p:nvPicPr>
          <p:cNvPr id="7" name="Obraz 6" descr="Obraz zawierający niebo, na wolnym powietrzu, symbol, niebieskie&#10;&#10;Opis wygenerowany automatycznie">
            <a:extLst>
              <a:ext uri="{FF2B5EF4-FFF2-40B4-BE49-F238E27FC236}">
                <a16:creationId xmlns:a16="http://schemas.microsoft.com/office/drawing/2014/main" id="{9B2F83CE-36D5-E940-D0BB-A24D8968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55846"/>
            <a:ext cx="6903720" cy="47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2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1822C2-512E-6E64-F3F5-6387E4D3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az-Cyrl-AZ" sz="5400"/>
              <a:t>транспорт</a:t>
            </a:r>
            <a:endParaRPr lang="pl-PL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13CEB6-0C00-05C6-E16B-046423E0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az-Cyrl-AZ" sz="1400" dirty="0"/>
              <a:t>Поїзд</a:t>
            </a:r>
            <a:r>
              <a:rPr lang="pl-PL" sz="1400" dirty="0"/>
              <a:t> – </a:t>
            </a:r>
            <a:r>
              <a:rPr lang="az-Cyrl-AZ" sz="1400" dirty="0"/>
              <a:t>з Жешува до Варшави</a:t>
            </a:r>
            <a:r>
              <a:rPr lang="pl-PL" sz="1400" dirty="0"/>
              <a:t> - </a:t>
            </a:r>
            <a:r>
              <a:rPr lang="ru-RU" sz="1400" dirty="0"/>
              <a:t>три години сорок вісім хвилин</a:t>
            </a:r>
            <a:r>
              <a:rPr lang="pl-PL" sz="1400" dirty="0"/>
              <a:t>, </a:t>
            </a:r>
            <a:r>
              <a:rPr lang="az-Cyrl-AZ" sz="1400" dirty="0"/>
              <a:t>за 64 злотих</a:t>
            </a:r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r>
              <a:rPr lang="az-Cyrl-AZ" sz="1400" dirty="0"/>
              <a:t>Автобус</a:t>
            </a:r>
            <a:r>
              <a:rPr lang="pl-PL" sz="1400" dirty="0"/>
              <a:t> - </a:t>
            </a:r>
            <a:r>
              <a:rPr lang="az-Cyrl-AZ" sz="1400" dirty="0"/>
              <a:t>зі Львова до Києва</a:t>
            </a:r>
            <a:r>
              <a:rPr lang="pl-PL" sz="1400" dirty="0"/>
              <a:t> - </a:t>
            </a:r>
            <a:r>
              <a:rPr lang="az-Cyrl-AZ" sz="1400" dirty="0"/>
              <a:t>вісім годин</a:t>
            </a:r>
            <a:r>
              <a:rPr lang="pl-PL" sz="1400" dirty="0"/>
              <a:t>, </a:t>
            </a:r>
            <a:r>
              <a:rPr lang="az-Cyrl-AZ" sz="1400" dirty="0"/>
              <a:t>за </a:t>
            </a:r>
            <a:r>
              <a:rPr lang="pl-PL" sz="1400" dirty="0"/>
              <a:t>5</a:t>
            </a:r>
            <a:r>
              <a:rPr lang="az-Cyrl-AZ" sz="1400" dirty="0"/>
              <a:t>4 злотих</a:t>
            </a:r>
            <a:r>
              <a:rPr lang="pl-PL" sz="1400" dirty="0"/>
              <a:t>, </a:t>
            </a:r>
            <a:r>
              <a:rPr lang="az-Cyrl-AZ" sz="1400" dirty="0"/>
              <a:t>безперервний проїзд</a:t>
            </a:r>
            <a:endParaRPr lang="pl-PL" sz="1400" dirty="0"/>
          </a:p>
        </p:txBody>
      </p:sp>
      <p:pic>
        <p:nvPicPr>
          <p:cNvPr id="12" name="Obraz 11" descr="Obraz zawierający na wolnym powietrzu, kolej, pociąg, transport&#10;&#10;Opis wygenerowany automatycznie">
            <a:extLst>
              <a:ext uri="{FF2B5EF4-FFF2-40B4-BE49-F238E27FC236}">
                <a16:creationId xmlns:a16="http://schemas.microsoft.com/office/drawing/2014/main" id="{88111E71-6A72-2111-B3A9-B869743B0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6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2576B3-D318-5CB7-E5B6-F590F3E4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 dirty="0"/>
              <a:t>C</a:t>
            </a:r>
            <a:r>
              <a:rPr lang="az-Cyrl-AZ" sz="5400" dirty="0"/>
              <a:t>имволи, пов'язані з Україною</a:t>
            </a:r>
            <a:endParaRPr lang="pl-PL" sz="54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7BAC8-AD8D-F5E5-5B05-9463F4DA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az-Cyrl-AZ" sz="2200"/>
              <a:t>Соняшники</a:t>
            </a:r>
            <a:endParaRPr lang="pl-PL" sz="2200"/>
          </a:p>
          <a:p>
            <a:endParaRPr lang="pl-PL" sz="2200"/>
          </a:p>
          <a:p>
            <a:endParaRPr lang="pl-PL" sz="2200"/>
          </a:p>
          <a:p>
            <a:endParaRPr lang="pl-PL" sz="2200"/>
          </a:p>
          <a:p>
            <a:endParaRPr lang="pl-PL" sz="2200"/>
          </a:p>
          <a:p>
            <a:endParaRPr lang="pl-PL" sz="2200"/>
          </a:p>
          <a:p>
            <a:r>
              <a:rPr lang="az-Cyrl-AZ" sz="2200"/>
              <a:t>золоті поля</a:t>
            </a:r>
            <a:endParaRPr lang="pl-PL" sz="2200"/>
          </a:p>
        </p:txBody>
      </p:sp>
      <p:pic>
        <p:nvPicPr>
          <p:cNvPr id="12" name="Obraz 11" descr="Obraz zawierający niebo, chmura, na wolnym powietrzu, uprawy&#10;&#10;Opis wygenerowany automatycznie">
            <a:extLst>
              <a:ext uri="{FF2B5EF4-FFF2-40B4-BE49-F238E27FC236}">
                <a16:creationId xmlns:a16="http://schemas.microsoft.com/office/drawing/2014/main" id="{B0640FD8-1991-C29B-1320-2FDCE193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49" y="3573745"/>
            <a:ext cx="4014216" cy="3151159"/>
          </a:xfrm>
          <a:prstGeom prst="rect">
            <a:avLst/>
          </a:prstGeom>
        </p:spPr>
      </p:pic>
      <p:pic>
        <p:nvPicPr>
          <p:cNvPr id="9" name="Obraz 8" descr="Obraz zawierający roślina, kwiat, słonecznik, niebo&#10;&#10;Opis wygenerowany automatycznie">
            <a:extLst>
              <a:ext uri="{FF2B5EF4-FFF2-40B4-BE49-F238E27FC236}">
                <a16:creationId xmlns:a16="http://schemas.microsoft.com/office/drawing/2014/main" id="{761C0F28-4202-C8B9-9123-AFE46882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49" y="449848"/>
            <a:ext cx="4095871" cy="27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63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530</Words>
  <Application>Microsoft Office PowerPoint</Application>
  <PresentationFormat>Panoramiczny</PresentationFormat>
  <Paragraphs>103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Uniwersytet Rzeszowski Patryk Ś.  Kulturoznawstwo 2 rok</vt:lpstr>
      <vt:lpstr>Україна Дніпропетровська обл</vt:lpstr>
      <vt:lpstr>Україна на карті Європи</vt:lpstr>
      <vt:lpstr>інформація про Україну</vt:lpstr>
      <vt:lpstr>адміністративний поділ України</vt:lpstr>
      <vt:lpstr>сусідніх з Україною країн</vt:lpstr>
      <vt:lpstr>Pелігія</vt:lpstr>
      <vt:lpstr>транспорт</vt:lpstr>
      <vt:lpstr>Cимволи, пов'язані з Україною</vt:lpstr>
      <vt:lpstr>Дніпропетровська область</vt:lpstr>
      <vt:lpstr>Дніпропетровська область - Основна інформація</vt:lpstr>
      <vt:lpstr>Дніпро</vt:lpstr>
      <vt:lpstr>Монастирський острів</vt:lpstr>
      <vt:lpstr>знаходяться в Дніпрі</vt:lpstr>
      <vt:lpstr>університети</vt:lpstr>
      <vt:lpstr>відомі дніпропетровці</vt:lpstr>
      <vt:lpstr>Українські страви</vt:lpstr>
      <vt:lpstr>словник</vt:lpstr>
      <vt:lpstr>Netografia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Uniwersytet Rzeszowski Patryk Ś.  Kulturoznawstwo 2 rok</dc:title>
  <dc:creator>Patryk Świderski</dc:creator>
  <cp:lastModifiedBy>Nataliia Zhukovych-Dorodnykh</cp:lastModifiedBy>
  <cp:revision>3</cp:revision>
  <dcterms:created xsi:type="dcterms:W3CDTF">2024-06-25T10:45:20Z</dcterms:created>
  <dcterms:modified xsi:type="dcterms:W3CDTF">2024-07-09T15:39:00Z</dcterms:modified>
</cp:coreProperties>
</file>