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mo" panose="020B0604020202020204" charset="0"/>
      <p:regular r:id="rId26"/>
    </p:embeddedFont>
    <p:embeddedFont>
      <p:font typeface="Arimo Bold" panose="020B0604020202020204" charset="0"/>
      <p:regular r:id="rId27"/>
    </p:embeddedFont>
    <p:embeddedFont>
      <p:font typeface="Cloud Condensed" panose="020B0604020202020204" charset="0"/>
      <p:regular r:id="rId28"/>
    </p:embeddedFont>
    <p:embeddedFont>
      <p:font typeface="Cloud Condensed Bold" panose="020B0604020202020204" charset="0"/>
      <p:regular r:id="rId29"/>
    </p:embeddedFont>
    <p:embeddedFont>
      <p:font typeface="TAN Meringue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79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36.jpe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jpe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6.jpeg"/><Relationship Id="rId5" Type="http://schemas.openxmlformats.org/officeDocument/2006/relationships/image" Target="../media/image5.pn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48.jpeg"/><Relationship Id="rId4" Type="http://schemas.openxmlformats.org/officeDocument/2006/relationships/image" Target="../media/image6.pn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9.jpe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51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52.jpe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4.jpe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8.jpeg"/><Relationship Id="rId5" Type="http://schemas.openxmlformats.org/officeDocument/2006/relationships/image" Target="../media/image5.pn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flipH="1" flipV="1">
            <a:off x="13904222" y="4499599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1613036" y="1338421"/>
                </a:moveTo>
                <a:lnTo>
                  <a:pt x="0" y="1338421"/>
                </a:lnTo>
                <a:lnTo>
                  <a:pt x="0" y="0"/>
                </a:lnTo>
                <a:lnTo>
                  <a:pt x="1613036" y="0"/>
                </a:lnTo>
                <a:lnTo>
                  <a:pt x="1613036" y="133842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44305" b="-339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770742" y="3830389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0" y="0"/>
                </a:moveTo>
                <a:lnTo>
                  <a:pt x="1613036" y="0"/>
                </a:lnTo>
                <a:lnTo>
                  <a:pt x="1613036" y="1338420"/>
                </a:lnTo>
                <a:lnTo>
                  <a:pt x="0" y="1338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44305" b="-339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115384" y="438379"/>
            <a:ext cx="5879380" cy="1132608"/>
          </a:xfrm>
          <a:custGeom>
            <a:avLst/>
            <a:gdLst/>
            <a:ahLst/>
            <a:cxnLst/>
            <a:rect l="l" t="t" r="r" b="b"/>
            <a:pathLst>
              <a:path w="5879380" h="1132608">
                <a:moveTo>
                  <a:pt x="0" y="0"/>
                </a:moveTo>
                <a:lnTo>
                  <a:pt x="5879380" y="0"/>
                </a:lnTo>
                <a:lnTo>
                  <a:pt x="5879380" y="1132608"/>
                </a:lnTo>
                <a:lnTo>
                  <a:pt x="0" y="113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2770742" y="4086073"/>
            <a:ext cx="12746516" cy="134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spc="308">
                <a:solidFill>
                  <a:srgbClr val="677EA4"/>
                </a:solidFill>
                <a:latin typeface="Arimo Bold"/>
              </a:rPr>
              <a:t>Закарпатська область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49312" y="1111408"/>
            <a:ext cx="5389375" cy="200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endParaRPr dirty="0"/>
          </a:p>
          <a:p>
            <a:pPr algn="ctr">
              <a:lnSpc>
                <a:spcPts val="3925"/>
              </a:lnSpc>
            </a:pPr>
            <a:r>
              <a:rPr lang="en-US" sz="2804" dirty="0">
                <a:solidFill>
                  <a:srgbClr val="677EA4"/>
                </a:solidFill>
                <a:latin typeface="Cloud Condensed"/>
              </a:rPr>
              <a:t>Kinga G</a:t>
            </a:r>
            <a:r>
              <a:rPr lang="uk-UA" sz="2804" dirty="0">
                <a:solidFill>
                  <a:srgbClr val="677EA4"/>
                </a:solidFill>
                <a:latin typeface="Cloud Condensed"/>
              </a:rPr>
              <a:t>.</a:t>
            </a:r>
            <a:endParaRPr lang="en-US" sz="2804" dirty="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3925"/>
              </a:lnSpc>
            </a:pPr>
            <a:r>
              <a:rPr lang="en-US" sz="2804" dirty="0" err="1">
                <a:solidFill>
                  <a:srgbClr val="677EA4"/>
                </a:solidFill>
                <a:latin typeface="Cloud Condensed"/>
              </a:rPr>
              <a:t>Kulturoznawstwo</a:t>
            </a:r>
            <a:r>
              <a:rPr lang="en-US" sz="2804" dirty="0">
                <a:solidFill>
                  <a:srgbClr val="677EA4"/>
                </a:solidFill>
                <a:latin typeface="Cloud Condensed"/>
              </a:rPr>
              <a:t> II </a:t>
            </a:r>
            <a:r>
              <a:rPr lang="en-US" sz="2804" dirty="0" err="1">
                <a:solidFill>
                  <a:srgbClr val="677EA4"/>
                </a:solidFill>
                <a:latin typeface="Cloud Condensed"/>
              </a:rPr>
              <a:t>rok</a:t>
            </a:r>
            <a:r>
              <a:rPr lang="en-US" sz="2804" dirty="0">
                <a:solidFill>
                  <a:srgbClr val="677EA4"/>
                </a:solidFill>
                <a:latin typeface="Cloud Condensed"/>
              </a:rPr>
              <a:t> </a:t>
            </a:r>
          </a:p>
          <a:p>
            <a:pPr algn="ctr">
              <a:lnSpc>
                <a:spcPts val="3925"/>
              </a:lnSpc>
            </a:pPr>
            <a:r>
              <a:rPr lang="en-US" sz="2804" dirty="0" err="1">
                <a:solidFill>
                  <a:srgbClr val="677EA4"/>
                </a:solidFill>
                <a:latin typeface="Cloud Condensed"/>
              </a:rPr>
              <a:t>Animacja</a:t>
            </a:r>
            <a:r>
              <a:rPr lang="en-US" sz="2804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2804" dirty="0" err="1">
                <a:solidFill>
                  <a:srgbClr val="677EA4"/>
                </a:solidFill>
                <a:latin typeface="Cloud Condensed"/>
              </a:rPr>
              <a:t>społeczności</a:t>
            </a:r>
            <a:r>
              <a:rPr lang="en-US" sz="2804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2804" dirty="0" err="1">
                <a:solidFill>
                  <a:srgbClr val="677EA4"/>
                </a:solidFill>
                <a:latin typeface="Cloud Condensed"/>
              </a:rPr>
              <a:t>lokalnych</a:t>
            </a:r>
            <a:endParaRPr lang="en-US" sz="2804" dirty="0">
              <a:solidFill>
                <a:srgbClr val="677EA4"/>
              </a:solidFill>
              <a:latin typeface="Cloud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66043" y="7015320"/>
            <a:ext cx="7955915" cy="282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Жешувський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університет</a:t>
            </a:r>
            <a:endParaRPr lang="en-US" sz="3200" dirty="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Студентка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Кінга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Г</a:t>
            </a:r>
            <a:r>
              <a:rPr lang="uk-UA" sz="3200" dirty="0">
                <a:solidFill>
                  <a:srgbClr val="677EA4"/>
                </a:solidFill>
                <a:latin typeface="Cloud Condensed"/>
              </a:rPr>
              <a:t>.</a:t>
            </a:r>
            <a:endParaRPr lang="en-US" sz="3200" dirty="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Культурологія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2 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курс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Анімація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місцевих</a:t>
            </a:r>
            <a:r>
              <a:rPr lang="en-US" sz="3200" dirty="0">
                <a:solidFill>
                  <a:srgbClr val="677EA4"/>
                </a:solidFill>
                <a:latin typeface="Cloud Condensed"/>
              </a:rPr>
              <a:t> 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громад</a:t>
            </a:r>
            <a:endParaRPr lang="en-US" sz="3200" dirty="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677EA4"/>
              </a:solidFill>
              <a:latin typeface="Cloud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8182833" flipH="1">
            <a:off x="-198745" y="-1183023"/>
            <a:ext cx="2454890" cy="3577253"/>
          </a:xfrm>
          <a:custGeom>
            <a:avLst/>
            <a:gdLst/>
            <a:ahLst/>
            <a:cxnLst/>
            <a:rect l="l" t="t" r="r" b="b"/>
            <a:pathLst>
              <a:path w="2454890" h="3577253">
                <a:moveTo>
                  <a:pt x="2454890" y="0"/>
                </a:moveTo>
                <a:lnTo>
                  <a:pt x="0" y="0"/>
                </a:lnTo>
                <a:lnTo>
                  <a:pt x="0" y="3577253"/>
                </a:lnTo>
                <a:lnTo>
                  <a:pt x="2454890" y="3577253"/>
                </a:lnTo>
                <a:lnTo>
                  <a:pt x="24548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6795856">
            <a:off x="2630005" y="2303822"/>
            <a:ext cx="340062" cy="618294"/>
          </a:xfrm>
          <a:custGeom>
            <a:avLst/>
            <a:gdLst/>
            <a:ahLst/>
            <a:cxnLst/>
            <a:rect l="l" t="t" r="r" b="b"/>
            <a:pathLst>
              <a:path w="340062" h="618294">
                <a:moveTo>
                  <a:pt x="0" y="0"/>
                </a:moveTo>
                <a:lnTo>
                  <a:pt x="340062" y="0"/>
                </a:lnTo>
                <a:lnTo>
                  <a:pt x="340062" y="618294"/>
                </a:lnTo>
                <a:lnTo>
                  <a:pt x="0" y="61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2966355">
            <a:off x="1055301" y="1978999"/>
            <a:ext cx="375952" cy="887201"/>
          </a:xfrm>
          <a:custGeom>
            <a:avLst/>
            <a:gdLst/>
            <a:ahLst/>
            <a:cxnLst/>
            <a:rect l="l" t="t" r="r" b="b"/>
            <a:pathLst>
              <a:path w="375952" h="887201">
                <a:moveTo>
                  <a:pt x="0" y="0"/>
                </a:moveTo>
                <a:lnTo>
                  <a:pt x="375951" y="0"/>
                </a:lnTo>
                <a:lnTo>
                  <a:pt x="375951" y="887202"/>
                </a:lnTo>
                <a:lnTo>
                  <a:pt x="0" y="887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000389" y="3392122"/>
            <a:ext cx="5703688" cy="4464617"/>
          </a:xfrm>
          <a:custGeom>
            <a:avLst/>
            <a:gdLst/>
            <a:ahLst/>
            <a:cxnLst/>
            <a:rect l="l" t="t" r="r" b="b"/>
            <a:pathLst>
              <a:path w="5703688" h="4464617">
                <a:moveTo>
                  <a:pt x="0" y="0"/>
                </a:moveTo>
                <a:lnTo>
                  <a:pt x="5703689" y="0"/>
                </a:lnTo>
                <a:lnTo>
                  <a:pt x="5703689" y="4464617"/>
                </a:lnTo>
                <a:lnTo>
                  <a:pt x="0" y="44646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255" b="-8786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448868" y="3405583"/>
            <a:ext cx="6005167" cy="4464617"/>
          </a:xfrm>
          <a:custGeom>
            <a:avLst/>
            <a:gdLst/>
            <a:ahLst/>
            <a:cxnLst/>
            <a:rect l="l" t="t" r="r" b="b"/>
            <a:pathLst>
              <a:path w="6005167" h="4464617">
                <a:moveTo>
                  <a:pt x="0" y="0"/>
                </a:moveTo>
                <a:lnTo>
                  <a:pt x="6005166" y="0"/>
                </a:lnTo>
                <a:lnTo>
                  <a:pt x="6005166" y="4464617"/>
                </a:lnTo>
                <a:lnTo>
                  <a:pt x="0" y="4464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1465" b="-976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3908827" y="767377"/>
            <a:ext cx="10470347" cy="92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spc="216">
                <a:solidFill>
                  <a:srgbClr val="677EA4"/>
                </a:solidFill>
                <a:latin typeface="TAN Meringue"/>
              </a:rPr>
              <a:t>Новини, цікаві факти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7869" y="1778710"/>
            <a:ext cx="12472261" cy="118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677EA4"/>
                </a:solidFill>
                <a:latin typeface="Cloud Condensed"/>
              </a:rPr>
              <a:t>21 червень 2024 року - y Жешуві був концерт 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677EA4"/>
                </a:solidFill>
                <a:latin typeface="Cloud Condensed"/>
              </a:rPr>
              <a:t>Європейського стадіону культури на якому виступили: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0704" y="7961514"/>
            <a:ext cx="7461494" cy="156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 Bold"/>
              </a:rPr>
              <a:t>Антитіла́ </a:t>
            </a:r>
            <a:r>
              <a:rPr lang="en-US" sz="2900">
                <a:solidFill>
                  <a:srgbClr val="677EA4"/>
                </a:solidFill>
                <a:latin typeface="Cloud Condensed"/>
              </a:rPr>
              <a:t>—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"/>
              </a:rPr>
              <a:t>український поп-рок-гурт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"/>
              </a:rPr>
              <a:t>із Києва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89517" y="7961514"/>
            <a:ext cx="6125433" cy="263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 Bold"/>
              </a:rPr>
              <a:t>Любомир Мельник</a:t>
            </a:r>
            <a:r>
              <a:rPr lang="en-US" sz="2900">
                <a:solidFill>
                  <a:srgbClr val="677EA4"/>
                </a:solidFill>
                <a:latin typeface="Cloud Condensed"/>
              </a:rPr>
              <a:t> -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"/>
              </a:rPr>
              <a:t> композитор і піаніст українського походження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5053229" y="55998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3294344">
            <a:off x="15210686" y="74146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141099">
            <a:off x="16192087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7246859" flipH="1" flipV="1">
            <a:off x="2335149" y="8188791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1197559">
            <a:off x="-433386" y="8679718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8543176">
            <a:off x="16970412" y="-52433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7096360" flipH="1">
            <a:off x="14656232" y="814405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2070157" flipH="1">
            <a:off x="16123574" y="1516284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4" y="0"/>
                </a:moveTo>
                <a:lnTo>
                  <a:pt x="0" y="0"/>
                </a:lnTo>
                <a:lnTo>
                  <a:pt x="0" y="804044"/>
                </a:lnTo>
                <a:lnTo>
                  <a:pt x="340714" y="804044"/>
                </a:lnTo>
                <a:lnTo>
                  <a:pt x="34071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6905621">
            <a:off x="-1046395" y="-951571"/>
            <a:ext cx="2092789" cy="2771906"/>
          </a:xfrm>
          <a:custGeom>
            <a:avLst/>
            <a:gdLst/>
            <a:ahLst/>
            <a:cxnLst/>
            <a:rect l="l" t="t" r="r" b="b"/>
            <a:pathLst>
              <a:path w="2092789" h="2771906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5081111" y="3755991"/>
            <a:ext cx="8125779" cy="4320206"/>
          </a:xfrm>
          <a:custGeom>
            <a:avLst/>
            <a:gdLst/>
            <a:ahLst/>
            <a:cxnLst/>
            <a:rect l="l" t="t" r="r" b="b"/>
            <a:pathLst>
              <a:path w="8125779" h="4320206">
                <a:moveTo>
                  <a:pt x="0" y="0"/>
                </a:moveTo>
                <a:lnTo>
                  <a:pt x="8125778" y="0"/>
                </a:lnTo>
                <a:lnTo>
                  <a:pt x="8125778" y="4320206"/>
                </a:lnTo>
                <a:lnTo>
                  <a:pt x="0" y="4320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042703" y="1385727"/>
            <a:ext cx="10202594" cy="284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212">
                <a:solidFill>
                  <a:srgbClr val="677EA4"/>
                </a:solidFill>
                <a:latin typeface="TAN Meringue"/>
              </a:rPr>
              <a:t>Світова спадщина ЮНЕСКО </a:t>
            </a:r>
          </a:p>
          <a:p>
            <a:pPr algn="ctr">
              <a:lnSpc>
                <a:spcPts val="7420"/>
              </a:lnSpc>
            </a:pPr>
            <a:r>
              <a:rPr lang="en-US" sz="5300" spc="212">
                <a:solidFill>
                  <a:srgbClr val="677EA4"/>
                </a:solidFill>
                <a:latin typeface="TAN Meringue"/>
              </a:rPr>
              <a:t>в Україні​</a:t>
            </a:r>
          </a:p>
          <a:p>
            <a:pPr algn="l">
              <a:lnSpc>
                <a:spcPts val="7980"/>
              </a:lnSpc>
            </a:pPr>
            <a:endParaRPr lang="en-US" sz="5300" spc="212">
              <a:solidFill>
                <a:srgbClr val="677EA4"/>
              </a:solidFill>
              <a:latin typeface="TAN Mering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8230027"/>
            <a:ext cx="162306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Історичний центр Одеси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294344">
            <a:off x="15210686" y="74146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1141099">
            <a:off x="16192087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7246859" flipH="1" flipV="1">
            <a:off x="2335149" y="8188791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197559">
            <a:off x="-433386" y="8679718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43176">
            <a:off x="16970412" y="-52433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096360" flipH="1">
            <a:off x="14656232" y="814405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2070157" flipH="1">
            <a:off x="16123574" y="1516284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4" y="0"/>
                </a:moveTo>
                <a:lnTo>
                  <a:pt x="0" y="0"/>
                </a:lnTo>
                <a:lnTo>
                  <a:pt x="0" y="804044"/>
                </a:lnTo>
                <a:lnTo>
                  <a:pt x="340714" y="804044"/>
                </a:lnTo>
                <a:lnTo>
                  <a:pt x="34071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6905621">
            <a:off x="-1046395" y="-951571"/>
            <a:ext cx="2092789" cy="2771906"/>
          </a:xfrm>
          <a:custGeom>
            <a:avLst/>
            <a:gdLst/>
            <a:ahLst/>
            <a:cxnLst/>
            <a:rect l="l" t="t" r="r" b="b"/>
            <a:pathLst>
              <a:path w="2092789" h="2771906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914553" y="3615626"/>
            <a:ext cx="6458894" cy="4289109"/>
          </a:xfrm>
          <a:custGeom>
            <a:avLst/>
            <a:gdLst/>
            <a:ahLst/>
            <a:cxnLst/>
            <a:rect l="l" t="t" r="r" b="b"/>
            <a:pathLst>
              <a:path w="6458894" h="4289109">
                <a:moveTo>
                  <a:pt x="0" y="0"/>
                </a:moveTo>
                <a:lnTo>
                  <a:pt x="6458894" y="0"/>
                </a:lnTo>
                <a:lnTo>
                  <a:pt x="6458894" y="4289109"/>
                </a:lnTo>
                <a:lnTo>
                  <a:pt x="0" y="4289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-123380" flipH="1">
            <a:off x="15053229" y="55998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220374" y="1385727"/>
            <a:ext cx="10202594" cy="284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212">
                <a:solidFill>
                  <a:srgbClr val="677EA4"/>
                </a:solidFill>
                <a:latin typeface="TAN Meringue"/>
              </a:rPr>
              <a:t>Світова спадщина ЮНЕСКО </a:t>
            </a:r>
          </a:p>
          <a:p>
            <a:pPr algn="ctr">
              <a:lnSpc>
                <a:spcPts val="7420"/>
              </a:lnSpc>
            </a:pPr>
            <a:r>
              <a:rPr lang="en-US" sz="5300" spc="212">
                <a:solidFill>
                  <a:srgbClr val="677EA4"/>
                </a:solidFill>
                <a:latin typeface="TAN Meringue"/>
              </a:rPr>
              <a:t>в Україні​</a:t>
            </a:r>
          </a:p>
          <a:p>
            <a:pPr algn="l">
              <a:lnSpc>
                <a:spcPts val="7980"/>
              </a:lnSpc>
            </a:pPr>
            <a:endParaRPr lang="en-US" sz="5300" spc="212">
              <a:solidFill>
                <a:srgbClr val="677EA4"/>
              </a:solidFill>
              <a:latin typeface="TAN Mering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78610" y="8162925"/>
            <a:ext cx="968612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Комплекс історичного центру Львова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677EA4"/>
              </a:solidFill>
              <a:latin typeface="Cloud Condensed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3391567" y="3949738"/>
            <a:ext cx="5011917" cy="3341278"/>
          </a:xfrm>
          <a:custGeom>
            <a:avLst/>
            <a:gdLst/>
            <a:ahLst/>
            <a:cxnLst/>
            <a:rect l="l" t="t" r="r" b="b"/>
            <a:pathLst>
              <a:path w="5011917" h="3341278">
                <a:moveTo>
                  <a:pt x="0" y="0"/>
                </a:moveTo>
                <a:lnTo>
                  <a:pt x="5011917" y="0"/>
                </a:lnTo>
                <a:lnTo>
                  <a:pt x="5011917" y="3341278"/>
                </a:lnTo>
                <a:lnTo>
                  <a:pt x="0" y="3341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0883301" y="3463955"/>
            <a:ext cx="3347080" cy="4313550"/>
          </a:xfrm>
          <a:custGeom>
            <a:avLst/>
            <a:gdLst/>
            <a:ahLst/>
            <a:cxnLst/>
            <a:rect l="l" t="t" r="r" b="b"/>
            <a:pathLst>
              <a:path w="3347080" h="4313550">
                <a:moveTo>
                  <a:pt x="0" y="0"/>
                </a:moveTo>
                <a:lnTo>
                  <a:pt x="3347080" y="0"/>
                </a:lnTo>
                <a:lnTo>
                  <a:pt x="3347080" y="4313549"/>
                </a:lnTo>
                <a:lnTo>
                  <a:pt x="0" y="4313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479827" y="1860418"/>
            <a:ext cx="16779473" cy="80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Arimo"/>
              </a:rPr>
              <a:t>Закарпатська область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41541" y="8001000"/>
            <a:ext cx="16230600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677EA4"/>
                </a:solidFill>
                <a:latin typeface="Cloud Condensed Bold"/>
              </a:rPr>
              <a:t>Герб Закарпатської області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39387" y="7541260"/>
            <a:ext cx="4316278" cy="101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 Bold"/>
              </a:rPr>
              <a:t>Прапор 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 Bold"/>
              </a:rPr>
              <a:t>Закарпатської області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2698645" y="3797973"/>
            <a:ext cx="6822056" cy="4590676"/>
          </a:xfrm>
          <a:custGeom>
            <a:avLst/>
            <a:gdLst/>
            <a:ahLst/>
            <a:cxnLst/>
            <a:rect l="l" t="t" r="r" b="b"/>
            <a:pathLst>
              <a:path w="6822056" h="4590676">
                <a:moveTo>
                  <a:pt x="0" y="0"/>
                </a:moveTo>
                <a:lnTo>
                  <a:pt x="6822057" y="0"/>
                </a:lnTo>
                <a:lnTo>
                  <a:pt x="6822057" y="4590675"/>
                </a:lnTo>
                <a:lnTo>
                  <a:pt x="0" y="459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479827" y="1860418"/>
            <a:ext cx="16779473" cy="150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Arimo Bold"/>
              </a:rPr>
              <a:t>Закарпатська область</a:t>
            </a:r>
          </a:p>
          <a:p>
            <a:pPr algn="ctr">
              <a:lnSpc>
                <a:spcPts val="5460"/>
              </a:lnSpc>
            </a:pPr>
            <a:r>
              <a:rPr lang="en-US" sz="3900" spc="156">
                <a:solidFill>
                  <a:srgbClr val="677EA4"/>
                </a:solidFill>
                <a:latin typeface="Arimo"/>
              </a:rPr>
              <a:t>на карті України​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41548" y="5667592"/>
            <a:ext cx="559488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Населення області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- 1 244 476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Територія​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- 12777 km²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91285" y="3684767"/>
            <a:ext cx="6500447" cy="4314671"/>
          </a:xfrm>
          <a:custGeom>
            <a:avLst/>
            <a:gdLst/>
            <a:ahLst/>
            <a:cxnLst/>
            <a:rect l="l" t="t" r="r" b="b"/>
            <a:pathLst>
              <a:path w="6500447" h="4314671">
                <a:moveTo>
                  <a:pt x="0" y="0"/>
                </a:moveTo>
                <a:lnTo>
                  <a:pt x="6500447" y="0"/>
                </a:lnTo>
                <a:lnTo>
                  <a:pt x="6500447" y="4314671"/>
                </a:lnTo>
                <a:lnTo>
                  <a:pt x="0" y="4314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542175" y="-163502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4"/>
                </a:lnTo>
                <a:lnTo>
                  <a:pt x="4082632" y="6221154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292812" y="3581400"/>
            <a:ext cx="6394363" cy="4521404"/>
          </a:xfrm>
          <a:custGeom>
            <a:avLst/>
            <a:gdLst/>
            <a:ahLst/>
            <a:cxnLst/>
            <a:rect l="l" t="t" r="r" b="b"/>
            <a:pathLst>
              <a:path w="6394363" h="4521404">
                <a:moveTo>
                  <a:pt x="0" y="0"/>
                </a:moveTo>
                <a:lnTo>
                  <a:pt x="6394364" y="0"/>
                </a:lnTo>
                <a:lnTo>
                  <a:pt x="6394364" y="4521404"/>
                </a:lnTo>
                <a:lnTo>
                  <a:pt x="0" y="4521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8573478">
            <a:off x="15372967" y="4183070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3"/>
                </a:lnTo>
                <a:lnTo>
                  <a:pt x="0" y="6221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5326263" y="1627621"/>
            <a:ext cx="7635473" cy="293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spc="164">
                <a:solidFill>
                  <a:srgbClr val="677EA4"/>
                </a:solidFill>
                <a:latin typeface="Arimo"/>
              </a:rPr>
              <a:t>Закарпатська область</a:t>
            </a:r>
          </a:p>
          <a:p>
            <a:pPr algn="ctr">
              <a:lnSpc>
                <a:spcPts val="5740"/>
              </a:lnSpc>
            </a:pPr>
            <a:r>
              <a:rPr lang="en-US" sz="4100" spc="164">
                <a:solidFill>
                  <a:srgbClr val="677EA4"/>
                </a:solidFill>
                <a:latin typeface="Arimo Bold"/>
              </a:rPr>
              <a:t>Адміністративний поділ</a:t>
            </a:r>
          </a:p>
          <a:p>
            <a:pPr algn="ctr">
              <a:lnSpc>
                <a:spcPts val="6440"/>
              </a:lnSpc>
            </a:pPr>
            <a:endParaRPr lang="en-US" sz="4100" spc="164">
              <a:solidFill>
                <a:srgbClr val="677EA4"/>
              </a:solidFill>
              <a:latin typeface="Arimo Bold"/>
            </a:endParaRPr>
          </a:p>
          <a:p>
            <a:pPr algn="ctr">
              <a:lnSpc>
                <a:spcPts val="5460"/>
              </a:lnSpc>
            </a:pPr>
            <a:endParaRPr lang="en-US" sz="4100" spc="164">
              <a:solidFill>
                <a:srgbClr val="677EA4"/>
              </a:solidFill>
              <a:latin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48882" y="8155660"/>
            <a:ext cx="5554763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Обласне місто​ - </a:t>
            </a:r>
            <a:r>
              <a:rPr lang="en-US" sz="2800">
                <a:solidFill>
                  <a:srgbClr val="677EA4"/>
                </a:solidFill>
                <a:latin typeface="Cloud Condensed Bold"/>
              </a:rPr>
              <a:t>Ужгород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345326" y="4008598"/>
            <a:ext cx="6073645" cy="3937747"/>
          </a:xfrm>
          <a:custGeom>
            <a:avLst/>
            <a:gdLst/>
            <a:ahLst/>
            <a:cxnLst/>
            <a:rect l="l" t="t" r="r" b="b"/>
            <a:pathLst>
              <a:path w="6073645" h="3937747">
                <a:moveTo>
                  <a:pt x="0" y="0"/>
                </a:moveTo>
                <a:lnTo>
                  <a:pt x="6073646" y="0"/>
                </a:lnTo>
                <a:lnTo>
                  <a:pt x="6073646" y="3937747"/>
                </a:lnTo>
                <a:lnTo>
                  <a:pt x="0" y="3937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7096360" flipH="1">
            <a:off x="14509157" y="825054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1841712">
            <a:off x="14947578" y="7555499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7871968">
            <a:off x="14951500" y="3535539"/>
            <a:ext cx="675766" cy="1687658"/>
          </a:xfrm>
          <a:custGeom>
            <a:avLst/>
            <a:gdLst/>
            <a:ahLst/>
            <a:cxnLst/>
            <a:rect l="l" t="t" r="r" b="b"/>
            <a:pathLst>
              <a:path w="675766" h="1687658">
                <a:moveTo>
                  <a:pt x="0" y="0"/>
                </a:moveTo>
                <a:lnTo>
                  <a:pt x="675767" y="0"/>
                </a:lnTo>
                <a:lnTo>
                  <a:pt x="675767" y="1687658"/>
                </a:lnTo>
                <a:lnTo>
                  <a:pt x="0" y="1687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395070" y="7484362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6"/>
                </a:lnTo>
                <a:lnTo>
                  <a:pt x="0" y="9239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5176422" y="7161138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1"/>
                </a:lnTo>
                <a:lnTo>
                  <a:pt x="0" y="1785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4651826" y="3521199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2" y="0"/>
                </a:lnTo>
                <a:lnTo>
                  <a:pt x="1049192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TextBox 20"/>
          <p:cNvSpPr txBox="1"/>
          <p:nvPr/>
        </p:nvSpPr>
        <p:spPr>
          <a:xfrm>
            <a:off x="4112362" y="1802894"/>
            <a:ext cx="9514670" cy="150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uk-UA" sz="4300" spc="172" dirty="0">
                <a:solidFill>
                  <a:srgbClr val="677EA4"/>
                </a:solidFill>
                <a:latin typeface="TAN Meringue"/>
              </a:rPr>
              <a:t>Я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к</a:t>
            </a:r>
            <a:r>
              <a:rPr lang="uk-UA" sz="4300" spc="172" dirty="0">
                <a:solidFill>
                  <a:srgbClr val="677EA4"/>
                </a:solidFill>
                <a:latin typeface="TAN Meringue"/>
              </a:rPr>
              <a:t>и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м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транспорт</a:t>
            </a:r>
            <a:r>
              <a:rPr lang="uk-UA" sz="4300" spc="172" dirty="0" err="1">
                <a:solidFill>
                  <a:srgbClr val="677EA4"/>
                </a:solidFill>
                <a:latin typeface="TAN Meringue"/>
              </a:rPr>
              <a:t>ом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можна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приїхати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в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область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?​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36702" y="4729861"/>
            <a:ext cx="6332995" cy="250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У Закарпатській області України основним видом транспорту 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є </a:t>
            </a:r>
            <a:r>
              <a:rPr lang="en-US" sz="2800">
                <a:solidFill>
                  <a:srgbClr val="677EA4"/>
                </a:solidFill>
                <a:latin typeface="Cloud Condensed Bold"/>
              </a:rPr>
              <a:t>поїзд</a:t>
            </a:r>
            <a:r>
              <a:rPr lang="en-US" sz="2800">
                <a:solidFill>
                  <a:srgbClr val="677EA4"/>
                </a:solidFill>
                <a:latin typeface="Cloud Condensed"/>
              </a:rPr>
              <a:t>. Ви можете їздити до школи, на роботу, в магазини. 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Це також транспорт для туристів.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7096360" flipH="1">
            <a:off x="14509157" y="825054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2644846" y="4352474"/>
            <a:ext cx="5874223" cy="3910030"/>
          </a:xfrm>
          <a:custGeom>
            <a:avLst/>
            <a:gdLst/>
            <a:ahLst/>
            <a:cxnLst/>
            <a:rect l="l" t="t" r="r" b="b"/>
            <a:pathLst>
              <a:path w="5874223" h="3910030">
                <a:moveTo>
                  <a:pt x="0" y="0"/>
                </a:moveTo>
                <a:lnTo>
                  <a:pt x="5874223" y="0"/>
                </a:lnTo>
                <a:lnTo>
                  <a:pt x="5874223" y="3910030"/>
                </a:lnTo>
                <a:lnTo>
                  <a:pt x="0" y="3910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0272633" y="4352474"/>
            <a:ext cx="5874223" cy="3916149"/>
          </a:xfrm>
          <a:custGeom>
            <a:avLst/>
            <a:gdLst/>
            <a:ahLst/>
            <a:cxnLst/>
            <a:rect l="l" t="t" r="r" b="b"/>
            <a:pathLst>
              <a:path w="5874223" h="3916149">
                <a:moveTo>
                  <a:pt x="0" y="0"/>
                </a:moveTo>
                <a:lnTo>
                  <a:pt x="5874223" y="0"/>
                </a:lnTo>
                <a:lnTo>
                  <a:pt x="5874223" y="3916149"/>
                </a:lnTo>
                <a:lnTo>
                  <a:pt x="0" y="3916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4112362" y="1802894"/>
            <a:ext cx="9514670" cy="150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uk-UA" sz="4300" spc="172" dirty="0">
                <a:solidFill>
                  <a:srgbClr val="677EA4"/>
                </a:solidFill>
                <a:latin typeface="TAN Meringue"/>
              </a:rPr>
              <a:t>Я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к</a:t>
            </a:r>
            <a:r>
              <a:rPr lang="uk-UA" sz="4300" spc="172" dirty="0">
                <a:solidFill>
                  <a:srgbClr val="677EA4"/>
                </a:solidFill>
                <a:latin typeface="TAN Meringue"/>
              </a:rPr>
              <a:t>и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м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транспорт</a:t>
            </a:r>
            <a:r>
              <a:rPr lang="uk-UA" sz="4300" spc="172" dirty="0" err="1">
                <a:solidFill>
                  <a:srgbClr val="677EA4"/>
                </a:solidFill>
                <a:latin typeface="TAN Meringue"/>
              </a:rPr>
              <a:t>ом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можна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приїхати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 в </a:t>
            </a:r>
            <a:r>
              <a:rPr lang="en-US" sz="4300" spc="172" dirty="0" err="1">
                <a:solidFill>
                  <a:srgbClr val="677EA4"/>
                </a:solidFill>
                <a:latin typeface="TAN Meringue"/>
              </a:rPr>
              <a:t>область</a:t>
            </a:r>
            <a:r>
              <a:rPr lang="en-US" sz="4300" spc="172" dirty="0">
                <a:solidFill>
                  <a:srgbClr val="677EA4"/>
                </a:solidFill>
                <a:latin typeface="TAN Meringue"/>
              </a:rPr>
              <a:t>?​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85885" y="8503162"/>
            <a:ext cx="2565916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автомобілем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33910" y="8503162"/>
            <a:ext cx="2096095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автобусом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182833" flipH="1">
            <a:off x="-198745" y="-1183023"/>
            <a:ext cx="2454890" cy="3577253"/>
          </a:xfrm>
          <a:custGeom>
            <a:avLst/>
            <a:gdLst/>
            <a:ahLst/>
            <a:cxnLst/>
            <a:rect l="l" t="t" r="r" b="b"/>
            <a:pathLst>
              <a:path w="2454890" h="3577253">
                <a:moveTo>
                  <a:pt x="2454890" y="0"/>
                </a:moveTo>
                <a:lnTo>
                  <a:pt x="0" y="0"/>
                </a:lnTo>
                <a:lnTo>
                  <a:pt x="0" y="3577253"/>
                </a:lnTo>
                <a:lnTo>
                  <a:pt x="2454890" y="3577253"/>
                </a:lnTo>
                <a:lnTo>
                  <a:pt x="24548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6795856">
            <a:off x="2630005" y="2303822"/>
            <a:ext cx="340062" cy="618294"/>
          </a:xfrm>
          <a:custGeom>
            <a:avLst/>
            <a:gdLst/>
            <a:ahLst/>
            <a:cxnLst/>
            <a:rect l="l" t="t" r="r" b="b"/>
            <a:pathLst>
              <a:path w="340062" h="618294">
                <a:moveTo>
                  <a:pt x="0" y="0"/>
                </a:moveTo>
                <a:lnTo>
                  <a:pt x="340062" y="0"/>
                </a:lnTo>
                <a:lnTo>
                  <a:pt x="340062" y="618294"/>
                </a:lnTo>
                <a:lnTo>
                  <a:pt x="0" y="61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2966355">
            <a:off x="1055301" y="1978999"/>
            <a:ext cx="375952" cy="887201"/>
          </a:xfrm>
          <a:custGeom>
            <a:avLst/>
            <a:gdLst/>
            <a:ahLst/>
            <a:cxnLst/>
            <a:rect l="l" t="t" r="r" b="b"/>
            <a:pathLst>
              <a:path w="375952" h="887201">
                <a:moveTo>
                  <a:pt x="0" y="0"/>
                </a:moveTo>
                <a:lnTo>
                  <a:pt x="375951" y="0"/>
                </a:lnTo>
                <a:lnTo>
                  <a:pt x="375951" y="887202"/>
                </a:lnTo>
                <a:lnTo>
                  <a:pt x="0" y="887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9700642" y="3765318"/>
            <a:ext cx="6152754" cy="4099064"/>
          </a:xfrm>
          <a:custGeom>
            <a:avLst/>
            <a:gdLst/>
            <a:ahLst/>
            <a:cxnLst/>
            <a:rect l="l" t="t" r="r" b="b"/>
            <a:pathLst>
              <a:path w="6152754" h="4099064">
                <a:moveTo>
                  <a:pt x="0" y="0"/>
                </a:moveTo>
                <a:lnTo>
                  <a:pt x="6152754" y="0"/>
                </a:lnTo>
                <a:lnTo>
                  <a:pt x="6152754" y="4099064"/>
                </a:lnTo>
                <a:lnTo>
                  <a:pt x="0" y="4099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2257323" y="3765318"/>
            <a:ext cx="6152754" cy="4091952"/>
          </a:xfrm>
          <a:custGeom>
            <a:avLst/>
            <a:gdLst/>
            <a:ahLst/>
            <a:cxnLst/>
            <a:rect l="l" t="t" r="r" b="b"/>
            <a:pathLst>
              <a:path w="6152754" h="4091952">
                <a:moveTo>
                  <a:pt x="0" y="0"/>
                </a:moveTo>
                <a:lnTo>
                  <a:pt x="6152754" y="0"/>
                </a:lnTo>
                <a:lnTo>
                  <a:pt x="6152754" y="4091952"/>
                </a:lnTo>
                <a:lnTo>
                  <a:pt x="0" y="4091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4333072" y="367450"/>
            <a:ext cx="9129123" cy="291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endParaRPr/>
          </a:p>
          <a:p>
            <a:pPr algn="ctr">
              <a:lnSpc>
                <a:spcPts val="6580"/>
              </a:lnSpc>
            </a:pPr>
            <a:r>
              <a:rPr lang="en-US" sz="4700" spc="188">
                <a:solidFill>
                  <a:srgbClr val="677EA4"/>
                </a:solidFill>
                <a:latin typeface="TAN Meringue"/>
              </a:rPr>
              <a:t>Регіональна кухня Закарпатської області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62122" y="7990218"/>
            <a:ext cx="4829795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Банош закарпатский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2768405" y="8023239"/>
            <a:ext cx="16230600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677EA4"/>
                </a:solidFill>
                <a:latin typeface="Cloud Condensed"/>
              </a:rPr>
              <a:t>Слимбаки - закарпатські пельмені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4901235"/>
            <a:ext cx="5160526" cy="3418848"/>
          </a:xfrm>
          <a:custGeom>
            <a:avLst/>
            <a:gdLst/>
            <a:ahLst/>
            <a:cxnLst/>
            <a:rect l="l" t="t" r="r" b="b"/>
            <a:pathLst>
              <a:path w="5160526" h="3418848">
                <a:moveTo>
                  <a:pt x="0" y="0"/>
                </a:moveTo>
                <a:lnTo>
                  <a:pt x="5160526" y="0"/>
                </a:lnTo>
                <a:lnTo>
                  <a:pt x="5160526" y="3418848"/>
                </a:lnTo>
                <a:lnTo>
                  <a:pt x="0" y="341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1869937" flipH="1">
            <a:off x="388335" y="3416997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6"/>
                </a:lnTo>
                <a:lnTo>
                  <a:pt x="1382641" y="3453006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7096360" flipH="1">
            <a:off x="14509157" y="825054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095738" y="5143500"/>
            <a:ext cx="4834429" cy="3222953"/>
          </a:xfrm>
          <a:custGeom>
            <a:avLst/>
            <a:gdLst/>
            <a:ahLst/>
            <a:cxnLst/>
            <a:rect l="l" t="t" r="r" b="b"/>
            <a:pathLst>
              <a:path w="4834429" h="3222953">
                <a:moveTo>
                  <a:pt x="0" y="0"/>
                </a:moveTo>
                <a:lnTo>
                  <a:pt x="4834429" y="0"/>
                </a:lnTo>
                <a:lnTo>
                  <a:pt x="4834429" y="3222953"/>
                </a:lnTo>
                <a:lnTo>
                  <a:pt x="0" y="3222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206564">
            <a:off x="16364614" y="7113594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3"/>
                </a:lnTo>
                <a:lnTo>
                  <a:pt x="0" y="1950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563737" y="3354314"/>
            <a:ext cx="5160526" cy="3093841"/>
          </a:xfrm>
          <a:custGeom>
            <a:avLst/>
            <a:gdLst/>
            <a:ahLst/>
            <a:cxnLst/>
            <a:rect l="l" t="t" r="r" b="b"/>
            <a:pathLst>
              <a:path w="5160526" h="3093841">
                <a:moveTo>
                  <a:pt x="0" y="0"/>
                </a:moveTo>
                <a:lnTo>
                  <a:pt x="5160526" y="0"/>
                </a:lnTo>
                <a:lnTo>
                  <a:pt x="5160526" y="3093841"/>
                </a:lnTo>
                <a:lnTo>
                  <a:pt x="0" y="3093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696978">
            <a:off x="4522095" y="5876138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2049949">
            <a:off x="10656867" y="370880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79656" y="933450"/>
            <a:ext cx="15423399" cy="14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spc="164">
                <a:solidFill>
                  <a:srgbClr val="677EA4"/>
                </a:solidFill>
                <a:latin typeface="Arimo Bold"/>
              </a:rPr>
              <a:t>Популярні туристичні місця</a:t>
            </a:r>
          </a:p>
          <a:p>
            <a:pPr algn="ctr">
              <a:lnSpc>
                <a:spcPts val="5740"/>
              </a:lnSpc>
            </a:pPr>
            <a:r>
              <a:rPr lang="en-US" sz="4100" spc="164">
                <a:solidFill>
                  <a:srgbClr val="677EA4"/>
                </a:solidFill>
                <a:latin typeface="Arimo"/>
              </a:rPr>
              <a:t>в Закарпатській області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49482" y="8743509"/>
            <a:ext cx="3118961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Озеро Синевир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36244" y="8743509"/>
            <a:ext cx="337982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долина нарцисів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93771" y="6883343"/>
            <a:ext cx="163484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Говерла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369129" y="1802759"/>
            <a:ext cx="5549741" cy="8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677EA4"/>
                </a:solidFill>
                <a:latin typeface="Cloud Condensed Bold"/>
              </a:rPr>
              <a:t>План презентації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49584" y="2771028"/>
            <a:ext cx="11788831" cy="731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 Bold"/>
              </a:rPr>
              <a:t>Вступ: </a:t>
            </a:r>
            <a:r>
              <a:rPr lang="en-US" sz="3200">
                <a:solidFill>
                  <a:srgbClr val="677EA4"/>
                </a:solidFill>
                <a:latin typeface="Cloud Condensed"/>
              </a:rPr>
              <a:t>Україна - символи, карти, транспорт, українська кухня, відомі люди, новини та ЮНЕСКО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 Bold"/>
              </a:rPr>
              <a:t>Розвиток:</a:t>
            </a:r>
            <a:r>
              <a:rPr lang="en-US" sz="3200">
                <a:solidFill>
                  <a:srgbClr val="677EA4"/>
                </a:solidFill>
                <a:latin typeface="Cloud Condensed"/>
              </a:rPr>
              <a:t> Закарпатська область - символи, карти, міста, цікаві місця, адміністративний поділ, транспорт, регіональна кухня та ЮНЕСКО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 Bold"/>
              </a:rPr>
              <a:t>Кінець: </a:t>
            </a:r>
            <a:r>
              <a:rPr lang="en-US" sz="3200">
                <a:solidFill>
                  <a:srgbClr val="677EA4"/>
                </a:solidFill>
                <a:latin typeface="Cloud Condensed"/>
              </a:rPr>
              <a:t>Словник українсько-польський i список використаних джерел​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677EA4"/>
              </a:solidFill>
              <a:latin typeface="Cloud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677EA4"/>
              </a:solidFill>
              <a:latin typeface="Cloud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5053229" y="55998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1141099">
            <a:off x="16192087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7246859" flipH="1" flipV="1">
            <a:off x="2335149" y="8188791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197559">
            <a:off x="-433386" y="8679718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43176">
            <a:off x="16970412" y="-52433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7096360" flipH="1">
            <a:off x="14656232" y="814405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2070157" flipH="1">
            <a:off x="16123574" y="1516284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4" y="0"/>
                </a:moveTo>
                <a:lnTo>
                  <a:pt x="0" y="0"/>
                </a:lnTo>
                <a:lnTo>
                  <a:pt x="0" y="804044"/>
                </a:lnTo>
                <a:lnTo>
                  <a:pt x="340714" y="804044"/>
                </a:lnTo>
                <a:lnTo>
                  <a:pt x="34071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6905621">
            <a:off x="-1046395" y="-951571"/>
            <a:ext cx="2092789" cy="2771906"/>
          </a:xfrm>
          <a:custGeom>
            <a:avLst/>
            <a:gdLst/>
            <a:ahLst/>
            <a:cxnLst/>
            <a:rect l="l" t="t" r="r" b="b"/>
            <a:pathLst>
              <a:path w="2092789" h="2771906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025655" y="1793262"/>
            <a:ext cx="8743976" cy="5683584"/>
          </a:xfrm>
          <a:custGeom>
            <a:avLst/>
            <a:gdLst/>
            <a:ahLst/>
            <a:cxnLst/>
            <a:rect l="l" t="t" r="r" b="b"/>
            <a:pathLst>
              <a:path w="8743976" h="5683584">
                <a:moveTo>
                  <a:pt x="0" y="0"/>
                </a:moveTo>
                <a:lnTo>
                  <a:pt x="8743975" y="0"/>
                </a:lnTo>
                <a:lnTo>
                  <a:pt x="8743975" y="5683584"/>
                </a:lnTo>
                <a:lnTo>
                  <a:pt x="0" y="5683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2700000">
            <a:off x="3907464" y="330346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1" y="0"/>
                </a:lnTo>
                <a:lnTo>
                  <a:pt x="2236381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372317" y="7734727"/>
            <a:ext cx="1005065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"/>
              </a:rPr>
              <a:t>У Закарпатській області рекомендую відвідати</a:t>
            </a:r>
            <a:r>
              <a:rPr lang="en-US" sz="3000">
                <a:solidFill>
                  <a:srgbClr val="677EA4"/>
                </a:solidFill>
                <a:latin typeface="Cloud Condensed Bold"/>
              </a:rPr>
              <a:t> 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місто</a:t>
            </a:r>
            <a:r>
              <a:rPr lang="en-US" sz="3000">
                <a:solidFill>
                  <a:srgbClr val="677EA4"/>
                </a:solidFill>
                <a:latin typeface="Cloud Condensed Bold"/>
              </a:rPr>
              <a:t> Мукачево. 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Там є </a:t>
            </a:r>
            <a:r>
              <a:rPr lang="en-US" sz="3000">
                <a:solidFill>
                  <a:srgbClr val="677EA4"/>
                </a:solidFill>
                <a:latin typeface="Cloud Condensed Bold"/>
              </a:rPr>
              <a:t>замок Паланок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9173085">
            <a:off x="-187591" y="-289595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9529906" flipH="1">
            <a:off x="1154598" y="-396123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9"/>
                </a:lnTo>
                <a:lnTo>
                  <a:pt x="1270294" y="3172429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1483350">
            <a:off x="16780127" y="9127748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2201762">
            <a:off x="17517386" y="7716549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523040" y="3053000"/>
            <a:ext cx="9241920" cy="5935046"/>
          </a:xfrm>
          <a:custGeom>
            <a:avLst/>
            <a:gdLst/>
            <a:ahLst/>
            <a:cxnLst/>
            <a:rect l="l" t="t" r="r" b="b"/>
            <a:pathLst>
              <a:path w="9241920" h="5935046">
                <a:moveTo>
                  <a:pt x="0" y="0"/>
                </a:moveTo>
                <a:lnTo>
                  <a:pt x="9241920" y="0"/>
                </a:lnTo>
                <a:lnTo>
                  <a:pt x="9241920" y="5935045"/>
                </a:lnTo>
                <a:lnTo>
                  <a:pt x="0" y="593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7962042">
            <a:off x="3184174" y="3922689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865808" flipH="1">
            <a:off x="13092426" y="2543298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8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8" y="3362672"/>
                </a:lnTo>
                <a:lnTo>
                  <a:pt x="134506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238416" y="1262755"/>
            <a:ext cx="11882506" cy="1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677EA4"/>
                </a:solidFill>
                <a:latin typeface="Cloud Condensed"/>
              </a:rPr>
              <a:t>Це </a:t>
            </a:r>
            <a:r>
              <a:rPr lang="en-US" sz="3699">
                <a:solidFill>
                  <a:srgbClr val="677EA4"/>
                </a:solidFill>
                <a:latin typeface="Cloud Condensed Bold"/>
              </a:rPr>
              <a:t>Ужгородський національний університет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677EA4"/>
                </a:solidFill>
                <a:latin typeface="Cloud Condensed"/>
              </a:rPr>
              <a:t>в Закарпатській області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5053229" y="55998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3294344">
            <a:off x="15210686" y="74146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141099">
            <a:off x="16192087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7246859" flipH="1" flipV="1">
            <a:off x="2335149" y="8188791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1197559">
            <a:off x="-433386" y="8679718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8543176">
            <a:off x="16970412" y="-52433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7096360" flipH="1">
            <a:off x="14656232" y="814405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2070157" flipH="1">
            <a:off x="16123574" y="1516284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4" y="0"/>
                </a:moveTo>
                <a:lnTo>
                  <a:pt x="0" y="0"/>
                </a:lnTo>
                <a:lnTo>
                  <a:pt x="0" y="804044"/>
                </a:lnTo>
                <a:lnTo>
                  <a:pt x="340714" y="804044"/>
                </a:lnTo>
                <a:lnTo>
                  <a:pt x="34071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3244986" y="3794304"/>
            <a:ext cx="5899014" cy="4424260"/>
          </a:xfrm>
          <a:custGeom>
            <a:avLst/>
            <a:gdLst/>
            <a:ahLst/>
            <a:cxnLst/>
            <a:rect l="l" t="t" r="r" b="b"/>
            <a:pathLst>
              <a:path w="5899014" h="4424260">
                <a:moveTo>
                  <a:pt x="0" y="0"/>
                </a:moveTo>
                <a:lnTo>
                  <a:pt x="5899014" y="0"/>
                </a:lnTo>
                <a:lnTo>
                  <a:pt x="5899014" y="4424261"/>
                </a:lnTo>
                <a:lnTo>
                  <a:pt x="0" y="44242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6905621">
            <a:off x="1552793" y="2067766"/>
            <a:ext cx="2092789" cy="2771906"/>
          </a:xfrm>
          <a:custGeom>
            <a:avLst/>
            <a:gdLst/>
            <a:ahLst/>
            <a:cxnLst/>
            <a:rect l="l" t="t" r="r" b="b"/>
            <a:pathLst>
              <a:path w="2092789" h="2771906">
                <a:moveTo>
                  <a:pt x="0" y="0"/>
                </a:moveTo>
                <a:lnTo>
                  <a:pt x="2092789" y="0"/>
                </a:lnTo>
                <a:lnTo>
                  <a:pt x="2092789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3785121" y="1842106"/>
            <a:ext cx="10717759" cy="23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176">
                <a:solidFill>
                  <a:srgbClr val="677EA4"/>
                </a:solidFill>
                <a:latin typeface="TAN Meringue"/>
              </a:rPr>
              <a:t>Світова спадщина ЮНЕСКО</a:t>
            </a:r>
          </a:p>
          <a:p>
            <a:pPr algn="ctr">
              <a:lnSpc>
                <a:spcPts val="6160"/>
              </a:lnSpc>
            </a:pPr>
            <a:r>
              <a:rPr lang="en-US" sz="4400" spc="176">
                <a:solidFill>
                  <a:srgbClr val="677EA4"/>
                </a:solidFill>
                <a:latin typeface="TAN Meringue"/>
              </a:rPr>
              <a:t>в Закарпатській області</a:t>
            </a:r>
          </a:p>
          <a:p>
            <a:pPr algn="ctr">
              <a:lnSpc>
                <a:spcPts val="6300"/>
              </a:lnSpc>
            </a:pPr>
            <a:endParaRPr lang="en-US" sz="4400" spc="176">
              <a:solidFill>
                <a:srgbClr val="677EA4"/>
              </a:solidFill>
              <a:latin typeface="TAN Mering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726408" y="5420702"/>
            <a:ext cx="5597089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Первобытные буковые леса Карпат -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"/>
              </a:rPr>
              <a:t>на фото Мармарошский заповедный массив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54263" y="1383194"/>
            <a:ext cx="16779473" cy="161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Arimo Bold"/>
              </a:rPr>
              <a:t>Словник</a:t>
            </a:r>
            <a:r>
              <a:rPr lang="en-US" sz="4600" spc="184">
                <a:solidFill>
                  <a:srgbClr val="677EA4"/>
                </a:solidFill>
                <a:latin typeface="Arimo"/>
              </a:rPr>
              <a:t> </a:t>
            </a:r>
          </a:p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Arimo"/>
              </a:rPr>
              <a:t>українсько-польський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0201" y="3818637"/>
            <a:ext cx="6345087" cy="474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прапор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 - flaga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Герб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 - herb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соняшник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 - słonecznik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Вишиванка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 - haftowana koszula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калина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 - kalina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карта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mapa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літак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samolot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поїзд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pociąg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en-US" sz="3000">
              <a:solidFill>
                <a:srgbClr val="677EA4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0" y="3818637"/>
            <a:ext cx="8324047" cy="474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автомобіль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samochód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автобус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autobus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борщ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barszcz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Закарпа́тська о́бласть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obwód zakarpacki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місто​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miasto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замок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zamek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університет </a:t>
            </a:r>
            <a:r>
              <a:rPr lang="en-US" sz="3000">
                <a:solidFill>
                  <a:srgbClr val="677EA4"/>
                </a:solidFill>
                <a:latin typeface="Arimo"/>
              </a:rPr>
              <a:t>- uniwersytet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Arimo Bold"/>
              </a:rPr>
              <a:t>Дякую - dziękuję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en-US" sz="3000">
              <a:solidFill>
                <a:srgbClr val="677EA4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 l="-9299" r="-92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32625" y="385441"/>
            <a:ext cx="15022750" cy="942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spc="172">
                <a:solidFill>
                  <a:srgbClr val="677EA4"/>
                </a:solidFill>
                <a:latin typeface="Arimo Bold"/>
              </a:rPr>
              <a:t>Список використаних джерел:</a:t>
            </a:r>
          </a:p>
          <a:p>
            <a:pPr algn="ctr">
              <a:lnSpc>
                <a:spcPts val="3780"/>
              </a:lnSpc>
            </a:pPr>
            <a:endParaRPr lang="en-US" sz="4300" spc="172">
              <a:solidFill>
                <a:srgbClr val="677EA4"/>
              </a:solidFill>
              <a:latin typeface="Arimo Bold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https://likbez.org.ua/ua/karta-tsentralno-vostochnoy-evropyi-na-2014-god.html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 https://www.rbc.ua/rus/styler/borshch-kakie-ukrainskie-dostoyaniya-zashchishchaet-1656686061.html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https://www.uzhnu.edu.ua/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www.wikiwand.com/uk/%D0%90%D0%B4%D0%BC%D1%96%D0%BD%D1%96%D1%81%D1%82%D1%80%D0%B0%D1%82%D0%B8%D0%B2%D0%BD%D0%B8%D0%B9_%D1%83%D1%81%D1%82%D1%80%D1%96%D0%B9_%D0%97%D0%B0%D0%BA%D0%B0%D1%80%D0%BF%D0%B0%D1%82%D1%81%D1%8C%D0%BA%D0%BE%D1%97_%D0%BE%D0%B1%D0%BB%D0%B0%D1%81%D1%82%D1%96</a:t>
            </a: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 https://uk.wikipedia.org/wiki/%D0%9F%D1%80%D0%B0%D0%BF%D0%BE%D1%80_%D0%A3%D0%BA%D1%80%D0%B0%D1%97%D0%BD%D0%B8 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https://kuchnia.wp.pl/8-specjalow-kuchni-ukrainskiej-6737220541520672a 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https://best-market.pl/slawne-osoby-z-ukrainy-te-nazwiska-powinienes-znac/ 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https://stadionkultury.pl/wk-esk-24/program/ 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https://climb.pl/kolej-zakarpacka-ukrainska-kolej-marzen/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https://www.dziennikwschodni.pl/kuchnia/zakarpacki-smak,n,1000279142.html</a:t>
            </a:r>
          </a:p>
          <a:p>
            <a:pPr algn="ctr">
              <a:lnSpc>
                <a:spcPts val="252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  <a:p>
            <a:pPr algn="ctr">
              <a:lnSpc>
                <a:spcPts val="2520"/>
              </a:lnSpc>
            </a:pPr>
            <a:r>
              <a:rPr lang="en-US" sz="1800" spc="72">
                <a:solidFill>
                  <a:srgbClr val="677EA4"/>
                </a:solidFill>
                <a:latin typeface="TAN Meringue"/>
              </a:rPr>
              <a:t>https://www.nieznanaukraina.pl/1015/weekend-majowy-zakarpacie-miejsca/</a:t>
            </a:r>
          </a:p>
          <a:p>
            <a:pPr algn="ctr">
              <a:lnSpc>
                <a:spcPts val="2380"/>
              </a:lnSpc>
            </a:pPr>
            <a:endParaRPr lang="en-US" sz="1800" spc="72">
              <a:solidFill>
                <a:srgbClr val="677EA4"/>
              </a:solidFill>
              <a:latin typeface="TAN Mering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3786680" y="4022688"/>
            <a:ext cx="4244050" cy="2828261"/>
          </a:xfrm>
          <a:custGeom>
            <a:avLst/>
            <a:gdLst/>
            <a:ahLst/>
            <a:cxnLst/>
            <a:rect l="l" t="t" r="r" b="b"/>
            <a:pathLst>
              <a:path w="4244050" h="2828261">
                <a:moveTo>
                  <a:pt x="0" y="0"/>
                </a:moveTo>
                <a:lnTo>
                  <a:pt x="4244050" y="0"/>
                </a:lnTo>
                <a:lnTo>
                  <a:pt x="4244050" y="2828262"/>
                </a:lnTo>
                <a:lnTo>
                  <a:pt x="0" y="2828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1996902" y="3720481"/>
            <a:ext cx="2781339" cy="3886921"/>
          </a:xfrm>
          <a:custGeom>
            <a:avLst/>
            <a:gdLst/>
            <a:ahLst/>
            <a:cxnLst/>
            <a:rect l="l" t="t" r="r" b="b"/>
            <a:pathLst>
              <a:path w="2781339" h="3886921">
                <a:moveTo>
                  <a:pt x="0" y="0"/>
                </a:moveTo>
                <a:lnTo>
                  <a:pt x="2781338" y="0"/>
                </a:lnTo>
                <a:lnTo>
                  <a:pt x="2781338" y="3886921"/>
                </a:lnTo>
                <a:lnTo>
                  <a:pt x="0" y="38869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951411" y="7346684"/>
            <a:ext cx="9914588" cy="250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677EA4"/>
                </a:solidFill>
                <a:latin typeface="Cloud Condensed Bold"/>
              </a:rPr>
              <a:t>Це прапор України. Це синьо-жовтий.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677EA4"/>
                </a:solidFill>
                <a:latin typeface="Cloud Condensed Bold"/>
              </a:rPr>
              <a:t>Блакитний – це колір неба,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677EA4"/>
                </a:solidFill>
                <a:latin typeface="Cloud Condensed Bold"/>
              </a:rPr>
              <a:t>а жовтий – колір зерна.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677EA4"/>
              </a:solidFill>
              <a:latin typeface="Cloud Condensed Bold"/>
            </a:endParaRP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677EA4"/>
              </a:solidFill>
              <a:latin typeface="Cloud Condense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71739" y="7629894"/>
            <a:ext cx="3231663" cy="101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677EA4"/>
                </a:solidFill>
                <a:latin typeface="Cloud Condensed Bold"/>
              </a:rPr>
              <a:t>це герб України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4263" y="1135225"/>
            <a:ext cx="16779473" cy="33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TAN Meringue"/>
              </a:rPr>
              <a:t>Україна </a:t>
            </a:r>
          </a:p>
          <a:p>
            <a:pPr algn="ctr">
              <a:lnSpc>
                <a:spcPts val="6860"/>
              </a:lnSpc>
            </a:pPr>
            <a:r>
              <a:rPr lang="en-US" sz="4900" spc="196">
                <a:solidFill>
                  <a:srgbClr val="677EA4"/>
                </a:solidFill>
                <a:latin typeface="TAN Meringue"/>
              </a:rPr>
              <a:t>Офіційні символи</a:t>
            </a:r>
          </a:p>
          <a:p>
            <a:pPr algn="ctr">
              <a:lnSpc>
                <a:spcPts val="10080"/>
              </a:lnSpc>
            </a:pPr>
            <a:endParaRPr lang="en-US" sz="4900" spc="196">
              <a:solidFill>
                <a:srgbClr val="677EA4"/>
              </a:solidFill>
              <a:latin typeface="TAN Mering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05165" flipV="1">
            <a:off x="3566333" y="-126316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7083720" y="3875464"/>
            <a:ext cx="4120561" cy="4120561"/>
          </a:xfrm>
          <a:custGeom>
            <a:avLst/>
            <a:gdLst/>
            <a:ahLst/>
            <a:cxnLst/>
            <a:rect l="l" t="t" r="r" b="b"/>
            <a:pathLst>
              <a:path w="4120561" h="4120561">
                <a:moveTo>
                  <a:pt x="0" y="0"/>
                </a:moveTo>
                <a:lnTo>
                  <a:pt x="4120560" y="0"/>
                </a:lnTo>
                <a:lnTo>
                  <a:pt x="4120560" y="4120561"/>
                </a:lnTo>
                <a:lnTo>
                  <a:pt x="0" y="412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961525" y="3875464"/>
            <a:ext cx="4120561" cy="4120561"/>
          </a:xfrm>
          <a:custGeom>
            <a:avLst/>
            <a:gdLst/>
            <a:ahLst/>
            <a:cxnLst/>
            <a:rect l="l" t="t" r="r" b="b"/>
            <a:pathLst>
              <a:path w="4120561" h="4120561">
                <a:moveTo>
                  <a:pt x="0" y="0"/>
                </a:moveTo>
                <a:lnTo>
                  <a:pt x="4120560" y="0"/>
                </a:lnTo>
                <a:lnTo>
                  <a:pt x="4120560" y="4120561"/>
                </a:lnTo>
                <a:lnTo>
                  <a:pt x="0" y="4120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204405" y="3875464"/>
            <a:ext cx="4109239" cy="4120561"/>
          </a:xfrm>
          <a:custGeom>
            <a:avLst/>
            <a:gdLst/>
            <a:ahLst/>
            <a:cxnLst/>
            <a:rect l="l" t="t" r="r" b="b"/>
            <a:pathLst>
              <a:path w="4109239" h="4120561">
                <a:moveTo>
                  <a:pt x="0" y="0"/>
                </a:moveTo>
                <a:lnTo>
                  <a:pt x="4109239" y="0"/>
                </a:lnTo>
                <a:lnTo>
                  <a:pt x="4109239" y="4120561"/>
                </a:lnTo>
                <a:lnTo>
                  <a:pt x="0" y="412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5350" r="-45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754263" y="2162973"/>
            <a:ext cx="16779473" cy="7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TAN Meringue"/>
              </a:rPr>
              <a:t>Неофіційні символи України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73878" y="8058796"/>
            <a:ext cx="2340244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77EA4"/>
                </a:solidFill>
                <a:latin typeface="Cloud Condensed"/>
              </a:rPr>
              <a:t>вишиванка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67920" y="8058796"/>
            <a:ext cx="2107769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77EA4"/>
                </a:solidFill>
                <a:latin typeface="Cloud Condensed"/>
              </a:rPr>
              <a:t>соняшник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95733" y="8058796"/>
            <a:ext cx="1526583" cy="5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77EA4"/>
                </a:solidFill>
                <a:latin typeface="Cloud Condensed"/>
              </a:rPr>
              <a:t>калина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2289811" y="2024960"/>
            <a:ext cx="13708378" cy="7459642"/>
          </a:xfrm>
          <a:custGeom>
            <a:avLst/>
            <a:gdLst/>
            <a:ahLst/>
            <a:cxnLst/>
            <a:rect l="l" t="t" r="r" b="b"/>
            <a:pathLst>
              <a:path w="13708378" h="7459642">
                <a:moveTo>
                  <a:pt x="0" y="0"/>
                </a:moveTo>
                <a:lnTo>
                  <a:pt x="13708378" y="0"/>
                </a:lnTo>
                <a:lnTo>
                  <a:pt x="13708378" y="7459642"/>
                </a:lnTo>
                <a:lnTo>
                  <a:pt x="0" y="7459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4061614" y="786056"/>
            <a:ext cx="10164771" cy="194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</a:pPr>
            <a:r>
              <a:rPr lang="en-US" sz="5622" spc="224">
                <a:solidFill>
                  <a:srgbClr val="677EA4"/>
                </a:solidFill>
                <a:latin typeface="TAN Meringue"/>
              </a:rPr>
              <a:t>Україна на карті світу​</a:t>
            </a:r>
          </a:p>
          <a:p>
            <a:pPr algn="ctr">
              <a:lnSpc>
                <a:spcPts val="7871"/>
              </a:lnSpc>
            </a:pPr>
            <a:endParaRPr lang="en-US" sz="5622" spc="224">
              <a:solidFill>
                <a:srgbClr val="677EA4"/>
              </a:solidFill>
              <a:latin typeface="TAN Mering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657322" y="1860988"/>
            <a:ext cx="8973356" cy="7623614"/>
          </a:xfrm>
          <a:custGeom>
            <a:avLst/>
            <a:gdLst/>
            <a:ahLst/>
            <a:cxnLst/>
            <a:rect l="l" t="t" r="r" b="b"/>
            <a:pathLst>
              <a:path w="8973356" h="7623614">
                <a:moveTo>
                  <a:pt x="0" y="0"/>
                </a:moveTo>
                <a:lnTo>
                  <a:pt x="8973356" y="0"/>
                </a:lnTo>
                <a:lnTo>
                  <a:pt x="8973356" y="7623614"/>
                </a:lnTo>
                <a:lnTo>
                  <a:pt x="0" y="7623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4061614" y="579862"/>
            <a:ext cx="10164771" cy="194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</a:pPr>
            <a:r>
              <a:rPr lang="en-US" sz="5622" spc="224">
                <a:solidFill>
                  <a:srgbClr val="677EA4"/>
                </a:solidFill>
                <a:latin typeface="TAN Meringue"/>
              </a:rPr>
              <a:t>Україна на карті Європи</a:t>
            </a:r>
          </a:p>
          <a:p>
            <a:pPr algn="ctr">
              <a:lnSpc>
                <a:spcPts val="7871"/>
              </a:lnSpc>
            </a:pPr>
            <a:endParaRPr lang="en-US" sz="5622" spc="224">
              <a:solidFill>
                <a:srgbClr val="677EA4"/>
              </a:solidFill>
              <a:latin typeface="TAN Mering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0805996" y="5408190"/>
            <a:ext cx="2657010" cy="703442"/>
            <a:chOff x="0" y="0"/>
            <a:chExt cx="699789" cy="1852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9789" cy="185269"/>
            </a:xfrm>
            <a:custGeom>
              <a:avLst/>
              <a:gdLst/>
              <a:ahLst/>
              <a:cxnLst/>
              <a:rect l="l" t="t" r="r" b="b"/>
              <a:pathLst>
                <a:path w="699789" h="185269">
                  <a:moveTo>
                    <a:pt x="92634" y="0"/>
                  </a:moveTo>
                  <a:lnTo>
                    <a:pt x="607154" y="0"/>
                  </a:lnTo>
                  <a:cubicBezTo>
                    <a:pt x="631723" y="0"/>
                    <a:pt x="655284" y="9760"/>
                    <a:pt x="672657" y="27132"/>
                  </a:cubicBezTo>
                  <a:cubicBezTo>
                    <a:pt x="690029" y="44504"/>
                    <a:pt x="699789" y="68066"/>
                    <a:pt x="699789" y="92634"/>
                  </a:cubicBezTo>
                  <a:lnTo>
                    <a:pt x="699789" y="92634"/>
                  </a:lnTo>
                  <a:cubicBezTo>
                    <a:pt x="699789" y="143795"/>
                    <a:pt x="658315" y="185269"/>
                    <a:pt x="607154" y="185269"/>
                  </a:cubicBezTo>
                  <a:lnTo>
                    <a:pt x="92634" y="185269"/>
                  </a:lnTo>
                  <a:cubicBezTo>
                    <a:pt x="68066" y="185269"/>
                    <a:pt x="44504" y="175509"/>
                    <a:pt x="27132" y="158137"/>
                  </a:cubicBezTo>
                  <a:cubicBezTo>
                    <a:pt x="9760" y="140764"/>
                    <a:pt x="0" y="117202"/>
                    <a:pt x="0" y="92634"/>
                  </a:cubicBezTo>
                  <a:lnTo>
                    <a:pt x="0" y="92634"/>
                  </a:lnTo>
                  <a:cubicBezTo>
                    <a:pt x="0" y="68066"/>
                    <a:pt x="9760" y="44504"/>
                    <a:pt x="27132" y="27132"/>
                  </a:cubicBezTo>
                  <a:cubicBezTo>
                    <a:pt x="44504" y="9760"/>
                    <a:pt x="68066" y="0"/>
                    <a:pt x="926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699789" cy="2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84921" y="5421831"/>
            <a:ext cx="2493102" cy="689801"/>
            <a:chOff x="0" y="0"/>
            <a:chExt cx="656619" cy="1816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6619" cy="181676"/>
            </a:xfrm>
            <a:custGeom>
              <a:avLst/>
              <a:gdLst/>
              <a:ahLst/>
              <a:cxnLst/>
              <a:rect l="l" t="t" r="r" b="b"/>
              <a:pathLst>
                <a:path w="656619" h="181676">
                  <a:moveTo>
                    <a:pt x="90838" y="0"/>
                  </a:moveTo>
                  <a:lnTo>
                    <a:pt x="565781" y="0"/>
                  </a:lnTo>
                  <a:cubicBezTo>
                    <a:pt x="615950" y="0"/>
                    <a:pt x="656619" y="40670"/>
                    <a:pt x="656619" y="90838"/>
                  </a:cubicBezTo>
                  <a:lnTo>
                    <a:pt x="656619" y="90838"/>
                  </a:lnTo>
                  <a:cubicBezTo>
                    <a:pt x="656619" y="114930"/>
                    <a:pt x="647049" y="138035"/>
                    <a:pt x="630014" y="155070"/>
                  </a:cubicBezTo>
                  <a:cubicBezTo>
                    <a:pt x="612978" y="172106"/>
                    <a:pt x="589873" y="181676"/>
                    <a:pt x="565781" y="181676"/>
                  </a:cubicBezTo>
                  <a:lnTo>
                    <a:pt x="90838" y="181676"/>
                  </a:lnTo>
                  <a:cubicBezTo>
                    <a:pt x="40670" y="181676"/>
                    <a:pt x="0" y="141006"/>
                    <a:pt x="0" y="90838"/>
                  </a:cubicBezTo>
                  <a:lnTo>
                    <a:pt x="0" y="90838"/>
                  </a:lnTo>
                  <a:cubicBezTo>
                    <a:pt x="0" y="40670"/>
                    <a:pt x="40670" y="0"/>
                    <a:pt x="908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656619" cy="248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85396" y="9267202"/>
            <a:ext cx="3187945" cy="670518"/>
            <a:chOff x="0" y="0"/>
            <a:chExt cx="839623" cy="1765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39623" cy="176597"/>
            </a:xfrm>
            <a:custGeom>
              <a:avLst/>
              <a:gdLst/>
              <a:ahLst/>
              <a:cxnLst/>
              <a:rect l="l" t="t" r="r" b="b"/>
              <a:pathLst>
                <a:path w="839623" h="176597">
                  <a:moveTo>
                    <a:pt x="88299" y="0"/>
                  </a:moveTo>
                  <a:lnTo>
                    <a:pt x="751325" y="0"/>
                  </a:lnTo>
                  <a:cubicBezTo>
                    <a:pt x="774743" y="0"/>
                    <a:pt x="797202" y="9303"/>
                    <a:pt x="813761" y="25862"/>
                  </a:cubicBezTo>
                  <a:cubicBezTo>
                    <a:pt x="830321" y="42421"/>
                    <a:pt x="839623" y="64880"/>
                    <a:pt x="839623" y="88299"/>
                  </a:cubicBezTo>
                  <a:lnTo>
                    <a:pt x="839623" y="88299"/>
                  </a:lnTo>
                  <a:cubicBezTo>
                    <a:pt x="839623" y="111717"/>
                    <a:pt x="830321" y="134176"/>
                    <a:pt x="813761" y="150735"/>
                  </a:cubicBezTo>
                  <a:cubicBezTo>
                    <a:pt x="797202" y="167295"/>
                    <a:pt x="774743" y="176597"/>
                    <a:pt x="751325" y="176597"/>
                  </a:cubicBezTo>
                  <a:lnTo>
                    <a:pt x="88299" y="176597"/>
                  </a:lnTo>
                  <a:cubicBezTo>
                    <a:pt x="64880" y="176597"/>
                    <a:pt x="42421" y="167295"/>
                    <a:pt x="25862" y="150735"/>
                  </a:cubicBezTo>
                  <a:cubicBezTo>
                    <a:pt x="9303" y="134176"/>
                    <a:pt x="0" y="111717"/>
                    <a:pt x="0" y="88299"/>
                  </a:cubicBezTo>
                  <a:lnTo>
                    <a:pt x="0" y="88299"/>
                  </a:lnTo>
                  <a:cubicBezTo>
                    <a:pt x="0" y="64880"/>
                    <a:pt x="9303" y="42421"/>
                    <a:pt x="25862" y="25862"/>
                  </a:cubicBezTo>
                  <a:cubicBezTo>
                    <a:pt x="42421" y="9303"/>
                    <a:pt x="64880" y="0"/>
                    <a:pt x="882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839623" cy="243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378751" y="9267202"/>
            <a:ext cx="3905441" cy="648403"/>
            <a:chOff x="0" y="0"/>
            <a:chExt cx="1028594" cy="1707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28594" cy="170773"/>
            </a:xfrm>
            <a:custGeom>
              <a:avLst/>
              <a:gdLst/>
              <a:ahLst/>
              <a:cxnLst/>
              <a:rect l="l" t="t" r="r" b="b"/>
              <a:pathLst>
                <a:path w="1028594" h="170773">
                  <a:moveTo>
                    <a:pt x="85386" y="0"/>
                  </a:moveTo>
                  <a:lnTo>
                    <a:pt x="943207" y="0"/>
                  </a:lnTo>
                  <a:cubicBezTo>
                    <a:pt x="990365" y="0"/>
                    <a:pt x="1028594" y="38229"/>
                    <a:pt x="1028594" y="85386"/>
                  </a:cubicBezTo>
                  <a:lnTo>
                    <a:pt x="1028594" y="85386"/>
                  </a:lnTo>
                  <a:cubicBezTo>
                    <a:pt x="1028594" y="108032"/>
                    <a:pt x="1019598" y="129751"/>
                    <a:pt x="1003584" y="145764"/>
                  </a:cubicBezTo>
                  <a:cubicBezTo>
                    <a:pt x="987571" y="161777"/>
                    <a:pt x="965853" y="170773"/>
                    <a:pt x="943207" y="170773"/>
                  </a:cubicBezTo>
                  <a:lnTo>
                    <a:pt x="85386" y="170773"/>
                  </a:lnTo>
                  <a:cubicBezTo>
                    <a:pt x="62741" y="170773"/>
                    <a:pt x="41022" y="161777"/>
                    <a:pt x="25009" y="145764"/>
                  </a:cubicBezTo>
                  <a:cubicBezTo>
                    <a:pt x="8996" y="129751"/>
                    <a:pt x="0" y="108032"/>
                    <a:pt x="0" y="85386"/>
                  </a:cubicBezTo>
                  <a:lnTo>
                    <a:pt x="0" y="85386"/>
                  </a:lnTo>
                  <a:cubicBezTo>
                    <a:pt x="0" y="62741"/>
                    <a:pt x="8996" y="41022"/>
                    <a:pt x="25009" y="25009"/>
                  </a:cubicBezTo>
                  <a:cubicBezTo>
                    <a:pt x="41022" y="8996"/>
                    <a:pt x="62741" y="0"/>
                    <a:pt x="853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028594" cy="237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4185644" y="2385620"/>
            <a:ext cx="4291656" cy="2859316"/>
          </a:xfrm>
          <a:custGeom>
            <a:avLst/>
            <a:gdLst/>
            <a:ahLst/>
            <a:cxnLst/>
            <a:rect l="l" t="t" r="r" b="b"/>
            <a:pathLst>
              <a:path w="4291656" h="2859316">
                <a:moveTo>
                  <a:pt x="0" y="0"/>
                </a:moveTo>
                <a:lnTo>
                  <a:pt x="4291656" y="0"/>
                </a:lnTo>
                <a:lnTo>
                  <a:pt x="4291656" y="2859316"/>
                </a:lnTo>
                <a:lnTo>
                  <a:pt x="0" y="28593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9813382" y="2385620"/>
            <a:ext cx="4288974" cy="2859316"/>
          </a:xfrm>
          <a:custGeom>
            <a:avLst/>
            <a:gdLst/>
            <a:ahLst/>
            <a:cxnLst/>
            <a:rect l="l" t="t" r="r" b="b"/>
            <a:pathLst>
              <a:path w="4288974" h="2859316">
                <a:moveTo>
                  <a:pt x="0" y="0"/>
                </a:moveTo>
                <a:lnTo>
                  <a:pt x="4288974" y="0"/>
                </a:lnTo>
                <a:lnTo>
                  <a:pt x="4288974" y="2859316"/>
                </a:lnTo>
                <a:lnTo>
                  <a:pt x="0" y="2859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9966055" y="6291200"/>
            <a:ext cx="4226627" cy="2795027"/>
          </a:xfrm>
          <a:custGeom>
            <a:avLst/>
            <a:gdLst/>
            <a:ahLst/>
            <a:cxnLst/>
            <a:rect l="l" t="t" r="r" b="b"/>
            <a:pathLst>
              <a:path w="4226627" h="2795027">
                <a:moveTo>
                  <a:pt x="0" y="0"/>
                </a:moveTo>
                <a:lnTo>
                  <a:pt x="4226627" y="0"/>
                </a:lnTo>
                <a:lnTo>
                  <a:pt x="4226627" y="2795027"/>
                </a:lnTo>
                <a:lnTo>
                  <a:pt x="0" y="2795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4238411" y="6286723"/>
            <a:ext cx="4186121" cy="2790747"/>
          </a:xfrm>
          <a:custGeom>
            <a:avLst/>
            <a:gdLst/>
            <a:ahLst/>
            <a:cxnLst/>
            <a:rect l="l" t="t" r="r" b="b"/>
            <a:pathLst>
              <a:path w="4186121" h="2790747">
                <a:moveTo>
                  <a:pt x="0" y="0"/>
                </a:moveTo>
                <a:lnTo>
                  <a:pt x="4186121" y="0"/>
                </a:lnTo>
                <a:lnTo>
                  <a:pt x="4186121" y="2790747"/>
                </a:lnTo>
                <a:lnTo>
                  <a:pt x="0" y="27907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10363971" y="4724601"/>
            <a:ext cx="3541060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endParaRPr/>
          </a:p>
          <a:p>
            <a:pPr algn="ctr">
              <a:lnSpc>
                <a:spcPts val="5040"/>
              </a:lnSpc>
            </a:pPr>
            <a:r>
              <a:rPr lang="en-US" sz="3600" spc="144">
                <a:solidFill>
                  <a:srgbClr val="677EA4"/>
                </a:solidFill>
                <a:latin typeface="Cloud Condensed"/>
              </a:rPr>
              <a:t>потягом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62790" y="5428042"/>
            <a:ext cx="2137365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44">
                <a:solidFill>
                  <a:srgbClr val="677EA4"/>
                </a:solidFill>
                <a:latin typeface="Cloud Condensed"/>
              </a:rPr>
              <a:t>літаком</a:t>
            </a:r>
          </a:p>
          <a:p>
            <a:pPr algn="ctr">
              <a:lnSpc>
                <a:spcPts val="5040"/>
              </a:lnSpc>
            </a:pPr>
            <a:endParaRPr lang="en-US" sz="3600" spc="144">
              <a:solidFill>
                <a:srgbClr val="677EA4"/>
              </a:solidFill>
              <a:latin typeface="Cloud Condense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078446" y="9224318"/>
            <a:ext cx="4001846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44">
                <a:solidFill>
                  <a:srgbClr val="677EA4"/>
                </a:solidFill>
                <a:latin typeface="Cloud Condensed"/>
              </a:rPr>
              <a:t>автобусом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78751" y="8393510"/>
            <a:ext cx="3905944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endParaRPr/>
          </a:p>
          <a:p>
            <a:pPr algn="ctr">
              <a:lnSpc>
                <a:spcPts val="5040"/>
              </a:lnSpc>
            </a:pPr>
            <a:r>
              <a:rPr lang="en-US" sz="3600" spc="144">
                <a:solidFill>
                  <a:srgbClr val="677EA4"/>
                </a:solidFill>
                <a:latin typeface="Cloud Condensed"/>
              </a:rPr>
              <a:t>автомобілем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85644" y="664289"/>
            <a:ext cx="9916712" cy="255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8"/>
              </a:lnSpc>
            </a:pPr>
            <a:r>
              <a:rPr lang="uk-UA" sz="4327" spc="173" dirty="0">
                <a:solidFill>
                  <a:srgbClr val="677EA4"/>
                </a:solidFill>
                <a:latin typeface="TAN Meringue"/>
              </a:rPr>
              <a:t>Я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к</a:t>
            </a:r>
            <a:r>
              <a:rPr lang="uk-UA" sz="4327" spc="173" dirty="0">
                <a:solidFill>
                  <a:srgbClr val="677EA4"/>
                </a:solidFill>
                <a:latin typeface="TAN Meringue"/>
              </a:rPr>
              <a:t>и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м </a:t>
            </a:r>
            <a:r>
              <a:rPr lang="en-US" sz="4327" spc="173" dirty="0" err="1">
                <a:solidFill>
                  <a:srgbClr val="677EA4"/>
                </a:solidFill>
                <a:latin typeface="TAN Meringue"/>
              </a:rPr>
              <a:t>транспорт</a:t>
            </a:r>
            <a:r>
              <a:rPr lang="uk-UA" sz="4327" spc="173" dirty="0" err="1">
                <a:solidFill>
                  <a:srgbClr val="677EA4"/>
                </a:solidFill>
                <a:latin typeface="TAN Meringue"/>
              </a:rPr>
              <a:t>ом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27" spc="173" dirty="0" err="1">
                <a:solidFill>
                  <a:srgbClr val="677EA4"/>
                </a:solidFill>
                <a:latin typeface="TAN Meringue"/>
              </a:rPr>
              <a:t>можна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 </a:t>
            </a:r>
            <a:r>
              <a:rPr lang="en-US" sz="4327" spc="173" dirty="0" err="1">
                <a:solidFill>
                  <a:srgbClr val="677EA4"/>
                </a:solidFill>
                <a:latin typeface="TAN Meringue"/>
              </a:rPr>
              <a:t>приїхати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 в </a:t>
            </a:r>
            <a:r>
              <a:rPr lang="en-US" sz="4327" spc="173" dirty="0" err="1">
                <a:solidFill>
                  <a:srgbClr val="677EA4"/>
                </a:solidFill>
                <a:latin typeface="TAN Meringue"/>
              </a:rPr>
              <a:t>Україну</a:t>
            </a:r>
            <a:r>
              <a:rPr lang="en-US" sz="4327" spc="173" dirty="0">
                <a:solidFill>
                  <a:srgbClr val="677EA4"/>
                </a:solidFill>
                <a:latin typeface="TAN Meringue"/>
              </a:rPr>
              <a:t>?</a:t>
            </a:r>
          </a:p>
          <a:p>
            <a:pPr algn="ctr">
              <a:lnSpc>
                <a:spcPts val="8388"/>
              </a:lnSpc>
            </a:pPr>
            <a:endParaRPr lang="en-US" sz="4327" spc="173" dirty="0">
              <a:solidFill>
                <a:srgbClr val="677EA4"/>
              </a:solidFill>
              <a:latin typeface="TAN Mering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7096360" flipH="1">
            <a:off x="14509157" y="825054"/>
            <a:ext cx="434001" cy="789093"/>
          </a:xfrm>
          <a:custGeom>
            <a:avLst/>
            <a:gdLst/>
            <a:ahLst/>
            <a:cxnLst/>
            <a:rect l="l" t="t" r="r" b="b"/>
            <a:pathLst>
              <a:path w="434001" h="789093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2644846" y="3580753"/>
            <a:ext cx="5874965" cy="3920020"/>
          </a:xfrm>
          <a:custGeom>
            <a:avLst/>
            <a:gdLst/>
            <a:ahLst/>
            <a:cxnLst/>
            <a:rect l="l" t="t" r="r" b="b"/>
            <a:pathLst>
              <a:path w="5874965" h="3920020">
                <a:moveTo>
                  <a:pt x="0" y="0"/>
                </a:moveTo>
                <a:lnTo>
                  <a:pt x="5874965" y="0"/>
                </a:lnTo>
                <a:lnTo>
                  <a:pt x="5874965" y="3920020"/>
                </a:lnTo>
                <a:lnTo>
                  <a:pt x="0" y="3920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9744241" y="3564342"/>
            <a:ext cx="5880030" cy="3920020"/>
          </a:xfrm>
          <a:custGeom>
            <a:avLst/>
            <a:gdLst/>
            <a:ahLst/>
            <a:cxnLst/>
            <a:rect l="l" t="t" r="r" b="b"/>
            <a:pathLst>
              <a:path w="5880030" h="3920020">
                <a:moveTo>
                  <a:pt x="0" y="0"/>
                </a:moveTo>
                <a:lnTo>
                  <a:pt x="5880029" y="0"/>
                </a:lnTo>
                <a:lnTo>
                  <a:pt x="5880029" y="3920020"/>
                </a:lnTo>
                <a:lnTo>
                  <a:pt x="0" y="3920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327273" y="1625951"/>
            <a:ext cx="15423399" cy="155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spc="192">
                <a:solidFill>
                  <a:srgbClr val="677EA4"/>
                </a:solidFill>
                <a:latin typeface="TAN Meringue"/>
              </a:rPr>
              <a:t>Національна кухня України</a:t>
            </a:r>
          </a:p>
          <a:p>
            <a:pPr algn="ctr">
              <a:lnSpc>
                <a:spcPts val="5740"/>
              </a:lnSpc>
            </a:pPr>
            <a:endParaRPr lang="en-US" sz="4800" spc="192">
              <a:solidFill>
                <a:srgbClr val="677EA4"/>
              </a:solidFill>
              <a:latin typeface="TAN Mering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448625" y="7770112"/>
            <a:ext cx="4083803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77EA4"/>
                </a:solidFill>
                <a:latin typeface="Cloud Condensed"/>
              </a:rPr>
              <a:t>Український борщ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38131" y="7805573"/>
            <a:ext cx="2088397" cy="52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677EA4"/>
                </a:solidFill>
                <a:latin typeface="Cloud Condensed"/>
              </a:rPr>
              <a:t>В</a:t>
            </a:r>
            <a:r>
              <a:rPr lang="uk-UA" sz="3200" dirty="0">
                <a:solidFill>
                  <a:srgbClr val="677EA4"/>
                </a:solidFill>
                <a:latin typeface="Cloud Condensed"/>
              </a:rPr>
              <a:t>а</a:t>
            </a:r>
            <a:r>
              <a:rPr lang="en-US" sz="3200" dirty="0" err="1">
                <a:solidFill>
                  <a:srgbClr val="677EA4"/>
                </a:solidFill>
                <a:latin typeface="Cloud Condensed"/>
              </a:rPr>
              <a:t>реники</a:t>
            </a:r>
            <a:endParaRPr lang="en-US" sz="3200" dirty="0">
              <a:solidFill>
                <a:srgbClr val="677EA4"/>
              </a:solidFill>
              <a:latin typeface="Cloud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8182833" flipH="1">
            <a:off x="-198745" y="-1183023"/>
            <a:ext cx="2454890" cy="3577253"/>
          </a:xfrm>
          <a:custGeom>
            <a:avLst/>
            <a:gdLst/>
            <a:ahLst/>
            <a:cxnLst/>
            <a:rect l="l" t="t" r="r" b="b"/>
            <a:pathLst>
              <a:path w="2454890" h="3577253">
                <a:moveTo>
                  <a:pt x="2454890" y="0"/>
                </a:moveTo>
                <a:lnTo>
                  <a:pt x="0" y="0"/>
                </a:lnTo>
                <a:lnTo>
                  <a:pt x="0" y="3577253"/>
                </a:lnTo>
                <a:lnTo>
                  <a:pt x="2454890" y="3577253"/>
                </a:lnTo>
                <a:lnTo>
                  <a:pt x="24548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6795856">
            <a:off x="2630005" y="2303822"/>
            <a:ext cx="340062" cy="618294"/>
          </a:xfrm>
          <a:custGeom>
            <a:avLst/>
            <a:gdLst/>
            <a:ahLst/>
            <a:cxnLst/>
            <a:rect l="l" t="t" r="r" b="b"/>
            <a:pathLst>
              <a:path w="340062" h="618294">
                <a:moveTo>
                  <a:pt x="0" y="0"/>
                </a:moveTo>
                <a:lnTo>
                  <a:pt x="340062" y="0"/>
                </a:lnTo>
                <a:lnTo>
                  <a:pt x="340062" y="618294"/>
                </a:lnTo>
                <a:lnTo>
                  <a:pt x="0" y="61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2966355">
            <a:off x="1055301" y="1978999"/>
            <a:ext cx="375952" cy="887201"/>
          </a:xfrm>
          <a:custGeom>
            <a:avLst/>
            <a:gdLst/>
            <a:ahLst/>
            <a:cxnLst/>
            <a:rect l="l" t="t" r="r" b="b"/>
            <a:pathLst>
              <a:path w="375952" h="887201">
                <a:moveTo>
                  <a:pt x="0" y="0"/>
                </a:moveTo>
                <a:lnTo>
                  <a:pt x="375951" y="0"/>
                </a:lnTo>
                <a:lnTo>
                  <a:pt x="375951" y="887202"/>
                </a:lnTo>
                <a:lnTo>
                  <a:pt x="0" y="887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34628" y="3405630"/>
            <a:ext cx="3833154" cy="4002853"/>
          </a:xfrm>
          <a:custGeom>
            <a:avLst/>
            <a:gdLst/>
            <a:ahLst/>
            <a:cxnLst/>
            <a:rect l="l" t="t" r="r" b="b"/>
            <a:pathLst>
              <a:path w="3833154" h="4002853">
                <a:moveTo>
                  <a:pt x="0" y="0"/>
                </a:moveTo>
                <a:lnTo>
                  <a:pt x="3833154" y="0"/>
                </a:lnTo>
                <a:lnTo>
                  <a:pt x="3833154" y="4002853"/>
                </a:lnTo>
                <a:lnTo>
                  <a:pt x="0" y="4002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20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221130" y="3405630"/>
            <a:ext cx="3949128" cy="4002853"/>
          </a:xfrm>
          <a:custGeom>
            <a:avLst/>
            <a:gdLst/>
            <a:ahLst/>
            <a:cxnLst/>
            <a:rect l="l" t="t" r="r" b="b"/>
            <a:pathLst>
              <a:path w="3949128" h="4002853">
                <a:moveTo>
                  <a:pt x="0" y="0"/>
                </a:moveTo>
                <a:lnTo>
                  <a:pt x="3949128" y="0"/>
                </a:lnTo>
                <a:lnTo>
                  <a:pt x="3949128" y="4002853"/>
                </a:lnTo>
                <a:lnTo>
                  <a:pt x="0" y="4002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35" b="-295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490848" y="4218025"/>
            <a:ext cx="3412162" cy="5422101"/>
          </a:xfrm>
          <a:custGeom>
            <a:avLst/>
            <a:gdLst/>
            <a:ahLst/>
            <a:cxnLst/>
            <a:rect l="l" t="t" r="r" b="b"/>
            <a:pathLst>
              <a:path w="3412162" h="5422101">
                <a:moveTo>
                  <a:pt x="0" y="0"/>
                </a:moveTo>
                <a:lnTo>
                  <a:pt x="3412162" y="0"/>
                </a:lnTo>
                <a:lnTo>
                  <a:pt x="3412162" y="5422102"/>
                </a:lnTo>
                <a:lnTo>
                  <a:pt x="0" y="54221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894155" y="933450"/>
            <a:ext cx="10470347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spc="208">
                <a:solidFill>
                  <a:srgbClr val="677EA4"/>
                </a:solidFill>
                <a:latin typeface="TAN Meringue"/>
              </a:rPr>
              <a:t>Відомі люди України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177101"/>
            <a:ext cx="5848754" cy="217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Тарас Шевченко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-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"/>
              </a:rPr>
              <a:t>видатний поет і художник, ікона української літератури.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1761" y="7177101"/>
            <a:ext cx="6105481" cy="217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Володимир Кличко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-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"/>
              </a:rPr>
              <a:t>легенда боксу, багаторазовий чемпіон світу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09845" y="2317825"/>
            <a:ext cx="626831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77EA4"/>
                </a:solidFill>
                <a:latin typeface="Cloud Condensed Bold"/>
              </a:rPr>
              <a:t>Леся Українка</a:t>
            </a:r>
            <a:r>
              <a:rPr lang="en-US" sz="3000">
                <a:solidFill>
                  <a:srgbClr val="677EA4"/>
                </a:solidFill>
                <a:latin typeface="Cloud Condensed"/>
              </a:rPr>
              <a:t> -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77EA4"/>
                </a:solidFill>
                <a:latin typeface="Cloud Condensed"/>
              </a:rPr>
              <a:t>одна з найвизначніших постатей української літератури</a:t>
            </a:r>
            <a:r>
              <a:rPr lang="en-US" sz="3000">
                <a:solidFill>
                  <a:srgbClr val="000000"/>
                </a:solidFill>
                <a:latin typeface="Cloud Condensed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720</Words>
  <Application>Microsoft Office PowerPoint</Application>
  <PresentationFormat>Niestandardowy</PresentationFormat>
  <Paragraphs>139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карта Європи</dc:title>
  <cp:lastModifiedBy>Nataliia Zhukovych-Dorodnykh</cp:lastModifiedBy>
  <cp:revision>3</cp:revision>
  <dcterms:created xsi:type="dcterms:W3CDTF">2006-08-16T00:00:00Z</dcterms:created>
  <dcterms:modified xsi:type="dcterms:W3CDTF">2024-07-09T15:39:23Z</dcterms:modified>
  <dc:identifier>DAGImWRZ0SM</dc:identifier>
</cp:coreProperties>
</file>