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25" autoAdjust="0"/>
    <p:restoredTop sz="94660"/>
  </p:normalViewPr>
  <p:slideViewPr>
    <p:cSldViewPr>
      <p:cViewPr varScale="1">
        <p:scale>
          <a:sx n="109" d="100"/>
          <a:sy n="109" d="100"/>
        </p:scale>
        <p:origin x="1812"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 wzorca tytułu</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10.06.2020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10.06.2020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 wzorca tytułu</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66221E02-25CB-4963-84BC-0813985E7D90}" type="datetimeFigureOut">
              <a:rPr lang="pl-PL" smtClean="0"/>
              <a:pPr/>
              <a:t>10.06.2020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66221E02-25CB-4963-84BC-0813985E7D90}" type="datetimeFigureOut">
              <a:rPr lang="pl-PL" smtClean="0"/>
              <a:pPr/>
              <a:t>10.06.2020</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 wzorca tytułu</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66221E02-25CB-4963-84BC-0813985E7D90}" type="datetimeFigureOut">
              <a:rPr lang="pl-PL" smtClean="0"/>
              <a:pPr/>
              <a:t>10.06.2020</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daty 2"/>
          <p:cNvSpPr>
            <a:spLocks noGrp="1"/>
          </p:cNvSpPr>
          <p:nvPr>
            <p:ph type="dt" sz="half" idx="10"/>
          </p:nvPr>
        </p:nvSpPr>
        <p:spPr/>
        <p:txBody>
          <a:bodyPr/>
          <a:lstStyle/>
          <a:p>
            <a:fld id="{66221E02-25CB-4963-84BC-0813985E7D90}" type="datetimeFigureOut">
              <a:rPr lang="pl-PL" smtClean="0"/>
              <a:pPr/>
              <a:t>10.06.2020</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66221E02-25CB-4963-84BC-0813985E7D90}" type="datetimeFigureOut">
              <a:rPr lang="pl-PL" smtClean="0"/>
              <a:pPr/>
              <a:t>10.06.2020</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 wzorca tytułu</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6221E02-25CB-4963-84BC-0813985E7D90}" type="datetimeFigureOut">
              <a:rPr lang="pl-PL" smtClean="0"/>
              <a:pPr/>
              <a:t>10.06.2020</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 wzorca tytułu</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6221E02-25CB-4963-84BC-0813985E7D90}" type="datetimeFigureOut">
              <a:rPr lang="pl-PL" smtClean="0"/>
              <a:pPr/>
              <a:t>10.06.2020</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10.06.2020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 wzorca tytułu</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10.06.2020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 wzorca tytułu</a:t>
            </a:r>
            <a:endParaRPr lang="pl-PL"/>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221E02-25CB-4963-84BC-0813985E7D90}" type="datetimeFigureOut">
              <a:rPr lang="pl-PL" smtClean="0"/>
              <a:pPr/>
              <a:t>10.06.2020</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9B7C76-EFF2-4CD8-A475-4750F11B4BC6}" type="slidenum">
              <a:rPr lang="pl-PL" smtClean="0"/>
              <a:pPr/>
              <a:t>‹#›</a:t>
            </a:fld>
            <a:endParaRPr 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571472" y="2285992"/>
            <a:ext cx="7772400" cy="1470025"/>
          </a:xfrm>
        </p:spPr>
        <p:txBody>
          <a:bodyPr>
            <a:normAutofit fontScale="90000"/>
          </a:bodyPr>
          <a:lstStyle/>
          <a:p>
            <a:r>
              <a:rPr lang="pl-PL" smtClean="0">
                <a:latin typeface="Cambria" pitchFamily="18" charset="0"/>
              </a:rPr>
              <a:t>Wybory </a:t>
            </a:r>
            <a:r>
              <a:rPr lang="pl-PL" smtClean="0">
                <a:latin typeface="Cambria" pitchFamily="18" charset="0"/>
              </a:rPr>
              <a:t>UR</a:t>
            </a:r>
            <a:r>
              <a:rPr lang="pl-PL" dirty="0" smtClean="0">
                <a:latin typeface="Cambria" pitchFamily="18" charset="0"/>
              </a:rPr>
              <a:t/>
            </a:r>
            <a:br>
              <a:rPr lang="pl-PL" dirty="0" smtClean="0">
                <a:latin typeface="Cambria" pitchFamily="18" charset="0"/>
              </a:rPr>
            </a:br>
            <a:r>
              <a:rPr lang="pl-PL" dirty="0" smtClean="0">
                <a:latin typeface="Cambria" pitchFamily="18" charset="0"/>
              </a:rPr>
              <a:t>Głosowanie przy użyciu środków komunikacji elektronicznej</a:t>
            </a:r>
            <a:br>
              <a:rPr lang="pl-PL" dirty="0" smtClean="0">
                <a:latin typeface="Cambria" pitchFamily="18" charset="0"/>
              </a:rPr>
            </a:br>
            <a:r>
              <a:rPr lang="pl-PL" dirty="0" smtClean="0">
                <a:latin typeface="Cambria" pitchFamily="18" charset="0"/>
              </a:rPr>
              <a:t>Instrukcja</a:t>
            </a:r>
            <a:br>
              <a:rPr lang="pl-PL" dirty="0" smtClean="0">
                <a:latin typeface="Cambria" pitchFamily="18" charset="0"/>
              </a:rPr>
            </a:br>
            <a:endParaRPr lang="pl-PL" dirty="0">
              <a:latin typeface="Cambria" pitchFamily="18" charset="0"/>
            </a:endParaRPr>
          </a:p>
        </p:txBody>
      </p:sp>
      <p:sp>
        <p:nvSpPr>
          <p:cNvPr id="3" name="Podtytuł 2"/>
          <p:cNvSpPr>
            <a:spLocks noGrp="1"/>
          </p:cNvSpPr>
          <p:nvPr>
            <p:ph type="subTitle" idx="1"/>
          </p:nvPr>
        </p:nvSpPr>
        <p:spPr>
          <a:xfrm>
            <a:off x="642910" y="4286256"/>
            <a:ext cx="7920880" cy="1800200"/>
          </a:xfrm>
        </p:spPr>
        <p:txBody>
          <a:bodyPr>
            <a:normAutofit fontScale="85000" lnSpcReduction="20000"/>
          </a:bodyPr>
          <a:lstStyle/>
          <a:p>
            <a:r>
              <a:rPr lang="pl-PL" dirty="0" smtClean="0">
                <a:latin typeface="Cambria" pitchFamily="18" charset="0"/>
              </a:rPr>
              <a:t>dr Rafał Łukasiewicz </a:t>
            </a:r>
          </a:p>
          <a:p>
            <a:r>
              <a:rPr lang="pl-PL" dirty="0" smtClean="0">
                <a:latin typeface="Cambria" pitchFamily="18" charset="0"/>
              </a:rPr>
              <a:t>Kolegialna Komisja Wyborcza</a:t>
            </a:r>
          </a:p>
          <a:p>
            <a:r>
              <a:rPr lang="pl-PL" dirty="0" smtClean="0">
                <a:latin typeface="Cambria" pitchFamily="18" charset="0"/>
              </a:rPr>
              <a:t>Kolegium Nauk Społecznych</a:t>
            </a:r>
          </a:p>
          <a:p>
            <a:r>
              <a:rPr lang="pl-PL" dirty="0" smtClean="0">
                <a:latin typeface="Cambria" pitchFamily="18" charset="0"/>
              </a:rPr>
              <a:t>Uniwersytet Rzeszowski</a:t>
            </a:r>
          </a:p>
        </p:txBody>
      </p:sp>
      <p:pic>
        <p:nvPicPr>
          <p:cNvPr id="1037" name="Picture 13"/>
          <p:cNvPicPr>
            <a:picLocks noChangeAspect="1" noChangeArrowheads="1"/>
          </p:cNvPicPr>
          <p:nvPr/>
        </p:nvPicPr>
        <p:blipFill>
          <a:blip r:embed="rId2" cstate="print"/>
          <a:srcRect/>
          <a:stretch>
            <a:fillRect/>
          </a:stretch>
        </p:blipFill>
        <p:spPr bwMode="auto">
          <a:xfrm>
            <a:off x="1928794" y="500042"/>
            <a:ext cx="5198724" cy="10081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1143000"/>
          </a:xfrm>
        </p:spPr>
        <p:txBody>
          <a:bodyPr/>
          <a:lstStyle/>
          <a:p>
            <a:r>
              <a:rPr lang="pl-PL" dirty="0" smtClean="0"/>
              <a:t>Wybory w sześciu krokach</a:t>
            </a:r>
            <a:endParaRPr lang="pl-PL" dirty="0"/>
          </a:p>
        </p:txBody>
      </p:sp>
      <p:sp>
        <p:nvSpPr>
          <p:cNvPr id="3" name="Content Placeholder 2"/>
          <p:cNvSpPr>
            <a:spLocks noGrp="1"/>
          </p:cNvSpPr>
          <p:nvPr>
            <p:ph idx="1"/>
          </p:nvPr>
        </p:nvSpPr>
        <p:spPr>
          <a:xfrm>
            <a:off x="457200" y="1214422"/>
            <a:ext cx="8229600" cy="5643578"/>
          </a:xfrm>
        </p:spPr>
        <p:txBody>
          <a:bodyPr>
            <a:normAutofit fontScale="55000" lnSpcReduction="20000"/>
          </a:bodyPr>
          <a:lstStyle/>
          <a:p>
            <a:pPr marL="514350" indent="-514350">
              <a:buAutoNum type="arabicPeriod"/>
            </a:pPr>
            <a:r>
              <a:rPr lang="pl-PL" dirty="0" smtClean="0"/>
              <a:t>Ogłoszenie wyborcze o zebraniu wyborczym (z podaniem dnia i godziny) wraz z zaznaczeniem, że odbędzie się ono w trybie przy użyciu środków komunikacji elektronicznej oraz informacją o sposobie i terminie wcześniejszego zgłaszania kandydatów.</a:t>
            </a:r>
          </a:p>
          <a:p>
            <a:pPr marL="514350" indent="-514350">
              <a:buAutoNum type="arabicPeriod"/>
            </a:pPr>
            <a:r>
              <a:rPr lang="pl-PL" dirty="0" smtClean="0"/>
              <a:t>Zgłaszanie Kandydatów za pośrednictwem poczty elektronicznej Sekretarzowi KKW Pani mgr Joannie Bocheńskiej: </a:t>
            </a:r>
            <a:r>
              <a:rPr lang="pl-PL" dirty="0"/>
              <a:t>jbochenska@ur.edu.pl</a:t>
            </a:r>
            <a:endParaRPr lang="pl-PL" dirty="0" smtClean="0"/>
          </a:p>
          <a:p>
            <a:pPr marL="514350" indent="-514350" algn="just">
              <a:buAutoNum type="arabicPeriod"/>
            </a:pPr>
            <a:r>
              <a:rPr lang="pl-PL" dirty="0" smtClean="0"/>
              <a:t>Weryfikacja za pośrednictwem poczty elektronicznej czy zgłoszeni kandydaci wyrażają zgodę na kandydowanie i spełniają wymogi wyborcze. Kandydaci przesyłają za pośrednictwem poczty elektronicznej Sekretarzowi KKW podpisane i zeskanowane: 1) zgodę na kandydowanie oraz 2) oświadczenie o spełnieniu wymogów biernego prawa wyborczego.</a:t>
            </a:r>
          </a:p>
          <a:p>
            <a:pPr marL="514350" indent="-514350" algn="just">
              <a:buAutoNum type="arabicPeriod"/>
            </a:pPr>
            <a:r>
              <a:rPr lang="pl-PL" dirty="0" smtClean="0"/>
              <a:t>Około 15-30 minut przed rozpoczęciem zabrania wyborczego (wideeokonferencji) przesłanie za pośrednictwem poczty elektronicznej osobom posiadającym czynne prawo wyborcze link</a:t>
            </a:r>
            <a:r>
              <a:rPr lang="en-US" dirty="0" smtClean="0"/>
              <a:t>u</a:t>
            </a:r>
            <a:r>
              <a:rPr lang="pl-PL" dirty="0" smtClean="0"/>
              <a:t> umożliwiającego dostęp poprzez program Zoom do uczesnictwa w zebraniu wyborczym.</a:t>
            </a:r>
          </a:p>
          <a:p>
            <a:pPr marL="514350" indent="-514350">
              <a:buAutoNum type="arabicPeriod"/>
            </a:pPr>
            <a:r>
              <a:rPr lang="pl-PL" dirty="0" smtClean="0"/>
              <a:t>W trakcie wideekonferencji w komunikatorze Zoom zostaje podany link do programu Interankieta, w którym uczestnicy zebrania wyborczego oddadzą głos (program zapewnia anonimowość głosowania). </a:t>
            </a:r>
          </a:p>
          <a:p>
            <a:pPr marL="514350" indent="-514350">
              <a:buAutoNum type="arabicPeriod"/>
            </a:pPr>
            <a:r>
              <a:rPr lang="pl-PL" dirty="0" smtClean="0"/>
              <a:t>W trakcie wideookonferencji zostają ustalone wyniki głosowania. W sytuacji nie obsadzenia mandatu/mandatów głosowanie zostaje ponowione, z tym że w kolejnej turze głosowania nie uczestniczy kandydat, który uzyskał najmniejszą liczbę głosów. </a:t>
            </a:r>
            <a:endParaRPr lang="pl-PL"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1143000"/>
          </a:xfrm>
        </p:spPr>
        <p:txBody>
          <a:bodyPr/>
          <a:lstStyle/>
          <a:p>
            <a:r>
              <a:rPr lang="pl-PL" dirty="0" smtClean="0"/>
              <a:t>Program Zoom</a:t>
            </a:r>
            <a:endParaRPr lang="pl-PL" dirty="0"/>
          </a:p>
        </p:txBody>
      </p:sp>
      <p:pic>
        <p:nvPicPr>
          <p:cNvPr id="1026" name="Picture 2"/>
          <p:cNvPicPr>
            <a:picLocks noChangeAspect="1" noChangeArrowheads="1"/>
          </p:cNvPicPr>
          <p:nvPr/>
        </p:nvPicPr>
        <p:blipFill>
          <a:blip r:embed="rId2"/>
          <a:srcRect/>
          <a:stretch>
            <a:fillRect/>
          </a:stretch>
        </p:blipFill>
        <p:spPr bwMode="auto">
          <a:xfrm>
            <a:off x="642910" y="2214554"/>
            <a:ext cx="8001056" cy="4500594"/>
          </a:xfrm>
          <a:prstGeom prst="rect">
            <a:avLst/>
          </a:prstGeom>
          <a:noFill/>
          <a:ln w="9525">
            <a:noFill/>
            <a:miter lim="800000"/>
            <a:headEnd/>
            <a:tailEnd/>
          </a:ln>
          <a:effectLst/>
        </p:spPr>
      </p:pic>
      <p:sp>
        <p:nvSpPr>
          <p:cNvPr id="5" name="TextBox 4"/>
          <p:cNvSpPr txBox="1"/>
          <p:nvPr/>
        </p:nvSpPr>
        <p:spPr>
          <a:xfrm>
            <a:off x="428596" y="1071546"/>
            <a:ext cx="8143932" cy="1200329"/>
          </a:xfrm>
          <a:prstGeom prst="rect">
            <a:avLst/>
          </a:prstGeom>
          <a:noFill/>
        </p:spPr>
        <p:txBody>
          <a:bodyPr wrap="square" rtlCol="0">
            <a:spAutoFit/>
          </a:bodyPr>
          <a:lstStyle/>
          <a:p>
            <a:r>
              <a:rPr lang="pl-PL" dirty="0" smtClean="0"/>
              <a:t>Po naciśnięciu przesłanego pocztą elektroniczną linku w Państwa przeglądarce powinna uruchomić się poniższa strona. Jeżeli po naciśnięciu linku nie otwiera się strona, wówczas należy go przekopiować do przeglądarki. Poniższa procedura może wyglądać nieco odmiennie w innych przeglądarkach (tutaj: Google Chrome).</a:t>
            </a:r>
            <a:endParaRPr lang="pl-PL" dirty="0"/>
          </a:p>
        </p:txBody>
      </p:sp>
      <p:sp>
        <p:nvSpPr>
          <p:cNvPr id="6" name="Rectangle 5"/>
          <p:cNvSpPr/>
          <p:nvPr/>
        </p:nvSpPr>
        <p:spPr>
          <a:xfrm>
            <a:off x="5429256" y="5572140"/>
            <a:ext cx="1643074" cy="500066"/>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8" name="Straight Arrow Connector 7"/>
          <p:cNvCxnSpPr>
            <a:stCxn id="11" idx="2"/>
            <a:endCxn id="6" idx="0"/>
          </p:cNvCxnSpPr>
          <p:nvPr/>
        </p:nvCxnSpPr>
        <p:spPr>
          <a:xfrm rot="5400000">
            <a:off x="6197215" y="4982777"/>
            <a:ext cx="642942" cy="535785"/>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57818" y="3643314"/>
            <a:ext cx="2857520" cy="1285884"/>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TextBox 11"/>
          <p:cNvSpPr txBox="1"/>
          <p:nvPr/>
        </p:nvSpPr>
        <p:spPr>
          <a:xfrm>
            <a:off x="5286380" y="3643314"/>
            <a:ext cx="2928958" cy="1200329"/>
          </a:xfrm>
          <a:prstGeom prst="rect">
            <a:avLst/>
          </a:prstGeom>
          <a:noFill/>
        </p:spPr>
        <p:txBody>
          <a:bodyPr wrap="square" rtlCol="0">
            <a:spAutoFit/>
          </a:bodyPr>
          <a:lstStyle/>
          <a:p>
            <a:r>
              <a:rPr lang="pl-PL" dirty="0" smtClean="0"/>
              <a:t>Następny krok to naciśnięcie zaznaczonego</a:t>
            </a:r>
            <a:r>
              <a:rPr lang="en-US" dirty="0" smtClean="0"/>
              <a:t> </a:t>
            </a:r>
            <a:r>
              <a:rPr lang="en-US" dirty="0" err="1" smtClean="0"/>
              <a:t>linku</a:t>
            </a:r>
            <a:r>
              <a:rPr lang="pl-PL" dirty="0" smtClean="0"/>
              <a:t>, który umożliwia ściągnięcie programu Zoom.</a:t>
            </a:r>
            <a:endParaRPr lang="pl-PL"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1143000"/>
          </a:xfrm>
        </p:spPr>
        <p:txBody>
          <a:bodyPr/>
          <a:lstStyle/>
          <a:p>
            <a:r>
              <a:rPr lang="pl-PL" dirty="0" smtClean="0"/>
              <a:t>Program Zoom</a:t>
            </a:r>
            <a:endParaRPr lang="pl-PL" dirty="0"/>
          </a:p>
        </p:txBody>
      </p:sp>
      <p:sp>
        <p:nvSpPr>
          <p:cNvPr id="3" name="Content Placeholder 2"/>
          <p:cNvSpPr>
            <a:spLocks noGrp="1"/>
          </p:cNvSpPr>
          <p:nvPr>
            <p:ph idx="1"/>
          </p:nvPr>
        </p:nvSpPr>
        <p:spPr>
          <a:xfrm>
            <a:off x="428596" y="1000109"/>
            <a:ext cx="8229600" cy="785817"/>
          </a:xfrm>
        </p:spPr>
        <p:txBody>
          <a:bodyPr>
            <a:normAutofit fontScale="77500" lnSpcReduction="20000"/>
          </a:bodyPr>
          <a:lstStyle/>
          <a:p>
            <a:pPr>
              <a:buNone/>
            </a:pPr>
            <a:r>
              <a:rPr lang="pl-PL" dirty="0" smtClean="0"/>
              <a:t>W przeglądarce Google Chrome, należy nacisnąć zaznaczone na czerowono miejsce celem pobrania programu Zoom.</a:t>
            </a:r>
            <a:endParaRPr lang="pl-PL" dirty="0"/>
          </a:p>
        </p:txBody>
      </p:sp>
      <p:pic>
        <p:nvPicPr>
          <p:cNvPr id="2050" name="Picture 2"/>
          <p:cNvPicPr>
            <a:picLocks noChangeAspect="1" noChangeArrowheads="1"/>
          </p:cNvPicPr>
          <p:nvPr/>
        </p:nvPicPr>
        <p:blipFill>
          <a:blip r:embed="rId2"/>
          <a:srcRect/>
          <a:stretch>
            <a:fillRect/>
          </a:stretch>
        </p:blipFill>
        <p:spPr bwMode="auto">
          <a:xfrm>
            <a:off x="285720" y="1785926"/>
            <a:ext cx="8509060" cy="4786346"/>
          </a:xfrm>
          <a:prstGeom prst="rect">
            <a:avLst/>
          </a:prstGeom>
          <a:noFill/>
          <a:ln w="9525">
            <a:noFill/>
            <a:miter lim="800000"/>
            <a:headEnd/>
            <a:tailEnd/>
          </a:ln>
          <a:effectLst/>
        </p:spPr>
      </p:pic>
      <p:sp>
        <p:nvSpPr>
          <p:cNvPr id="5" name="Rectangle 4"/>
          <p:cNvSpPr/>
          <p:nvPr/>
        </p:nvSpPr>
        <p:spPr>
          <a:xfrm>
            <a:off x="285720" y="5857892"/>
            <a:ext cx="1643074" cy="500066"/>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1500230" y="7858156"/>
            <a:ext cx="7111964" cy="4000480"/>
          </a:xfrm>
          <a:prstGeom prst="rect">
            <a:avLst/>
          </a:prstGeom>
          <a:noFill/>
          <a:ln w="9525">
            <a:noFill/>
            <a:miter lim="800000"/>
            <a:headEnd/>
            <a:tailEnd/>
          </a:ln>
          <a:effectLst/>
        </p:spPr>
      </p:pic>
      <p:pic>
        <p:nvPicPr>
          <p:cNvPr id="3" name="Picture 2" descr="2.png"/>
          <p:cNvPicPr>
            <a:picLocks noChangeAspect="1"/>
          </p:cNvPicPr>
          <p:nvPr/>
        </p:nvPicPr>
        <p:blipFill>
          <a:blip r:embed="rId3"/>
          <a:stretch>
            <a:fillRect/>
          </a:stretch>
        </p:blipFill>
        <p:spPr>
          <a:xfrm>
            <a:off x="428596" y="1571612"/>
            <a:ext cx="8072462" cy="5045289"/>
          </a:xfrm>
          <a:prstGeom prst="rect">
            <a:avLst/>
          </a:prstGeom>
        </p:spPr>
      </p:pic>
      <p:sp>
        <p:nvSpPr>
          <p:cNvPr id="4" name="Title 1"/>
          <p:cNvSpPr>
            <a:spLocks noGrp="1"/>
          </p:cNvSpPr>
          <p:nvPr>
            <p:ph type="title"/>
          </p:nvPr>
        </p:nvSpPr>
        <p:spPr>
          <a:xfrm>
            <a:off x="428596" y="0"/>
            <a:ext cx="8229600" cy="1143000"/>
          </a:xfrm>
        </p:spPr>
        <p:txBody>
          <a:bodyPr/>
          <a:lstStyle/>
          <a:p>
            <a:r>
              <a:rPr lang="pl-PL" dirty="0" smtClean="0"/>
              <a:t>Program Zoom</a:t>
            </a:r>
            <a:endParaRPr lang="pl-PL" dirty="0"/>
          </a:p>
        </p:txBody>
      </p:sp>
      <p:sp>
        <p:nvSpPr>
          <p:cNvPr id="5" name="Rectangle 4"/>
          <p:cNvSpPr/>
          <p:nvPr/>
        </p:nvSpPr>
        <p:spPr>
          <a:xfrm>
            <a:off x="4500562" y="3929066"/>
            <a:ext cx="642942" cy="500066"/>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extBox 5"/>
          <p:cNvSpPr txBox="1"/>
          <p:nvPr/>
        </p:nvSpPr>
        <p:spPr>
          <a:xfrm>
            <a:off x="142844" y="1071546"/>
            <a:ext cx="7215238" cy="369332"/>
          </a:xfrm>
          <a:prstGeom prst="rect">
            <a:avLst/>
          </a:prstGeom>
          <a:noFill/>
        </p:spPr>
        <p:txBody>
          <a:bodyPr wrap="square" rtlCol="0">
            <a:spAutoFit/>
          </a:bodyPr>
          <a:lstStyle/>
          <a:p>
            <a:r>
              <a:rPr lang="pl-PL" dirty="0" smtClean="0"/>
              <a:t>Proszę nacisnąć przycisk „uruchom” w celu ściągnięcia programu Zoom.</a:t>
            </a:r>
            <a:endParaRPr lang="pl-PL"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1143000"/>
          </a:xfrm>
        </p:spPr>
        <p:txBody>
          <a:bodyPr/>
          <a:lstStyle/>
          <a:p>
            <a:r>
              <a:rPr lang="pl-PL" dirty="0" smtClean="0"/>
              <a:t>Program Zoom</a:t>
            </a:r>
            <a:endParaRPr lang="pl-PL" dirty="0"/>
          </a:p>
        </p:txBody>
      </p:sp>
      <p:pic>
        <p:nvPicPr>
          <p:cNvPr id="4" name="Content Placeholder 3" descr="1.png"/>
          <p:cNvPicPr>
            <a:picLocks noGrp="1" noChangeAspect="1"/>
          </p:cNvPicPr>
          <p:nvPr>
            <p:ph idx="1"/>
          </p:nvPr>
        </p:nvPicPr>
        <p:blipFill>
          <a:blip r:embed="rId2"/>
          <a:stretch>
            <a:fillRect/>
          </a:stretch>
        </p:blipFill>
        <p:spPr>
          <a:xfrm>
            <a:off x="951229" y="1600200"/>
            <a:ext cx="7241541" cy="4525963"/>
          </a:xfrm>
        </p:spPr>
      </p:pic>
      <p:sp>
        <p:nvSpPr>
          <p:cNvPr id="5" name="TextBox 4"/>
          <p:cNvSpPr txBox="1"/>
          <p:nvPr/>
        </p:nvSpPr>
        <p:spPr>
          <a:xfrm>
            <a:off x="142844" y="1071546"/>
            <a:ext cx="7215238" cy="369332"/>
          </a:xfrm>
          <a:prstGeom prst="rect">
            <a:avLst/>
          </a:prstGeom>
          <a:noFill/>
        </p:spPr>
        <p:txBody>
          <a:bodyPr wrap="square" rtlCol="0">
            <a:spAutoFit/>
          </a:bodyPr>
          <a:lstStyle/>
          <a:p>
            <a:r>
              <a:rPr lang="pl-PL" dirty="0" smtClean="0"/>
              <a:t>Program się ściąga:</a:t>
            </a:r>
            <a:endParaRPr lang="pl-PL"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1143000"/>
          </a:xfrm>
        </p:spPr>
        <p:txBody>
          <a:bodyPr/>
          <a:lstStyle/>
          <a:p>
            <a:r>
              <a:rPr lang="pl-PL" dirty="0" smtClean="0"/>
              <a:t>Program Zoom</a:t>
            </a:r>
            <a:endParaRPr lang="pl-PL" dirty="0"/>
          </a:p>
        </p:txBody>
      </p:sp>
      <p:pic>
        <p:nvPicPr>
          <p:cNvPr id="4" name="Content Placeholder 3" descr="3.png"/>
          <p:cNvPicPr>
            <a:picLocks noGrp="1" noChangeAspect="1"/>
          </p:cNvPicPr>
          <p:nvPr>
            <p:ph idx="1"/>
          </p:nvPr>
        </p:nvPicPr>
        <p:blipFill>
          <a:blip r:embed="rId2"/>
          <a:stretch>
            <a:fillRect/>
          </a:stretch>
        </p:blipFill>
        <p:spPr>
          <a:xfrm>
            <a:off x="714348" y="1785926"/>
            <a:ext cx="7726714" cy="4829196"/>
          </a:xfrm>
        </p:spPr>
      </p:pic>
      <p:sp>
        <p:nvSpPr>
          <p:cNvPr id="5" name="TextBox 4"/>
          <p:cNvSpPr txBox="1"/>
          <p:nvPr/>
        </p:nvSpPr>
        <p:spPr>
          <a:xfrm>
            <a:off x="285720" y="857232"/>
            <a:ext cx="8143932" cy="923330"/>
          </a:xfrm>
          <a:prstGeom prst="rect">
            <a:avLst/>
          </a:prstGeom>
          <a:noFill/>
        </p:spPr>
        <p:txBody>
          <a:bodyPr wrap="square" rtlCol="0">
            <a:spAutoFit/>
          </a:bodyPr>
          <a:lstStyle/>
          <a:p>
            <a:r>
              <a:rPr lang="pl-PL" dirty="0" smtClean="0"/>
              <a:t>Następnie należy wpisać imię i nazwisko oraz nacisnąć „Join meeting”. Czasami zdarza się, że nie ma takiej możliwości (taki problem był już zgłaszany). Wówczas istnieje możliwość wpisania imienia i nazwiska na początku spotkania wyborczego.</a:t>
            </a:r>
            <a:endParaRPr lang="pl-PL" dirty="0"/>
          </a:p>
        </p:txBody>
      </p:sp>
      <p:sp>
        <p:nvSpPr>
          <p:cNvPr id="6" name="Rectangle 5"/>
          <p:cNvSpPr/>
          <p:nvPr/>
        </p:nvSpPr>
        <p:spPr>
          <a:xfrm>
            <a:off x="3143240" y="3571876"/>
            <a:ext cx="2214578" cy="500066"/>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Rectangle 6"/>
          <p:cNvSpPr/>
          <p:nvPr/>
        </p:nvSpPr>
        <p:spPr>
          <a:xfrm>
            <a:off x="3857620" y="4643446"/>
            <a:ext cx="857256" cy="35719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1143000"/>
          </a:xfrm>
        </p:spPr>
        <p:txBody>
          <a:bodyPr/>
          <a:lstStyle/>
          <a:p>
            <a:r>
              <a:rPr lang="pl-PL" dirty="0" smtClean="0"/>
              <a:t>Program Zoom</a:t>
            </a:r>
            <a:endParaRPr lang="pl-PL" dirty="0"/>
          </a:p>
        </p:txBody>
      </p:sp>
      <p:pic>
        <p:nvPicPr>
          <p:cNvPr id="4" name="Content Placeholder 3" descr="4.png"/>
          <p:cNvPicPr>
            <a:picLocks noGrp="1" noChangeAspect="1"/>
          </p:cNvPicPr>
          <p:nvPr>
            <p:ph idx="1"/>
          </p:nvPr>
        </p:nvPicPr>
        <p:blipFill>
          <a:blip r:embed="rId2"/>
          <a:stretch>
            <a:fillRect/>
          </a:stretch>
        </p:blipFill>
        <p:spPr>
          <a:xfrm>
            <a:off x="571472" y="1785926"/>
            <a:ext cx="7786742" cy="4866714"/>
          </a:xfrm>
        </p:spPr>
      </p:pic>
      <p:sp>
        <p:nvSpPr>
          <p:cNvPr id="5" name="TextBox 4"/>
          <p:cNvSpPr txBox="1"/>
          <p:nvPr/>
        </p:nvSpPr>
        <p:spPr>
          <a:xfrm>
            <a:off x="142844" y="1071546"/>
            <a:ext cx="7215238" cy="369332"/>
          </a:xfrm>
          <a:prstGeom prst="rect">
            <a:avLst/>
          </a:prstGeom>
          <a:noFill/>
        </p:spPr>
        <p:txBody>
          <a:bodyPr wrap="square" rtlCol="0">
            <a:spAutoFit/>
          </a:bodyPr>
          <a:lstStyle/>
          <a:p>
            <a:r>
              <a:rPr lang="pl-PL" dirty="0" smtClean="0"/>
              <a:t>Następnie proszę nacisnąć „I agree” </a:t>
            </a:r>
            <a:endParaRPr lang="pl-PL" dirty="0"/>
          </a:p>
        </p:txBody>
      </p:sp>
      <p:sp>
        <p:nvSpPr>
          <p:cNvPr id="6" name="Rectangle 5"/>
          <p:cNvSpPr/>
          <p:nvPr/>
        </p:nvSpPr>
        <p:spPr>
          <a:xfrm>
            <a:off x="4214810" y="4357694"/>
            <a:ext cx="857256" cy="35719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1143000"/>
          </a:xfrm>
        </p:spPr>
        <p:txBody>
          <a:bodyPr/>
          <a:lstStyle/>
          <a:p>
            <a:r>
              <a:rPr lang="pl-PL" dirty="0" smtClean="0"/>
              <a:t>Program Zoom</a:t>
            </a:r>
            <a:endParaRPr lang="pl-PL" dirty="0"/>
          </a:p>
        </p:txBody>
      </p:sp>
      <p:pic>
        <p:nvPicPr>
          <p:cNvPr id="4" name="Content Placeholder 3" descr="5.png"/>
          <p:cNvPicPr>
            <a:picLocks noGrp="1" noChangeAspect="1"/>
          </p:cNvPicPr>
          <p:nvPr>
            <p:ph idx="1"/>
          </p:nvPr>
        </p:nvPicPr>
        <p:blipFill>
          <a:blip r:embed="rId2"/>
          <a:stretch>
            <a:fillRect/>
          </a:stretch>
        </p:blipFill>
        <p:spPr>
          <a:xfrm>
            <a:off x="714348" y="1571612"/>
            <a:ext cx="7786742" cy="4866714"/>
          </a:xfrm>
        </p:spPr>
      </p:pic>
      <p:sp>
        <p:nvSpPr>
          <p:cNvPr id="5" name="TextBox 4"/>
          <p:cNvSpPr txBox="1"/>
          <p:nvPr/>
        </p:nvSpPr>
        <p:spPr>
          <a:xfrm>
            <a:off x="142844" y="1071546"/>
            <a:ext cx="7215238" cy="369332"/>
          </a:xfrm>
          <a:prstGeom prst="rect">
            <a:avLst/>
          </a:prstGeom>
          <a:noFill/>
        </p:spPr>
        <p:txBody>
          <a:bodyPr wrap="square" rtlCol="0">
            <a:spAutoFit/>
          </a:bodyPr>
          <a:lstStyle/>
          <a:p>
            <a:r>
              <a:rPr lang="pl-PL" dirty="0" smtClean="0"/>
              <a:t>Proszę chwilę poczekać...</a:t>
            </a:r>
            <a:endParaRPr lang="pl-PL"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1143000"/>
          </a:xfrm>
        </p:spPr>
        <p:txBody>
          <a:bodyPr/>
          <a:lstStyle/>
          <a:p>
            <a:r>
              <a:rPr lang="pl-PL" dirty="0" smtClean="0"/>
              <a:t>Program Zoom</a:t>
            </a:r>
            <a:endParaRPr lang="pl-PL" dirty="0"/>
          </a:p>
        </p:txBody>
      </p:sp>
      <p:pic>
        <p:nvPicPr>
          <p:cNvPr id="4" name="Content Placeholder 3" descr="6.png"/>
          <p:cNvPicPr>
            <a:picLocks noGrp="1" noChangeAspect="1"/>
          </p:cNvPicPr>
          <p:nvPr>
            <p:ph idx="1"/>
          </p:nvPr>
        </p:nvPicPr>
        <p:blipFill>
          <a:blip r:embed="rId2"/>
          <a:stretch>
            <a:fillRect/>
          </a:stretch>
        </p:blipFill>
        <p:spPr>
          <a:xfrm>
            <a:off x="951229" y="1600200"/>
            <a:ext cx="7241541" cy="4525963"/>
          </a:xfrm>
        </p:spPr>
      </p:pic>
      <p:sp>
        <p:nvSpPr>
          <p:cNvPr id="5" name="TextBox 4"/>
          <p:cNvSpPr txBox="1"/>
          <p:nvPr/>
        </p:nvSpPr>
        <p:spPr>
          <a:xfrm>
            <a:off x="142844" y="1071546"/>
            <a:ext cx="7215238" cy="369332"/>
          </a:xfrm>
          <a:prstGeom prst="rect">
            <a:avLst/>
          </a:prstGeom>
          <a:noFill/>
        </p:spPr>
        <p:txBody>
          <a:bodyPr wrap="square" rtlCol="0">
            <a:spAutoFit/>
          </a:bodyPr>
          <a:lstStyle/>
          <a:p>
            <a:r>
              <a:rPr lang="pl-PL" dirty="0" smtClean="0"/>
              <a:t>...a następnie nacisnąć „Join with Computer Audio”</a:t>
            </a:r>
            <a:endParaRPr lang="pl-PL" dirty="0"/>
          </a:p>
        </p:txBody>
      </p:sp>
      <p:sp>
        <p:nvSpPr>
          <p:cNvPr id="6" name="Rectangle 5"/>
          <p:cNvSpPr/>
          <p:nvPr/>
        </p:nvSpPr>
        <p:spPr>
          <a:xfrm>
            <a:off x="3714744" y="3214686"/>
            <a:ext cx="1714512" cy="35719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1143000"/>
          </a:xfrm>
        </p:spPr>
        <p:txBody>
          <a:bodyPr/>
          <a:lstStyle/>
          <a:p>
            <a:r>
              <a:rPr lang="pl-PL" dirty="0" smtClean="0"/>
              <a:t>Program Zoom</a:t>
            </a:r>
            <a:endParaRPr lang="pl-PL" dirty="0"/>
          </a:p>
        </p:txBody>
      </p:sp>
      <p:sp>
        <p:nvSpPr>
          <p:cNvPr id="5" name="TextBox 4"/>
          <p:cNvSpPr txBox="1"/>
          <p:nvPr/>
        </p:nvSpPr>
        <p:spPr>
          <a:xfrm>
            <a:off x="214282" y="785794"/>
            <a:ext cx="8501122" cy="923330"/>
          </a:xfrm>
          <a:prstGeom prst="rect">
            <a:avLst/>
          </a:prstGeom>
          <a:noFill/>
        </p:spPr>
        <p:txBody>
          <a:bodyPr wrap="square" rtlCol="0">
            <a:spAutoFit/>
          </a:bodyPr>
          <a:lstStyle/>
          <a:p>
            <a:r>
              <a:rPr lang="pl-PL" dirty="0" smtClean="0"/>
              <a:t>Proszę sprawdzić czy  wśród uczestników („participants”) są Państwo wymienieni </a:t>
            </a:r>
            <a:br>
              <a:rPr lang="pl-PL" dirty="0" smtClean="0"/>
            </a:br>
            <a:r>
              <a:rPr lang="pl-PL" dirty="0" smtClean="0"/>
              <a:t>z imienia i nazwiska. Jeżeli nie, proszę najechać kursorem na swój login oraz nacisnąć „More” a następnie „Rename”, który umożliwia wpisanie imienia i nazwiska.</a:t>
            </a:r>
            <a:endParaRPr lang="pl-PL" dirty="0"/>
          </a:p>
        </p:txBody>
      </p:sp>
      <p:pic>
        <p:nvPicPr>
          <p:cNvPr id="1027" name="Picture 3"/>
          <p:cNvPicPr>
            <a:picLocks noChangeAspect="1" noChangeArrowheads="1"/>
          </p:cNvPicPr>
          <p:nvPr/>
        </p:nvPicPr>
        <p:blipFill>
          <a:blip r:embed="rId2"/>
          <a:srcRect/>
          <a:stretch>
            <a:fillRect/>
          </a:stretch>
        </p:blipFill>
        <p:spPr bwMode="auto">
          <a:xfrm>
            <a:off x="357158" y="1785926"/>
            <a:ext cx="8501090" cy="4781863"/>
          </a:xfrm>
          <a:prstGeom prst="rect">
            <a:avLst/>
          </a:prstGeom>
          <a:noFill/>
          <a:ln w="9525">
            <a:noFill/>
            <a:miter lim="800000"/>
            <a:headEnd/>
            <a:tailEnd/>
          </a:ln>
          <a:effectLst/>
        </p:spPr>
      </p:pic>
      <p:sp>
        <p:nvSpPr>
          <p:cNvPr id="7" name="Rectangle 6"/>
          <p:cNvSpPr/>
          <p:nvPr/>
        </p:nvSpPr>
        <p:spPr>
          <a:xfrm>
            <a:off x="8286744" y="2500306"/>
            <a:ext cx="857256" cy="35719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1143000"/>
          </a:xfrm>
        </p:spPr>
        <p:txBody>
          <a:bodyPr/>
          <a:lstStyle/>
          <a:p>
            <a:r>
              <a:rPr lang="pl-PL" dirty="0" smtClean="0"/>
              <a:t>Program Zoom</a:t>
            </a:r>
            <a:endParaRPr lang="pl-PL" dirty="0"/>
          </a:p>
        </p:txBody>
      </p:sp>
      <p:sp>
        <p:nvSpPr>
          <p:cNvPr id="3" name="Content Placeholder 2"/>
          <p:cNvSpPr>
            <a:spLocks noGrp="1"/>
          </p:cNvSpPr>
          <p:nvPr>
            <p:ph idx="1"/>
          </p:nvPr>
        </p:nvSpPr>
        <p:spPr>
          <a:xfrm>
            <a:off x="428596" y="1000108"/>
            <a:ext cx="8229600" cy="1257295"/>
          </a:xfrm>
        </p:spPr>
        <p:txBody>
          <a:bodyPr>
            <a:normAutofit fontScale="70000" lnSpcReduction="20000"/>
          </a:bodyPr>
          <a:lstStyle/>
          <a:p>
            <a:pPr>
              <a:buNone/>
            </a:pPr>
            <a:r>
              <a:rPr lang="pl-PL" dirty="0" smtClean="0"/>
              <a:t>Następnie proszę nacisnąć „Chat”. W programie Zoom powininno wyświetlić się pole do dyskusji, w którym zostanie umieszczony link do programu Interankieta, umożliwiający oddanie w sposób anonimowy głosu w wyborach.</a:t>
            </a:r>
            <a:endParaRPr lang="pl-PL" dirty="0"/>
          </a:p>
        </p:txBody>
      </p:sp>
      <p:pic>
        <p:nvPicPr>
          <p:cNvPr id="2050" name="Picture 2"/>
          <p:cNvPicPr>
            <a:picLocks noChangeAspect="1" noChangeArrowheads="1"/>
          </p:cNvPicPr>
          <p:nvPr/>
        </p:nvPicPr>
        <p:blipFill>
          <a:blip r:embed="rId2"/>
          <a:srcRect/>
          <a:stretch>
            <a:fillRect/>
          </a:stretch>
        </p:blipFill>
        <p:spPr bwMode="auto">
          <a:xfrm>
            <a:off x="357158" y="2143116"/>
            <a:ext cx="8382017" cy="4714884"/>
          </a:xfrm>
          <a:prstGeom prst="rect">
            <a:avLst/>
          </a:prstGeom>
          <a:noFill/>
          <a:ln w="9525">
            <a:noFill/>
            <a:miter lim="800000"/>
            <a:headEnd/>
            <a:tailEnd/>
          </a:ln>
          <a:effectLst/>
        </p:spPr>
      </p:pic>
      <p:sp>
        <p:nvSpPr>
          <p:cNvPr id="5" name="Rectangle 4"/>
          <p:cNvSpPr/>
          <p:nvPr/>
        </p:nvSpPr>
        <p:spPr>
          <a:xfrm>
            <a:off x="3286116" y="6286520"/>
            <a:ext cx="357190" cy="35719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Rectangle 5"/>
          <p:cNvSpPr/>
          <p:nvPr/>
        </p:nvSpPr>
        <p:spPr>
          <a:xfrm>
            <a:off x="6572264" y="4929198"/>
            <a:ext cx="1643074" cy="857256"/>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TextBox 6"/>
          <p:cNvSpPr txBox="1"/>
          <p:nvPr/>
        </p:nvSpPr>
        <p:spPr>
          <a:xfrm>
            <a:off x="6643702" y="4929198"/>
            <a:ext cx="1500198" cy="923330"/>
          </a:xfrm>
          <a:prstGeom prst="rect">
            <a:avLst/>
          </a:prstGeom>
          <a:noFill/>
        </p:spPr>
        <p:txBody>
          <a:bodyPr wrap="square" rtlCol="0">
            <a:spAutoFit/>
          </a:bodyPr>
          <a:lstStyle/>
          <a:p>
            <a:r>
              <a:rPr lang="pl-PL" dirty="0" smtClean="0"/>
              <a:t>Tutaj będzie link do Interankiety</a:t>
            </a:r>
            <a:endParaRPr lang="pl-PL"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1143000"/>
          </a:xfrm>
        </p:spPr>
        <p:txBody>
          <a:bodyPr/>
          <a:lstStyle/>
          <a:p>
            <a:r>
              <a:rPr lang="pl-PL" dirty="0" smtClean="0"/>
              <a:t>Program Interankieta</a:t>
            </a:r>
            <a:endParaRPr lang="pl-PL" dirty="0"/>
          </a:p>
        </p:txBody>
      </p:sp>
      <p:sp>
        <p:nvSpPr>
          <p:cNvPr id="3" name="Content Placeholder 2"/>
          <p:cNvSpPr>
            <a:spLocks noGrp="1"/>
          </p:cNvSpPr>
          <p:nvPr>
            <p:ph idx="1"/>
          </p:nvPr>
        </p:nvSpPr>
        <p:spPr>
          <a:xfrm>
            <a:off x="428596" y="1071547"/>
            <a:ext cx="8229600" cy="928694"/>
          </a:xfrm>
        </p:spPr>
        <p:txBody>
          <a:bodyPr>
            <a:normAutofit fontScale="92500" lnSpcReduction="10000"/>
          </a:bodyPr>
          <a:lstStyle/>
          <a:p>
            <a:pPr>
              <a:buNone/>
            </a:pPr>
            <a:r>
              <a:rPr lang="pl-PL" dirty="0" smtClean="0"/>
              <a:t>Poniżej znajduje się przykładowe głosowanie nazwane „Test”. Należy nacisnąć „Start”</a:t>
            </a:r>
            <a:endParaRPr lang="pl-PL" dirty="0"/>
          </a:p>
        </p:txBody>
      </p:sp>
      <p:pic>
        <p:nvPicPr>
          <p:cNvPr id="3074" name="Picture 2"/>
          <p:cNvPicPr>
            <a:picLocks noChangeAspect="1" noChangeArrowheads="1"/>
          </p:cNvPicPr>
          <p:nvPr/>
        </p:nvPicPr>
        <p:blipFill>
          <a:blip r:embed="rId2"/>
          <a:srcRect/>
          <a:stretch>
            <a:fillRect/>
          </a:stretch>
        </p:blipFill>
        <p:spPr bwMode="auto">
          <a:xfrm>
            <a:off x="285720" y="2071678"/>
            <a:ext cx="8509017" cy="4786322"/>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1143000"/>
          </a:xfrm>
        </p:spPr>
        <p:txBody>
          <a:bodyPr/>
          <a:lstStyle/>
          <a:p>
            <a:r>
              <a:rPr lang="pl-PL" dirty="0" smtClean="0"/>
              <a:t>Program Interankieta</a:t>
            </a:r>
            <a:endParaRPr lang="pl-PL" dirty="0"/>
          </a:p>
        </p:txBody>
      </p:sp>
      <p:sp>
        <p:nvSpPr>
          <p:cNvPr id="3" name="Content Placeholder 2"/>
          <p:cNvSpPr>
            <a:spLocks noGrp="1"/>
          </p:cNvSpPr>
          <p:nvPr>
            <p:ph idx="1"/>
          </p:nvPr>
        </p:nvSpPr>
        <p:spPr>
          <a:xfrm>
            <a:off x="428596" y="928671"/>
            <a:ext cx="8229600" cy="1071569"/>
          </a:xfrm>
        </p:spPr>
        <p:txBody>
          <a:bodyPr>
            <a:normAutofit fontScale="62500" lnSpcReduction="20000"/>
          </a:bodyPr>
          <a:lstStyle/>
          <a:p>
            <a:pPr>
              <a:buNone/>
            </a:pPr>
            <a:r>
              <a:rPr lang="pl-PL" dirty="0" smtClean="0"/>
              <a:t>Następnie następuje oddanie głosu na kandydata. Po naciśnięciu na kandydata zazwyczaj automatycznie zostaje oddany głos (bez konieczności naciśnięcia „wyślij”). Jeżeli po wybraniu kandydata nie nastąpi przekierowanie na kolejną stronę, wówczas proszę nacisnąć „wyślij”. </a:t>
            </a:r>
            <a:endParaRPr lang="pl-PL" dirty="0"/>
          </a:p>
        </p:txBody>
      </p:sp>
      <p:pic>
        <p:nvPicPr>
          <p:cNvPr id="4099" name="Picture 3"/>
          <p:cNvPicPr>
            <a:picLocks noChangeAspect="1" noChangeArrowheads="1"/>
          </p:cNvPicPr>
          <p:nvPr/>
        </p:nvPicPr>
        <p:blipFill>
          <a:blip r:embed="rId2"/>
          <a:srcRect/>
          <a:stretch>
            <a:fillRect/>
          </a:stretch>
        </p:blipFill>
        <p:spPr bwMode="auto">
          <a:xfrm>
            <a:off x="357158" y="2071678"/>
            <a:ext cx="8509017" cy="4786322"/>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1143000"/>
          </a:xfrm>
        </p:spPr>
        <p:txBody>
          <a:bodyPr/>
          <a:lstStyle/>
          <a:p>
            <a:r>
              <a:rPr lang="pl-PL" dirty="0" smtClean="0"/>
              <a:t>Program Interankieta</a:t>
            </a:r>
            <a:endParaRPr lang="pl-PL" dirty="0"/>
          </a:p>
        </p:txBody>
      </p:sp>
      <p:sp>
        <p:nvSpPr>
          <p:cNvPr id="3" name="Content Placeholder 2"/>
          <p:cNvSpPr>
            <a:spLocks noGrp="1"/>
          </p:cNvSpPr>
          <p:nvPr>
            <p:ph idx="1"/>
          </p:nvPr>
        </p:nvSpPr>
        <p:spPr>
          <a:xfrm>
            <a:off x="428596" y="928671"/>
            <a:ext cx="8229600" cy="1214445"/>
          </a:xfrm>
        </p:spPr>
        <p:txBody>
          <a:bodyPr>
            <a:normAutofit fontScale="85000" lnSpcReduction="10000"/>
          </a:bodyPr>
          <a:lstStyle/>
          <a:p>
            <a:pPr>
              <a:buNone/>
            </a:pPr>
            <a:r>
              <a:rPr lang="pl-PL" dirty="0" smtClean="0"/>
              <a:t>Państwa głos został oddany. Następnie następuje ogłoszenie wyników. W wypadku braku obsadzenia wszystkich mandatów procedura jest powtarzana.</a:t>
            </a:r>
            <a:endParaRPr lang="pl-PL" dirty="0"/>
          </a:p>
        </p:txBody>
      </p:sp>
      <p:pic>
        <p:nvPicPr>
          <p:cNvPr id="5122" name="Picture 2"/>
          <p:cNvPicPr>
            <a:picLocks noChangeAspect="1" noChangeArrowheads="1"/>
          </p:cNvPicPr>
          <p:nvPr/>
        </p:nvPicPr>
        <p:blipFill>
          <a:blip r:embed="rId2"/>
          <a:srcRect/>
          <a:stretch>
            <a:fillRect/>
          </a:stretch>
        </p:blipFill>
        <p:spPr bwMode="auto">
          <a:xfrm>
            <a:off x="571472" y="2214554"/>
            <a:ext cx="7874012" cy="4429132"/>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786058"/>
            <a:ext cx="8229600" cy="1143000"/>
          </a:xfrm>
        </p:spPr>
        <p:txBody>
          <a:bodyPr/>
          <a:lstStyle/>
          <a:p>
            <a:r>
              <a:rPr lang="pl-PL" dirty="0" smtClean="0"/>
              <a:t>Dziękuję</a:t>
            </a:r>
            <a:endParaRPr lang="pl-PL" dirty="0"/>
          </a:p>
        </p:txBody>
      </p:sp>
    </p:spTree>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1502</TotalTime>
  <Words>552</Words>
  <Application>Microsoft Office PowerPoint</Application>
  <PresentationFormat>Pokaz na ekranie (4:3)</PresentationFormat>
  <Paragraphs>41</Paragraphs>
  <Slides>16</Slides>
  <Notes>0</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16</vt:i4>
      </vt:variant>
    </vt:vector>
  </HeadingPairs>
  <TitlesOfParts>
    <vt:vector size="20" baseType="lpstr">
      <vt:lpstr>Arial</vt:lpstr>
      <vt:lpstr>Calibri</vt:lpstr>
      <vt:lpstr>Cambria</vt:lpstr>
      <vt:lpstr>Motyw pakietu Office</vt:lpstr>
      <vt:lpstr>Wybory UR Głosowanie przy użyciu środków komunikacji elektronicznej Instrukcja </vt:lpstr>
      <vt:lpstr>Wybory w sześciu krokach</vt:lpstr>
      <vt:lpstr>Program Zoom</vt:lpstr>
      <vt:lpstr>Program Zoom</vt:lpstr>
      <vt:lpstr>Program Zoom</vt:lpstr>
      <vt:lpstr>Program Zoom</vt:lpstr>
      <vt:lpstr>Program Zoom</vt:lpstr>
      <vt:lpstr>Program Zoom</vt:lpstr>
      <vt:lpstr>Program Zoom</vt:lpstr>
      <vt:lpstr>Program Zoom</vt:lpstr>
      <vt:lpstr>Program Zoom</vt:lpstr>
      <vt:lpstr>Program Zoom</vt:lpstr>
      <vt:lpstr>Program Interankieta</vt:lpstr>
      <vt:lpstr>Program Interankieta</vt:lpstr>
      <vt:lpstr>Program Interankieta</vt:lpstr>
      <vt:lpstr>Dziękuję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Principles of adoption system versus surrogate motherhood results</dc:title>
  <dc:creator>Rafał</dc:creator>
  <cp:lastModifiedBy>Admin</cp:lastModifiedBy>
  <cp:revision>304</cp:revision>
  <dcterms:created xsi:type="dcterms:W3CDTF">2018-09-18T05:17:44Z</dcterms:created>
  <dcterms:modified xsi:type="dcterms:W3CDTF">2020-06-10T07:19:37Z</dcterms:modified>
</cp:coreProperties>
</file>