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410" r:id="rId2"/>
    <p:sldId id="425" r:id="rId3"/>
    <p:sldId id="412" r:id="rId4"/>
    <p:sldId id="423" r:id="rId5"/>
    <p:sldId id="426" r:id="rId6"/>
    <p:sldId id="424" r:id="rId7"/>
    <p:sldId id="413" r:id="rId8"/>
    <p:sldId id="414" r:id="rId9"/>
    <p:sldId id="415" r:id="rId10"/>
    <p:sldId id="416" r:id="rId11"/>
    <p:sldId id="417" r:id="rId12"/>
    <p:sldId id="418" r:id="rId13"/>
    <p:sldId id="419" r:id="rId14"/>
    <p:sldId id="420" r:id="rId15"/>
    <p:sldId id="421" r:id="rId16"/>
    <p:sldId id="422" r:id="rId17"/>
    <p:sldId id="441" r:id="rId18"/>
    <p:sldId id="442" r:id="rId19"/>
    <p:sldId id="443" r:id="rId20"/>
    <p:sldId id="444" r:id="rId21"/>
    <p:sldId id="445" r:id="rId22"/>
    <p:sldId id="446" r:id="rId23"/>
    <p:sldId id="447" r:id="rId24"/>
    <p:sldId id="448" r:id="rId25"/>
    <p:sldId id="427" r:id="rId26"/>
    <p:sldId id="428" r:id="rId27"/>
    <p:sldId id="451" r:id="rId28"/>
    <p:sldId id="440" r:id="rId29"/>
    <p:sldId id="429" r:id="rId30"/>
    <p:sldId id="430" r:id="rId31"/>
    <p:sldId id="431" r:id="rId32"/>
    <p:sldId id="432" r:id="rId33"/>
    <p:sldId id="433" r:id="rId34"/>
    <p:sldId id="434" r:id="rId35"/>
    <p:sldId id="436" r:id="rId36"/>
    <p:sldId id="435" r:id="rId37"/>
    <p:sldId id="437" r:id="rId38"/>
    <p:sldId id="438" r:id="rId39"/>
    <p:sldId id="439" r:id="rId40"/>
    <p:sldId id="450" r:id="rId41"/>
  </p:sldIdLst>
  <p:sldSz cx="12192000" cy="6858000"/>
  <p:notesSz cx="6858000" cy="9144000"/>
  <p:defaultTextStyle>
    <a:defPPr>
      <a:defRPr lang="pl-P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Sekcja domyślna" id="{7733433F-0932-4441-A86D-BBF3C8913537}">
          <p14:sldIdLst>
            <p14:sldId id="410"/>
            <p14:sldId id="425"/>
            <p14:sldId id="412"/>
            <p14:sldId id="423"/>
            <p14:sldId id="426"/>
            <p14:sldId id="424"/>
            <p14:sldId id="413"/>
            <p14:sldId id="414"/>
            <p14:sldId id="415"/>
            <p14:sldId id="416"/>
            <p14:sldId id="417"/>
            <p14:sldId id="418"/>
            <p14:sldId id="419"/>
            <p14:sldId id="420"/>
            <p14:sldId id="421"/>
            <p14:sldId id="422"/>
            <p14:sldId id="441"/>
            <p14:sldId id="442"/>
            <p14:sldId id="443"/>
            <p14:sldId id="444"/>
            <p14:sldId id="445"/>
            <p14:sldId id="446"/>
            <p14:sldId id="447"/>
            <p14:sldId id="448"/>
            <p14:sldId id="427"/>
            <p14:sldId id="428"/>
            <p14:sldId id="451"/>
            <p14:sldId id="440"/>
            <p14:sldId id="429"/>
            <p14:sldId id="430"/>
            <p14:sldId id="431"/>
            <p14:sldId id="432"/>
            <p14:sldId id="433"/>
            <p14:sldId id="434"/>
            <p14:sldId id="436"/>
            <p14:sldId id="435"/>
            <p14:sldId id="437"/>
            <p14:sldId id="438"/>
            <p14:sldId id="439"/>
            <p14:sldId id="45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CC3300"/>
    <a:srgbClr val="6600FF"/>
    <a:srgbClr val="B37333"/>
    <a:srgbClr val="CC00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7" d="100"/>
          <a:sy n="97" d="100"/>
        </p:scale>
        <p:origin x="684" y="78"/>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222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D218D7-2894-4BDE-88D2-A8AC64FFE1D6}" type="datetimeFigureOut">
              <a:rPr lang="pl-PL" smtClean="0"/>
              <a:t>2023-04-28</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8652D8-475F-4DE6-BB76-45472A11B27D}" type="slidenum">
              <a:rPr lang="pl-PL" smtClean="0"/>
              <a:t>‹#›</a:t>
            </a:fld>
            <a:endParaRPr lang="pl-PL"/>
          </a:p>
        </p:txBody>
      </p:sp>
    </p:spTree>
    <p:extLst>
      <p:ext uri="{BB962C8B-B14F-4D97-AF65-F5344CB8AC3E}">
        <p14:creationId xmlns:p14="http://schemas.microsoft.com/office/powerpoint/2010/main" val="48498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685800" y="1143000"/>
            <a:ext cx="5486400" cy="3086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CD8652D8-475F-4DE6-BB76-45472A11B27D}" type="slidenum">
              <a:rPr lang="pl-PL" smtClean="0"/>
              <a:t>28</a:t>
            </a:fld>
            <a:endParaRPr lang="pl-PL"/>
          </a:p>
        </p:txBody>
      </p:sp>
    </p:spTree>
    <p:extLst>
      <p:ext uri="{BB962C8B-B14F-4D97-AF65-F5344CB8AC3E}">
        <p14:creationId xmlns:p14="http://schemas.microsoft.com/office/powerpoint/2010/main" val="3981421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914400" y="2130426"/>
            <a:ext cx="10363200" cy="1470025"/>
          </a:xfrm>
        </p:spPr>
        <p:txBody>
          <a:bodyPr/>
          <a:lstStyle/>
          <a:p>
            <a:r>
              <a:rPr lang="pl-PL"/>
              <a:t>Kliknij, aby edytować styl</a:t>
            </a:r>
          </a:p>
        </p:txBody>
      </p:sp>
      <p:sp>
        <p:nvSpPr>
          <p:cNvPr id="3" name="Podtytuł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l-PL"/>
              <a:t>Kliknij, aby edytować styl wzorca podtytułu</a:t>
            </a:r>
          </a:p>
        </p:txBody>
      </p:sp>
      <p:sp>
        <p:nvSpPr>
          <p:cNvPr id="4" name="Rectangle 4">
            <a:extLst>
              <a:ext uri="{FF2B5EF4-FFF2-40B4-BE49-F238E27FC236}">
                <a16:creationId xmlns:a16="http://schemas.microsoft.com/office/drawing/2014/main" id="{C1C9183F-AF39-3413-D649-06FFE41262F8}"/>
              </a:ext>
            </a:extLst>
          </p:cNvPr>
          <p:cNvSpPr>
            <a:spLocks noGrp="1" noChangeArrowheads="1"/>
          </p:cNvSpPr>
          <p:nvPr>
            <p:ph type="dt" sz="half" idx="10"/>
          </p:nvPr>
        </p:nvSpPr>
        <p:spPr>
          <a:ln/>
        </p:spPr>
        <p:txBody>
          <a:bodyPr/>
          <a:lstStyle>
            <a:lvl1pPr>
              <a:defRPr/>
            </a:lvl1pPr>
          </a:lstStyle>
          <a:p>
            <a:pPr>
              <a:defRPr/>
            </a:pPr>
            <a:endParaRPr lang="pl-PL"/>
          </a:p>
        </p:txBody>
      </p:sp>
      <p:sp>
        <p:nvSpPr>
          <p:cNvPr id="5" name="Rectangle 5">
            <a:extLst>
              <a:ext uri="{FF2B5EF4-FFF2-40B4-BE49-F238E27FC236}">
                <a16:creationId xmlns:a16="http://schemas.microsoft.com/office/drawing/2014/main" id="{0525D0BD-F6B2-E433-5F13-062443567A73}"/>
              </a:ext>
            </a:extLst>
          </p:cNvPr>
          <p:cNvSpPr>
            <a:spLocks noGrp="1" noChangeArrowheads="1"/>
          </p:cNvSpPr>
          <p:nvPr>
            <p:ph type="ftr" sz="quarter" idx="11"/>
          </p:nvPr>
        </p:nvSpPr>
        <p:spPr>
          <a:ln/>
        </p:spPr>
        <p:txBody>
          <a:bodyPr/>
          <a:lstStyle>
            <a:lvl1pPr>
              <a:defRPr/>
            </a:lvl1pPr>
          </a:lstStyle>
          <a:p>
            <a:pPr>
              <a:defRPr/>
            </a:pPr>
            <a:endParaRPr lang="pl-PL"/>
          </a:p>
        </p:txBody>
      </p:sp>
      <p:sp>
        <p:nvSpPr>
          <p:cNvPr id="6" name="Rectangle 6">
            <a:extLst>
              <a:ext uri="{FF2B5EF4-FFF2-40B4-BE49-F238E27FC236}">
                <a16:creationId xmlns:a16="http://schemas.microsoft.com/office/drawing/2014/main" id="{4984F071-2FAB-EA7A-BF8E-350506994CD7}"/>
              </a:ext>
            </a:extLst>
          </p:cNvPr>
          <p:cNvSpPr>
            <a:spLocks noGrp="1" noChangeArrowheads="1"/>
          </p:cNvSpPr>
          <p:nvPr>
            <p:ph type="sldNum" sz="quarter" idx="12"/>
          </p:nvPr>
        </p:nvSpPr>
        <p:spPr>
          <a:ln/>
        </p:spPr>
        <p:txBody>
          <a:bodyPr/>
          <a:lstStyle>
            <a:lvl1pPr>
              <a:defRPr/>
            </a:lvl1pPr>
          </a:lstStyle>
          <a:p>
            <a:pPr>
              <a:defRPr/>
            </a:pPr>
            <a:fld id="{0CA79E24-6CD9-4D2F-97C7-DE589685206D}" type="slidenum">
              <a:rPr lang="pl-PL" altLang="pl-PL"/>
              <a:pPr>
                <a:defRPr/>
              </a:pPr>
              <a:t>‹#›</a:t>
            </a:fld>
            <a:endParaRPr lang="pl-PL" altLang="pl-PL"/>
          </a:p>
        </p:txBody>
      </p:sp>
    </p:spTree>
    <p:extLst>
      <p:ext uri="{BB962C8B-B14F-4D97-AF65-F5344CB8AC3E}">
        <p14:creationId xmlns:p14="http://schemas.microsoft.com/office/powerpoint/2010/main" val="4182167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Rectangle 4">
            <a:extLst>
              <a:ext uri="{FF2B5EF4-FFF2-40B4-BE49-F238E27FC236}">
                <a16:creationId xmlns:a16="http://schemas.microsoft.com/office/drawing/2014/main" id="{8A437BCF-2162-20A1-7AD2-A37AC6F95EDA}"/>
              </a:ext>
            </a:extLst>
          </p:cNvPr>
          <p:cNvSpPr>
            <a:spLocks noGrp="1" noChangeArrowheads="1"/>
          </p:cNvSpPr>
          <p:nvPr>
            <p:ph type="dt" sz="half" idx="10"/>
          </p:nvPr>
        </p:nvSpPr>
        <p:spPr>
          <a:ln/>
        </p:spPr>
        <p:txBody>
          <a:bodyPr/>
          <a:lstStyle>
            <a:lvl1pPr>
              <a:defRPr/>
            </a:lvl1pPr>
          </a:lstStyle>
          <a:p>
            <a:pPr>
              <a:defRPr/>
            </a:pPr>
            <a:endParaRPr lang="pl-PL"/>
          </a:p>
        </p:txBody>
      </p:sp>
      <p:sp>
        <p:nvSpPr>
          <p:cNvPr id="5" name="Rectangle 5">
            <a:extLst>
              <a:ext uri="{FF2B5EF4-FFF2-40B4-BE49-F238E27FC236}">
                <a16:creationId xmlns:a16="http://schemas.microsoft.com/office/drawing/2014/main" id="{82E28A96-E3FD-22C7-413E-7C515880085B}"/>
              </a:ext>
            </a:extLst>
          </p:cNvPr>
          <p:cNvSpPr>
            <a:spLocks noGrp="1" noChangeArrowheads="1"/>
          </p:cNvSpPr>
          <p:nvPr>
            <p:ph type="ftr" sz="quarter" idx="11"/>
          </p:nvPr>
        </p:nvSpPr>
        <p:spPr>
          <a:ln/>
        </p:spPr>
        <p:txBody>
          <a:bodyPr/>
          <a:lstStyle>
            <a:lvl1pPr>
              <a:defRPr/>
            </a:lvl1pPr>
          </a:lstStyle>
          <a:p>
            <a:pPr>
              <a:defRPr/>
            </a:pPr>
            <a:endParaRPr lang="pl-PL"/>
          </a:p>
        </p:txBody>
      </p:sp>
      <p:sp>
        <p:nvSpPr>
          <p:cNvPr id="6" name="Rectangle 6">
            <a:extLst>
              <a:ext uri="{FF2B5EF4-FFF2-40B4-BE49-F238E27FC236}">
                <a16:creationId xmlns:a16="http://schemas.microsoft.com/office/drawing/2014/main" id="{28799069-4B7D-675A-8217-817E9583A703}"/>
              </a:ext>
            </a:extLst>
          </p:cNvPr>
          <p:cNvSpPr>
            <a:spLocks noGrp="1" noChangeArrowheads="1"/>
          </p:cNvSpPr>
          <p:nvPr>
            <p:ph type="sldNum" sz="quarter" idx="12"/>
          </p:nvPr>
        </p:nvSpPr>
        <p:spPr>
          <a:ln/>
        </p:spPr>
        <p:txBody>
          <a:bodyPr/>
          <a:lstStyle>
            <a:lvl1pPr>
              <a:defRPr/>
            </a:lvl1pPr>
          </a:lstStyle>
          <a:p>
            <a:pPr>
              <a:defRPr/>
            </a:pPr>
            <a:fld id="{D83C1512-7ED0-4479-8015-BA75AA377212}" type="slidenum">
              <a:rPr lang="pl-PL" altLang="pl-PL"/>
              <a:pPr>
                <a:defRPr/>
              </a:pPr>
              <a:t>‹#›</a:t>
            </a:fld>
            <a:endParaRPr lang="pl-PL" altLang="pl-PL"/>
          </a:p>
        </p:txBody>
      </p:sp>
    </p:spTree>
    <p:extLst>
      <p:ext uri="{BB962C8B-B14F-4D97-AF65-F5344CB8AC3E}">
        <p14:creationId xmlns:p14="http://schemas.microsoft.com/office/powerpoint/2010/main" val="1492630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63084" y="4406901"/>
            <a:ext cx="10363200" cy="1362075"/>
          </a:xfr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Kliknij, aby edytować style wzorca tekstu</a:t>
            </a:r>
          </a:p>
        </p:txBody>
      </p:sp>
      <p:sp>
        <p:nvSpPr>
          <p:cNvPr id="4" name="Rectangle 4">
            <a:extLst>
              <a:ext uri="{FF2B5EF4-FFF2-40B4-BE49-F238E27FC236}">
                <a16:creationId xmlns:a16="http://schemas.microsoft.com/office/drawing/2014/main" id="{A17E2E96-8D6F-5F0E-56F2-D20A90D6C4E3}"/>
              </a:ext>
            </a:extLst>
          </p:cNvPr>
          <p:cNvSpPr>
            <a:spLocks noGrp="1" noChangeArrowheads="1"/>
          </p:cNvSpPr>
          <p:nvPr>
            <p:ph type="dt" sz="half" idx="10"/>
          </p:nvPr>
        </p:nvSpPr>
        <p:spPr>
          <a:ln/>
        </p:spPr>
        <p:txBody>
          <a:bodyPr/>
          <a:lstStyle>
            <a:lvl1pPr>
              <a:defRPr/>
            </a:lvl1pPr>
          </a:lstStyle>
          <a:p>
            <a:pPr>
              <a:defRPr/>
            </a:pPr>
            <a:endParaRPr lang="pl-PL"/>
          </a:p>
        </p:txBody>
      </p:sp>
      <p:sp>
        <p:nvSpPr>
          <p:cNvPr id="5" name="Rectangle 5">
            <a:extLst>
              <a:ext uri="{FF2B5EF4-FFF2-40B4-BE49-F238E27FC236}">
                <a16:creationId xmlns:a16="http://schemas.microsoft.com/office/drawing/2014/main" id="{CA7A5BEC-AC1F-BC61-4507-AEC512F379FE}"/>
              </a:ext>
            </a:extLst>
          </p:cNvPr>
          <p:cNvSpPr>
            <a:spLocks noGrp="1" noChangeArrowheads="1"/>
          </p:cNvSpPr>
          <p:nvPr>
            <p:ph type="ftr" sz="quarter" idx="11"/>
          </p:nvPr>
        </p:nvSpPr>
        <p:spPr>
          <a:ln/>
        </p:spPr>
        <p:txBody>
          <a:bodyPr/>
          <a:lstStyle>
            <a:lvl1pPr>
              <a:defRPr/>
            </a:lvl1pPr>
          </a:lstStyle>
          <a:p>
            <a:pPr>
              <a:defRPr/>
            </a:pPr>
            <a:endParaRPr lang="pl-PL"/>
          </a:p>
        </p:txBody>
      </p:sp>
      <p:sp>
        <p:nvSpPr>
          <p:cNvPr id="6" name="Rectangle 6">
            <a:extLst>
              <a:ext uri="{FF2B5EF4-FFF2-40B4-BE49-F238E27FC236}">
                <a16:creationId xmlns:a16="http://schemas.microsoft.com/office/drawing/2014/main" id="{58BFD335-EEC0-15A4-3F89-DC1F4B73663B}"/>
              </a:ext>
            </a:extLst>
          </p:cNvPr>
          <p:cNvSpPr>
            <a:spLocks noGrp="1" noChangeArrowheads="1"/>
          </p:cNvSpPr>
          <p:nvPr>
            <p:ph type="sldNum" sz="quarter" idx="12"/>
          </p:nvPr>
        </p:nvSpPr>
        <p:spPr>
          <a:ln/>
        </p:spPr>
        <p:txBody>
          <a:bodyPr/>
          <a:lstStyle>
            <a:lvl1pPr>
              <a:defRPr/>
            </a:lvl1pPr>
          </a:lstStyle>
          <a:p>
            <a:pPr>
              <a:defRPr/>
            </a:pPr>
            <a:fld id="{31241932-23D7-46EE-ACFA-0B951DF5796B}" type="slidenum">
              <a:rPr lang="pl-PL" altLang="pl-PL"/>
              <a:pPr>
                <a:defRPr/>
              </a:pPr>
              <a:t>‹#›</a:t>
            </a:fld>
            <a:endParaRPr lang="pl-PL" altLang="pl-PL"/>
          </a:p>
        </p:txBody>
      </p:sp>
    </p:spTree>
    <p:extLst>
      <p:ext uri="{BB962C8B-B14F-4D97-AF65-F5344CB8AC3E}">
        <p14:creationId xmlns:p14="http://schemas.microsoft.com/office/powerpoint/2010/main" val="1422387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Rectangle 4">
            <a:extLst>
              <a:ext uri="{FF2B5EF4-FFF2-40B4-BE49-F238E27FC236}">
                <a16:creationId xmlns:a16="http://schemas.microsoft.com/office/drawing/2014/main" id="{C348E0C5-4E5B-7326-55CA-391840D816B1}"/>
              </a:ext>
            </a:extLst>
          </p:cNvPr>
          <p:cNvSpPr>
            <a:spLocks noGrp="1" noChangeArrowheads="1"/>
          </p:cNvSpPr>
          <p:nvPr>
            <p:ph type="dt" sz="half" idx="10"/>
          </p:nvPr>
        </p:nvSpPr>
        <p:spPr>
          <a:ln/>
        </p:spPr>
        <p:txBody>
          <a:bodyPr/>
          <a:lstStyle>
            <a:lvl1pPr>
              <a:defRPr/>
            </a:lvl1pPr>
          </a:lstStyle>
          <a:p>
            <a:pPr>
              <a:defRPr/>
            </a:pPr>
            <a:endParaRPr lang="pl-PL"/>
          </a:p>
        </p:txBody>
      </p:sp>
      <p:sp>
        <p:nvSpPr>
          <p:cNvPr id="6" name="Rectangle 5">
            <a:extLst>
              <a:ext uri="{FF2B5EF4-FFF2-40B4-BE49-F238E27FC236}">
                <a16:creationId xmlns:a16="http://schemas.microsoft.com/office/drawing/2014/main" id="{30AA7608-2076-80E8-3449-5CC9826DDEBF}"/>
              </a:ext>
            </a:extLst>
          </p:cNvPr>
          <p:cNvSpPr>
            <a:spLocks noGrp="1" noChangeArrowheads="1"/>
          </p:cNvSpPr>
          <p:nvPr>
            <p:ph type="ftr" sz="quarter" idx="11"/>
          </p:nvPr>
        </p:nvSpPr>
        <p:spPr>
          <a:ln/>
        </p:spPr>
        <p:txBody>
          <a:bodyPr/>
          <a:lstStyle>
            <a:lvl1pPr>
              <a:defRPr/>
            </a:lvl1pPr>
          </a:lstStyle>
          <a:p>
            <a:pPr>
              <a:defRPr/>
            </a:pPr>
            <a:endParaRPr lang="pl-PL"/>
          </a:p>
        </p:txBody>
      </p:sp>
      <p:sp>
        <p:nvSpPr>
          <p:cNvPr id="7" name="Rectangle 6">
            <a:extLst>
              <a:ext uri="{FF2B5EF4-FFF2-40B4-BE49-F238E27FC236}">
                <a16:creationId xmlns:a16="http://schemas.microsoft.com/office/drawing/2014/main" id="{47700B8E-CDBF-FA6F-401E-CD0E7FAF892F}"/>
              </a:ext>
            </a:extLst>
          </p:cNvPr>
          <p:cNvSpPr>
            <a:spLocks noGrp="1" noChangeArrowheads="1"/>
          </p:cNvSpPr>
          <p:nvPr>
            <p:ph type="sldNum" sz="quarter" idx="12"/>
          </p:nvPr>
        </p:nvSpPr>
        <p:spPr>
          <a:ln/>
        </p:spPr>
        <p:txBody>
          <a:bodyPr/>
          <a:lstStyle>
            <a:lvl1pPr>
              <a:defRPr/>
            </a:lvl1pPr>
          </a:lstStyle>
          <a:p>
            <a:pPr>
              <a:defRPr/>
            </a:pPr>
            <a:fld id="{400BB967-A1A3-43B9-800C-4B31787E116E}" type="slidenum">
              <a:rPr lang="pl-PL" altLang="pl-PL"/>
              <a:pPr>
                <a:defRPr/>
              </a:pPr>
              <a:t>‹#›</a:t>
            </a:fld>
            <a:endParaRPr lang="pl-PL" altLang="pl-PL"/>
          </a:p>
        </p:txBody>
      </p:sp>
    </p:spTree>
    <p:extLst>
      <p:ext uri="{BB962C8B-B14F-4D97-AF65-F5344CB8AC3E}">
        <p14:creationId xmlns:p14="http://schemas.microsoft.com/office/powerpoint/2010/main" val="1345925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Rectangle 4">
            <a:extLst>
              <a:ext uri="{FF2B5EF4-FFF2-40B4-BE49-F238E27FC236}">
                <a16:creationId xmlns:a16="http://schemas.microsoft.com/office/drawing/2014/main" id="{1F0CE9EE-3833-ECD9-764D-8B3FF5381F79}"/>
              </a:ext>
            </a:extLst>
          </p:cNvPr>
          <p:cNvSpPr>
            <a:spLocks noGrp="1" noChangeArrowheads="1"/>
          </p:cNvSpPr>
          <p:nvPr>
            <p:ph type="dt" sz="half" idx="10"/>
          </p:nvPr>
        </p:nvSpPr>
        <p:spPr>
          <a:ln/>
        </p:spPr>
        <p:txBody>
          <a:bodyPr/>
          <a:lstStyle>
            <a:lvl1pPr>
              <a:defRPr/>
            </a:lvl1pPr>
          </a:lstStyle>
          <a:p>
            <a:pPr>
              <a:defRPr/>
            </a:pPr>
            <a:endParaRPr lang="pl-PL"/>
          </a:p>
        </p:txBody>
      </p:sp>
      <p:sp>
        <p:nvSpPr>
          <p:cNvPr id="8" name="Rectangle 5">
            <a:extLst>
              <a:ext uri="{FF2B5EF4-FFF2-40B4-BE49-F238E27FC236}">
                <a16:creationId xmlns:a16="http://schemas.microsoft.com/office/drawing/2014/main" id="{D1FF9948-7C7F-EE91-687A-0C7C7EC022F5}"/>
              </a:ext>
            </a:extLst>
          </p:cNvPr>
          <p:cNvSpPr>
            <a:spLocks noGrp="1" noChangeArrowheads="1"/>
          </p:cNvSpPr>
          <p:nvPr>
            <p:ph type="ftr" sz="quarter" idx="11"/>
          </p:nvPr>
        </p:nvSpPr>
        <p:spPr>
          <a:ln/>
        </p:spPr>
        <p:txBody>
          <a:bodyPr/>
          <a:lstStyle>
            <a:lvl1pPr>
              <a:defRPr/>
            </a:lvl1pPr>
          </a:lstStyle>
          <a:p>
            <a:pPr>
              <a:defRPr/>
            </a:pPr>
            <a:endParaRPr lang="pl-PL"/>
          </a:p>
        </p:txBody>
      </p:sp>
      <p:sp>
        <p:nvSpPr>
          <p:cNvPr id="9" name="Rectangle 6">
            <a:extLst>
              <a:ext uri="{FF2B5EF4-FFF2-40B4-BE49-F238E27FC236}">
                <a16:creationId xmlns:a16="http://schemas.microsoft.com/office/drawing/2014/main" id="{43ACB93F-B5C4-7B11-778A-28AA2A31F735}"/>
              </a:ext>
            </a:extLst>
          </p:cNvPr>
          <p:cNvSpPr>
            <a:spLocks noGrp="1" noChangeArrowheads="1"/>
          </p:cNvSpPr>
          <p:nvPr>
            <p:ph type="sldNum" sz="quarter" idx="12"/>
          </p:nvPr>
        </p:nvSpPr>
        <p:spPr>
          <a:ln/>
        </p:spPr>
        <p:txBody>
          <a:bodyPr/>
          <a:lstStyle>
            <a:lvl1pPr>
              <a:defRPr/>
            </a:lvl1pPr>
          </a:lstStyle>
          <a:p>
            <a:pPr>
              <a:defRPr/>
            </a:pPr>
            <a:fld id="{C69C7334-4DF1-4253-858B-56F35DEA5795}" type="slidenum">
              <a:rPr lang="pl-PL" altLang="pl-PL"/>
              <a:pPr>
                <a:defRPr/>
              </a:pPr>
              <a:t>‹#›</a:t>
            </a:fld>
            <a:endParaRPr lang="pl-PL" altLang="pl-PL"/>
          </a:p>
        </p:txBody>
      </p:sp>
    </p:spTree>
    <p:extLst>
      <p:ext uri="{BB962C8B-B14F-4D97-AF65-F5344CB8AC3E}">
        <p14:creationId xmlns:p14="http://schemas.microsoft.com/office/powerpoint/2010/main" val="827911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Rectangle 4">
            <a:extLst>
              <a:ext uri="{FF2B5EF4-FFF2-40B4-BE49-F238E27FC236}">
                <a16:creationId xmlns:a16="http://schemas.microsoft.com/office/drawing/2014/main" id="{5A39210A-7B0C-E2FD-1FE2-E8D3A3274004}"/>
              </a:ext>
            </a:extLst>
          </p:cNvPr>
          <p:cNvSpPr>
            <a:spLocks noGrp="1" noChangeArrowheads="1"/>
          </p:cNvSpPr>
          <p:nvPr>
            <p:ph type="dt" sz="half" idx="10"/>
          </p:nvPr>
        </p:nvSpPr>
        <p:spPr>
          <a:ln/>
        </p:spPr>
        <p:txBody>
          <a:bodyPr/>
          <a:lstStyle>
            <a:lvl1pPr>
              <a:defRPr/>
            </a:lvl1pPr>
          </a:lstStyle>
          <a:p>
            <a:pPr>
              <a:defRPr/>
            </a:pPr>
            <a:endParaRPr lang="pl-PL"/>
          </a:p>
        </p:txBody>
      </p:sp>
      <p:sp>
        <p:nvSpPr>
          <p:cNvPr id="4" name="Rectangle 5">
            <a:extLst>
              <a:ext uri="{FF2B5EF4-FFF2-40B4-BE49-F238E27FC236}">
                <a16:creationId xmlns:a16="http://schemas.microsoft.com/office/drawing/2014/main" id="{EA714958-DEC3-CF34-9517-DC8120D4E6D7}"/>
              </a:ext>
            </a:extLst>
          </p:cNvPr>
          <p:cNvSpPr>
            <a:spLocks noGrp="1" noChangeArrowheads="1"/>
          </p:cNvSpPr>
          <p:nvPr>
            <p:ph type="ftr" sz="quarter" idx="11"/>
          </p:nvPr>
        </p:nvSpPr>
        <p:spPr>
          <a:ln/>
        </p:spPr>
        <p:txBody>
          <a:bodyPr/>
          <a:lstStyle>
            <a:lvl1pPr>
              <a:defRPr/>
            </a:lvl1pPr>
          </a:lstStyle>
          <a:p>
            <a:pPr>
              <a:defRPr/>
            </a:pPr>
            <a:endParaRPr lang="pl-PL"/>
          </a:p>
        </p:txBody>
      </p:sp>
      <p:sp>
        <p:nvSpPr>
          <p:cNvPr id="5" name="Rectangle 6">
            <a:extLst>
              <a:ext uri="{FF2B5EF4-FFF2-40B4-BE49-F238E27FC236}">
                <a16:creationId xmlns:a16="http://schemas.microsoft.com/office/drawing/2014/main" id="{07C8DBD8-00CE-EF20-7CC3-20BE37CEC417}"/>
              </a:ext>
            </a:extLst>
          </p:cNvPr>
          <p:cNvSpPr>
            <a:spLocks noGrp="1" noChangeArrowheads="1"/>
          </p:cNvSpPr>
          <p:nvPr>
            <p:ph type="sldNum" sz="quarter" idx="12"/>
          </p:nvPr>
        </p:nvSpPr>
        <p:spPr>
          <a:ln/>
        </p:spPr>
        <p:txBody>
          <a:bodyPr/>
          <a:lstStyle>
            <a:lvl1pPr>
              <a:defRPr/>
            </a:lvl1pPr>
          </a:lstStyle>
          <a:p>
            <a:pPr>
              <a:defRPr/>
            </a:pPr>
            <a:fld id="{03260416-88B1-4B1D-A37E-E00073CE1897}" type="slidenum">
              <a:rPr lang="pl-PL" altLang="pl-PL"/>
              <a:pPr>
                <a:defRPr/>
              </a:pPr>
              <a:t>‹#›</a:t>
            </a:fld>
            <a:endParaRPr lang="pl-PL" altLang="pl-PL"/>
          </a:p>
        </p:txBody>
      </p:sp>
    </p:spTree>
    <p:extLst>
      <p:ext uri="{BB962C8B-B14F-4D97-AF65-F5344CB8AC3E}">
        <p14:creationId xmlns:p14="http://schemas.microsoft.com/office/powerpoint/2010/main" val="412418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ACEAA3D-D500-58BD-13B3-AB36FA4255C6}"/>
              </a:ext>
            </a:extLst>
          </p:cNvPr>
          <p:cNvSpPr>
            <a:spLocks noGrp="1" noChangeArrowheads="1"/>
          </p:cNvSpPr>
          <p:nvPr>
            <p:ph type="dt" sz="half" idx="10"/>
          </p:nvPr>
        </p:nvSpPr>
        <p:spPr>
          <a:ln/>
        </p:spPr>
        <p:txBody>
          <a:bodyPr/>
          <a:lstStyle>
            <a:lvl1pPr>
              <a:defRPr/>
            </a:lvl1pPr>
          </a:lstStyle>
          <a:p>
            <a:pPr>
              <a:defRPr/>
            </a:pPr>
            <a:endParaRPr lang="pl-PL"/>
          </a:p>
        </p:txBody>
      </p:sp>
      <p:sp>
        <p:nvSpPr>
          <p:cNvPr id="3" name="Rectangle 5">
            <a:extLst>
              <a:ext uri="{FF2B5EF4-FFF2-40B4-BE49-F238E27FC236}">
                <a16:creationId xmlns:a16="http://schemas.microsoft.com/office/drawing/2014/main" id="{49FCA1B5-4A7C-A110-1A47-6AF382A34905}"/>
              </a:ext>
            </a:extLst>
          </p:cNvPr>
          <p:cNvSpPr>
            <a:spLocks noGrp="1" noChangeArrowheads="1"/>
          </p:cNvSpPr>
          <p:nvPr>
            <p:ph type="ftr" sz="quarter" idx="11"/>
          </p:nvPr>
        </p:nvSpPr>
        <p:spPr>
          <a:ln/>
        </p:spPr>
        <p:txBody>
          <a:bodyPr/>
          <a:lstStyle>
            <a:lvl1pPr>
              <a:defRPr/>
            </a:lvl1pPr>
          </a:lstStyle>
          <a:p>
            <a:pPr>
              <a:defRPr/>
            </a:pPr>
            <a:endParaRPr lang="pl-PL"/>
          </a:p>
        </p:txBody>
      </p:sp>
      <p:sp>
        <p:nvSpPr>
          <p:cNvPr id="4" name="Rectangle 6">
            <a:extLst>
              <a:ext uri="{FF2B5EF4-FFF2-40B4-BE49-F238E27FC236}">
                <a16:creationId xmlns:a16="http://schemas.microsoft.com/office/drawing/2014/main" id="{A098465A-9F3B-56AE-A0B6-C6AD416E8C97}"/>
              </a:ext>
            </a:extLst>
          </p:cNvPr>
          <p:cNvSpPr>
            <a:spLocks noGrp="1" noChangeArrowheads="1"/>
          </p:cNvSpPr>
          <p:nvPr>
            <p:ph type="sldNum" sz="quarter" idx="12"/>
          </p:nvPr>
        </p:nvSpPr>
        <p:spPr>
          <a:ln/>
        </p:spPr>
        <p:txBody>
          <a:bodyPr/>
          <a:lstStyle>
            <a:lvl1pPr>
              <a:defRPr/>
            </a:lvl1pPr>
          </a:lstStyle>
          <a:p>
            <a:pPr>
              <a:defRPr/>
            </a:pPr>
            <a:fld id="{2AFF177F-3085-4025-8F7A-1AA050426C19}" type="slidenum">
              <a:rPr lang="pl-PL" altLang="pl-PL"/>
              <a:pPr>
                <a:defRPr/>
              </a:pPr>
              <a:t>‹#›</a:t>
            </a:fld>
            <a:endParaRPr lang="pl-PL" altLang="pl-PL"/>
          </a:p>
        </p:txBody>
      </p:sp>
    </p:spTree>
    <p:extLst>
      <p:ext uri="{BB962C8B-B14F-4D97-AF65-F5344CB8AC3E}">
        <p14:creationId xmlns:p14="http://schemas.microsoft.com/office/powerpoint/2010/main" val="2852863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9601" y="273050"/>
            <a:ext cx="4011084" cy="1162050"/>
          </a:xfrm>
        </p:spPr>
        <p:txBody>
          <a:bodyPr anchor="b"/>
          <a:lstStyle>
            <a:lvl1pPr algn="l">
              <a:defRPr sz="2000" b="1"/>
            </a:lvl1pPr>
          </a:lstStyle>
          <a:p>
            <a:r>
              <a:rPr lang="pl-PL"/>
              <a:t>Kliknij, aby edytować styl</a:t>
            </a:r>
          </a:p>
        </p:txBody>
      </p:sp>
      <p:sp>
        <p:nvSpPr>
          <p:cNvPr id="3" name="Symbol zastępczy zawartości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Rectangle 4">
            <a:extLst>
              <a:ext uri="{FF2B5EF4-FFF2-40B4-BE49-F238E27FC236}">
                <a16:creationId xmlns:a16="http://schemas.microsoft.com/office/drawing/2014/main" id="{E1AFB311-EACD-4822-47C0-EC391607F221}"/>
              </a:ext>
            </a:extLst>
          </p:cNvPr>
          <p:cNvSpPr>
            <a:spLocks noGrp="1" noChangeArrowheads="1"/>
          </p:cNvSpPr>
          <p:nvPr>
            <p:ph type="dt" sz="half" idx="10"/>
          </p:nvPr>
        </p:nvSpPr>
        <p:spPr>
          <a:ln/>
        </p:spPr>
        <p:txBody>
          <a:bodyPr/>
          <a:lstStyle>
            <a:lvl1pPr>
              <a:defRPr/>
            </a:lvl1pPr>
          </a:lstStyle>
          <a:p>
            <a:pPr>
              <a:defRPr/>
            </a:pPr>
            <a:endParaRPr lang="pl-PL"/>
          </a:p>
        </p:txBody>
      </p:sp>
      <p:sp>
        <p:nvSpPr>
          <p:cNvPr id="6" name="Rectangle 5">
            <a:extLst>
              <a:ext uri="{FF2B5EF4-FFF2-40B4-BE49-F238E27FC236}">
                <a16:creationId xmlns:a16="http://schemas.microsoft.com/office/drawing/2014/main" id="{F1E7EB9E-5E8E-5BF3-B46E-D2BDA0E9C815}"/>
              </a:ext>
            </a:extLst>
          </p:cNvPr>
          <p:cNvSpPr>
            <a:spLocks noGrp="1" noChangeArrowheads="1"/>
          </p:cNvSpPr>
          <p:nvPr>
            <p:ph type="ftr" sz="quarter" idx="11"/>
          </p:nvPr>
        </p:nvSpPr>
        <p:spPr>
          <a:ln/>
        </p:spPr>
        <p:txBody>
          <a:bodyPr/>
          <a:lstStyle>
            <a:lvl1pPr>
              <a:defRPr/>
            </a:lvl1pPr>
          </a:lstStyle>
          <a:p>
            <a:pPr>
              <a:defRPr/>
            </a:pPr>
            <a:endParaRPr lang="pl-PL"/>
          </a:p>
        </p:txBody>
      </p:sp>
      <p:sp>
        <p:nvSpPr>
          <p:cNvPr id="7" name="Rectangle 6">
            <a:extLst>
              <a:ext uri="{FF2B5EF4-FFF2-40B4-BE49-F238E27FC236}">
                <a16:creationId xmlns:a16="http://schemas.microsoft.com/office/drawing/2014/main" id="{131BF76D-01FB-1706-A464-03F90F67E6A7}"/>
              </a:ext>
            </a:extLst>
          </p:cNvPr>
          <p:cNvSpPr>
            <a:spLocks noGrp="1" noChangeArrowheads="1"/>
          </p:cNvSpPr>
          <p:nvPr>
            <p:ph type="sldNum" sz="quarter" idx="12"/>
          </p:nvPr>
        </p:nvSpPr>
        <p:spPr>
          <a:ln/>
        </p:spPr>
        <p:txBody>
          <a:bodyPr/>
          <a:lstStyle>
            <a:lvl1pPr>
              <a:defRPr/>
            </a:lvl1pPr>
          </a:lstStyle>
          <a:p>
            <a:pPr>
              <a:defRPr/>
            </a:pPr>
            <a:fld id="{4C472270-F02C-4F83-8392-379C4999A95C}" type="slidenum">
              <a:rPr lang="pl-PL" altLang="pl-PL"/>
              <a:pPr>
                <a:defRPr/>
              </a:pPr>
              <a:t>‹#›</a:t>
            </a:fld>
            <a:endParaRPr lang="pl-PL" altLang="pl-PL"/>
          </a:p>
        </p:txBody>
      </p:sp>
    </p:spTree>
    <p:extLst>
      <p:ext uri="{BB962C8B-B14F-4D97-AF65-F5344CB8AC3E}">
        <p14:creationId xmlns:p14="http://schemas.microsoft.com/office/powerpoint/2010/main" val="2385097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89717" y="4800600"/>
            <a:ext cx="7315200" cy="566738"/>
          </a:xfrm>
        </p:spPr>
        <p:txBody>
          <a:bodyPr anchor="b"/>
          <a:lstStyle>
            <a:lvl1pPr algn="l">
              <a:defRPr sz="2000" b="1"/>
            </a:lvl1pPr>
          </a:lstStyle>
          <a:p>
            <a:r>
              <a:rPr lang="pl-PL"/>
              <a:t>Kliknij, aby edytować styl</a:t>
            </a:r>
          </a:p>
        </p:txBody>
      </p:sp>
      <p:sp>
        <p:nvSpPr>
          <p:cNvPr id="3" name="Symbol zastępczy obraz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a:p>
        </p:txBody>
      </p:sp>
      <p:sp>
        <p:nvSpPr>
          <p:cNvPr id="4" name="Symbol zastępczy tekst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Rectangle 4">
            <a:extLst>
              <a:ext uri="{FF2B5EF4-FFF2-40B4-BE49-F238E27FC236}">
                <a16:creationId xmlns:a16="http://schemas.microsoft.com/office/drawing/2014/main" id="{F81911B6-194C-1B05-39BA-A1C356516982}"/>
              </a:ext>
            </a:extLst>
          </p:cNvPr>
          <p:cNvSpPr>
            <a:spLocks noGrp="1" noChangeArrowheads="1"/>
          </p:cNvSpPr>
          <p:nvPr>
            <p:ph type="dt" sz="half" idx="10"/>
          </p:nvPr>
        </p:nvSpPr>
        <p:spPr>
          <a:ln/>
        </p:spPr>
        <p:txBody>
          <a:bodyPr/>
          <a:lstStyle>
            <a:lvl1pPr>
              <a:defRPr/>
            </a:lvl1pPr>
          </a:lstStyle>
          <a:p>
            <a:pPr>
              <a:defRPr/>
            </a:pPr>
            <a:endParaRPr lang="pl-PL"/>
          </a:p>
        </p:txBody>
      </p:sp>
      <p:sp>
        <p:nvSpPr>
          <p:cNvPr id="6" name="Rectangle 5">
            <a:extLst>
              <a:ext uri="{FF2B5EF4-FFF2-40B4-BE49-F238E27FC236}">
                <a16:creationId xmlns:a16="http://schemas.microsoft.com/office/drawing/2014/main" id="{200CC158-02AC-E1D8-AB49-FC55FB289009}"/>
              </a:ext>
            </a:extLst>
          </p:cNvPr>
          <p:cNvSpPr>
            <a:spLocks noGrp="1" noChangeArrowheads="1"/>
          </p:cNvSpPr>
          <p:nvPr>
            <p:ph type="ftr" sz="quarter" idx="11"/>
          </p:nvPr>
        </p:nvSpPr>
        <p:spPr>
          <a:ln/>
        </p:spPr>
        <p:txBody>
          <a:bodyPr/>
          <a:lstStyle>
            <a:lvl1pPr>
              <a:defRPr/>
            </a:lvl1pPr>
          </a:lstStyle>
          <a:p>
            <a:pPr>
              <a:defRPr/>
            </a:pPr>
            <a:endParaRPr lang="pl-PL"/>
          </a:p>
        </p:txBody>
      </p:sp>
      <p:sp>
        <p:nvSpPr>
          <p:cNvPr id="7" name="Rectangle 6">
            <a:extLst>
              <a:ext uri="{FF2B5EF4-FFF2-40B4-BE49-F238E27FC236}">
                <a16:creationId xmlns:a16="http://schemas.microsoft.com/office/drawing/2014/main" id="{68D53570-88C5-4924-406A-25581EEB5042}"/>
              </a:ext>
            </a:extLst>
          </p:cNvPr>
          <p:cNvSpPr>
            <a:spLocks noGrp="1" noChangeArrowheads="1"/>
          </p:cNvSpPr>
          <p:nvPr>
            <p:ph type="sldNum" sz="quarter" idx="12"/>
          </p:nvPr>
        </p:nvSpPr>
        <p:spPr>
          <a:ln/>
        </p:spPr>
        <p:txBody>
          <a:bodyPr/>
          <a:lstStyle>
            <a:lvl1pPr>
              <a:defRPr/>
            </a:lvl1pPr>
          </a:lstStyle>
          <a:p>
            <a:pPr>
              <a:defRPr/>
            </a:pPr>
            <a:fld id="{37D957C6-5DAB-409B-8949-F60F0657E7FE}" type="slidenum">
              <a:rPr lang="pl-PL" altLang="pl-PL"/>
              <a:pPr>
                <a:defRPr/>
              </a:pPr>
              <a:t>‹#›</a:t>
            </a:fld>
            <a:endParaRPr lang="pl-PL" altLang="pl-PL"/>
          </a:p>
        </p:txBody>
      </p:sp>
    </p:spTree>
    <p:extLst>
      <p:ext uri="{BB962C8B-B14F-4D97-AF65-F5344CB8AC3E}">
        <p14:creationId xmlns:p14="http://schemas.microsoft.com/office/powerpoint/2010/main" val="952316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Rectangle 4">
            <a:extLst>
              <a:ext uri="{FF2B5EF4-FFF2-40B4-BE49-F238E27FC236}">
                <a16:creationId xmlns:a16="http://schemas.microsoft.com/office/drawing/2014/main" id="{904673F7-29B0-8E2A-FC9D-A2F90E454E4B}"/>
              </a:ext>
            </a:extLst>
          </p:cNvPr>
          <p:cNvSpPr>
            <a:spLocks noGrp="1" noChangeArrowheads="1"/>
          </p:cNvSpPr>
          <p:nvPr>
            <p:ph type="dt" sz="half" idx="10"/>
          </p:nvPr>
        </p:nvSpPr>
        <p:spPr>
          <a:ln/>
        </p:spPr>
        <p:txBody>
          <a:bodyPr/>
          <a:lstStyle>
            <a:lvl1pPr>
              <a:defRPr/>
            </a:lvl1pPr>
          </a:lstStyle>
          <a:p>
            <a:pPr>
              <a:defRPr/>
            </a:pPr>
            <a:endParaRPr lang="pl-PL"/>
          </a:p>
        </p:txBody>
      </p:sp>
      <p:sp>
        <p:nvSpPr>
          <p:cNvPr id="5" name="Rectangle 5">
            <a:extLst>
              <a:ext uri="{FF2B5EF4-FFF2-40B4-BE49-F238E27FC236}">
                <a16:creationId xmlns:a16="http://schemas.microsoft.com/office/drawing/2014/main" id="{CDE1F6F8-234F-AF76-B0F9-EDD455D65EC0}"/>
              </a:ext>
            </a:extLst>
          </p:cNvPr>
          <p:cNvSpPr>
            <a:spLocks noGrp="1" noChangeArrowheads="1"/>
          </p:cNvSpPr>
          <p:nvPr>
            <p:ph type="ftr" sz="quarter" idx="11"/>
          </p:nvPr>
        </p:nvSpPr>
        <p:spPr>
          <a:ln/>
        </p:spPr>
        <p:txBody>
          <a:bodyPr/>
          <a:lstStyle>
            <a:lvl1pPr>
              <a:defRPr/>
            </a:lvl1pPr>
          </a:lstStyle>
          <a:p>
            <a:pPr>
              <a:defRPr/>
            </a:pPr>
            <a:endParaRPr lang="pl-PL"/>
          </a:p>
        </p:txBody>
      </p:sp>
      <p:sp>
        <p:nvSpPr>
          <p:cNvPr id="6" name="Rectangle 6">
            <a:extLst>
              <a:ext uri="{FF2B5EF4-FFF2-40B4-BE49-F238E27FC236}">
                <a16:creationId xmlns:a16="http://schemas.microsoft.com/office/drawing/2014/main" id="{75CF7B69-A04C-5297-B59E-BCF1C348620D}"/>
              </a:ext>
            </a:extLst>
          </p:cNvPr>
          <p:cNvSpPr>
            <a:spLocks noGrp="1" noChangeArrowheads="1"/>
          </p:cNvSpPr>
          <p:nvPr>
            <p:ph type="sldNum" sz="quarter" idx="12"/>
          </p:nvPr>
        </p:nvSpPr>
        <p:spPr>
          <a:ln/>
        </p:spPr>
        <p:txBody>
          <a:bodyPr/>
          <a:lstStyle>
            <a:lvl1pPr>
              <a:defRPr/>
            </a:lvl1pPr>
          </a:lstStyle>
          <a:p>
            <a:pPr>
              <a:defRPr/>
            </a:pPr>
            <a:fld id="{C3806329-E34A-41C4-905E-C150F47CF91E}" type="slidenum">
              <a:rPr lang="pl-PL" altLang="pl-PL"/>
              <a:pPr>
                <a:defRPr/>
              </a:pPr>
              <a:t>‹#›</a:t>
            </a:fld>
            <a:endParaRPr lang="pl-PL" altLang="pl-PL"/>
          </a:p>
        </p:txBody>
      </p:sp>
    </p:spTree>
    <p:extLst>
      <p:ext uri="{BB962C8B-B14F-4D97-AF65-F5344CB8AC3E}">
        <p14:creationId xmlns:p14="http://schemas.microsoft.com/office/powerpoint/2010/main" val="1907072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274639"/>
            <a:ext cx="2743200" cy="585152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609600" y="274639"/>
            <a:ext cx="8026400" cy="58515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Rectangle 4">
            <a:extLst>
              <a:ext uri="{FF2B5EF4-FFF2-40B4-BE49-F238E27FC236}">
                <a16:creationId xmlns:a16="http://schemas.microsoft.com/office/drawing/2014/main" id="{782D0A79-EC1A-9EDF-1F57-7FFF02285C55}"/>
              </a:ext>
            </a:extLst>
          </p:cNvPr>
          <p:cNvSpPr>
            <a:spLocks noGrp="1" noChangeArrowheads="1"/>
          </p:cNvSpPr>
          <p:nvPr>
            <p:ph type="dt" sz="half" idx="10"/>
          </p:nvPr>
        </p:nvSpPr>
        <p:spPr>
          <a:ln/>
        </p:spPr>
        <p:txBody>
          <a:bodyPr/>
          <a:lstStyle>
            <a:lvl1pPr>
              <a:defRPr/>
            </a:lvl1pPr>
          </a:lstStyle>
          <a:p>
            <a:pPr>
              <a:defRPr/>
            </a:pPr>
            <a:endParaRPr lang="pl-PL"/>
          </a:p>
        </p:txBody>
      </p:sp>
      <p:sp>
        <p:nvSpPr>
          <p:cNvPr id="5" name="Rectangle 5">
            <a:extLst>
              <a:ext uri="{FF2B5EF4-FFF2-40B4-BE49-F238E27FC236}">
                <a16:creationId xmlns:a16="http://schemas.microsoft.com/office/drawing/2014/main" id="{2A4ADE75-1D1D-4057-3FE7-ECC703DD0E3F}"/>
              </a:ext>
            </a:extLst>
          </p:cNvPr>
          <p:cNvSpPr>
            <a:spLocks noGrp="1" noChangeArrowheads="1"/>
          </p:cNvSpPr>
          <p:nvPr>
            <p:ph type="ftr" sz="quarter" idx="11"/>
          </p:nvPr>
        </p:nvSpPr>
        <p:spPr>
          <a:ln/>
        </p:spPr>
        <p:txBody>
          <a:bodyPr/>
          <a:lstStyle>
            <a:lvl1pPr>
              <a:defRPr/>
            </a:lvl1pPr>
          </a:lstStyle>
          <a:p>
            <a:pPr>
              <a:defRPr/>
            </a:pPr>
            <a:endParaRPr lang="pl-PL"/>
          </a:p>
        </p:txBody>
      </p:sp>
      <p:sp>
        <p:nvSpPr>
          <p:cNvPr id="6" name="Rectangle 6">
            <a:extLst>
              <a:ext uri="{FF2B5EF4-FFF2-40B4-BE49-F238E27FC236}">
                <a16:creationId xmlns:a16="http://schemas.microsoft.com/office/drawing/2014/main" id="{9838B6EE-4A97-C607-7EF5-FA6FED747558}"/>
              </a:ext>
            </a:extLst>
          </p:cNvPr>
          <p:cNvSpPr>
            <a:spLocks noGrp="1" noChangeArrowheads="1"/>
          </p:cNvSpPr>
          <p:nvPr>
            <p:ph type="sldNum" sz="quarter" idx="12"/>
          </p:nvPr>
        </p:nvSpPr>
        <p:spPr>
          <a:ln/>
        </p:spPr>
        <p:txBody>
          <a:bodyPr/>
          <a:lstStyle>
            <a:lvl1pPr>
              <a:defRPr/>
            </a:lvl1pPr>
          </a:lstStyle>
          <a:p>
            <a:pPr>
              <a:defRPr/>
            </a:pPr>
            <a:fld id="{8E052969-2E98-44AB-9D75-CBD44E18AA3C}" type="slidenum">
              <a:rPr lang="pl-PL" altLang="pl-PL"/>
              <a:pPr>
                <a:defRPr/>
              </a:pPr>
              <a:t>‹#›</a:t>
            </a:fld>
            <a:endParaRPr lang="pl-PL" altLang="pl-PL"/>
          </a:p>
        </p:txBody>
      </p:sp>
    </p:spTree>
    <p:extLst>
      <p:ext uri="{BB962C8B-B14F-4D97-AF65-F5344CB8AC3E}">
        <p14:creationId xmlns:p14="http://schemas.microsoft.com/office/powerpoint/2010/main" val="197345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01539A2-C02E-CC43-3D9E-31CE409B241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l-PL" altLang="pl-PL"/>
              <a:t>Kliknij, aby edytować styl wzorca tytułu</a:t>
            </a:r>
          </a:p>
        </p:txBody>
      </p:sp>
      <p:sp>
        <p:nvSpPr>
          <p:cNvPr id="1027" name="Rectangle 3">
            <a:extLst>
              <a:ext uri="{FF2B5EF4-FFF2-40B4-BE49-F238E27FC236}">
                <a16:creationId xmlns:a16="http://schemas.microsoft.com/office/drawing/2014/main" id="{C2D9AA9E-86EB-FE9E-77FA-A478E2048C1F}"/>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pl-PL"/>
              <a:t>Kliknij, aby edytować style wzorca tekstu</a:t>
            </a:r>
          </a:p>
          <a:p>
            <a:pPr lvl="1"/>
            <a:r>
              <a:rPr lang="pl-PL" altLang="pl-PL"/>
              <a:t>Drugi poziom</a:t>
            </a:r>
          </a:p>
          <a:p>
            <a:pPr lvl="2"/>
            <a:r>
              <a:rPr lang="pl-PL" altLang="pl-PL"/>
              <a:t>Trzeci poziom</a:t>
            </a:r>
          </a:p>
          <a:p>
            <a:pPr lvl="3"/>
            <a:r>
              <a:rPr lang="pl-PL" altLang="pl-PL"/>
              <a:t>Czwarty poziom</a:t>
            </a:r>
          </a:p>
          <a:p>
            <a:pPr lvl="4"/>
            <a:r>
              <a:rPr lang="pl-PL" altLang="pl-PL"/>
              <a:t>Piąty poziom</a:t>
            </a:r>
          </a:p>
        </p:txBody>
      </p:sp>
      <p:sp>
        <p:nvSpPr>
          <p:cNvPr id="1028" name="Rectangle 4">
            <a:extLst>
              <a:ext uri="{FF2B5EF4-FFF2-40B4-BE49-F238E27FC236}">
                <a16:creationId xmlns:a16="http://schemas.microsoft.com/office/drawing/2014/main" id="{0C606381-EAD3-3E79-AA55-B071FE366150}"/>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pl-PL"/>
          </a:p>
        </p:txBody>
      </p:sp>
      <p:sp>
        <p:nvSpPr>
          <p:cNvPr id="1029" name="Rectangle 5">
            <a:extLst>
              <a:ext uri="{FF2B5EF4-FFF2-40B4-BE49-F238E27FC236}">
                <a16:creationId xmlns:a16="http://schemas.microsoft.com/office/drawing/2014/main" id="{17D13B38-4BB7-A892-1780-944DC7777F3C}"/>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pl-PL"/>
          </a:p>
        </p:txBody>
      </p:sp>
      <p:sp>
        <p:nvSpPr>
          <p:cNvPr id="1030" name="Rectangle 6">
            <a:extLst>
              <a:ext uri="{FF2B5EF4-FFF2-40B4-BE49-F238E27FC236}">
                <a16:creationId xmlns:a16="http://schemas.microsoft.com/office/drawing/2014/main" id="{D935E02E-8881-0B43-6D5B-E5D67C9448E3}"/>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36FA83FA-C5D2-4E70-8342-F4BD681219B7}" type="slidenum">
              <a:rPr lang="pl-PL" altLang="pl-PL"/>
              <a:pPr>
                <a:defRPr/>
              </a:pPr>
              <a:t>‹#›</a:t>
            </a:fld>
            <a:endParaRPr lang="pl-PL" alt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hyperlink" Target="http://www.rdn.gov.pl/"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68D2215D-3EBA-9BCC-072E-BC6F6A8A6001}"/>
              </a:ext>
            </a:extLst>
          </p:cNvPr>
          <p:cNvSpPr txBox="1">
            <a:spLocks noChangeArrowheads="1"/>
          </p:cNvSpPr>
          <p:nvPr/>
        </p:nvSpPr>
        <p:spPr>
          <a:xfrm>
            <a:off x="1531458" y="4869160"/>
            <a:ext cx="8916988" cy="193976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eaLnBrk="1" hangingPunct="1">
              <a:buNone/>
            </a:pPr>
            <a:r>
              <a:rPr lang="pl-PL" altLang="pl-PL" sz="2400" kern="0" dirty="0">
                <a:solidFill>
                  <a:srgbClr val="6600FF"/>
                </a:solidFill>
              </a:rPr>
              <a:t>prof. dr hab. Grzegorz Węgrzyn</a:t>
            </a:r>
          </a:p>
          <a:p>
            <a:pPr marL="0" indent="0" algn="ctr" eaLnBrk="1" hangingPunct="1">
              <a:buNone/>
            </a:pPr>
            <a:r>
              <a:rPr lang="pl-PL" altLang="pl-PL" sz="2000" kern="0" dirty="0">
                <a:solidFill>
                  <a:srgbClr val="6600FF"/>
                </a:solidFill>
              </a:rPr>
              <a:t>Przewodniczący Rady Doskonałości Naukowej</a:t>
            </a:r>
          </a:p>
          <a:p>
            <a:pPr marL="0" indent="0" algn="ctr" eaLnBrk="1" hangingPunct="1">
              <a:buNone/>
            </a:pPr>
            <a:endParaRPr lang="pl-PL" altLang="pl-PL" sz="2000" kern="0" dirty="0">
              <a:solidFill>
                <a:srgbClr val="6600FF"/>
              </a:solidFill>
            </a:endParaRPr>
          </a:p>
          <a:p>
            <a:pPr marL="0" indent="0" algn="ctr" eaLnBrk="1" hangingPunct="1">
              <a:buNone/>
            </a:pPr>
            <a:r>
              <a:rPr lang="pl-PL" altLang="pl-PL" sz="1800" kern="0" dirty="0">
                <a:solidFill>
                  <a:srgbClr val="0070C0"/>
                </a:solidFill>
              </a:rPr>
              <a:t>      Rzeszów, 9 maja 2023 r.</a:t>
            </a:r>
          </a:p>
        </p:txBody>
      </p:sp>
      <p:sp>
        <p:nvSpPr>
          <p:cNvPr id="3" name="Rectangle 4">
            <a:extLst>
              <a:ext uri="{FF2B5EF4-FFF2-40B4-BE49-F238E27FC236}">
                <a16:creationId xmlns:a16="http://schemas.microsoft.com/office/drawing/2014/main" id="{D2C79DAF-C03A-C3B3-C347-23184D6ED1F7}"/>
              </a:ext>
            </a:extLst>
          </p:cNvPr>
          <p:cNvSpPr txBox="1">
            <a:spLocks noChangeArrowheads="1"/>
          </p:cNvSpPr>
          <p:nvPr/>
        </p:nvSpPr>
        <p:spPr>
          <a:xfrm>
            <a:off x="1875935" y="188640"/>
            <a:ext cx="8440131" cy="230832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sz="4800" b="1" kern="0" dirty="0">
                <a:solidFill>
                  <a:srgbClr val="000000"/>
                </a:solidFill>
                <a:latin typeface="Calibri" panose="020F0502020204030204" pitchFamily="34" charset="0"/>
              </a:rPr>
              <a:t>Kryteria i procedury </a:t>
            </a:r>
          </a:p>
          <a:p>
            <a:r>
              <a:rPr lang="pl-PL" sz="4800" b="1" kern="0" dirty="0">
                <a:solidFill>
                  <a:srgbClr val="000000"/>
                </a:solidFill>
                <a:latin typeface="Calibri" panose="020F0502020204030204" pitchFamily="34" charset="0"/>
              </a:rPr>
              <a:t>w postępowaniach o nadawanie</a:t>
            </a:r>
          </a:p>
          <a:p>
            <a:r>
              <a:rPr lang="pl-PL" sz="4800" b="1" kern="0" dirty="0">
                <a:solidFill>
                  <a:srgbClr val="000000"/>
                </a:solidFill>
                <a:latin typeface="Calibri" panose="020F0502020204030204" pitchFamily="34" charset="0"/>
              </a:rPr>
              <a:t>stopni i tytułów naukowych</a:t>
            </a:r>
            <a:endParaRPr lang="pl-PL" altLang="pl-PL" sz="4800" b="1" kern="0" dirty="0">
              <a:solidFill>
                <a:schemeClr val="tx1"/>
              </a:solidFill>
            </a:endParaRPr>
          </a:p>
        </p:txBody>
      </p:sp>
      <p:pic>
        <p:nvPicPr>
          <p:cNvPr id="26" name="Obraz 25">
            <a:extLst>
              <a:ext uri="{FF2B5EF4-FFF2-40B4-BE49-F238E27FC236}">
                <a16:creationId xmlns:a16="http://schemas.microsoft.com/office/drawing/2014/main" id="{A5311D75-218F-EAF1-C0E5-7DF391C0A523}"/>
              </a:ext>
            </a:extLst>
          </p:cNvPr>
          <p:cNvPicPr>
            <a:picLocks noChangeAspect="1"/>
          </p:cNvPicPr>
          <p:nvPr/>
        </p:nvPicPr>
        <p:blipFill>
          <a:blip r:embed="rId2"/>
          <a:stretch>
            <a:fillRect/>
          </a:stretch>
        </p:blipFill>
        <p:spPr>
          <a:xfrm>
            <a:off x="3816129" y="3203628"/>
            <a:ext cx="1170533" cy="1365622"/>
          </a:xfrm>
          <a:prstGeom prst="rect">
            <a:avLst/>
          </a:prstGeom>
        </p:spPr>
      </p:pic>
      <p:sp>
        <p:nvSpPr>
          <p:cNvPr id="27" name="pole tekstowe 26">
            <a:extLst>
              <a:ext uri="{FF2B5EF4-FFF2-40B4-BE49-F238E27FC236}">
                <a16:creationId xmlns:a16="http://schemas.microsoft.com/office/drawing/2014/main" id="{875A380B-D29C-5494-E88D-D53B2EA44ED4}"/>
              </a:ext>
            </a:extLst>
          </p:cNvPr>
          <p:cNvSpPr txBox="1"/>
          <p:nvPr/>
        </p:nvSpPr>
        <p:spPr>
          <a:xfrm>
            <a:off x="5087888" y="3429001"/>
            <a:ext cx="3284874" cy="954107"/>
          </a:xfrm>
          <a:prstGeom prst="rect">
            <a:avLst/>
          </a:prstGeom>
          <a:noFill/>
        </p:spPr>
        <p:txBody>
          <a:bodyPr wrap="none" rtlCol="0">
            <a:spAutoFit/>
          </a:bodyPr>
          <a:lstStyle/>
          <a:p>
            <a:pPr algn="ctr"/>
            <a:r>
              <a:rPr lang="pl-PL" sz="2800" dirty="0">
                <a:solidFill>
                  <a:srgbClr val="0070C0"/>
                </a:solidFill>
                <a:latin typeface="+mn-lt"/>
                <a:cs typeface="Aharoni" panose="02010803020104030203" pitchFamily="2" charset="-79"/>
              </a:rPr>
              <a:t>Rada Doskonałości</a:t>
            </a:r>
          </a:p>
          <a:p>
            <a:pPr algn="ctr"/>
            <a:r>
              <a:rPr lang="pl-PL" sz="2800" dirty="0">
                <a:solidFill>
                  <a:srgbClr val="0070C0"/>
                </a:solidFill>
                <a:latin typeface="+mn-lt"/>
                <a:cs typeface="Aharoni" panose="02010803020104030203" pitchFamily="2" charset="-79"/>
              </a:rPr>
              <a:t>Naukowej</a:t>
            </a:r>
          </a:p>
        </p:txBody>
      </p:sp>
    </p:spTree>
    <p:extLst>
      <p:ext uri="{BB962C8B-B14F-4D97-AF65-F5344CB8AC3E}">
        <p14:creationId xmlns:p14="http://schemas.microsoft.com/office/powerpoint/2010/main" val="3308671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99A2490-8D9B-4111-D9CA-A55436B7B73C}"/>
              </a:ext>
            </a:extLst>
          </p:cNvPr>
          <p:cNvSpPr>
            <a:spLocks noGrp="1"/>
          </p:cNvSpPr>
          <p:nvPr>
            <p:ph type="title"/>
          </p:nvPr>
        </p:nvSpPr>
        <p:spPr>
          <a:xfrm>
            <a:off x="1981200" y="2492896"/>
            <a:ext cx="8229600" cy="1143000"/>
          </a:xfrm>
        </p:spPr>
        <p:txBody>
          <a:bodyPr/>
          <a:lstStyle/>
          <a:p>
            <a:r>
              <a:rPr lang="pl-PL" dirty="0"/>
              <a:t>Tytuł profesora</a:t>
            </a:r>
          </a:p>
        </p:txBody>
      </p:sp>
    </p:spTree>
    <p:extLst>
      <p:ext uri="{BB962C8B-B14F-4D97-AF65-F5344CB8AC3E}">
        <p14:creationId xmlns:p14="http://schemas.microsoft.com/office/powerpoint/2010/main" val="3427727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88B3E6D0-F6EB-9BAB-0503-75884FCAB636}"/>
              </a:ext>
            </a:extLst>
          </p:cNvPr>
          <p:cNvSpPr txBox="1">
            <a:spLocks noChangeArrowheads="1"/>
          </p:cNvSpPr>
          <p:nvPr/>
        </p:nvSpPr>
        <p:spPr bwMode="auto">
          <a:xfrm>
            <a:off x="1978025" y="404813"/>
            <a:ext cx="8235950" cy="568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3" name="Tytuł 1">
            <a:extLst>
              <a:ext uri="{FF2B5EF4-FFF2-40B4-BE49-F238E27FC236}">
                <a16:creationId xmlns:a16="http://schemas.microsoft.com/office/drawing/2014/main" id="{FAB53582-7428-69CE-493F-B3147500E948}"/>
              </a:ext>
            </a:extLst>
          </p:cNvPr>
          <p:cNvSpPr txBox="1">
            <a:spLocks/>
          </p:cNvSpPr>
          <p:nvPr/>
        </p:nvSpPr>
        <p:spPr>
          <a:xfrm>
            <a:off x="1981200" y="274638"/>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altLang="pl-PL" b="1" u="sng" kern="0">
                <a:solidFill>
                  <a:srgbClr val="CC3300"/>
                </a:solidFill>
              </a:rPr>
              <a:t>Postępowanie w sprawie nadania tytułu profesora </a:t>
            </a:r>
          </a:p>
        </p:txBody>
      </p:sp>
      <p:sp>
        <p:nvSpPr>
          <p:cNvPr id="4" name="Symbol zastępczy zawartości 2">
            <a:extLst>
              <a:ext uri="{FF2B5EF4-FFF2-40B4-BE49-F238E27FC236}">
                <a16:creationId xmlns:a16="http://schemas.microsoft.com/office/drawing/2014/main" id="{81CBEE16-57CA-4875-58CB-CFA48F61AB98}"/>
              </a:ext>
            </a:extLst>
          </p:cNvPr>
          <p:cNvSpPr txBox="1">
            <a:spLocks/>
          </p:cNvSpPr>
          <p:nvPr/>
        </p:nvSpPr>
        <p:spPr>
          <a:xfrm>
            <a:off x="1981200" y="1600201"/>
            <a:ext cx="8229600" cy="45259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ü"/>
              <a:defRPr/>
            </a:pPr>
            <a:r>
              <a:rPr lang="pl-PL" altLang="pl-PL" sz="3600" kern="0" dirty="0">
                <a:solidFill>
                  <a:schemeClr val="accent1">
                    <a:lumMod val="75000"/>
                  </a:schemeClr>
                </a:solidFill>
              </a:rPr>
              <a:t> </a:t>
            </a:r>
            <a:r>
              <a:rPr lang="pl-PL" altLang="pl-PL" sz="2400" kern="0" dirty="0"/>
              <a:t>Art. 227 określa wymogi, które powinna spełnić osoba ubiegająca się o tytuł profesora, czyli:</a:t>
            </a:r>
          </a:p>
          <a:p>
            <a:pPr marL="0" indent="0">
              <a:buNone/>
              <a:defRPr/>
            </a:pPr>
            <a:r>
              <a:rPr lang="pl-PL" altLang="pl-PL" sz="2400" kern="0" dirty="0"/>
              <a:t>1. Posiada stopień doktora habilitowanego oraz</a:t>
            </a:r>
          </a:p>
          <a:p>
            <a:pPr marL="514350" indent="-514350">
              <a:buFont typeface="Arial" panose="020B0604020202020204" pitchFamily="34" charset="0"/>
              <a:buAutoNum type="alphaLcParenR"/>
              <a:defRPr/>
            </a:pPr>
            <a:r>
              <a:rPr lang="pl-PL" altLang="pl-PL" sz="2400" b="1" u="sng" kern="0" dirty="0">
                <a:solidFill>
                  <a:srgbClr val="FF0000"/>
                </a:solidFill>
              </a:rPr>
              <a:t>wybitne osiągnięcia naukowe krajowe lub zagraniczne,</a:t>
            </a:r>
          </a:p>
          <a:p>
            <a:pPr marL="514350" indent="-514350">
              <a:buFont typeface="Arial" panose="020B0604020202020204" pitchFamily="34" charset="0"/>
              <a:buAutoNum type="alphaLcParenR"/>
              <a:defRPr/>
            </a:pPr>
            <a:r>
              <a:rPr lang="pl-PL" altLang="pl-PL" sz="2400" kern="0" dirty="0"/>
              <a:t>uczestniczyła w pracach zespołów </a:t>
            </a:r>
            <a:r>
              <a:rPr lang="pl-PL" altLang="pl-PL" sz="2400" kern="0" dirty="0">
                <a:solidFill>
                  <a:srgbClr val="FF0000"/>
                </a:solidFill>
              </a:rPr>
              <a:t>(co najmniej dwóch zespołów)</a:t>
            </a:r>
            <a:r>
              <a:rPr lang="pl-PL" altLang="pl-PL" sz="2400" kern="0" dirty="0">
                <a:solidFill>
                  <a:schemeClr val="accent1">
                    <a:lumMod val="75000"/>
                  </a:schemeClr>
                </a:solidFill>
              </a:rPr>
              <a:t> </a:t>
            </a:r>
            <a:r>
              <a:rPr lang="pl-PL" altLang="pl-PL" sz="2400" kern="0" dirty="0"/>
              <a:t>badawczych realizujących projekty </a:t>
            </a:r>
            <a:r>
              <a:rPr lang="pl-PL" altLang="pl-PL" sz="2400" kern="0" dirty="0">
                <a:solidFill>
                  <a:srgbClr val="FF0000"/>
                </a:solidFill>
              </a:rPr>
              <a:t>(co najmniej dwa projekty)</a:t>
            </a:r>
            <a:r>
              <a:rPr lang="pl-PL" altLang="pl-PL" sz="2400" kern="0" dirty="0">
                <a:solidFill>
                  <a:schemeClr val="accent1">
                    <a:lumMod val="75000"/>
                  </a:schemeClr>
                </a:solidFill>
              </a:rPr>
              <a:t> </a:t>
            </a:r>
            <a:r>
              <a:rPr lang="pl-PL" altLang="pl-PL" sz="2400" kern="0" dirty="0"/>
              <a:t>finansowane w drodze konkursów krajowych i zagranicznych lub odbyła staże </a:t>
            </a:r>
            <a:r>
              <a:rPr lang="pl-PL" altLang="pl-PL" sz="2400" kern="0" dirty="0">
                <a:solidFill>
                  <a:srgbClr val="FF0000"/>
                </a:solidFill>
              </a:rPr>
              <a:t>(co najmniej dwa staże)</a:t>
            </a:r>
            <a:r>
              <a:rPr lang="pl-PL" altLang="pl-PL" sz="2400" kern="0" dirty="0">
                <a:solidFill>
                  <a:schemeClr val="accent1">
                    <a:lumMod val="75000"/>
                  </a:schemeClr>
                </a:solidFill>
              </a:rPr>
              <a:t> </a:t>
            </a:r>
            <a:r>
              <a:rPr lang="pl-PL" altLang="pl-PL" sz="2400" kern="0" dirty="0"/>
              <a:t>w instytucjach naukowych lub prowadziła badania naukowe w instytucjach </a:t>
            </a:r>
            <a:r>
              <a:rPr lang="pl-PL" altLang="pl-PL" sz="2400" kern="0" dirty="0">
                <a:solidFill>
                  <a:srgbClr val="FF0000"/>
                </a:solidFill>
              </a:rPr>
              <a:t>(co najmniej w dwóch instytucjach)</a:t>
            </a:r>
            <a:r>
              <a:rPr lang="pl-PL" altLang="pl-PL" sz="2400" kern="0" dirty="0">
                <a:solidFill>
                  <a:schemeClr val="accent1">
                    <a:lumMod val="75000"/>
                  </a:schemeClr>
                </a:solidFill>
              </a:rPr>
              <a:t> </a:t>
            </a:r>
            <a:r>
              <a:rPr lang="pl-PL" altLang="pl-PL" sz="2400" kern="0" dirty="0"/>
              <a:t>naukowych.</a:t>
            </a:r>
          </a:p>
          <a:p>
            <a:pPr marL="0" indent="0">
              <a:buNone/>
              <a:defRPr/>
            </a:pPr>
            <a:endParaRPr lang="pl-PL" altLang="pl-PL" sz="2800" kern="0" dirty="0">
              <a:solidFill>
                <a:schemeClr val="accent1">
                  <a:lumMod val="75000"/>
                </a:schemeClr>
              </a:solidFill>
            </a:endParaRPr>
          </a:p>
          <a:p>
            <a:pPr marL="0" indent="0">
              <a:buNone/>
              <a:defRPr/>
            </a:pPr>
            <a:endParaRPr lang="pl-PL" altLang="pl-PL" sz="2800" kern="0" dirty="0">
              <a:solidFill>
                <a:schemeClr val="accent1">
                  <a:lumMod val="75000"/>
                </a:schemeClr>
              </a:solidFill>
            </a:endParaRPr>
          </a:p>
        </p:txBody>
      </p:sp>
    </p:spTree>
    <p:extLst>
      <p:ext uri="{BB962C8B-B14F-4D97-AF65-F5344CB8AC3E}">
        <p14:creationId xmlns:p14="http://schemas.microsoft.com/office/powerpoint/2010/main" val="2708929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04E9867A-3D29-1EEC-06E7-B9CAC7E5FE35}"/>
              </a:ext>
            </a:extLst>
          </p:cNvPr>
          <p:cNvSpPr txBox="1">
            <a:spLocks noChangeArrowheads="1"/>
          </p:cNvSpPr>
          <p:nvPr/>
        </p:nvSpPr>
        <p:spPr bwMode="auto">
          <a:xfrm>
            <a:off x="1978025" y="404813"/>
            <a:ext cx="8235950" cy="568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3" name="Tytuł 1">
            <a:extLst>
              <a:ext uri="{FF2B5EF4-FFF2-40B4-BE49-F238E27FC236}">
                <a16:creationId xmlns:a16="http://schemas.microsoft.com/office/drawing/2014/main" id="{C9BDF3B3-4FAA-53EF-13BA-2E1537834880}"/>
              </a:ext>
            </a:extLst>
          </p:cNvPr>
          <p:cNvSpPr txBox="1">
            <a:spLocks/>
          </p:cNvSpPr>
          <p:nvPr/>
        </p:nvSpPr>
        <p:spPr>
          <a:xfrm>
            <a:off x="1981200" y="274638"/>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altLang="pl-PL" b="1" u="sng" kern="0" dirty="0">
                <a:solidFill>
                  <a:srgbClr val="CC3300"/>
                </a:solidFill>
              </a:rPr>
              <a:t>Postępowanie w sprawie nadania tytułu profesora </a:t>
            </a:r>
          </a:p>
        </p:txBody>
      </p:sp>
      <p:sp>
        <p:nvSpPr>
          <p:cNvPr id="4" name="Symbol zastępczy zawartości 2">
            <a:extLst>
              <a:ext uri="{FF2B5EF4-FFF2-40B4-BE49-F238E27FC236}">
                <a16:creationId xmlns:a16="http://schemas.microsoft.com/office/drawing/2014/main" id="{3202696E-E09B-315B-4BFF-0936326E8915}"/>
              </a:ext>
            </a:extLst>
          </p:cNvPr>
          <p:cNvSpPr txBox="1">
            <a:spLocks/>
          </p:cNvSpPr>
          <p:nvPr/>
        </p:nvSpPr>
        <p:spPr>
          <a:xfrm>
            <a:off x="1978025" y="1927225"/>
            <a:ext cx="8229600" cy="45259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ü"/>
              <a:defRPr/>
            </a:pPr>
            <a:r>
              <a:rPr lang="pl-PL" altLang="pl-PL" kern="0" dirty="0"/>
              <a:t>RDN powołuje 5 recenzentów (</a:t>
            </a:r>
            <a:r>
              <a:rPr lang="pl-PL" altLang="pl-PL" b="1" u="sng" kern="0" dirty="0">
                <a:solidFill>
                  <a:srgbClr val="FF0000"/>
                </a:solidFill>
              </a:rPr>
              <a:t>w drodze losowania spośród co najmniej 15 kandydatów</a:t>
            </a:r>
            <a:r>
              <a:rPr lang="pl-PL" altLang="pl-PL" kern="0" dirty="0"/>
              <a:t>), którym zleca wydanie opinii                  w zakresie spełniania wymagań do nadania tytułu profesora. Opinia wydawana jest w terminie 3 miesięcy od dnia zlecenia jej wydania. </a:t>
            </a:r>
            <a:r>
              <a:rPr lang="pl-PL" altLang="pl-PL" kern="0" dirty="0">
                <a:solidFill>
                  <a:srgbClr val="FF0000"/>
                </a:solidFill>
              </a:rPr>
              <a:t>Problem ze znalezieniem 15 odpowiednich kandydatów w niektórych specjalnościach.</a:t>
            </a:r>
            <a:endParaRPr lang="pl-PL" altLang="pl-PL" kern="0" dirty="0">
              <a:solidFill>
                <a:schemeClr val="accent1">
                  <a:lumMod val="75000"/>
                </a:schemeClr>
              </a:solidFill>
            </a:endParaRPr>
          </a:p>
        </p:txBody>
      </p:sp>
    </p:spTree>
    <p:extLst>
      <p:ext uri="{BB962C8B-B14F-4D97-AF65-F5344CB8AC3E}">
        <p14:creationId xmlns:p14="http://schemas.microsoft.com/office/powerpoint/2010/main" val="3390018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04E9867A-3D29-1EEC-06E7-B9CAC7E5FE35}"/>
              </a:ext>
            </a:extLst>
          </p:cNvPr>
          <p:cNvSpPr txBox="1">
            <a:spLocks noChangeArrowheads="1"/>
          </p:cNvSpPr>
          <p:nvPr/>
        </p:nvSpPr>
        <p:spPr bwMode="auto">
          <a:xfrm>
            <a:off x="1978025" y="404813"/>
            <a:ext cx="8235950" cy="568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3" name="Tytuł 1">
            <a:extLst>
              <a:ext uri="{FF2B5EF4-FFF2-40B4-BE49-F238E27FC236}">
                <a16:creationId xmlns:a16="http://schemas.microsoft.com/office/drawing/2014/main" id="{C9BDF3B3-4FAA-53EF-13BA-2E1537834880}"/>
              </a:ext>
            </a:extLst>
          </p:cNvPr>
          <p:cNvSpPr txBox="1">
            <a:spLocks/>
          </p:cNvSpPr>
          <p:nvPr/>
        </p:nvSpPr>
        <p:spPr>
          <a:xfrm>
            <a:off x="1981200" y="274638"/>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altLang="pl-PL" b="1" u="sng" kern="0" dirty="0">
                <a:solidFill>
                  <a:srgbClr val="CC3300"/>
                </a:solidFill>
              </a:rPr>
              <a:t>Postępowanie w sprawie nadania tytułu profesora </a:t>
            </a:r>
          </a:p>
        </p:txBody>
      </p:sp>
      <p:sp>
        <p:nvSpPr>
          <p:cNvPr id="4" name="Symbol zastępczy zawartości 2">
            <a:extLst>
              <a:ext uri="{FF2B5EF4-FFF2-40B4-BE49-F238E27FC236}">
                <a16:creationId xmlns:a16="http://schemas.microsoft.com/office/drawing/2014/main" id="{3202696E-E09B-315B-4BFF-0936326E8915}"/>
              </a:ext>
            </a:extLst>
          </p:cNvPr>
          <p:cNvSpPr txBox="1">
            <a:spLocks/>
          </p:cNvSpPr>
          <p:nvPr/>
        </p:nvSpPr>
        <p:spPr>
          <a:xfrm>
            <a:off x="1978025" y="1927225"/>
            <a:ext cx="8229600" cy="45259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ü"/>
              <a:defRPr/>
            </a:pPr>
            <a:r>
              <a:rPr lang="pl-PL" altLang="pl-PL" kern="0" dirty="0"/>
              <a:t>Recenzje oraz treść wniosku omawiane są na posiedzeniach Zespołów RDN (odpowiadających dziedzinom naukowym), które rekomendują poparcie albo odmowę poparcia wniosku. </a:t>
            </a:r>
            <a:r>
              <a:rPr lang="pl-PL" altLang="pl-PL" b="1" u="sng" kern="0" dirty="0">
                <a:solidFill>
                  <a:srgbClr val="FF0000"/>
                </a:solidFill>
              </a:rPr>
              <a:t>Ostateczną decyzję podejmuje Prezydium RDN w drodze głosowania. Uchwały podejmowane są przy bezwzględnej </a:t>
            </a:r>
            <a:r>
              <a:rPr lang="pl-PL" altLang="pl-PL" b="1" u="sng" kern="0" dirty="0" err="1">
                <a:solidFill>
                  <a:srgbClr val="FF0000"/>
                </a:solidFill>
              </a:rPr>
              <a:t>więszkości</a:t>
            </a:r>
            <a:r>
              <a:rPr lang="pl-PL" altLang="pl-PL" b="1" u="sng" kern="0" dirty="0">
                <a:solidFill>
                  <a:srgbClr val="FF0000"/>
                </a:solidFill>
              </a:rPr>
              <a:t> głosów.</a:t>
            </a:r>
            <a:endParaRPr lang="pl-PL" altLang="pl-PL" kern="0" dirty="0">
              <a:solidFill>
                <a:schemeClr val="accent1">
                  <a:lumMod val="75000"/>
                </a:schemeClr>
              </a:solidFill>
            </a:endParaRPr>
          </a:p>
        </p:txBody>
      </p:sp>
    </p:spTree>
    <p:extLst>
      <p:ext uri="{BB962C8B-B14F-4D97-AF65-F5344CB8AC3E}">
        <p14:creationId xmlns:p14="http://schemas.microsoft.com/office/powerpoint/2010/main" val="2747285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5001B82D-C46A-68DE-A19C-E6DABD819258}"/>
              </a:ext>
            </a:extLst>
          </p:cNvPr>
          <p:cNvSpPr txBox="1">
            <a:spLocks noChangeArrowheads="1"/>
          </p:cNvSpPr>
          <p:nvPr/>
        </p:nvSpPr>
        <p:spPr bwMode="auto">
          <a:xfrm>
            <a:off x="1978025" y="404813"/>
            <a:ext cx="8235950" cy="568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3" name="Tytuł 1">
            <a:extLst>
              <a:ext uri="{FF2B5EF4-FFF2-40B4-BE49-F238E27FC236}">
                <a16:creationId xmlns:a16="http://schemas.microsoft.com/office/drawing/2014/main" id="{A033708D-5FDE-057F-7718-FC6DF42AB5BD}"/>
              </a:ext>
            </a:extLst>
          </p:cNvPr>
          <p:cNvSpPr txBox="1">
            <a:spLocks/>
          </p:cNvSpPr>
          <p:nvPr/>
        </p:nvSpPr>
        <p:spPr>
          <a:xfrm>
            <a:off x="1981200" y="44624"/>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altLang="pl-PL" b="1" u="sng" kern="0" dirty="0">
                <a:solidFill>
                  <a:srgbClr val="CC3300"/>
                </a:solidFill>
              </a:rPr>
              <a:t>Postępowanie w sprawie nadania tytułu profesora </a:t>
            </a:r>
          </a:p>
        </p:txBody>
      </p:sp>
      <p:sp>
        <p:nvSpPr>
          <p:cNvPr id="4" name="Symbol zastępczy zawartości 2">
            <a:extLst>
              <a:ext uri="{FF2B5EF4-FFF2-40B4-BE49-F238E27FC236}">
                <a16:creationId xmlns:a16="http://schemas.microsoft.com/office/drawing/2014/main" id="{A1D38C32-5009-376F-9D13-92ACE7A90323}"/>
              </a:ext>
            </a:extLst>
          </p:cNvPr>
          <p:cNvSpPr txBox="1">
            <a:spLocks/>
          </p:cNvSpPr>
          <p:nvPr/>
        </p:nvSpPr>
        <p:spPr>
          <a:xfrm>
            <a:off x="1981200" y="1600201"/>
            <a:ext cx="8229600" cy="45259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pl-PL" altLang="pl-PL" sz="3600" kern="0" dirty="0">
                <a:solidFill>
                  <a:srgbClr val="7030A0"/>
                </a:solidFill>
              </a:rPr>
              <a:t>Tytuł naukowy profesora może być nadany w dziedzinie lub dziedzinie i dyscyplinie, lub dziedzinie i dyscyplinach.</a:t>
            </a:r>
          </a:p>
          <a:p>
            <a:pPr marL="0" indent="0">
              <a:buNone/>
              <a:defRPr/>
            </a:pPr>
            <a:r>
              <a:rPr lang="pl-PL" altLang="pl-PL" kern="0" dirty="0">
                <a:solidFill>
                  <a:srgbClr val="FF0000"/>
                </a:solidFill>
              </a:rPr>
              <a:t>Jeśli kandydat ubiega się o tytuł w dziedzinie, nie wskazując dyscypliny lub dyscyplin, to powinien mieć osiągnięcia we wszystkich dyscyplinach w ramach danej dziedziny (co jest trudne do spełnienia).</a:t>
            </a:r>
          </a:p>
        </p:txBody>
      </p:sp>
    </p:spTree>
    <p:extLst>
      <p:ext uri="{BB962C8B-B14F-4D97-AF65-F5344CB8AC3E}">
        <p14:creationId xmlns:p14="http://schemas.microsoft.com/office/powerpoint/2010/main" val="2093415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UWAGI</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2000059" y="1146794"/>
            <a:ext cx="8229600" cy="5522566"/>
          </a:xfrm>
        </p:spPr>
        <p:txBody>
          <a:bodyPr/>
          <a:lstStyle/>
          <a:p>
            <a:r>
              <a:rPr lang="pl-PL" dirty="0"/>
              <a:t>Artykuły w czasopismach naukowych albo monografie same w sobie </a:t>
            </a:r>
            <a:r>
              <a:rPr lang="pl-PL" b="1" u="sng" dirty="0">
                <a:solidFill>
                  <a:srgbClr val="C00000"/>
                </a:solidFill>
              </a:rPr>
              <a:t>NIE</a:t>
            </a:r>
            <a:r>
              <a:rPr lang="pl-PL" dirty="0"/>
              <a:t> są osiągnięciami naukowymi, a tym bardziej wybitnymi osiągnięciami. Osiągnięciami takimi mogą być uzyskane i opisane w artykułach lub książkach wyniki badań i wyciągnięte na ich podstawie wnioski.</a:t>
            </a:r>
          </a:p>
          <a:p>
            <a:r>
              <a:rPr lang="pl-PL" dirty="0"/>
              <a:t>Osiągnięcia te powinny wynikać z działalności naukowej kandydatów, a nie głównie współautorów ich publikacji.</a:t>
            </a:r>
          </a:p>
        </p:txBody>
      </p:sp>
    </p:spTree>
    <p:extLst>
      <p:ext uri="{BB962C8B-B14F-4D97-AF65-F5344CB8AC3E}">
        <p14:creationId xmlns:p14="http://schemas.microsoft.com/office/powerpoint/2010/main" val="3453505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UWAGI</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2000059" y="1146794"/>
            <a:ext cx="8229600" cy="5522566"/>
          </a:xfrm>
        </p:spPr>
        <p:txBody>
          <a:bodyPr/>
          <a:lstStyle/>
          <a:p>
            <a:r>
              <a:rPr lang="pl-PL" dirty="0"/>
              <a:t>O wartości naukowej osiągnięcia </a:t>
            </a:r>
            <a:r>
              <a:rPr lang="pl-PL" b="1" u="sng" dirty="0">
                <a:solidFill>
                  <a:srgbClr val="C00000"/>
                </a:solidFill>
              </a:rPr>
              <a:t>NIE</a:t>
            </a:r>
            <a:r>
              <a:rPr lang="pl-PL" dirty="0"/>
              <a:t> decydują wskaźniki </a:t>
            </a:r>
            <a:r>
              <a:rPr lang="pl-PL" dirty="0" err="1"/>
              <a:t>bibliometryczne</a:t>
            </a:r>
            <a:r>
              <a:rPr lang="pl-PL" dirty="0"/>
              <a:t> ani żadne inne parametry „</a:t>
            </a:r>
            <a:r>
              <a:rPr lang="pl-PL" dirty="0" err="1"/>
              <a:t>naukometryczne</a:t>
            </a:r>
            <a:r>
              <a:rPr lang="pl-PL" dirty="0"/>
              <a:t>”.</a:t>
            </a:r>
          </a:p>
          <a:p>
            <a:r>
              <a:rPr lang="pl-PL" dirty="0"/>
              <a:t>O wartości tej decyduje treść publikacji, opisującej uzyskane wyniki i wyciągnięte wnioski.</a:t>
            </a:r>
          </a:p>
          <a:p>
            <a:r>
              <a:rPr lang="pl-PL" dirty="0"/>
              <a:t>Przy rozpatrywaniu wniosków o tytuł profesora kluczowa jest także rola osoby ubiegającej się o ten tytuł w powstaniu dzieł opisujących osiągnięcia.</a:t>
            </a:r>
          </a:p>
        </p:txBody>
      </p:sp>
    </p:spTree>
    <p:extLst>
      <p:ext uri="{BB962C8B-B14F-4D97-AF65-F5344CB8AC3E}">
        <p14:creationId xmlns:p14="http://schemas.microsoft.com/office/powerpoint/2010/main" val="1014561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UWAGI</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2000059" y="1146794"/>
            <a:ext cx="8229600" cy="5522566"/>
          </a:xfrm>
        </p:spPr>
        <p:txBody>
          <a:bodyPr/>
          <a:lstStyle/>
          <a:p>
            <a:r>
              <a:rPr lang="pl-PL" dirty="0"/>
              <a:t>O wartości naukowej osiągnięcia </a:t>
            </a:r>
            <a:r>
              <a:rPr lang="pl-PL" b="1" u="sng" dirty="0">
                <a:solidFill>
                  <a:srgbClr val="C00000"/>
                </a:solidFill>
              </a:rPr>
              <a:t>NIE </a:t>
            </a:r>
            <a:r>
              <a:rPr lang="pl-PL" dirty="0"/>
              <a:t>decyduje miejsce jej opublikowania (czasopismo, wydawnictwo), ale treść publikacji. </a:t>
            </a:r>
          </a:p>
          <a:p>
            <a:r>
              <a:rPr lang="pl-PL" dirty="0"/>
              <a:t>RDN </a:t>
            </a:r>
            <a:r>
              <a:rPr lang="pl-PL" b="1" u="sng" dirty="0">
                <a:solidFill>
                  <a:srgbClr val="C00000"/>
                </a:solidFill>
              </a:rPr>
              <a:t>NIE</a:t>
            </a:r>
            <a:r>
              <a:rPr lang="pl-PL" dirty="0"/>
              <a:t> ma kompetencji ani żadnych zadań związanych z oceną czasopism       i wydawnictw naukowych, zatem żadne współczynniki (typu </a:t>
            </a:r>
            <a:r>
              <a:rPr lang="pl-PL" i="1" dirty="0" err="1"/>
              <a:t>Impact</a:t>
            </a:r>
            <a:r>
              <a:rPr lang="pl-PL" i="1" dirty="0"/>
              <a:t> </a:t>
            </a:r>
            <a:r>
              <a:rPr lang="pl-PL" i="1" dirty="0" err="1"/>
              <a:t>Factor</a:t>
            </a:r>
            <a:r>
              <a:rPr lang="pl-PL" i="1" dirty="0"/>
              <a:t>, punkty </a:t>
            </a:r>
            <a:r>
              <a:rPr lang="pl-PL" i="1" dirty="0" err="1"/>
              <a:t>MEiN</a:t>
            </a:r>
            <a:r>
              <a:rPr lang="pl-PL" dirty="0"/>
              <a:t> i inne) ani tytuł czasopisma czy nazwa wydawnictwa </a:t>
            </a:r>
            <a:r>
              <a:rPr lang="pl-PL" b="1" u="sng" dirty="0">
                <a:solidFill>
                  <a:srgbClr val="C00000"/>
                </a:solidFill>
              </a:rPr>
              <a:t>NIE</a:t>
            </a:r>
            <a:r>
              <a:rPr lang="pl-PL" dirty="0"/>
              <a:t> mogą być kluczowe przy ocenie wniosku.</a:t>
            </a:r>
          </a:p>
          <a:p>
            <a:endParaRPr lang="pl-PL" dirty="0"/>
          </a:p>
        </p:txBody>
      </p:sp>
    </p:spTree>
    <p:extLst>
      <p:ext uri="{BB962C8B-B14F-4D97-AF65-F5344CB8AC3E}">
        <p14:creationId xmlns:p14="http://schemas.microsoft.com/office/powerpoint/2010/main" val="2225672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UWAGI</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2000059" y="1146794"/>
            <a:ext cx="8229600" cy="5522566"/>
          </a:xfrm>
        </p:spPr>
        <p:txBody>
          <a:bodyPr/>
          <a:lstStyle/>
          <a:p>
            <a:r>
              <a:rPr lang="pl-PL" dirty="0"/>
              <a:t>RDN </a:t>
            </a:r>
            <a:r>
              <a:rPr lang="pl-PL" b="1" u="sng" dirty="0">
                <a:solidFill>
                  <a:srgbClr val="C00000"/>
                </a:solidFill>
              </a:rPr>
              <a:t>NIE</a:t>
            </a:r>
            <a:r>
              <a:rPr lang="pl-PL" dirty="0"/>
              <a:t> oczekuje od recenzentów analizy </a:t>
            </a:r>
            <a:r>
              <a:rPr lang="pl-PL" dirty="0" err="1"/>
              <a:t>bibliometrycznej</a:t>
            </a:r>
            <a:r>
              <a:rPr lang="pl-PL" dirty="0"/>
              <a:t> prac naukowych kandydatów ani punktowej oceny ich dorobku. Tego typu analiza nie wymaga żadnych kompetencji ani wiedzy w zakresie danej dyscypliny naukowej i mogłaby być dokonana przez dowolnego pracownika administracyjnego w Biurze RDN. Jest ona jednak bezużyteczna na potrzeby rozpatrywania wniosków o nadanie tytułu profesora.</a:t>
            </a:r>
          </a:p>
        </p:txBody>
      </p:sp>
    </p:spTree>
    <p:extLst>
      <p:ext uri="{BB962C8B-B14F-4D97-AF65-F5344CB8AC3E}">
        <p14:creationId xmlns:p14="http://schemas.microsoft.com/office/powerpoint/2010/main" val="2432905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UWAGI</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2000059" y="1146794"/>
            <a:ext cx="8229600" cy="5522566"/>
          </a:xfrm>
        </p:spPr>
        <p:txBody>
          <a:bodyPr/>
          <a:lstStyle/>
          <a:p>
            <a:r>
              <a:rPr lang="pl-PL" dirty="0"/>
              <a:t>RDN oczekuje od recenzentów analizy merytorycznej osiągnięć naukowych kandydatów. Zapoznania się z ich publikacjami </a:t>
            </a:r>
            <a:r>
              <a:rPr lang="pl-PL"/>
              <a:t>i stwierdzenia, </a:t>
            </a:r>
            <a:r>
              <a:rPr lang="pl-PL" dirty="0"/>
              <a:t>czy rezultaty ich aktywności naukowej wniosły istotny wkład do nauki, a ich osiągnięcia można określić jako wybitne. Każdy specjalista            w danej dyscyplinie, posiadający tytuł profesora, powinien być zdolny do dokonania takiej oceny merytorycznej bez konieczności analizy </a:t>
            </a:r>
            <a:r>
              <a:rPr lang="pl-PL" dirty="0" err="1"/>
              <a:t>bibliometrycznej</a:t>
            </a:r>
            <a:r>
              <a:rPr lang="pl-PL" dirty="0"/>
              <a:t>.</a:t>
            </a:r>
          </a:p>
        </p:txBody>
      </p:sp>
    </p:spTree>
    <p:extLst>
      <p:ext uri="{BB962C8B-B14F-4D97-AF65-F5344CB8AC3E}">
        <p14:creationId xmlns:p14="http://schemas.microsoft.com/office/powerpoint/2010/main" val="2767845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UWAGI</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1487488" y="1109222"/>
            <a:ext cx="8692832" cy="5522566"/>
          </a:xfrm>
        </p:spPr>
        <p:txBody>
          <a:bodyPr/>
          <a:lstStyle/>
          <a:p>
            <a:r>
              <a:rPr lang="pl-PL" dirty="0"/>
              <a:t>Niektóre wskaźniki mogą być </a:t>
            </a:r>
            <a:r>
              <a:rPr lang="pl-PL" b="1" dirty="0">
                <a:solidFill>
                  <a:srgbClr val="FF0000"/>
                </a:solidFill>
              </a:rPr>
              <a:t>pomocne</a:t>
            </a:r>
            <a:r>
              <a:rPr lang="pl-PL" dirty="0"/>
              <a:t> w ocenie osiągnięć kandydatów – na przykład wysoka liczba </a:t>
            </a:r>
            <a:r>
              <a:rPr lang="pl-PL" dirty="0" err="1"/>
              <a:t>cytowań</a:t>
            </a:r>
            <a:r>
              <a:rPr lang="pl-PL" dirty="0"/>
              <a:t> ich prac </a:t>
            </a:r>
            <a:r>
              <a:rPr lang="pl-PL" b="1" dirty="0">
                <a:solidFill>
                  <a:srgbClr val="FF0000"/>
                </a:solidFill>
              </a:rPr>
              <a:t>może</a:t>
            </a:r>
            <a:r>
              <a:rPr lang="pl-PL" dirty="0"/>
              <a:t> (ale </a:t>
            </a:r>
            <a:r>
              <a:rPr lang="pl-PL" b="1" u="sng" dirty="0">
                <a:solidFill>
                  <a:srgbClr val="C00000"/>
                </a:solidFill>
              </a:rPr>
              <a:t>NIE</a:t>
            </a:r>
            <a:r>
              <a:rPr lang="pl-PL" dirty="0"/>
              <a:t> musi) świadczyć o ich rozpoznawalności w środowisku naukowym. Niemniej, wskaźniki te traktowane są z dużą ostrożnością oraz jedynie jako </a:t>
            </a:r>
            <a:r>
              <a:rPr lang="pl-PL" b="1" dirty="0" err="1">
                <a:solidFill>
                  <a:srgbClr val="FF0000"/>
                </a:solidFill>
              </a:rPr>
              <a:t>pomocniczne</a:t>
            </a:r>
            <a:r>
              <a:rPr lang="pl-PL" b="1" dirty="0">
                <a:solidFill>
                  <a:srgbClr val="FF0000"/>
                </a:solidFill>
              </a:rPr>
              <a:t> </a:t>
            </a:r>
            <a:r>
              <a:rPr lang="pl-PL" dirty="0"/>
              <a:t>informacje o dorobku kandydatów, nie mogące mieć decydującego wpływu na poparcie albo odmowie poparcia wniosku o tytuł profesora.</a:t>
            </a:r>
          </a:p>
        </p:txBody>
      </p:sp>
    </p:spTree>
    <p:extLst>
      <p:ext uri="{BB962C8B-B14F-4D97-AF65-F5344CB8AC3E}">
        <p14:creationId xmlns:p14="http://schemas.microsoft.com/office/powerpoint/2010/main" val="1408333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41E05E-75E9-63CA-FB71-3086C03F1BC6}"/>
              </a:ext>
            </a:extLst>
          </p:cNvPr>
          <p:cNvSpPr>
            <a:spLocks noGrp="1"/>
          </p:cNvSpPr>
          <p:nvPr>
            <p:ph type="title"/>
          </p:nvPr>
        </p:nvSpPr>
        <p:spPr>
          <a:xfrm>
            <a:off x="2135560" y="2420888"/>
            <a:ext cx="8229600" cy="1143000"/>
          </a:xfrm>
        </p:spPr>
        <p:txBody>
          <a:bodyPr/>
          <a:lstStyle/>
          <a:p>
            <a:r>
              <a:rPr lang="pl-PL" dirty="0"/>
              <a:t>PRZYKŁAD</a:t>
            </a:r>
          </a:p>
        </p:txBody>
      </p:sp>
    </p:spTree>
    <p:extLst>
      <p:ext uri="{BB962C8B-B14F-4D97-AF65-F5344CB8AC3E}">
        <p14:creationId xmlns:p14="http://schemas.microsoft.com/office/powerpoint/2010/main" val="3748805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396428C4-BEE9-CC0E-3C2F-01D4F87D1BC7}"/>
              </a:ext>
            </a:extLst>
          </p:cNvPr>
          <p:cNvPicPr>
            <a:picLocks noChangeAspect="1"/>
          </p:cNvPicPr>
          <p:nvPr/>
        </p:nvPicPr>
        <p:blipFill>
          <a:blip r:embed="rId2"/>
          <a:stretch>
            <a:fillRect/>
          </a:stretch>
        </p:blipFill>
        <p:spPr>
          <a:xfrm>
            <a:off x="1524000" y="0"/>
            <a:ext cx="9144000" cy="6858000"/>
          </a:xfrm>
          <a:prstGeom prst="rect">
            <a:avLst/>
          </a:prstGeom>
        </p:spPr>
      </p:pic>
      <p:sp>
        <p:nvSpPr>
          <p:cNvPr id="4" name="Prostokąt 3">
            <a:extLst>
              <a:ext uri="{FF2B5EF4-FFF2-40B4-BE49-F238E27FC236}">
                <a16:creationId xmlns:a16="http://schemas.microsoft.com/office/drawing/2014/main" id="{1B0DC2CB-73DC-2050-5663-54077752BCA5}"/>
              </a:ext>
            </a:extLst>
          </p:cNvPr>
          <p:cNvSpPr/>
          <p:nvPr/>
        </p:nvSpPr>
        <p:spPr>
          <a:xfrm>
            <a:off x="1524000" y="0"/>
            <a:ext cx="9144000" cy="7647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ln>
                <a:solidFill>
                  <a:schemeClr val="bg1"/>
                </a:solidFill>
              </a:ln>
            </a:endParaRPr>
          </a:p>
        </p:txBody>
      </p:sp>
      <p:sp>
        <p:nvSpPr>
          <p:cNvPr id="5" name="Prostokąt 4">
            <a:extLst>
              <a:ext uri="{FF2B5EF4-FFF2-40B4-BE49-F238E27FC236}">
                <a16:creationId xmlns:a16="http://schemas.microsoft.com/office/drawing/2014/main" id="{41A2438B-1C82-63F4-D273-31F43770210F}"/>
              </a:ext>
            </a:extLst>
          </p:cNvPr>
          <p:cNvSpPr/>
          <p:nvPr/>
        </p:nvSpPr>
        <p:spPr>
          <a:xfrm>
            <a:off x="1524000" y="6525344"/>
            <a:ext cx="9144000" cy="3309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ln>
                <a:solidFill>
                  <a:schemeClr val="bg1"/>
                </a:solidFill>
              </a:ln>
            </a:endParaRPr>
          </a:p>
        </p:txBody>
      </p:sp>
      <p:sp>
        <p:nvSpPr>
          <p:cNvPr id="6" name="Prostokąt 5">
            <a:extLst>
              <a:ext uri="{FF2B5EF4-FFF2-40B4-BE49-F238E27FC236}">
                <a16:creationId xmlns:a16="http://schemas.microsoft.com/office/drawing/2014/main" id="{88EA18C0-4D54-2A6B-AEC6-5BBE8E95D1EE}"/>
              </a:ext>
            </a:extLst>
          </p:cNvPr>
          <p:cNvSpPr/>
          <p:nvPr/>
        </p:nvSpPr>
        <p:spPr>
          <a:xfrm>
            <a:off x="1524000" y="764704"/>
            <a:ext cx="107504" cy="57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a:extLst>
              <a:ext uri="{FF2B5EF4-FFF2-40B4-BE49-F238E27FC236}">
                <a16:creationId xmlns:a16="http://schemas.microsoft.com/office/drawing/2014/main" id="{ADC87852-45FD-C62C-773E-CCF4D332B847}"/>
              </a:ext>
            </a:extLst>
          </p:cNvPr>
          <p:cNvSpPr/>
          <p:nvPr/>
        </p:nvSpPr>
        <p:spPr>
          <a:xfrm>
            <a:off x="10434460" y="764704"/>
            <a:ext cx="233540" cy="57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010287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396428C4-BEE9-CC0E-3C2F-01D4F87D1BC7}"/>
              </a:ext>
            </a:extLst>
          </p:cNvPr>
          <p:cNvPicPr>
            <a:picLocks noChangeAspect="1"/>
          </p:cNvPicPr>
          <p:nvPr/>
        </p:nvPicPr>
        <p:blipFill>
          <a:blip r:embed="rId2"/>
          <a:stretch>
            <a:fillRect/>
          </a:stretch>
        </p:blipFill>
        <p:spPr>
          <a:xfrm>
            <a:off x="1524000" y="0"/>
            <a:ext cx="9144000" cy="6858000"/>
          </a:xfrm>
          <a:prstGeom prst="rect">
            <a:avLst/>
          </a:prstGeom>
        </p:spPr>
      </p:pic>
      <p:sp>
        <p:nvSpPr>
          <p:cNvPr id="4" name="Prostokąt 3">
            <a:extLst>
              <a:ext uri="{FF2B5EF4-FFF2-40B4-BE49-F238E27FC236}">
                <a16:creationId xmlns:a16="http://schemas.microsoft.com/office/drawing/2014/main" id="{1B0DC2CB-73DC-2050-5663-54077752BCA5}"/>
              </a:ext>
            </a:extLst>
          </p:cNvPr>
          <p:cNvSpPr/>
          <p:nvPr/>
        </p:nvSpPr>
        <p:spPr>
          <a:xfrm>
            <a:off x="1524000" y="0"/>
            <a:ext cx="9144000" cy="7647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n>
                <a:solidFill>
                  <a:schemeClr val="bg1"/>
                </a:solidFill>
              </a:ln>
            </a:endParaRPr>
          </a:p>
        </p:txBody>
      </p:sp>
      <p:sp>
        <p:nvSpPr>
          <p:cNvPr id="5" name="Prostokąt 4">
            <a:extLst>
              <a:ext uri="{FF2B5EF4-FFF2-40B4-BE49-F238E27FC236}">
                <a16:creationId xmlns:a16="http://schemas.microsoft.com/office/drawing/2014/main" id="{41A2438B-1C82-63F4-D273-31F43770210F}"/>
              </a:ext>
            </a:extLst>
          </p:cNvPr>
          <p:cNvSpPr/>
          <p:nvPr/>
        </p:nvSpPr>
        <p:spPr>
          <a:xfrm>
            <a:off x="1524000" y="6525344"/>
            <a:ext cx="9144000" cy="3309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ln>
                <a:solidFill>
                  <a:schemeClr val="bg1"/>
                </a:solidFill>
              </a:ln>
            </a:endParaRPr>
          </a:p>
        </p:txBody>
      </p:sp>
      <p:sp>
        <p:nvSpPr>
          <p:cNvPr id="6" name="Prostokąt 5">
            <a:extLst>
              <a:ext uri="{FF2B5EF4-FFF2-40B4-BE49-F238E27FC236}">
                <a16:creationId xmlns:a16="http://schemas.microsoft.com/office/drawing/2014/main" id="{88EA18C0-4D54-2A6B-AEC6-5BBE8E95D1EE}"/>
              </a:ext>
            </a:extLst>
          </p:cNvPr>
          <p:cNvSpPr/>
          <p:nvPr/>
        </p:nvSpPr>
        <p:spPr>
          <a:xfrm>
            <a:off x="1524000" y="764704"/>
            <a:ext cx="107504" cy="57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a:extLst>
              <a:ext uri="{FF2B5EF4-FFF2-40B4-BE49-F238E27FC236}">
                <a16:creationId xmlns:a16="http://schemas.microsoft.com/office/drawing/2014/main" id="{ADC87852-45FD-C62C-773E-CCF4D332B847}"/>
              </a:ext>
            </a:extLst>
          </p:cNvPr>
          <p:cNvSpPr/>
          <p:nvPr/>
        </p:nvSpPr>
        <p:spPr>
          <a:xfrm>
            <a:off x="10434460" y="764704"/>
            <a:ext cx="233540" cy="57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Owal 1">
            <a:extLst>
              <a:ext uri="{FF2B5EF4-FFF2-40B4-BE49-F238E27FC236}">
                <a16:creationId xmlns:a16="http://schemas.microsoft.com/office/drawing/2014/main" id="{B822497F-046F-77DB-2D6A-0FBBA236C1D0}"/>
              </a:ext>
            </a:extLst>
          </p:cNvPr>
          <p:cNvSpPr/>
          <p:nvPr/>
        </p:nvSpPr>
        <p:spPr>
          <a:xfrm>
            <a:off x="1597214" y="1188004"/>
            <a:ext cx="1512168" cy="1008112"/>
          </a:xfrm>
          <a:prstGeom prst="ellipse">
            <a:avLst/>
          </a:prstGeom>
          <a:noFill/>
          <a:ln w="571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y ze strzałką 8">
            <a:extLst>
              <a:ext uri="{FF2B5EF4-FFF2-40B4-BE49-F238E27FC236}">
                <a16:creationId xmlns:a16="http://schemas.microsoft.com/office/drawing/2014/main" id="{04B51D9B-85B1-01B8-06E6-43EC7434B9B0}"/>
              </a:ext>
            </a:extLst>
          </p:cNvPr>
          <p:cNvCxnSpPr/>
          <p:nvPr/>
        </p:nvCxnSpPr>
        <p:spPr>
          <a:xfrm flipV="1">
            <a:off x="3075448" y="636445"/>
            <a:ext cx="1330434" cy="792088"/>
          </a:xfrm>
          <a:prstGeom prst="straightConnector1">
            <a:avLst/>
          </a:prstGeom>
          <a:ln w="57150">
            <a:solidFill>
              <a:srgbClr val="CC0000"/>
            </a:solidFill>
            <a:tailEnd type="triangle"/>
          </a:ln>
        </p:spPr>
        <p:style>
          <a:lnRef idx="1">
            <a:schemeClr val="accent1"/>
          </a:lnRef>
          <a:fillRef idx="0">
            <a:schemeClr val="accent1"/>
          </a:fillRef>
          <a:effectRef idx="0">
            <a:schemeClr val="accent1"/>
          </a:effectRef>
          <a:fontRef idx="minor">
            <a:schemeClr val="tx1"/>
          </a:fontRef>
        </p:style>
      </p:cxnSp>
      <p:sp>
        <p:nvSpPr>
          <p:cNvPr id="10" name="pole tekstowe 9">
            <a:extLst>
              <a:ext uri="{FF2B5EF4-FFF2-40B4-BE49-F238E27FC236}">
                <a16:creationId xmlns:a16="http://schemas.microsoft.com/office/drawing/2014/main" id="{5FC629E9-2E54-7858-F90E-E24D8CCAB638}"/>
              </a:ext>
            </a:extLst>
          </p:cNvPr>
          <p:cNvSpPr txBox="1"/>
          <p:nvPr/>
        </p:nvSpPr>
        <p:spPr>
          <a:xfrm>
            <a:off x="3863753" y="151520"/>
            <a:ext cx="3494867" cy="461665"/>
          </a:xfrm>
          <a:prstGeom prst="rect">
            <a:avLst/>
          </a:prstGeom>
          <a:noFill/>
        </p:spPr>
        <p:txBody>
          <a:bodyPr wrap="none" rtlCol="0">
            <a:spAutoFit/>
          </a:bodyPr>
          <a:lstStyle/>
          <a:p>
            <a:r>
              <a:rPr lang="pl-PL" sz="2400" b="1" i="1" dirty="0" err="1">
                <a:solidFill>
                  <a:srgbClr val="FF0000"/>
                </a:solidFill>
              </a:rPr>
              <a:t>Impact</a:t>
            </a:r>
            <a:r>
              <a:rPr lang="pl-PL" sz="2400" b="1" i="1" dirty="0">
                <a:solidFill>
                  <a:srgbClr val="FF0000"/>
                </a:solidFill>
              </a:rPr>
              <a:t> </a:t>
            </a:r>
            <a:r>
              <a:rPr lang="pl-PL" sz="2400" b="1" i="1" dirty="0" err="1">
                <a:solidFill>
                  <a:srgbClr val="FF0000"/>
                </a:solidFill>
              </a:rPr>
              <a:t>Factor</a:t>
            </a:r>
            <a:r>
              <a:rPr lang="pl-PL" sz="2400" b="1" i="1" dirty="0">
                <a:solidFill>
                  <a:srgbClr val="FF0000"/>
                </a:solidFill>
              </a:rPr>
              <a:t> </a:t>
            </a:r>
            <a:r>
              <a:rPr lang="pl-PL" sz="2400" b="1" dirty="0">
                <a:solidFill>
                  <a:srgbClr val="FF0000"/>
                </a:solidFill>
              </a:rPr>
              <a:t>= 71,421</a:t>
            </a:r>
          </a:p>
        </p:txBody>
      </p:sp>
    </p:spTree>
    <p:extLst>
      <p:ext uri="{BB962C8B-B14F-4D97-AF65-F5344CB8AC3E}">
        <p14:creationId xmlns:p14="http://schemas.microsoft.com/office/powerpoint/2010/main" val="3173325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1F5EB9B0-F01D-1E5A-09A3-4C433C9717BF}"/>
              </a:ext>
            </a:extLst>
          </p:cNvPr>
          <p:cNvPicPr>
            <a:picLocks noChangeAspect="1"/>
          </p:cNvPicPr>
          <p:nvPr/>
        </p:nvPicPr>
        <p:blipFill>
          <a:blip r:embed="rId2"/>
          <a:stretch>
            <a:fillRect/>
          </a:stretch>
        </p:blipFill>
        <p:spPr>
          <a:xfrm>
            <a:off x="1524000" y="857250"/>
            <a:ext cx="9144000" cy="5143500"/>
          </a:xfrm>
          <a:prstGeom prst="rect">
            <a:avLst/>
          </a:prstGeom>
        </p:spPr>
      </p:pic>
      <p:sp>
        <p:nvSpPr>
          <p:cNvPr id="4" name="Prostokąt 3">
            <a:extLst>
              <a:ext uri="{FF2B5EF4-FFF2-40B4-BE49-F238E27FC236}">
                <a16:creationId xmlns:a16="http://schemas.microsoft.com/office/drawing/2014/main" id="{3D78E0FB-A8F7-1470-2310-278DB715EB5E}"/>
              </a:ext>
            </a:extLst>
          </p:cNvPr>
          <p:cNvSpPr/>
          <p:nvPr/>
        </p:nvSpPr>
        <p:spPr>
          <a:xfrm>
            <a:off x="1524000" y="0"/>
            <a:ext cx="9144000" cy="14127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n>
                <a:solidFill>
                  <a:schemeClr val="bg1"/>
                </a:solidFill>
              </a:ln>
            </a:endParaRPr>
          </a:p>
        </p:txBody>
      </p:sp>
      <p:sp>
        <p:nvSpPr>
          <p:cNvPr id="5" name="Prostokąt 4">
            <a:extLst>
              <a:ext uri="{FF2B5EF4-FFF2-40B4-BE49-F238E27FC236}">
                <a16:creationId xmlns:a16="http://schemas.microsoft.com/office/drawing/2014/main" id="{6D1E40EB-2D86-21B0-504B-5EB25BFE2252}"/>
              </a:ext>
            </a:extLst>
          </p:cNvPr>
          <p:cNvSpPr/>
          <p:nvPr/>
        </p:nvSpPr>
        <p:spPr>
          <a:xfrm>
            <a:off x="1526311" y="5733256"/>
            <a:ext cx="9144000" cy="11247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n>
                <a:solidFill>
                  <a:schemeClr val="bg1"/>
                </a:solidFill>
              </a:ln>
            </a:endParaRPr>
          </a:p>
        </p:txBody>
      </p:sp>
      <p:sp>
        <p:nvSpPr>
          <p:cNvPr id="6" name="Prostokąt 5">
            <a:extLst>
              <a:ext uri="{FF2B5EF4-FFF2-40B4-BE49-F238E27FC236}">
                <a16:creationId xmlns:a16="http://schemas.microsoft.com/office/drawing/2014/main" id="{FE88683F-72BC-9492-423F-68F6E175FE02}"/>
              </a:ext>
            </a:extLst>
          </p:cNvPr>
          <p:cNvSpPr/>
          <p:nvPr/>
        </p:nvSpPr>
        <p:spPr>
          <a:xfrm>
            <a:off x="10434460" y="764704"/>
            <a:ext cx="233540" cy="57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a:extLst>
              <a:ext uri="{FF2B5EF4-FFF2-40B4-BE49-F238E27FC236}">
                <a16:creationId xmlns:a16="http://schemas.microsoft.com/office/drawing/2014/main" id="{6DC8AA5F-16D7-3C32-2497-2667DF8E4521}"/>
              </a:ext>
            </a:extLst>
          </p:cNvPr>
          <p:cNvSpPr/>
          <p:nvPr/>
        </p:nvSpPr>
        <p:spPr>
          <a:xfrm>
            <a:off x="1524000" y="980728"/>
            <a:ext cx="107504" cy="57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Owal 7">
            <a:extLst>
              <a:ext uri="{FF2B5EF4-FFF2-40B4-BE49-F238E27FC236}">
                <a16:creationId xmlns:a16="http://schemas.microsoft.com/office/drawing/2014/main" id="{2C7B0333-D6CF-CA42-085F-D97C6E46A21C}"/>
              </a:ext>
            </a:extLst>
          </p:cNvPr>
          <p:cNvSpPr/>
          <p:nvPr/>
        </p:nvSpPr>
        <p:spPr>
          <a:xfrm>
            <a:off x="2567608" y="3933056"/>
            <a:ext cx="5688632" cy="504056"/>
          </a:xfrm>
          <a:prstGeom prst="ellipse">
            <a:avLst/>
          </a:prstGeom>
          <a:noFill/>
          <a:ln w="3810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ole tekstowe 8">
            <a:extLst>
              <a:ext uri="{FF2B5EF4-FFF2-40B4-BE49-F238E27FC236}">
                <a16:creationId xmlns:a16="http://schemas.microsoft.com/office/drawing/2014/main" id="{DCE1D202-464B-88E9-0B4A-129049459B49}"/>
              </a:ext>
            </a:extLst>
          </p:cNvPr>
          <p:cNvSpPr txBox="1"/>
          <p:nvPr/>
        </p:nvSpPr>
        <p:spPr>
          <a:xfrm>
            <a:off x="8376234" y="3179050"/>
            <a:ext cx="2236510" cy="2031325"/>
          </a:xfrm>
          <a:prstGeom prst="rect">
            <a:avLst/>
          </a:prstGeom>
          <a:noFill/>
        </p:spPr>
        <p:txBody>
          <a:bodyPr wrap="none" rtlCol="0">
            <a:spAutoFit/>
          </a:bodyPr>
          <a:lstStyle/>
          <a:p>
            <a:r>
              <a:rPr lang="pl-PL" dirty="0">
                <a:solidFill>
                  <a:srgbClr val="C00000"/>
                </a:solidFill>
              </a:rPr>
              <a:t>Kardynalny</a:t>
            </a:r>
          </a:p>
          <a:p>
            <a:r>
              <a:rPr lang="pl-PL" dirty="0">
                <a:solidFill>
                  <a:srgbClr val="C00000"/>
                </a:solidFill>
              </a:rPr>
              <a:t>błąd !!!!!</a:t>
            </a:r>
          </a:p>
          <a:p>
            <a:r>
              <a:rPr lang="pl-PL" dirty="0">
                <a:solidFill>
                  <a:srgbClr val="C00000"/>
                </a:solidFill>
              </a:rPr>
              <a:t>Ten błąd powoduje,</a:t>
            </a:r>
          </a:p>
          <a:p>
            <a:r>
              <a:rPr lang="pl-PL" dirty="0">
                <a:solidFill>
                  <a:srgbClr val="C00000"/>
                </a:solidFill>
              </a:rPr>
              <a:t>że uzyskane wyniki</a:t>
            </a:r>
          </a:p>
          <a:p>
            <a:r>
              <a:rPr lang="pl-PL" dirty="0">
                <a:solidFill>
                  <a:srgbClr val="C00000"/>
                </a:solidFill>
              </a:rPr>
              <a:t>nie mają niemal</a:t>
            </a:r>
          </a:p>
          <a:p>
            <a:r>
              <a:rPr lang="pl-PL" dirty="0">
                <a:solidFill>
                  <a:srgbClr val="C00000"/>
                </a:solidFill>
              </a:rPr>
              <a:t>żadnego znaczenia</a:t>
            </a:r>
          </a:p>
          <a:p>
            <a:r>
              <a:rPr lang="pl-PL" dirty="0">
                <a:solidFill>
                  <a:srgbClr val="C00000"/>
                </a:solidFill>
              </a:rPr>
              <a:t>naukowego</a:t>
            </a:r>
          </a:p>
        </p:txBody>
      </p:sp>
      <p:sp>
        <p:nvSpPr>
          <p:cNvPr id="10" name="pole tekstowe 9">
            <a:extLst>
              <a:ext uri="{FF2B5EF4-FFF2-40B4-BE49-F238E27FC236}">
                <a16:creationId xmlns:a16="http://schemas.microsoft.com/office/drawing/2014/main" id="{016BECDA-84FE-1775-1AAF-0EE6FBAC2F54}"/>
              </a:ext>
            </a:extLst>
          </p:cNvPr>
          <p:cNvSpPr txBox="1"/>
          <p:nvPr/>
        </p:nvSpPr>
        <p:spPr>
          <a:xfrm>
            <a:off x="1592925" y="5816205"/>
            <a:ext cx="8468985" cy="923330"/>
          </a:xfrm>
          <a:prstGeom prst="rect">
            <a:avLst/>
          </a:prstGeom>
          <a:noFill/>
        </p:spPr>
        <p:txBody>
          <a:bodyPr wrap="none" rtlCol="0">
            <a:spAutoFit/>
          </a:bodyPr>
          <a:lstStyle/>
          <a:p>
            <a:r>
              <a:rPr lang="pl-PL" dirty="0">
                <a:solidFill>
                  <a:srgbClr val="C00000"/>
                </a:solidFill>
              </a:rPr>
              <a:t>Jeśli ta publikacja (w czasopiśmie o IF &gt; 71) miałaby być podstawą osiągnięć </a:t>
            </a:r>
          </a:p>
          <a:p>
            <a:r>
              <a:rPr lang="pl-PL" dirty="0">
                <a:solidFill>
                  <a:srgbClr val="C00000"/>
                </a:solidFill>
              </a:rPr>
              <a:t>naukowych kandydata do tytułu profesora, to wniosek taki </a:t>
            </a:r>
            <a:r>
              <a:rPr lang="pl-PL" b="1" u="sng" dirty="0">
                <a:solidFill>
                  <a:srgbClr val="C00000"/>
                </a:solidFill>
              </a:rPr>
              <a:t>NIE</a:t>
            </a:r>
            <a:r>
              <a:rPr lang="pl-PL" dirty="0">
                <a:solidFill>
                  <a:srgbClr val="C00000"/>
                </a:solidFill>
              </a:rPr>
              <a:t> powinien uzyskać </a:t>
            </a:r>
          </a:p>
          <a:p>
            <a:r>
              <a:rPr lang="pl-PL" dirty="0">
                <a:solidFill>
                  <a:srgbClr val="C00000"/>
                </a:solidFill>
              </a:rPr>
              <a:t>poparcia RDN, gdyż </a:t>
            </a:r>
            <a:r>
              <a:rPr lang="pl-PL" b="1" u="sng" dirty="0">
                <a:solidFill>
                  <a:srgbClr val="C00000"/>
                </a:solidFill>
              </a:rPr>
              <a:t>NIE</a:t>
            </a:r>
            <a:r>
              <a:rPr lang="pl-PL" dirty="0">
                <a:solidFill>
                  <a:srgbClr val="C00000"/>
                </a:solidFill>
              </a:rPr>
              <a:t> jest to wybitne osiągnięcie naukowe.</a:t>
            </a:r>
          </a:p>
        </p:txBody>
      </p:sp>
    </p:spTree>
    <p:extLst>
      <p:ext uri="{BB962C8B-B14F-4D97-AF65-F5344CB8AC3E}">
        <p14:creationId xmlns:p14="http://schemas.microsoft.com/office/powerpoint/2010/main" val="1633328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Składanie wniosku o nadanie tytułu profesora</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371364" y="1484784"/>
            <a:ext cx="11449272" cy="5522566"/>
          </a:xfrm>
        </p:spPr>
        <p:txBody>
          <a:bodyPr/>
          <a:lstStyle/>
          <a:p>
            <a:pPr marL="0" indent="0">
              <a:buNone/>
            </a:pPr>
            <a:r>
              <a:rPr lang="pl-PL" dirty="0"/>
              <a:t>RDN zgodnie z art. 228 ust. 1a ustawy określił w dniu </a:t>
            </a:r>
            <a:br>
              <a:rPr lang="pl-PL" dirty="0"/>
            </a:br>
            <a:r>
              <a:rPr lang="pl-PL" dirty="0"/>
              <a:t>17 kwietnia 2023 r. wzór wniosku o nadanie tytułu profesora </a:t>
            </a:r>
            <a:br>
              <a:rPr lang="pl-PL" dirty="0"/>
            </a:br>
            <a:r>
              <a:rPr lang="pl-PL" dirty="0"/>
              <a:t>i dokumenty składane wraz z tym wnioskiem. </a:t>
            </a:r>
            <a:r>
              <a:rPr lang="pl-PL" b="1" dirty="0"/>
              <a:t>Wzór ten jest wiążący dla osób ubiegających się o nadanie tytułu profesora od dnia 1 maja 2023 r.</a:t>
            </a:r>
          </a:p>
          <a:p>
            <a:pPr marL="0" indent="0">
              <a:buNone/>
            </a:pPr>
            <a:endParaRPr lang="pl-PL" b="1" dirty="0"/>
          </a:p>
          <a:p>
            <a:pPr marL="0" indent="0">
              <a:buNone/>
            </a:pPr>
            <a:endParaRPr lang="pl-PL" dirty="0"/>
          </a:p>
        </p:txBody>
      </p:sp>
    </p:spTree>
    <p:extLst>
      <p:ext uri="{BB962C8B-B14F-4D97-AF65-F5344CB8AC3E}">
        <p14:creationId xmlns:p14="http://schemas.microsoft.com/office/powerpoint/2010/main" val="533401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Składanie wniosku o nadanie tytułu profesora</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371364" y="1484784"/>
            <a:ext cx="11449272" cy="5522566"/>
          </a:xfrm>
        </p:spPr>
        <p:txBody>
          <a:bodyPr/>
          <a:lstStyle/>
          <a:p>
            <a:pPr marL="0" indent="0">
              <a:buNone/>
            </a:pPr>
            <a:r>
              <a:rPr lang="pl-PL" dirty="0"/>
              <a:t>Osoby ubiegające się o nadanie tytułu profesora w dziedzinach nauki są zobowiązane do wniosku dołączyć:</a:t>
            </a:r>
          </a:p>
          <a:p>
            <a:pPr>
              <a:buFontTx/>
              <a:buChar char="-"/>
            </a:pPr>
            <a:r>
              <a:rPr lang="pl-PL" dirty="0"/>
              <a:t>poświadczoną za zgodność z oryginałem odpis dyplomu habilitacyjnego;</a:t>
            </a:r>
          </a:p>
          <a:p>
            <a:pPr>
              <a:buFontTx/>
              <a:buChar char="-"/>
            </a:pPr>
            <a:r>
              <a:rPr lang="pl-PL" dirty="0"/>
              <a:t>dane wnioskodawcy;</a:t>
            </a:r>
          </a:p>
          <a:p>
            <a:pPr>
              <a:buFontTx/>
              <a:buChar char="-"/>
            </a:pPr>
            <a:r>
              <a:rPr lang="pl-PL" dirty="0"/>
              <a:t>oświadczenie lustracyjne albo informację o złożeniu oświadczenia lustracyjnego;</a:t>
            </a:r>
          </a:p>
          <a:p>
            <a:pPr>
              <a:buFontTx/>
              <a:buChar char="-"/>
            </a:pPr>
            <a:r>
              <a:rPr lang="pl-PL" dirty="0"/>
              <a:t>autoreferat;</a:t>
            </a:r>
          </a:p>
          <a:p>
            <a:pPr>
              <a:buFontTx/>
              <a:buChar char="-"/>
            </a:pPr>
            <a:r>
              <a:rPr lang="pl-PL" dirty="0"/>
              <a:t>uzasadnienie posiadania wybitnych osiągnięć naukowych;</a:t>
            </a:r>
          </a:p>
          <a:p>
            <a:pPr>
              <a:buFontTx/>
              <a:buChar char="-"/>
            </a:pPr>
            <a:endParaRPr lang="pl-PL" dirty="0"/>
          </a:p>
          <a:p>
            <a:pPr marL="0" indent="0">
              <a:buNone/>
            </a:pPr>
            <a:endParaRPr lang="pl-PL" dirty="0"/>
          </a:p>
          <a:p>
            <a:pPr marL="0" indent="0">
              <a:buNone/>
            </a:pPr>
            <a:endParaRPr lang="pl-PL" dirty="0"/>
          </a:p>
        </p:txBody>
      </p:sp>
    </p:spTree>
    <p:extLst>
      <p:ext uri="{BB962C8B-B14F-4D97-AF65-F5344CB8AC3E}">
        <p14:creationId xmlns:p14="http://schemas.microsoft.com/office/powerpoint/2010/main" val="1412356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Składanie wniosku o nadanie tytułu profesora</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371364" y="1484784"/>
            <a:ext cx="11449272" cy="5522566"/>
          </a:xfrm>
        </p:spPr>
        <p:txBody>
          <a:bodyPr/>
          <a:lstStyle/>
          <a:p>
            <a:pPr>
              <a:buFontTx/>
              <a:buChar char="-"/>
            </a:pPr>
            <a:r>
              <a:rPr lang="pl-PL" dirty="0"/>
              <a:t>informację o uczestnictwie w pracach zespołów badawczych realizujących projekty finansowane w drodze konkursów krajowych lub zagranicznych lub odbyciu staży naukowych w instytucjach naukowych, w tym zagranicznych, lub prowadzeniu badań naukowych lub prac rozwojowych w uczelniach lub instytucjach naukowych, w tym zagranicznych;</a:t>
            </a:r>
          </a:p>
          <a:p>
            <a:pPr>
              <a:buFontTx/>
              <a:buChar char="-"/>
            </a:pPr>
            <a:r>
              <a:rPr lang="pl-PL" dirty="0"/>
              <a:t>wykaz dorobku naukowego;</a:t>
            </a:r>
          </a:p>
          <a:p>
            <a:pPr marL="0" indent="0">
              <a:buNone/>
            </a:pPr>
            <a:endParaRPr lang="pl-PL" dirty="0"/>
          </a:p>
          <a:p>
            <a:pPr marL="0" indent="0">
              <a:buNone/>
            </a:pPr>
            <a:endParaRPr lang="pl-PL" dirty="0"/>
          </a:p>
          <a:p>
            <a:pPr marL="0" indent="0">
              <a:buNone/>
            </a:pPr>
            <a:endParaRPr lang="pl-PL" dirty="0"/>
          </a:p>
        </p:txBody>
      </p:sp>
    </p:spTree>
    <p:extLst>
      <p:ext uri="{BB962C8B-B14F-4D97-AF65-F5344CB8AC3E}">
        <p14:creationId xmlns:p14="http://schemas.microsoft.com/office/powerpoint/2010/main" val="2815695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Składanie wniosku o nadanie tytułu profesora</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371364" y="1484784"/>
            <a:ext cx="11449272" cy="5522566"/>
          </a:xfrm>
        </p:spPr>
        <p:txBody>
          <a:bodyPr/>
          <a:lstStyle/>
          <a:p>
            <a:pPr>
              <a:buFontTx/>
              <a:buChar char="-"/>
            </a:pPr>
            <a:r>
              <a:rPr lang="pl-PL" dirty="0"/>
              <a:t>publikacje lub kopie publikacji, w których opublikowano wybitne osiągnięcia naukowe krajowe lub zagraniczne, o których mowa w pkt 5, lub inne dokumenty potwierdzające </a:t>
            </a:r>
            <a:br>
              <a:rPr lang="pl-PL" dirty="0"/>
            </a:br>
            <a:r>
              <a:rPr lang="pl-PL" dirty="0"/>
              <a:t>i dokumentujące ich posiadanie;</a:t>
            </a:r>
          </a:p>
          <a:p>
            <a:pPr>
              <a:buFontTx/>
              <a:buChar char="-"/>
            </a:pPr>
            <a:r>
              <a:rPr lang="pl-PL" dirty="0"/>
              <a:t>oświadczenie w sprawie uprzedniego ubiegania się o nadanie tytułu profesora;</a:t>
            </a:r>
          </a:p>
          <a:p>
            <a:pPr>
              <a:buFontTx/>
              <a:buChar char="-"/>
            </a:pPr>
            <a:r>
              <a:rPr lang="pl-PL" dirty="0"/>
              <a:t>potwierdzenie wniesienia opłaty za przeprowadzenie postępowania;</a:t>
            </a:r>
          </a:p>
          <a:p>
            <a:pPr>
              <a:buFontTx/>
              <a:buChar char="-"/>
            </a:pPr>
            <a:r>
              <a:rPr lang="pl-PL" dirty="0"/>
              <a:t>pięć elektronicznych nośników danych z zapisanymi kopiami dokumentów, o których mowa w pkt. 1, 4-9.</a:t>
            </a:r>
          </a:p>
          <a:p>
            <a:pPr marL="0" indent="0">
              <a:buNone/>
            </a:pPr>
            <a:endParaRPr lang="pl-PL" dirty="0"/>
          </a:p>
        </p:txBody>
      </p:sp>
    </p:spTree>
    <p:extLst>
      <p:ext uri="{BB962C8B-B14F-4D97-AF65-F5344CB8AC3E}">
        <p14:creationId xmlns:p14="http://schemas.microsoft.com/office/powerpoint/2010/main" val="2078481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Składanie wniosku o nadanie tytułu profesora</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371364" y="1484784"/>
            <a:ext cx="11449272" cy="5522566"/>
          </a:xfrm>
        </p:spPr>
        <p:txBody>
          <a:bodyPr/>
          <a:lstStyle/>
          <a:p>
            <a:pPr marL="0" indent="0" algn="l">
              <a:buNone/>
            </a:pPr>
            <a:r>
              <a:rPr lang="pl-PL" b="0" i="0" dirty="0">
                <a:solidFill>
                  <a:srgbClr val="000000"/>
                </a:solidFill>
                <a:effectLst/>
                <a:latin typeface="robotobold"/>
              </a:rPr>
              <a:t>Wniosek o wszczęcie postępowania w sprawie nadania tytułu profesora może być złożony do Rady Doskonałości Naukowej za pośrednictwem elektronicznej skrzynki podawczej </a:t>
            </a:r>
            <a:r>
              <a:rPr lang="pl-PL" b="0" i="0" dirty="0" err="1">
                <a:solidFill>
                  <a:srgbClr val="000000"/>
                </a:solidFill>
                <a:effectLst/>
                <a:latin typeface="robotobold"/>
              </a:rPr>
              <a:t>ePUAP</a:t>
            </a:r>
            <a:r>
              <a:rPr lang="pl-PL" b="0" i="0" dirty="0">
                <a:solidFill>
                  <a:srgbClr val="000000"/>
                </a:solidFill>
                <a:effectLst/>
                <a:latin typeface="robotobold"/>
              </a:rPr>
              <a:t> (z zastrzeżeniem oświadczenia lustracyjnego, które musi być złożone w wersji papierowej i opatrzone podpisem własnoręcznym):</a:t>
            </a:r>
          </a:p>
          <a:p>
            <a:pPr algn="l"/>
            <a:endParaRPr lang="pl-PL" b="0" i="0" dirty="0">
              <a:solidFill>
                <a:srgbClr val="000000"/>
              </a:solidFill>
              <a:effectLst/>
              <a:latin typeface="robotoregular"/>
            </a:endParaRPr>
          </a:p>
          <a:p>
            <a:pPr marL="0" indent="0" algn="l">
              <a:buNone/>
            </a:pPr>
            <a:r>
              <a:rPr lang="pl-PL" b="0" i="0" dirty="0">
                <a:solidFill>
                  <a:srgbClr val="000000"/>
                </a:solidFill>
                <a:effectLst/>
                <a:latin typeface="robotobold"/>
              </a:rPr>
              <a:t>/RDN/</a:t>
            </a:r>
            <a:r>
              <a:rPr lang="pl-PL" b="0" i="0" dirty="0" err="1">
                <a:solidFill>
                  <a:srgbClr val="000000"/>
                </a:solidFill>
                <a:effectLst/>
                <a:latin typeface="robotobold"/>
              </a:rPr>
              <a:t>SkrytkaESP</a:t>
            </a:r>
            <a:endParaRPr lang="pl-PL" b="0" i="0" dirty="0">
              <a:solidFill>
                <a:srgbClr val="000000"/>
              </a:solidFill>
              <a:effectLst/>
              <a:latin typeface="robotoregular"/>
            </a:endParaRPr>
          </a:p>
          <a:p>
            <a:pPr marL="0" indent="0">
              <a:buNone/>
            </a:pPr>
            <a:endParaRPr lang="pl-PL" dirty="0"/>
          </a:p>
        </p:txBody>
      </p:sp>
    </p:spTree>
    <p:extLst>
      <p:ext uri="{BB962C8B-B14F-4D97-AF65-F5344CB8AC3E}">
        <p14:creationId xmlns:p14="http://schemas.microsoft.com/office/powerpoint/2010/main" val="1763898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Składanie wniosku o nadanie tytułu profesora</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371364" y="1484784"/>
            <a:ext cx="11449272" cy="5522566"/>
          </a:xfrm>
        </p:spPr>
        <p:txBody>
          <a:bodyPr/>
          <a:lstStyle/>
          <a:p>
            <a:pPr marL="0" indent="0" algn="l">
              <a:buNone/>
            </a:pPr>
            <a:r>
              <a:rPr lang="pl-PL" b="0" i="0" dirty="0">
                <a:solidFill>
                  <a:srgbClr val="000000"/>
                </a:solidFill>
                <a:effectLst/>
                <a:latin typeface="robotobold"/>
              </a:rPr>
              <a:t>W takim przypadku wniosek powinien zostać podpisany kwalifikowanym podpisem elektronicznym, podpisem zaufanym lub podpisem osobistym. Obowiązek złożenia właściwego podpisu elektronicznego dotyczy także wniosku przewodniego oraz każdego innego dokumentu wytworzonego przez Wnioskodawcę na potrzeby przeprowadzenia postępowania w sprawie nadania tytułu profesora.</a:t>
            </a:r>
            <a:endParaRPr lang="pl-PL" dirty="0"/>
          </a:p>
        </p:txBody>
      </p:sp>
    </p:spTree>
    <p:extLst>
      <p:ext uri="{BB962C8B-B14F-4D97-AF65-F5344CB8AC3E}">
        <p14:creationId xmlns:p14="http://schemas.microsoft.com/office/powerpoint/2010/main" val="219272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Składanie wniosku o nadanie tytułu profesora</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371364" y="1484784"/>
            <a:ext cx="11449272" cy="5522566"/>
          </a:xfrm>
        </p:spPr>
        <p:txBody>
          <a:bodyPr/>
          <a:lstStyle/>
          <a:p>
            <a:pPr marL="0" indent="0" algn="l">
              <a:buNone/>
            </a:pPr>
            <a:r>
              <a:rPr lang="pl-PL" b="0" i="0" dirty="0">
                <a:solidFill>
                  <a:srgbClr val="000000"/>
                </a:solidFill>
                <a:effectLst/>
                <a:latin typeface="robotoregular"/>
              </a:rPr>
              <a:t>Przedmiotowy wniosek może być także złożony osobiście w siedzibie Rady Doskonałości Naukowej lub za pośrednictwem przesyłki pocztowej albo kurierskiej w formie papierowej. W takim przypadku wniosek przewodni oraz każdy inny dokument wytworzony przez Wnioskodawcę na potrzeby przeprowadzenia postępowania w sprawie nadania tytułu profesora musi być opatrzony podpisem własnoręcznym. </a:t>
            </a:r>
            <a:endParaRPr lang="pl-PL" dirty="0"/>
          </a:p>
        </p:txBody>
      </p:sp>
    </p:spTree>
    <p:extLst>
      <p:ext uri="{BB962C8B-B14F-4D97-AF65-F5344CB8AC3E}">
        <p14:creationId xmlns:p14="http://schemas.microsoft.com/office/powerpoint/2010/main" val="2287693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60CDBB-B863-9663-B528-2DA0F963E328}"/>
              </a:ext>
            </a:extLst>
          </p:cNvPr>
          <p:cNvSpPr>
            <a:spLocks noGrp="1"/>
          </p:cNvSpPr>
          <p:nvPr>
            <p:ph type="title"/>
          </p:nvPr>
        </p:nvSpPr>
        <p:spPr>
          <a:xfrm>
            <a:off x="1981200" y="3794"/>
            <a:ext cx="8229600" cy="1143000"/>
          </a:xfrm>
        </p:spPr>
        <p:txBody>
          <a:bodyPr/>
          <a:lstStyle/>
          <a:p>
            <a:r>
              <a:rPr lang="pl-PL" b="1" u="sng" dirty="0">
                <a:solidFill>
                  <a:srgbClr val="C00000"/>
                </a:solidFill>
              </a:rPr>
              <a:t>Składanie wniosku o nadanie tytułu profesora</a:t>
            </a:r>
          </a:p>
        </p:txBody>
      </p:sp>
      <p:sp>
        <p:nvSpPr>
          <p:cNvPr id="3" name="Symbol zastępczy zawartości 2">
            <a:extLst>
              <a:ext uri="{FF2B5EF4-FFF2-40B4-BE49-F238E27FC236}">
                <a16:creationId xmlns:a16="http://schemas.microsoft.com/office/drawing/2014/main" id="{7A20FE6E-BD0D-8E50-15A2-411EA50F0142}"/>
              </a:ext>
            </a:extLst>
          </p:cNvPr>
          <p:cNvSpPr>
            <a:spLocks noGrp="1"/>
          </p:cNvSpPr>
          <p:nvPr>
            <p:ph idx="1"/>
          </p:nvPr>
        </p:nvSpPr>
        <p:spPr>
          <a:xfrm>
            <a:off x="371364" y="1484784"/>
            <a:ext cx="11449272" cy="5522566"/>
          </a:xfrm>
        </p:spPr>
        <p:txBody>
          <a:bodyPr/>
          <a:lstStyle/>
          <a:p>
            <a:pPr marL="0" indent="0" algn="l">
              <a:buNone/>
            </a:pPr>
            <a:r>
              <a:rPr lang="pl-PL" b="0" i="0" dirty="0">
                <a:solidFill>
                  <a:srgbClr val="000000"/>
                </a:solidFill>
                <a:effectLst/>
                <a:latin typeface="robotobold"/>
              </a:rPr>
              <a:t>Jednocześnie Rada Doskonałości Naukowej zaleca wykorzystanie </a:t>
            </a:r>
            <a:r>
              <a:rPr lang="pl-PL" b="0" i="0" dirty="0" err="1">
                <a:solidFill>
                  <a:srgbClr val="000000"/>
                </a:solidFill>
                <a:effectLst/>
                <a:latin typeface="robotobold"/>
              </a:rPr>
              <a:t>pendrivów</a:t>
            </a:r>
            <a:r>
              <a:rPr lang="pl-PL" b="0" i="0" dirty="0">
                <a:solidFill>
                  <a:srgbClr val="000000"/>
                </a:solidFill>
                <a:effectLst/>
                <a:latin typeface="robotobold"/>
              </a:rPr>
              <a:t> jako elektronicznych nośników danych (przy składaniu wniosku w formie papierowej). </a:t>
            </a:r>
          </a:p>
          <a:p>
            <a:pPr marL="0" indent="0" algn="l">
              <a:buNone/>
            </a:pPr>
            <a:endParaRPr lang="pl-PL" b="0" i="0" dirty="0">
              <a:solidFill>
                <a:srgbClr val="000000"/>
              </a:solidFill>
              <a:effectLst/>
              <a:latin typeface="robotoregular"/>
            </a:endParaRPr>
          </a:p>
          <a:p>
            <a:pPr marL="0" indent="0" algn="l">
              <a:buNone/>
            </a:pPr>
            <a:r>
              <a:rPr lang="pl-PL" b="0" i="0" dirty="0">
                <a:solidFill>
                  <a:srgbClr val="000000"/>
                </a:solidFill>
                <a:effectLst/>
                <a:latin typeface="robotoregular"/>
              </a:rPr>
              <a:t>Zaleca się, aby w dziedzinach: nauk medycznych i nauk o zdrowiu, rolniczych oraz teologicznych Wnioskodawca dołączył analizę </a:t>
            </a:r>
            <a:r>
              <a:rPr lang="pl-PL" b="0" i="0" dirty="0" err="1">
                <a:solidFill>
                  <a:srgbClr val="000000"/>
                </a:solidFill>
                <a:effectLst/>
                <a:latin typeface="robotoregular"/>
              </a:rPr>
              <a:t>bibliometryczną</a:t>
            </a:r>
            <a:r>
              <a:rPr lang="pl-PL" b="0" i="0" dirty="0">
                <a:solidFill>
                  <a:srgbClr val="000000"/>
                </a:solidFill>
                <a:effectLst/>
                <a:latin typeface="robotoregular"/>
              </a:rPr>
              <a:t> sporządzoną przez bibliotekę uczelnianą lub instytutową.</a:t>
            </a:r>
          </a:p>
        </p:txBody>
      </p:sp>
    </p:spTree>
    <p:extLst>
      <p:ext uri="{BB962C8B-B14F-4D97-AF65-F5344CB8AC3E}">
        <p14:creationId xmlns:p14="http://schemas.microsoft.com/office/powerpoint/2010/main" val="267377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99A2490-8D9B-4111-D9CA-A55436B7B73C}"/>
              </a:ext>
            </a:extLst>
          </p:cNvPr>
          <p:cNvSpPr>
            <a:spLocks noGrp="1"/>
          </p:cNvSpPr>
          <p:nvPr>
            <p:ph type="title"/>
          </p:nvPr>
        </p:nvSpPr>
        <p:spPr>
          <a:xfrm>
            <a:off x="1981200" y="2492896"/>
            <a:ext cx="8229600" cy="1143000"/>
          </a:xfrm>
        </p:spPr>
        <p:txBody>
          <a:bodyPr/>
          <a:lstStyle/>
          <a:p>
            <a:r>
              <a:rPr lang="pl-PL" dirty="0"/>
              <a:t>Stopień doktora habilitowanego</a:t>
            </a:r>
          </a:p>
        </p:txBody>
      </p:sp>
    </p:spTree>
    <p:extLst>
      <p:ext uri="{BB962C8B-B14F-4D97-AF65-F5344CB8AC3E}">
        <p14:creationId xmlns:p14="http://schemas.microsoft.com/office/powerpoint/2010/main" val="479728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608F3166-0EED-8C1D-37B3-E091D7A34DE5}"/>
              </a:ext>
            </a:extLst>
          </p:cNvPr>
          <p:cNvSpPr txBox="1">
            <a:spLocks noChangeArrowheads="1"/>
          </p:cNvSpPr>
          <p:nvPr/>
        </p:nvSpPr>
        <p:spPr bwMode="auto">
          <a:xfrm>
            <a:off x="1978025" y="507378"/>
            <a:ext cx="8235950" cy="6336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3" name="Tytuł 1">
            <a:extLst>
              <a:ext uri="{FF2B5EF4-FFF2-40B4-BE49-F238E27FC236}">
                <a16:creationId xmlns:a16="http://schemas.microsoft.com/office/drawing/2014/main" id="{AFEC71DD-A5BD-9AC4-EB36-D6E056F31EBD}"/>
              </a:ext>
            </a:extLst>
          </p:cNvPr>
          <p:cNvSpPr txBox="1">
            <a:spLocks/>
          </p:cNvSpPr>
          <p:nvPr/>
        </p:nvSpPr>
        <p:spPr>
          <a:xfrm>
            <a:off x="1949069" y="14068"/>
            <a:ext cx="8229600" cy="158613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r>
              <a:rPr lang="pl-PL" altLang="pl-PL" b="1" u="sng" kern="0" dirty="0">
                <a:solidFill>
                  <a:schemeClr val="accent6">
                    <a:lumMod val="75000"/>
                  </a:schemeClr>
                </a:solidFill>
              </a:rPr>
              <a:t>Postępowanie w sprawie nadania stopnia dr. hab. </a:t>
            </a:r>
          </a:p>
        </p:txBody>
      </p:sp>
      <p:sp>
        <p:nvSpPr>
          <p:cNvPr id="4" name="Symbol zastępczy zawartości 2">
            <a:extLst>
              <a:ext uri="{FF2B5EF4-FFF2-40B4-BE49-F238E27FC236}">
                <a16:creationId xmlns:a16="http://schemas.microsoft.com/office/drawing/2014/main" id="{EE07A7AC-0591-D3B9-E7D8-D0E9954DC09B}"/>
              </a:ext>
            </a:extLst>
          </p:cNvPr>
          <p:cNvSpPr txBox="1">
            <a:spLocks/>
          </p:cNvSpPr>
          <p:nvPr/>
        </p:nvSpPr>
        <p:spPr>
          <a:xfrm>
            <a:off x="1981200" y="1600200"/>
            <a:ext cx="8229600" cy="499715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Ø"/>
              <a:defRPr/>
            </a:pPr>
            <a:r>
              <a:rPr lang="pl-PL" altLang="pl-PL" sz="2800" kern="0" dirty="0"/>
              <a:t>Wymagania w stosunku do habilitanta:</a:t>
            </a:r>
          </a:p>
          <a:p>
            <a:pPr marL="514350" indent="-514350">
              <a:buFont typeface="Arial" panose="020B0604020202020204" pitchFamily="34" charset="0"/>
              <a:buAutoNum type="arabicParenR"/>
              <a:defRPr/>
            </a:pPr>
            <a:r>
              <a:rPr lang="pl-PL" altLang="pl-PL" sz="2800" kern="0" dirty="0"/>
              <a:t>Posiadanie osiągnieć </a:t>
            </a:r>
            <a:r>
              <a:rPr lang="pl-PL" altLang="pl-PL" sz="2800" kern="0" dirty="0">
                <a:solidFill>
                  <a:srgbClr val="FF0000"/>
                </a:solidFill>
              </a:rPr>
              <a:t>(więcej niż jednego osiągniecia!)</a:t>
            </a:r>
            <a:r>
              <a:rPr lang="pl-PL" altLang="pl-PL" sz="2800" kern="0" dirty="0">
                <a:solidFill>
                  <a:schemeClr val="accent1">
                    <a:lumMod val="75000"/>
                  </a:schemeClr>
                </a:solidFill>
              </a:rPr>
              <a:t> </a:t>
            </a:r>
            <a:r>
              <a:rPr lang="pl-PL" altLang="pl-PL" sz="2800" kern="0" dirty="0"/>
              <a:t>stanowiących znaczny wkład autora w rozwój danej dyscypliny, w tym co najmniej jednej monografii lub cyklu powiązanych tematycznie artykułów….</a:t>
            </a:r>
          </a:p>
          <a:p>
            <a:pPr marL="514350" indent="-514350">
              <a:buFont typeface="Arial" panose="020B0604020202020204" pitchFamily="34" charset="0"/>
              <a:buAutoNum type="arabicParenR"/>
              <a:defRPr/>
            </a:pPr>
            <a:r>
              <a:rPr lang="pl-PL" altLang="pl-PL" sz="2800" kern="0" dirty="0"/>
              <a:t>Wykazanie się istotną aktywnością naukową w więcej niż jednej uczelni lub jednostce naukowej… </a:t>
            </a:r>
            <a:r>
              <a:rPr lang="pl-PL" altLang="pl-PL" sz="2800" kern="0" dirty="0">
                <a:solidFill>
                  <a:srgbClr val="FF0000"/>
                </a:solidFill>
              </a:rPr>
              <a:t>(warunku tego NIE spełnia współpraca, w której habilitant cały czas pracuje w tym samym miejscu).</a:t>
            </a:r>
            <a:endParaRPr lang="pl-PL" altLang="pl-PL" sz="2800" kern="0" dirty="0">
              <a:solidFill>
                <a:schemeClr val="accent1">
                  <a:lumMod val="75000"/>
                </a:schemeClr>
              </a:solidFill>
            </a:endParaRPr>
          </a:p>
        </p:txBody>
      </p:sp>
    </p:spTree>
    <p:extLst>
      <p:ext uri="{BB962C8B-B14F-4D97-AF65-F5344CB8AC3E}">
        <p14:creationId xmlns:p14="http://schemas.microsoft.com/office/powerpoint/2010/main" val="3325167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608F3166-0EED-8C1D-37B3-E091D7A34DE5}"/>
              </a:ext>
            </a:extLst>
          </p:cNvPr>
          <p:cNvSpPr txBox="1">
            <a:spLocks noChangeArrowheads="1"/>
          </p:cNvSpPr>
          <p:nvPr/>
        </p:nvSpPr>
        <p:spPr bwMode="auto">
          <a:xfrm>
            <a:off x="1978025" y="507378"/>
            <a:ext cx="8235950" cy="6336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3" name="Tytuł 1">
            <a:extLst>
              <a:ext uri="{FF2B5EF4-FFF2-40B4-BE49-F238E27FC236}">
                <a16:creationId xmlns:a16="http://schemas.microsoft.com/office/drawing/2014/main" id="{AFEC71DD-A5BD-9AC4-EB36-D6E056F31EBD}"/>
              </a:ext>
            </a:extLst>
          </p:cNvPr>
          <p:cNvSpPr txBox="1">
            <a:spLocks/>
          </p:cNvSpPr>
          <p:nvPr/>
        </p:nvSpPr>
        <p:spPr>
          <a:xfrm>
            <a:off x="1949069" y="14068"/>
            <a:ext cx="8229600" cy="158613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r>
              <a:rPr lang="pl-PL" altLang="pl-PL" b="1" u="sng" kern="0" dirty="0">
                <a:solidFill>
                  <a:schemeClr val="accent6">
                    <a:lumMod val="75000"/>
                  </a:schemeClr>
                </a:solidFill>
              </a:rPr>
              <a:t>Postępowanie w sprawie nadania stopnia dr. hab. </a:t>
            </a:r>
          </a:p>
        </p:txBody>
      </p:sp>
      <p:sp>
        <p:nvSpPr>
          <p:cNvPr id="4" name="Symbol zastępczy zawartości 2">
            <a:extLst>
              <a:ext uri="{FF2B5EF4-FFF2-40B4-BE49-F238E27FC236}">
                <a16:creationId xmlns:a16="http://schemas.microsoft.com/office/drawing/2014/main" id="{EE07A7AC-0591-D3B9-E7D8-D0E9954DC09B}"/>
              </a:ext>
            </a:extLst>
          </p:cNvPr>
          <p:cNvSpPr txBox="1">
            <a:spLocks/>
          </p:cNvSpPr>
          <p:nvPr/>
        </p:nvSpPr>
        <p:spPr>
          <a:xfrm>
            <a:off x="1981200" y="1600200"/>
            <a:ext cx="8229600" cy="499715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Ø"/>
              <a:defRPr/>
            </a:pPr>
            <a:r>
              <a:rPr lang="pl-PL" altLang="pl-PL" sz="2800" kern="0" dirty="0"/>
              <a:t>Osiągnięcia stanowiące znaczny wkład habilitanta w rozwój danej dyscypliny mogą, ale </a:t>
            </a:r>
            <a:r>
              <a:rPr lang="pl-PL" altLang="pl-PL" sz="2800" b="1" u="sng" kern="0" dirty="0">
                <a:solidFill>
                  <a:srgbClr val="FF0000"/>
                </a:solidFill>
              </a:rPr>
              <a:t>nie</a:t>
            </a:r>
            <a:r>
              <a:rPr lang="pl-PL" altLang="pl-PL" sz="2800" kern="0" dirty="0"/>
              <a:t> muszą powstać ani zostać opublikowane po uzyskaniu stopnia doktora. W przeciwieństwie do wcześniej obowiązujących przepisów, aktualna ustawa </a:t>
            </a:r>
            <a:r>
              <a:rPr lang="pl-PL" altLang="pl-PL" sz="2800" kern="0" dirty="0">
                <a:solidFill>
                  <a:srgbClr val="FF0000"/>
                </a:solidFill>
              </a:rPr>
              <a:t>zniosła ramy czasowe </a:t>
            </a:r>
            <a:r>
              <a:rPr lang="pl-PL" altLang="pl-PL" sz="2800" kern="0" dirty="0"/>
              <a:t>odnośnie terminu, w którym powstały osiągnięcia kandydatów do stopnia dr hab. Zatem osiągnięcia te mogą być udokumentowane również publikacjami wydanymi przed uzyskaniem stopnia doktora.</a:t>
            </a:r>
            <a:endParaRPr lang="pl-PL" altLang="pl-PL" sz="2800" kern="0" dirty="0">
              <a:solidFill>
                <a:schemeClr val="accent1">
                  <a:lumMod val="75000"/>
                </a:schemeClr>
              </a:solidFill>
            </a:endParaRPr>
          </a:p>
        </p:txBody>
      </p:sp>
    </p:spTree>
    <p:extLst>
      <p:ext uri="{BB962C8B-B14F-4D97-AF65-F5344CB8AC3E}">
        <p14:creationId xmlns:p14="http://schemas.microsoft.com/office/powerpoint/2010/main" val="36156282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608F3166-0EED-8C1D-37B3-E091D7A34DE5}"/>
              </a:ext>
            </a:extLst>
          </p:cNvPr>
          <p:cNvSpPr txBox="1">
            <a:spLocks noChangeArrowheads="1"/>
          </p:cNvSpPr>
          <p:nvPr/>
        </p:nvSpPr>
        <p:spPr bwMode="auto">
          <a:xfrm>
            <a:off x="1993885" y="520448"/>
            <a:ext cx="8235950" cy="6336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3" name="Tytuł 1">
            <a:extLst>
              <a:ext uri="{FF2B5EF4-FFF2-40B4-BE49-F238E27FC236}">
                <a16:creationId xmlns:a16="http://schemas.microsoft.com/office/drawing/2014/main" id="{AFEC71DD-A5BD-9AC4-EB36-D6E056F31EBD}"/>
              </a:ext>
            </a:extLst>
          </p:cNvPr>
          <p:cNvSpPr txBox="1">
            <a:spLocks/>
          </p:cNvSpPr>
          <p:nvPr/>
        </p:nvSpPr>
        <p:spPr>
          <a:xfrm>
            <a:off x="1949069" y="14068"/>
            <a:ext cx="8229600" cy="158613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r>
              <a:rPr lang="pl-PL" altLang="pl-PL" b="1" u="sng" kern="0" dirty="0">
                <a:solidFill>
                  <a:schemeClr val="accent6">
                    <a:lumMod val="75000"/>
                  </a:schemeClr>
                </a:solidFill>
              </a:rPr>
              <a:t>Postępowanie w sprawie nadania stopnia dr. hab. </a:t>
            </a:r>
          </a:p>
        </p:txBody>
      </p:sp>
      <p:sp>
        <p:nvSpPr>
          <p:cNvPr id="4" name="Symbol zastępczy zawartości 2">
            <a:extLst>
              <a:ext uri="{FF2B5EF4-FFF2-40B4-BE49-F238E27FC236}">
                <a16:creationId xmlns:a16="http://schemas.microsoft.com/office/drawing/2014/main" id="{EE07A7AC-0591-D3B9-E7D8-D0E9954DC09B}"/>
              </a:ext>
            </a:extLst>
          </p:cNvPr>
          <p:cNvSpPr txBox="1">
            <a:spLocks/>
          </p:cNvSpPr>
          <p:nvPr/>
        </p:nvSpPr>
        <p:spPr>
          <a:xfrm>
            <a:off x="1949069" y="1412776"/>
            <a:ext cx="8229600" cy="499715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Ø"/>
              <a:defRPr/>
            </a:pPr>
            <a:r>
              <a:rPr lang="pl-PL" altLang="pl-PL" sz="2800" kern="0" dirty="0"/>
              <a:t>Wskazany przez osobę ubiegającą się o nadanie stopnia doktora habilitowanego podmiot habilitujący może, w terminie 4 tygodni od dnia otrzymania wniosku, odmówić wyrażenia zgody na przeprowadzenie postępowania. </a:t>
            </a:r>
            <a:r>
              <a:rPr lang="pl-PL" altLang="pl-PL" sz="2800" kern="0" dirty="0">
                <a:solidFill>
                  <a:srgbClr val="FF0000"/>
                </a:solidFill>
              </a:rPr>
              <a:t>Termin ten jest terminem zawitym. Oznacza to, że po jego bezskutecznym upływie podmiot habilitujący nie może odmówić wyrażenia zgody na przeprowadzenie postępowania.</a:t>
            </a:r>
          </a:p>
          <a:p>
            <a:pPr>
              <a:buFont typeface="Wingdings" panose="05000000000000000000" pitchFamily="2" charset="2"/>
              <a:buChar char="Ø"/>
              <a:defRPr/>
            </a:pPr>
            <a:r>
              <a:rPr lang="pl-PL" altLang="pl-PL" sz="2800" kern="0" dirty="0"/>
              <a:t>W przypadku skutecznej odmowy, RDN wyznacza inny podmiot, który jest zobowiązany przeprowadzić postępowanie.</a:t>
            </a:r>
          </a:p>
        </p:txBody>
      </p:sp>
    </p:spTree>
    <p:extLst>
      <p:ext uri="{BB962C8B-B14F-4D97-AF65-F5344CB8AC3E}">
        <p14:creationId xmlns:p14="http://schemas.microsoft.com/office/powerpoint/2010/main" val="2650583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3AFD1549-606F-0C42-370C-CD7D5B19AECF}"/>
              </a:ext>
            </a:extLst>
          </p:cNvPr>
          <p:cNvSpPr txBox="1">
            <a:spLocks noChangeArrowheads="1"/>
          </p:cNvSpPr>
          <p:nvPr/>
        </p:nvSpPr>
        <p:spPr bwMode="auto">
          <a:xfrm>
            <a:off x="1978025" y="404813"/>
            <a:ext cx="8235950" cy="568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3" name="Tytuł 1">
            <a:extLst>
              <a:ext uri="{FF2B5EF4-FFF2-40B4-BE49-F238E27FC236}">
                <a16:creationId xmlns:a16="http://schemas.microsoft.com/office/drawing/2014/main" id="{9E72F2EC-A099-6624-3BE5-C9D343B85B34}"/>
              </a:ext>
            </a:extLst>
          </p:cNvPr>
          <p:cNvSpPr txBox="1">
            <a:spLocks/>
          </p:cNvSpPr>
          <p:nvPr/>
        </p:nvSpPr>
        <p:spPr>
          <a:xfrm>
            <a:off x="1956321" y="0"/>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r>
              <a:rPr lang="pl-PL" altLang="pl-PL" b="1" u="sng" kern="0" dirty="0">
                <a:solidFill>
                  <a:schemeClr val="accent6">
                    <a:lumMod val="75000"/>
                  </a:schemeClr>
                </a:solidFill>
              </a:rPr>
              <a:t>Postępowanie w sprawie nadania stopnia dr. hab. </a:t>
            </a:r>
          </a:p>
        </p:txBody>
      </p:sp>
      <p:sp>
        <p:nvSpPr>
          <p:cNvPr id="4" name="Symbol zastępczy zawartości 2">
            <a:extLst>
              <a:ext uri="{FF2B5EF4-FFF2-40B4-BE49-F238E27FC236}">
                <a16:creationId xmlns:a16="http://schemas.microsoft.com/office/drawing/2014/main" id="{7C31C04E-255C-4E9B-0798-C43D904520DD}"/>
              </a:ext>
            </a:extLst>
          </p:cNvPr>
          <p:cNvSpPr txBox="1">
            <a:spLocks/>
          </p:cNvSpPr>
          <p:nvPr/>
        </p:nvSpPr>
        <p:spPr>
          <a:xfrm>
            <a:off x="2006079" y="1484784"/>
            <a:ext cx="8229600" cy="532859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Ø"/>
              <a:defRPr/>
            </a:pPr>
            <a:r>
              <a:rPr lang="pl-PL" altLang="pl-PL" sz="2800" kern="0" dirty="0"/>
              <a:t>Komisja habilitacyjna przeprowadza kolokwium habilitacyjne (</a:t>
            </a:r>
            <a:r>
              <a:rPr lang="pl-PL" altLang="pl-PL" sz="2800" kern="0" dirty="0">
                <a:solidFill>
                  <a:srgbClr val="FF0000"/>
                </a:solidFill>
              </a:rPr>
              <a:t>UWAGA – nowelizacja ustawy: kolokwium obowiązkowe i publiczne we wszystkich dyscyplinach naukowych; przepis wejdzie w życie 1 października 2023 r.</a:t>
            </a:r>
            <a:r>
              <a:rPr lang="pl-PL" altLang="pl-PL" sz="2800" kern="0" dirty="0"/>
              <a:t>);</a:t>
            </a:r>
          </a:p>
          <a:p>
            <a:pPr>
              <a:buFont typeface="Wingdings" panose="05000000000000000000" pitchFamily="2" charset="2"/>
              <a:buChar char="Ø"/>
              <a:defRPr/>
            </a:pPr>
            <a:r>
              <a:rPr lang="pl-PL" altLang="pl-PL" sz="2800" kern="0" dirty="0"/>
              <a:t>Uchwałę zawierającą opinię w sprawie nadania stopnia doktora habilitowanego komisja podejmuje w głosowaniu jawnym (na wniosek osoby ubiegającej się o nadanie stopnia uchwałę podejmuje się w głosowaniu tajnym). </a:t>
            </a:r>
            <a:r>
              <a:rPr lang="pl-PL" altLang="pl-PL" sz="2800" b="1" u="sng" kern="0" dirty="0">
                <a:solidFill>
                  <a:srgbClr val="FF0000"/>
                </a:solidFill>
              </a:rPr>
              <a:t>Opinia nie może być pozytywna, jeśli co najmniej dwie recenzje są negatywne</a:t>
            </a:r>
            <a:r>
              <a:rPr lang="pl-PL" altLang="pl-PL" sz="2800" kern="0" dirty="0"/>
              <a:t>;</a:t>
            </a:r>
          </a:p>
        </p:txBody>
      </p:sp>
    </p:spTree>
    <p:extLst>
      <p:ext uri="{BB962C8B-B14F-4D97-AF65-F5344CB8AC3E}">
        <p14:creationId xmlns:p14="http://schemas.microsoft.com/office/powerpoint/2010/main" val="3395746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7B0A4EAD-777E-F311-0C11-8D2C41EA31CF}"/>
              </a:ext>
            </a:extLst>
          </p:cNvPr>
          <p:cNvSpPr txBox="1">
            <a:spLocks noChangeArrowheads="1"/>
          </p:cNvSpPr>
          <p:nvPr/>
        </p:nvSpPr>
        <p:spPr bwMode="auto">
          <a:xfrm>
            <a:off x="1978025" y="404813"/>
            <a:ext cx="8235950" cy="568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3" name="Tytuł 1">
            <a:extLst>
              <a:ext uri="{FF2B5EF4-FFF2-40B4-BE49-F238E27FC236}">
                <a16:creationId xmlns:a16="http://schemas.microsoft.com/office/drawing/2014/main" id="{AED88ADD-3130-2CA6-937D-7D54A85BD83D}"/>
              </a:ext>
            </a:extLst>
          </p:cNvPr>
          <p:cNvSpPr txBox="1">
            <a:spLocks/>
          </p:cNvSpPr>
          <p:nvPr/>
        </p:nvSpPr>
        <p:spPr>
          <a:xfrm>
            <a:off x="1981200" y="274638"/>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r>
              <a:rPr lang="pl-PL" altLang="pl-PL" b="1" u="sng" kern="0" dirty="0">
                <a:solidFill>
                  <a:schemeClr val="accent6">
                    <a:lumMod val="75000"/>
                  </a:schemeClr>
                </a:solidFill>
              </a:rPr>
              <a:t>Postępowanie w sprawie nadania stopnia dr. hab. </a:t>
            </a:r>
          </a:p>
        </p:txBody>
      </p:sp>
      <p:sp>
        <p:nvSpPr>
          <p:cNvPr id="4" name="Symbol zastępczy zawartości 2">
            <a:extLst>
              <a:ext uri="{FF2B5EF4-FFF2-40B4-BE49-F238E27FC236}">
                <a16:creationId xmlns:a16="http://schemas.microsoft.com/office/drawing/2014/main" id="{0BED70AE-836A-2807-1333-7FB61552965A}"/>
              </a:ext>
            </a:extLst>
          </p:cNvPr>
          <p:cNvSpPr txBox="1">
            <a:spLocks/>
          </p:cNvSpPr>
          <p:nvPr/>
        </p:nvSpPr>
        <p:spPr>
          <a:xfrm>
            <a:off x="1981200" y="1600201"/>
            <a:ext cx="8229600" cy="45259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Ø"/>
              <a:defRPr/>
            </a:pPr>
            <a:endParaRPr lang="pl-PL" altLang="pl-PL" sz="2800" kern="0" dirty="0">
              <a:solidFill>
                <a:schemeClr val="accent1">
                  <a:lumMod val="75000"/>
                </a:schemeClr>
              </a:solidFill>
            </a:endParaRPr>
          </a:p>
          <a:p>
            <a:pPr>
              <a:buFont typeface="Wingdings" panose="05000000000000000000" pitchFamily="2" charset="2"/>
              <a:buChar char="Ø"/>
              <a:defRPr/>
            </a:pPr>
            <a:r>
              <a:rPr lang="pl-PL" altLang="pl-PL" sz="2800" kern="0" dirty="0"/>
              <a:t>Na podstawie uchwały komisji, podmiot habilitujący, w terminie miesiąca od dnia jej otrzymania, nadaje stopień doktora habilitowanego albo odmawia jego nadania. </a:t>
            </a:r>
            <a:r>
              <a:rPr lang="pl-PL" altLang="pl-PL" sz="2800" b="1" u="sng" kern="0" dirty="0">
                <a:solidFill>
                  <a:srgbClr val="FF0000"/>
                </a:solidFill>
              </a:rPr>
              <a:t>Podmiot habilitujący odmawia nadania stopnia dr. hab. w przypadku, gdy opinia komisji jest negatywna</a:t>
            </a:r>
            <a:r>
              <a:rPr lang="pl-PL" altLang="pl-PL" sz="2800" kern="0" dirty="0"/>
              <a:t>;</a:t>
            </a:r>
          </a:p>
          <a:p>
            <a:pPr>
              <a:buFont typeface="Wingdings" panose="05000000000000000000" pitchFamily="2" charset="2"/>
              <a:buChar char="Ø"/>
              <a:defRPr/>
            </a:pPr>
            <a:r>
              <a:rPr lang="pl-PL" altLang="pl-PL" sz="2800" kern="0" dirty="0"/>
              <a:t>Od decyzji o odmowie nadania stopnia doktora habilitowanego przysługuje odwołanie do RDN</a:t>
            </a:r>
          </a:p>
        </p:txBody>
      </p:sp>
    </p:spTree>
    <p:extLst>
      <p:ext uri="{BB962C8B-B14F-4D97-AF65-F5344CB8AC3E}">
        <p14:creationId xmlns:p14="http://schemas.microsoft.com/office/powerpoint/2010/main" val="1552562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46167F8-9598-F125-2C32-D8DF3E63E185}"/>
              </a:ext>
            </a:extLst>
          </p:cNvPr>
          <p:cNvSpPr>
            <a:spLocks noGrp="1"/>
          </p:cNvSpPr>
          <p:nvPr>
            <p:ph type="title"/>
          </p:nvPr>
        </p:nvSpPr>
        <p:spPr>
          <a:xfrm>
            <a:off x="1981200" y="177484"/>
            <a:ext cx="8229600" cy="6503032"/>
          </a:xfrm>
        </p:spPr>
        <p:txBody>
          <a:bodyPr/>
          <a:lstStyle/>
          <a:p>
            <a:pPr algn="l"/>
            <a:r>
              <a:rPr lang="pl-PL" sz="3200" b="1" dirty="0">
                <a:solidFill>
                  <a:srgbClr val="FF0000"/>
                </a:solidFill>
              </a:rPr>
              <a:t>UWAGA!</a:t>
            </a:r>
            <a:br>
              <a:rPr lang="pl-PL" sz="3200" b="1" dirty="0">
                <a:solidFill>
                  <a:srgbClr val="FF0000"/>
                </a:solidFill>
              </a:rPr>
            </a:br>
            <a:br>
              <a:rPr lang="pl-PL" sz="3200" dirty="0"/>
            </a:br>
            <a:r>
              <a:rPr lang="pl-PL" sz="3200" dirty="0"/>
              <a:t>- W postępowaniach habilitacyjnych podmioty habilitujące powinny stosować takie same zasady oceny merytorycznej wniosków, jakie stosowane są przez RDN w rozpatrywaniu wniosków o tytuł profesora.</a:t>
            </a:r>
            <a:br>
              <a:rPr lang="pl-PL" sz="3200" dirty="0"/>
            </a:br>
            <a:br>
              <a:rPr lang="pl-PL" sz="3200" dirty="0"/>
            </a:br>
            <a:r>
              <a:rPr lang="pl-PL" sz="3200" dirty="0"/>
              <a:t>- Wewnętrzne regulaminy podmiotów habilitujących </a:t>
            </a:r>
            <a:r>
              <a:rPr lang="pl-PL" sz="3200" b="1" u="sng" dirty="0">
                <a:solidFill>
                  <a:srgbClr val="C00000"/>
                </a:solidFill>
              </a:rPr>
              <a:t>NIE</a:t>
            </a:r>
            <a:r>
              <a:rPr lang="pl-PL" sz="3200" dirty="0"/>
              <a:t> powinny zawierać limitów ilościowych, w szczególności określających minimalne wysokości wskaźników </a:t>
            </a:r>
            <a:r>
              <a:rPr lang="pl-PL" sz="3200" dirty="0" err="1"/>
              <a:t>bibliometrycznych</a:t>
            </a:r>
            <a:r>
              <a:rPr lang="pl-PL" sz="3200" dirty="0"/>
              <a:t>, punktowych, itd.</a:t>
            </a:r>
          </a:p>
        </p:txBody>
      </p:sp>
    </p:spTree>
    <p:extLst>
      <p:ext uri="{BB962C8B-B14F-4D97-AF65-F5344CB8AC3E}">
        <p14:creationId xmlns:p14="http://schemas.microsoft.com/office/powerpoint/2010/main" val="30092038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99A2490-8D9B-4111-D9CA-A55436B7B73C}"/>
              </a:ext>
            </a:extLst>
          </p:cNvPr>
          <p:cNvSpPr>
            <a:spLocks noGrp="1"/>
          </p:cNvSpPr>
          <p:nvPr>
            <p:ph type="title"/>
          </p:nvPr>
        </p:nvSpPr>
        <p:spPr>
          <a:xfrm>
            <a:off x="1981200" y="2492896"/>
            <a:ext cx="8229600" cy="1143000"/>
          </a:xfrm>
        </p:spPr>
        <p:txBody>
          <a:bodyPr/>
          <a:lstStyle/>
          <a:p>
            <a:r>
              <a:rPr lang="pl-PL" dirty="0"/>
              <a:t>Stopień doktora</a:t>
            </a:r>
          </a:p>
        </p:txBody>
      </p:sp>
    </p:spTree>
    <p:extLst>
      <p:ext uri="{BB962C8B-B14F-4D97-AF65-F5344CB8AC3E}">
        <p14:creationId xmlns:p14="http://schemas.microsoft.com/office/powerpoint/2010/main" val="628091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4C48D13A-D36D-9B8E-8A51-9D1DEC4E0D6D}"/>
              </a:ext>
            </a:extLst>
          </p:cNvPr>
          <p:cNvSpPr txBox="1">
            <a:spLocks noChangeArrowheads="1"/>
          </p:cNvSpPr>
          <p:nvPr/>
        </p:nvSpPr>
        <p:spPr bwMode="auto">
          <a:xfrm>
            <a:off x="1978025" y="404813"/>
            <a:ext cx="8235950" cy="568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3" name="Tytuł 1">
            <a:extLst>
              <a:ext uri="{FF2B5EF4-FFF2-40B4-BE49-F238E27FC236}">
                <a16:creationId xmlns:a16="http://schemas.microsoft.com/office/drawing/2014/main" id="{5FEC86EF-90C0-0A07-86E0-E8817AAB3051}"/>
              </a:ext>
            </a:extLst>
          </p:cNvPr>
          <p:cNvSpPr txBox="1">
            <a:spLocks/>
          </p:cNvSpPr>
          <p:nvPr/>
        </p:nvSpPr>
        <p:spPr>
          <a:xfrm>
            <a:off x="1981200" y="274638"/>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altLang="pl-PL" b="1" u="sng" kern="0"/>
              <a:t>Postępowanie w sprawie nadania stopnia doktora</a:t>
            </a:r>
          </a:p>
        </p:txBody>
      </p:sp>
      <p:sp>
        <p:nvSpPr>
          <p:cNvPr id="4" name="Symbol zastępczy zawartości 2">
            <a:extLst>
              <a:ext uri="{FF2B5EF4-FFF2-40B4-BE49-F238E27FC236}">
                <a16:creationId xmlns:a16="http://schemas.microsoft.com/office/drawing/2014/main" id="{4692F27D-3BAF-EC22-C380-58B9CE5B75AE}"/>
              </a:ext>
            </a:extLst>
          </p:cNvPr>
          <p:cNvSpPr txBox="1">
            <a:spLocks/>
          </p:cNvSpPr>
          <p:nvPr/>
        </p:nvSpPr>
        <p:spPr>
          <a:xfrm>
            <a:off x="1981200" y="1600200"/>
            <a:ext cx="8229600" cy="498316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Ø"/>
              <a:defRPr/>
            </a:pPr>
            <a:endParaRPr lang="pl-PL" altLang="pl-PL" sz="2800" kern="0" dirty="0">
              <a:solidFill>
                <a:schemeClr val="accent1">
                  <a:lumMod val="75000"/>
                </a:schemeClr>
              </a:solidFill>
            </a:endParaRPr>
          </a:p>
          <a:p>
            <a:pPr>
              <a:buFont typeface="Wingdings" panose="05000000000000000000" pitchFamily="2" charset="2"/>
              <a:buChar char="Ø"/>
              <a:defRPr/>
            </a:pPr>
            <a:r>
              <a:rPr lang="pl-PL" altLang="pl-PL" sz="2800" kern="0" dirty="0"/>
              <a:t>Rozprawę doktorską może stanowić praca pisemna, w tym monografia naukowa, zbiór opublikowanych i powiązanych tematycznie artykułów naukowych, praca projektowa, konstrukcyjna, technologiczna, wdrożeniowa lub artystyczna (</a:t>
            </a:r>
            <a:r>
              <a:rPr lang="pl-PL" altLang="pl-PL" sz="2800" kern="0" dirty="0">
                <a:solidFill>
                  <a:srgbClr val="FF0000"/>
                </a:solidFill>
              </a:rPr>
              <a:t>mogą być zatem składane prace „hybrydowe”, czyli np. składające się po części  z wyników opublikowanych, a po części z rezultatów wcześniej nieopublikowanych</a:t>
            </a:r>
            <a:r>
              <a:rPr lang="pl-PL" altLang="pl-PL" sz="2800" kern="0" dirty="0"/>
              <a:t>);</a:t>
            </a:r>
          </a:p>
          <a:p>
            <a:pPr>
              <a:buFont typeface="Wingdings" panose="05000000000000000000" pitchFamily="2" charset="2"/>
              <a:buChar char="Ø"/>
              <a:defRPr/>
            </a:pPr>
            <a:r>
              <a:rPr lang="pl-PL" altLang="pl-PL" sz="2800" kern="0" dirty="0"/>
              <a:t>Powołuje się 3 recenzentów;</a:t>
            </a:r>
          </a:p>
          <a:p>
            <a:pPr marL="0" indent="0">
              <a:buNone/>
              <a:defRPr/>
            </a:pPr>
            <a:endParaRPr lang="pl-PL" altLang="pl-PL" sz="2800" kern="0" dirty="0">
              <a:solidFill>
                <a:schemeClr val="accent1">
                  <a:lumMod val="75000"/>
                </a:schemeClr>
              </a:solidFill>
            </a:endParaRPr>
          </a:p>
        </p:txBody>
      </p:sp>
    </p:spTree>
    <p:extLst>
      <p:ext uri="{BB962C8B-B14F-4D97-AF65-F5344CB8AC3E}">
        <p14:creationId xmlns:p14="http://schemas.microsoft.com/office/powerpoint/2010/main" val="3332083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13F2468D-4694-086A-3665-77DCDE315AF7}"/>
              </a:ext>
            </a:extLst>
          </p:cNvPr>
          <p:cNvSpPr txBox="1">
            <a:spLocks noChangeArrowheads="1"/>
          </p:cNvSpPr>
          <p:nvPr/>
        </p:nvSpPr>
        <p:spPr bwMode="auto">
          <a:xfrm>
            <a:off x="1978025" y="404813"/>
            <a:ext cx="8235950" cy="6453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3" name="Tytuł 1">
            <a:extLst>
              <a:ext uri="{FF2B5EF4-FFF2-40B4-BE49-F238E27FC236}">
                <a16:creationId xmlns:a16="http://schemas.microsoft.com/office/drawing/2014/main" id="{FFB9B70D-9AAD-A598-B6B3-E2388F68645F}"/>
              </a:ext>
            </a:extLst>
          </p:cNvPr>
          <p:cNvSpPr txBox="1">
            <a:spLocks/>
          </p:cNvSpPr>
          <p:nvPr/>
        </p:nvSpPr>
        <p:spPr>
          <a:xfrm>
            <a:off x="1847528" y="0"/>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altLang="pl-PL" b="1" u="sng" kern="0" dirty="0"/>
              <a:t>Postępowanie w sprawie nadania stopnia doktora</a:t>
            </a:r>
          </a:p>
        </p:txBody>
      </p:sp>
      <p:sp>
        <p:nvSpPr>
          <p:cNvPr id="4" name="Symbol zastępczy zawartości 2">
            <a:extLst>
              <a:ext uri="{FF2B5EF4-FFF2-40B4-BE49-F238E27FC236}">
                <a16:creationId xmlns:a16="http://schemas.microsoft.com/office/drawing/2014/main" id="{6F1DA5A9-B491-BF45-4E2B-FA08DF601E00}"/>
              </a:ext>
            </a:extLst>
          </p:cNvPr>
          <p:cNvSpPr txBox="1">
            <a:spLocks/>
          </p:cNvSpPr>
          <p:nvPr/>
        </p:nvSpPr>
        <p:spPr>
          <a:xfrm>
            <a:off x="1958721" y="1484784"/>
            <a:ext cx="8229600" cy="52578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Ø"/>
              <a:defRPr/>
            </a:pPr>
            <a:r>
              <a:rPr lang="pl-PL" altLang="pl-PL" sz="2800" kern="0" dirty="0"/>
              <a:t>Do obrony rozprawy doktorskiej może być dopuszczona osoba, która uzyskała pozytywne recenzje od co najmniej 2 recenzentów;</a:t>
            </a:r>
          </a:p>
          <a:p>
            <a:pPr>
              <a:buFont typeface="Wingdings" panose="05000000000000000000" pitchFamily="2" charset="2"/>
              <a:buChar char="Ø"/>
              <a:defRPr/>
            </a:pPr>
            <a:r>
              <a:rPr lang="pl-PL" altLang="pl-PL" sz="2800" kern="0" dirty="0"/>
              <a:t>Promotorem nie może zostać osoba, która        w okresie ostatnich 5 lat była promotorem czterech doktorantów, którzy zostali skreśleni           z listy doktorantów z powodu negatywnego wyniku oceny śródokresowej lub sprawowała opiekę nad przygotowaniem rozprawy przez co najmniej 2 osoby ubiegające się o stopień doktora, które nie uzyskały pozytywnych recenzji.</a:t>
            </a:r>
          </a:p>
          <a:p>
            <a:pPr marL="0" indent="0">
              <a:buNone/>
              <a:defRPr/>
            </a:pPr>
            <a:endParaRPr lang="pl-PL" altLang="pl-PL" sz="2800" kern="0" dirty="0">
              <a:solidFill>
                <a:schemeClr val="accent1">
                  <a:lumMod val="75000"/>
                </a:schemeClr>
              </a:solidFill>
            </a:endParaRPr>
          </a:p>
        </p:txBody>
      </p:sp>
    </p:spTree>
    <p:extLst>
      <p:ext uri="{BB962C8B-B14F-4D97-AF65-F5344CB8AC3E}">
        <p14:creationId xmlns:p14="http://schemas.microsoft.com/office/powerpoint/2010/main" val="11049283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46167F8-9598-F125-2C32-D8DF3E63E185}"/>
              </a:ext>
            </a:extLst>
          </p:cNvPr>
          <p:cNvSpPr>
            <a:spLocks noGrp="1"/>
          </p:cNvSpPr>
          <p:nvPr>
            <p:ph type="title"/>
          </p:nvPr>
        </p:nvSpPr>
        <p:spPr>
          <a:xfrm>
            <a:off x="1981200" y="177484"/>
            <a:ext cx="8229600" cy="6563884"/>
          </a:xfrm>
        </p:spPr>
        <p:txBody>
          <a:bodyPr/>
          <a:lstStyle/>
          <a:p>
            <a:pPr algn="l"/>
            <a:r>
              <a:rPr lang="pl-PL" sz="3200" b="1" dirty="0">
                <a:solidFill>
                  <a:srgbClr val="FF0000"/>
                </a:solidFill>
              </a:rPr>
              <a:t>UWAGA!</a:t>
            </a:r>
            <a:br>
              <a:rPr lang="pl-PL" sz="3200" b="1" dirty="0">
                <a:solidFill>
                  <a:srgbClr val="FF0000"/>
                </a:solidFill>
              </a:rPr>
            </a:br>
            <a:br>
              <a:rPr lang="pl-PL" sz="3200" dirty="0"/>
            </a:br>
            <a:r>
              <a:rPr lang="pl-PL" sz="3200" dirty="0"/>
              <a:t>- W postępowaniach doktorskich podmioty doktoryzujące powinny stosować takie same zasady oceny merytorycznej wniosków, jakie stosowane są przez RDN w rozpatrywaniu wniosków o tytuł profesora.</a:t>
            </a:r>
            <a:br>
              <a:rPr lang="pl-PL" sz="3200" dirty="0"/>
            </a:br>
            <a:br>
              <a:rPr lang="pl-PL" sz="3200" dirty="0"/>
            </a:br>
            <a:r>
              <a:rPr lang="pl-PL" sz="3200" dirty="0"/>
              <a:t>- Wewnętrzne regulaminy podmiotów doktoryzujących </a:t>
            </a:r>
            <a:r>
              <a:rPr lang="pl-PL" sz="3200" b="1" u="sng" dirty="0">
                <a:solidFill>
                  <a:srgbClr val="C00000"/>
                </a:solidFill>
              </a:rPr>
              <a:t>NIE</a:t>
            </a:r>
            <a:r>
              <a:rPr lang="pl-PL" sz="3200" dirty="0"/>
              <a:t> powinny zawierać limitów ilościowych, w szczególności określających minimalne wysokości wskaźników </a:t>
            </a:r>
            <a:r>
              <a:rPr lang="pl-PL" sz="3200" dirty="0" err="1"/>
              <a:t>bibliometrycznych</a:t>
            </a:r>
            <a:r>
              <a:rPr lang="pl-PL" sz="3200" dirty="0"/>
              <a:t>, punktowych, itd.</a:t>
            </a:r>
          </a:p>
        </p:txBody>
      </p:sp>
    </p:spTree>
    <p:extLst>
      <p:ext uri="{BB962C8B-B14F-4D97-AF65-F5344CB8AC3E}">
        <p14:creationId xmlns:p14="http://schemas.microsoft.com/office/powerpoint/2010/main" val="30049783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3B5690D1-9DD6-7B48-BB4A-1EC121DBE7C4}"/>
              </a:ext>
            </a:extLst>
          </p:cNvPr>
          <p:cNvSpPr txBox="1"/>
          <p:nvPr/>
        </p:nvSpPr>
        <p:spPr>
          <a:xfrm>
            <a:off x="2567610" y="1556792"/>
            <a:ext cx="7263527" cy="3416320"/>
          </a:xfrm>
          <a:prstGeom prst="rect">
            <a:avLst/>
          </a:prstGeom>
          <a:noFill/>
        </p:spPr>
        <p:txBody>
          <a:bodyPr wrap="none" rtlCol="0">
            <a:spAutoFit/>
          </a:bodyPr>
          <a:lstStyle/>
          <a:p>
            <a:pPr algn="ctr"/>
            <a:r>
              <a:rPr lang="pl-PL" sz="5400" dirty="0"/>
              <a:t>Zagadnienia etyczne</a:t>
            </a:r>
          </a:p>
          <a:p>
            <a:pPr algn="ctr"/>
            <a:r>
              <a:rPr lang="pl-PL" sz="5400" dirty="0"/>
              <a:t>oraz dyscyplinarne</a:t>
            </a:r>
          </a:p>
          <a:p>
            <a:pPr algn="ctr"/>
            <a:r>
              <a:rPr lang="pl-PL" sz="5400" dirty="0"/>
              <a:t>przy nadawaniu stopni </a:t>
            </a:r>
          </a:p>
          <a:p>
            <a:pPr algn="ctr"/>
            <a:r>
              <a:rPr lang="pl-PL" sz="5400" dirty="0"/>
              <a:t>i tytułów naukowych</a:t>
            </a:r>
          </a:p>
        </p:txBody>
      </p:sp>
    </p:spTree>
    <p:extLst>
      <p:ext uri="{BB962C8B-B14F-4D97-AF65-F5344CB8AC3E}">
        <p14:creationId xmlns:p14="http://schemas.microsoft.com/office/powerpoint/2010/main" val="42315161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1427AAA4-E439-A2F5-3E58-1A44B15D1B79}"/>
              </a:ext>
            </a:extLst>
          </p:cNvPr>
          <p:cNvSpPr txBox="1"/>
          <p:nvPr/>
        </p:nvSpPr>
        <p:spPr>
          <a:xfrm>
            <a:off x="1733267" y="1305342"/>
            <a:ext cx="8725466" cy="4247317"/>
          </a:xfrm>
          <a:prstGeom prst="rect">
            <a:avLst/>
          </a:prstGeom>
          <a:noFill/>
        </p:spPr>
        <p:txBody>
          <a:bodyPr wrap="none" rtlCol="0">
            <a:spAutoFit/>
          </a:bodyPr>
          <a:lstStyle/>
          <a:p>
            <a:r>
              <a:rPr lang="pl-PL" dirty="0">
                <a:effectLst/>
                <a:latin typeface="Arial" panose="020B0604020202020204" pitchFamily="34" charset="0"/>
              </a:rPr>
              <a:t>Art. 194. W przypadku zaistnienia określonych w Kpa przyczyn wznowienia </a:t>
            </a:r>
          </a:p>
          <a:p>
            <a:r>
              <a:rPr lang="pl-PL" dirty="0">
                <a:effectLst/>
                <a:latin typeface="Arial" panose="020B0604020202020204" pitchFamily="34" charset="0"/>
              </a:rPr>
              <a:t>postępowania administracyjnego w sprawie nadania stopnia doktora albo rażącego </a:t>
            </a:r>
          </a:p>
          <a:p>
            <a:r>
              <a:rPr lang="pl-PL" dirty="0">
                <a:effectLst/>
                <a:latin typeface="Arial" panose="020B0604020202020204" pitchFamily="34" charset="0"/>
              </a:rPr>
              <a:t>naruszenia prawa przez podmiot doktoryzujący, RDN wydaje postanowienie</a:t>
            </a:r>
            <a:br>
              <a:rPr lang="pl-PL" dirty="0"/>
            </a:br>
            <a:r>
              <a:rPr lang="pl-PL" dirty="0">
                <a:effectLst/>
                <a:latin typeface="Arial" panose="020B0604020202020204" pitchFamily="34" charset="0"/>
              </a:rPr>
              <a:t>o wznowieniu postępowania i wskazuje podmiot doktoryzujący, który przeprowadzi </a:t>
            </a:r>
          </a:p>
          <a:p>
            <a:r>
              <a:rPr lang="pl-PL" dirty="0"/>
              <a:t>p</a:t>
            </a:r>
            <a:r>
              <a:rPr lang="pl-PL" dirty="0">
                <a:effectLst/>
                <a:latin typeface="Arial" panose="020B0604020202020204" pitchFamily="34" charset="0"/>
              </a:rPr>
              <a:t>ostępowanie.</a:t>
            </a:r>
          </a:p>
          <a:p>
            <a:endParaRPr lang="pl-PL" dirty="0"/>
          </a:p>
          <a:p>
            <a:r>
              <a:rPr lang="pl-PL" dirty="0">
                <a:effectLst/>
                <a:latin typeface="Arial" panose="020B0604020202020204" pitchFamily="34" charset="0"/>
              </a:rPr>
              <a:t>Art. 195. W przypadku gdy osoba ubiegająca się o stopień doktora przypisała </a:t>
            </a:r>
          </a:p>
          <a:p>
            <a:r>
              <a:rPr lang="pl-PL" dirty="0">
                <a:effectLst/>
                <a:latin typeface="Arial" panose="020B0604020202020204" pitchFamily="34" charset="0"/>
              </a:rPr>
              <a:t>sobie autorstwo istotnego fragmentu lub innych elementów cudzego utworu lub </a:t>
            </a:r>
          </a:p>
          <a:p>
            <a:r>
              <a:rPr lang="pl-PL" dirty="0">
                <a:effectLst/>
                <a:latin typeface="Arial" panose="020B0604020202020204" pitchFamily="34" charset="0"/>
              </a:rPr>
              <a:t>ustalenia naukowego, podmiot doktoryzujący stwierdza nieważność decyzji</a:t>
            </a:r>
            <a:br>
              <a:rPr lang="pl-PL" dirty="0"/>
            </a:br>
            <a:r>
              <a:rPr lang="pl-PL" dirty="0">
                <a:effectLst/>
                <a:latin typeface="Arial" panose="020B0604020202020204" pitchFamily="34" charset="0"/>
              </a:rPr>
              <a:t>o nadaniu stopnia.</a:t>
            </a:r>
          </a:p>
          <a:p>
            <a:endParaRPr lang="pl-PL" dirty="0"/>
          </a:p>
          <a:p>
            <a:r>
              <a:rPr lang="pl-PL" dirty="0">
                <a:effectLst/>
                <a:latin typeface="Arial" panose="020B0604020202020204" pitchFamily="34" charset="0"/>
              </a:rPr>
              <a:t>Art. 225. Do wznowienia postępowania w sprawie nadania stopnia doktora </a:t>
            </a:r>
          </a:p>
          <a:p>
            <a:r>
              <a:rPr lang="pl-PL" dirty="0">
                <a:effectLst/>
                <a:latin typeface="Arial" panose="020B0604020202020204" pitchFamily="34" charset="0"/>
              </a:rPr>
              <a:t>habilitowanego oraz do stwierdzenia nieważności decyzji o nadaniu tego stopnia </a:t>
            </a:r>
          </a:p>
          <a:p>
            <a:r>
              <a:rPr lang="pl-PL" dirty="0">
                <a:effectLst/>
                <a:latin typeface="Arial" panose="020B0604020202020204" pitchFamily="34" charset="0"/>
              </a:rPr>
              <a:t>stosuje się odpowiednio przepisy art. 194 i art. 195.</a:t>
            </a:r>
          </a:p>
          <a:p>
            <a:endParaRPr lang="pl-PL" dirty="0"/>
          </a:p>
        </p:txBody>
      </p:sp>
    </p:spTree>
    <p:extLst>
      <p:ext uri="{BB962C8B-B14F-4D97-AF65-F5344CB8AC3E}">
        <p14:creationId xmlns:p14="http://schemas.microsoft.com/office/powerpoint/2010/main" val="266690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0F187DD7-F6AA-C968-2693-5BBC6CBC5C0E}"/>
              </a:ext>
            </a:extLst>
          </p:cNvPr>
          <p:cNvSpPr txBox="1"/>
          <p:nvPr/>
        </p:nvSpPr>
        <p:spPr>
          <a:xfrm>
            <a:off x="1733267" y="1484784"/>
            <a:ext cx="8994770" cy="3970318"/>
          </a:xfrm>
          <a:prstGeom prst="rect">
            <a:avLst/>
          </a:prstGeom>
          <a:noFill/>
        </p:spPr>
        <p:txBody>
          <a:bodyPr wrap="none" rtlCol="0">
            <a:spAutoFit/>
          </a:bodyPr>
          <a:lstStyle/>
          <a:p>
            <a:r>
              <a:rPr lang="pl-PL" dirty="0"/>
              <a:t>Art. 230. </a:t>
            </a:r>
          </a:p>
          <a:p>
            <a:r>
              <a:rPr lang="pl-PL" dirty="0">
                <a:effectLst/>
                <a:latin typeface="Arial" panose="020B0604020202020204" pitchFamily="34" charset="0"/>
              </a:rPr>
              <a:t>3. W przypadku powzięcia wiadomości o możliwości naruszenia praw </a:t>
            </a:r>
          </a:p>
          <a:p>
            <a:r>
              <a:rPr lang="pl-PL" dirty="0">
                <a:effectLst/>
                <a:latin typeface="Arial" panose="020B0604020202020204" pitchFamily="34" charset="0"/>
              </a:rPr>
              <a:t>autorskich przez osobę, której dotyczy wniosek, Prezydent Rzeczypospolitej </a:t>
            </a:r>
          </a:p>
          <a:p>
            <a:r>
              <a:rPr lang="pl-PL" dirty="0">
                <a:effectLst/>
                <a:latin typeface="Arial" panose="020B0604020202020204" pitchFamily="34" charset="0"/>
              </a:rPr>
              <a:t>Polskiej może zwrócić się do RDN o dołączenie do wniosku opinii komisji do spraw</a:t>
            </a:r>
            <a:br>
              <a:rPr lang="pl-PL" dirty="0"/>
            </a:br>
            <a:r>
              <a:rPr lang="pl-PL" dirty="0">
                <a:effectLst/>
                <a:latin typeface="Arial" panose="020B0604020202020204" pitchFamily="34" charset="0"/>
              </a:rPr>
              <a:t>etyki w nauce PAN.</a:t>
            </a:r>
            <a:br>
              <a:rPr lang="pl-PL" dirty="0"/>
            </a:br>
            <a:r>
              <a:rPr lang="pl-PL" dirty="0">
                <a:effectLst/>
                <a:latin typeface="Arial" panose="020B0604020202020204" pitchFamily="34" charset="0"/>
              </a:rPr>
              <a:t>4. W przypadku wydania opinii potwierdzającej możliwość naruszenia praw </a:t>
            </a:r>
          </a:p>
          <a:p>
            <a:r>
              <a:rPr lang="pl-PL" dirty="0">
                <a:effectLst/>
                <a:latin typeface="Arial" panose="020B0604020202020204" pitchFamily="34" charset="0"/>
              </a:rPr>
              <a:t>autorskich, RDN wznawia postępowanie w sprawie nadania tytułu profesora.</a:t>
            </a:r>
          </a:p>
          <a:p>
            <a:br>
              <a:rPr lang="pl-PL" dirty="0"/>
            </a:br>
            <a:r>
              <a:rPr lang="pl-PL" dirty="0">
                <a:effectLst/>
                <a:latin typeface="Arial" panose="020B0604020202020204" pitchFamily="34" charset="0"/>
              </a:rPr>
              <a:t>Art. 231. 1. Prawomocne orzeczenie sądu stwierdzające fakt złożenia niezgodnego </a:t>
            </a:r>
          </a:p>
          <a:p>
            <a:r>
              <a:rPr lang="pl-PL" dirty="0">
                <a:effectLst/>
                <a:latin typeface="Arial" panose="020B0604020202020204" pitchFamily="34" charset="0"/>
              </a:rPr>
              <a:t>z prawdą oświadczenia lustracyjnego przez osobę, o której mowa w art. 227 </a:t>
            </a:r>
          </a:p>
          <a:p>
            <a:r>
              <a:rPr lang="pl-PL" dirty="0">
                <a:effectLst/>
                <a:latin typeface="Arial" panose="020B0604020202020204" pitchFamily="34" charset="0"/>
              </a:rPr>
              <a:t>ust. 1 albo 2, której nadano tytuł profesora, skutkuje utratą tego tytułu.</a:t>
            </a:r>
          </a:p>
          <a:p>
            <a:r>
              <a:rPr lang="pl-PL" altLang="pl-PL" kern="0" dirty="0"/>
              <a:t>(</a:t>
            </a:r>
            <a:r>
              <a:rPr lang="pl-PL" altLang="pl-PL" kern="0" dirty="0">
                <a:solidFill>
                  <a:srgbClr val="FF0000"/>
                </a:solidFill>
              </a:rPr>
              <a:t>UWAGA – nowelizacja ustawy: do orzeczeń skutkujących utratą tytułu profesora</a:t>
            </a:r>
          </a:p>
          <a:p>
            <a:r>
              <a:rPr lang="pl-PL" altLang="pl-PL" kern="0" dirty="0">
                <a:solidFill>
                  <a:srgbClr val="FF0000"/>
                </a:solidFill>
              </a:rPr>
              <a:t>dodano prawomocne orzeczenie sądu stwierdzające fakt naruszenia praw autorskich</a:t>
            </a:r>
            <a:r>
              <a:rPr lang="pl-PL" altLang="pl-PL" kern="0" dirty="0"/>
              <a:t>).</a:t>
            </a:r>
            <a:endParaRPr lang="pl-PL" dirty="0"/>
          </a:p>
          <a:p>
            <a:endParaRPr lang="pl-PL" dirty="0"/>
          </a:p>
        </p:txBody>
      </p:sp>
    </p:spTree>
    <p:extLst>
      <p:ext uri="{BB962C8B-B14F-4D97-AF65-F5344CB8AC3E}">
        <p14:creationId xmlns:p14="http://schemas.microsoft.com/office/powerpoint/2010/main" val="4065148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EFE07226-641C-2A51-2537-EA936CCC1896}"/>
              </a:ext>
            </a:extLst>
          </p:cNvPr>
          <p:cNvSpPr txBox="1">
            <a:spLocks noChangeArrowheads="1"/>
          </p:cNvSpPr>
          <p:nvPr/>
        </p:nvSpPr>
        <p:spPr bwMode="auto">
          <a:xfrm>
            <a:off x="1978025" y="404813"/>
            <a:ext cx="8235950" cy="568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3" name="Tytuł 1">
            <a:extLst>
              <a:ext uri="{FF2B5EF4-FFF2-40B4-BE49-F238E27FC236}">
                <a16:creationId xmlns:a16="http://schemas.microsoft.com/office/drawing/2014/main" id="{E838570F-56DF-7A7C-4EE3-C461D6C9E5ED}"/>
              </a:ext>
            </a:extLst>
          </p:cNvPr>
          <p:cNvSpPr txBox="1">
            <a:spLocks/>
          </p:cNvSpPr>
          <p:nvPr/>
        </p:nvSpPr>
        <p:spPr>
          <a:xfrm>
            <a:off x="1981200" y="160337"/>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altLang="pl-PL" b="1" u="sng" kern="0" dirty="0">
                <a:solidFill>
                  <a:srgbClr val="CC3300"/>
                </a:solidFill>
              </a:rPr>
              <a:t>Strona internetowa RDN</a:t>
            </a:r>
          </a:p>
        </p:txBody>
      </p:sp>
      <p:sp>
        <p:nvSpPr>
          <p:cNvPr id="4" name="Symbol zastępczy zawartości 2">
            <a:extLst>
              <a:ext uri="{FF2B5EF4-FFF2-40B4-BE49-F238E27FC236}">
                <a16:creationId xmlns:a16="http://schemas.microsoft.com/office/drawing/2014/main" id="{B36ADA1C-0337-C94D-AE9E-54EC2F8576F7}"/>
              </a:ext>
            </a:extLst>
          </p:cNvPr>
          <p:cNvSpPr txBox="1">
            <a:spLocks/>
          </p:cNvSpPr>
          <p:nvPr/>
        </p:nvSpPr>
        <p:spPr>
          <a:xfrm>
            <a:off x="839416" y="1074737"/>
            <a:ext cx="9377734" cy="562292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defRPr/>
            </a:pPr>
            <a:r>
              <a:rPr lang="pl-PL" altLang="pl-PL" sz="3600" kern="0" dirty="0"/>
              <a:t>Strona internetowa </a:t>
            </a:r>
            <a:r>
              <a:rPr lang="pl-PL" altLang="pl-PL" sz="4000" kern="0" dirty="0">
                <a:hlinkClick r:id="rId2">
                  <a:extLst>
                    <a:ext uri="{A12FA001-AC4F-418D-AE19-62706E023703}">
                      <ahyp:hlinkClr xmlns:ahyp="http://schemas.microsoft.com/office/drawing/2018/hyperlinkcolor" val="tx"/>
                    </a:ext>
                  </a:extLst>
                </a:hlinkClick>
              </a:rPr>
              <a:t>www.rdn.gov.pl</a:t>
            </a:r>
            <a:r>
              <a:rPr lang="pl-PL" altLang="pl-PL" sz="3600" kern="0" dirty="0"/>
              <a:t>, na której znajdą Państwo wiele ważnych informacji związanych z obszarem działania Rady Doskonałości Naukowej, w tym: wzory dokumentów składanych w postępowaniach; </a:t>
            </a:r>
            <a:r>
              <a:rPr lang="pl-PL" altLang="pl-PL" sz="3600" u="sng" kern="0" dirty="0"/>
              <a:t>PORADNIKI </a:t>
            </a:r>
            <a:r>
              <a:rPr lang="pl-PL" altLang="pl-PL" sz="3600" kern="0" dirty="0"/>
              <a:t>dotyczące postępowań habilitacyjnych i profesorskich, a także </a:t>
            </a:r>
            <a:r>
              <a:rPr lang="pl-PL" altLang="pl-PL" sz="3600" u="sng" kern="0" dirty="0"/>
              <a:t>PORADNIK</a:t>
            </a:r>
            <a:r>
              <a:rPr lang="pl-PL" altLang="pl-PL" sz="3600" kern="0" dirty="0"/>
              <a:t> dotyczący recenzji w postępowaniach o awans naukowy; informacje związane z wyborami </a:t>
            </a:r>
            <a:r>
              <a:rPr lang="pl-PL" altLang="pl-PL" sz="3600" kern="0"/>
              <a:t>do RDN… </a:t>
            </a:r>
            <a:endParaRPr lang="pl-PL" altLang="pl-PL" sz="3600" kern="0" dirty="0"/>
          </a:p>
          <a:p>
            <a:pPr marL="0" indent="0">
              <a:buNone/>
              <a:defRPr/>
            </a:pPr>
            <a:r>
              <a:rPr lang="pl-PL" altLang="pl-PL" sz="3600" kern="0" dirty="0"/>
              <a:t> </a:t>
            </a:r>
          </a:p>
          <a:p>
            <a:pPr>
              <a:buFont typeface="Wingdings" panose="05000000000000000000" pitchFamily="2" charset="2"/>
              <a:buChar char="Ø"/>
              <a:defRPr/>
            </a:pPr>
            <a:endParaRPr lang="pl-PL" altLang="pl-PL" kern="0" dirty="0"/>
          </a:p>
        </p:txBody>
      </p:sp>
    </p:spTree>
    <p:extLst>
      <p:ext uri="{BB962C8B-B14F-4D97-AF65-F5344CB8AC3E}">
        <p14:creationId xmlns:p14="http://schemas.microsoft.com/office/powerpoint/2010/main" val="2212287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EFE07226-641C-2A51-2537-EA936CCC1896}"/>
              </a:ext>
            </a:extLst>
          </p:cNvPr>
          <p:cNvSpPr txBox="1">
            <a:spLocks noChangeArrowheads="1"/>
          </p:cNvSpPr>
          <p:nvPr/>
        </p:nvSpPr>
        <p:spPr bwMode="auto">
          <a:xfrm>
            <a:off x="1978025" y="404813"/>
            <a:ext cx="8235950" cy="568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19050">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a:spcBef>
                <a:spcPts val="400"/>
              </a:spcBef>
              <a:buClr>
                <a:srgbClr val="E17000"/>
              </a:buClr>
              <a:buSzPct val="100000"/>
            </a:pPr>
            <a:endParaRPr lang="pl-PL" altLang="pl-PL">
              <a:solidFill>
                <a:srgbClr val="0070C0"/>
              </a:solidFill>
            </a:endParaRPr>
          </a:p>
        </p:txBody>
      </p:sp>
      <p:sp>
        <p:nvSpPr>
          <p:cNvPr id="4" name="Symbol zastępczy zawartości 2">
            <a:extLst>
              <a:ext uri="{FF2B5EF4-FFF2-40B4-BE49-F238E27FC236}">
                <a16:creationId xmlns:a16="http://schemas.microsoft.com/office/drawing/2014/main" id="{B36ADA1C-0337-C94D-AE9E-54EC2F8576F7}"/>
              </a:ext>
            </a:extLst>
          </p:cNvPr>
          <p:cNvSpPr txBox="1">
            <a:spLocks/>
          </p:cNvSpPr>
          <p:nvPr/>
        </p:nvSpPr>
        <p:spPr>
          <a:xfrm>
            <a:off x="839416" y="1074737"/>
            <a:ext cx="9377734" cy="562292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defRPr/>
            </a:pPr>
            <a:endParaRPr lang="pl-PL" altLang="pl-PL" sz="3600" kern="0" dirty="0"/>
          </a:p>
          <a:p>
            <a:pPr marL="0" indent="0">
              <a:buNone/>
              <a:defRPr/>
            </a:pPr>
            <a:endParaRPr lang="pl-PL" altLang="pl-PL" sz="3600" kern="0" dirty="0"/>
          </a:p>
          <a:p>
            <a:pPr marL="0" indent="0">
              <a:buNone/>
              <a:defRPr/>
            </a:pPr>
            <a:r>
              <a:rPr lang="pl-PL" sz="3600" b="1" dirty="0">
                <a:ln w="9525">
                  <a:solidFill>
                    <a:schemeClr val="bg1"/>
                  </a:solidFill>
                  <a:prstDash val="solid"/>
                </a:ln>
                <a:effectLst>
                  <a:outerShdw blurRad="12700" dist="38100" dir="2700000" algn="tl" rotWithShape="0">
                    <a:schemeClr val="bg1">
                      <a:lumMod val="50000"/>
                    </a:schemeClr>
                  </a:outerShdw>
                </a:effectLst>
              </a:rPr>
              <a:t>		      </a:t>
            </a:r>
            <a:r>
              <a:rPr lang="pl-PL" sz="3600" b="1" dirty="0">
                <a:ln w="9525">
                  <a:solidFill>
                    <a:schemeClr val="bg1"/>
                  </a:solidFill>
                  <a:prstDash val="solid"/>
                </a:ln>
                <a:solidFill>
                  <a:srgbClr val="A50021"/>
                </a:solidFill>
                <a:effectLst>
                  <a:outerShdw blurRad="12700" dist="38100" dir="2700000" algn="tl" rotWithShape="0">
                    <a:schemeClr val="bg1">
                      <a:lumMod val="50000"/>
                    </a:schemeClr>
                  </a:outerShdw>
                </a:effectLst>
              </a:rPr>
              <a:t>Dziękuję za uwagę</a:t>
            </a:r>
          </a:p>
          <a:p>
            <a:pPr marL="0" indent="0">
              <a:buNone/>
              <a:defRPr/>
            </a:pPr>
            <a:endParaRPr lang="pl-PL" sz="3600" b="1">
              <a:ln w="9525">
                <a:solidFill>
                  <a:schemeClr val="bg1"/>
                </a:solidFill>
                <a:prstDash val="solid"/>
              </a:ln>
              <a:effectLst>
                <a:outerShdw blurRad="12700" dist="38100" dir="2700000" algn="tl" rotWithShape="0">
                  <a:schemeClr val="bg1">
                    <a:lumMod val="50000"/>
                  </a:schemeClr>
                </a:outerShdw>
              </a:effectLst>
            </a:endParaRPr>
          </a:p>
          <a:p>
            <a:pPr marL="0" indent="0">
              <a:buNone/>
              <a:defRPr/>
            </a:pPr>
            <a:endParaRPr lang="pl-PL" sz="3600" b="1" dirty="0">
              <a:ln w="9525">
                <a:solidFill>
                  <a:schemeClr val="bg1"/>
                </a:solidFill>
                <a:prstDash val="solid"/>
              </a:ln>
              <a:effectLst>
                <a:outerShdw blurRad="12700" dist="38100" dir="2700000" algn="tl" rotWithShape="0">
                  <a:schemeClr val="bg1">
                    <a:lumMod val="50000"/>
                  </a:schemeClr>
                </a:outerShdw>
              </a:effectLst>
            </a:endParaRPr>
          </a:p>
          <a:p>
            <a:pPr marL="0" indent="0" algn="ctr" eaLnBrk="1" hangingPunct="1">
              <a:buNone/>
            </a:pPr>
            <a:r>
              <a:rPr lang="pl-PL" altLang="pl-PL" sz="2400" kern="0" dirty="0">
                <a:solidFill>
                  <a:srgbClr val="0070C0"/>
                </a:solidFill>
              </a:rPr>
              <a:t>prof. dr hab. Grzegorz Węgrzyn</a:t>
            </a:r>
          </a:p>
          <a:p>
            <a:pPr marL="0" indent="0" algn="ctr" eaLnBrk="1" hangingPunct="1">
              <a:buNone/>
            </a:pPr>
            <a:r>
              <a:rPr lang="pl-PL" altLang="pl-PL" sz="2000" kern="0" dirty="0">
                <a:solidFill>
                  <a:srgbClr val="0070C0"/>
                </a:solidFill>
              </a:rPr>
              <a:t>Przewodniczący Rady Doskonałości Naukowej</a:t>
            </a:r>
          </a:p>
          <a:p>
            <a:pPr marL="0" indent="0">
              <a:buNone/>
              <a:defRPr/>
            </a:pPr>
            <a:endParaRPr lang="pl-PL" sz="2000" b="1" dirty="0">
              <a:ln w="9525">
                <a:solidFill>
                  <a:schemeClr val="bg1"/>
                </a:solidFill>
                <a:prstDash val="solid"/>
              </a:ln>
              <a:effectLst>
                <a:outerShdw blurRad="12700" dist="38100" dir="2700000" algn="tl" rotWithShape="0">
                  <a:schemeClr val="bg1">
                    <a:lumMod val="50000"/>
                  </a:schemeClr>
                </a:outerShdw>
              </a:effectLst>
            </a:endParaRPr>
          </a:p>
          <a:p>
            <a:pPr marL="0" indent="0">
              <a:buNone/>
              <a:defRPr/>
            </a:pPr>
            <a:r>
              <a:rPr lang="pl-PL" altLang="pl-PL" sz="3600" kern="0" dirty="0"/>
              <a:t> </a:t>
            </a:r>
          </a:p>
          <a:p>
            <a:pPr>
              <a:buFont typeface="Wingdings" panose="05000000000000000000" pitchFamily="2" charset="2"/>
              <a:buChar char="Ø"/>
              <a:defRPr/>
            </a:pPr>
            <a:endParaRPr lang="pl-PL" altLang="pl-PL" kern="0" dirty="0"/>
          </a:p>
        </p:txBody>
      </p:sp>
    </p:spTree>
    <p:extLst>
      <p:ext uri="{BB962C8B-B14F-4D97-AF65-F5344CB8AC3E}">
        <p14:creationId xmlns:p14="http://schemas.microsoft.com/office/powerpoint/2010/main" val="550499285"/>
      </p:ext>
    </p:extLst>
  </p:cSld>
  <p:clrMapOvr>
    <a:masterClrMapping/>
  </p:clrMapOvr>
</p:sld>
</file>

<file path=ppt/theme/theme1.xml><?xml version="1.0" encoding="utf-8"?>
<a:theme xmlns:a="http://schemas.openxmlformats.org/drawingml/2006/main" name="Projekt domyślny">
  <a:themeElements>
    <a:clrScheme name="Projekt domyśln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ojekt domyślny">
      <a:majorFont>
        <a:latin typeface="Arial"/>
        <a:ea typeface=""/>
        <a:cs typeface=""/>
      </a:majorFont>
      <a:minorFont>
        <a:latin typeface="Arial"/>
        <a:ea typeface=""/>
        <a:cs typefac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jekt domyśln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ojekt domyślny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ojekt domyślny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ojekt domyślny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ojekt domyślny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ojekt domyślny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ojekt domyślny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ojekt domyślny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ojekt domyślny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ojekt domyślny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ojekt domyślny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ojekt domyślny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1571</TotalTime>
  <Words>2119</Words>
  <Application>Microsoft Office PowerPoint</Application>
  <PresentationFormat>Panoramiczny</PresentationFormat>
  <Paragraphs>147</Paragraphs>
  <Slides>40</Slides>
  <Notes>1</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40</vt:i4>
      </vt:variant>
    </vt:vector>
  </HeadingPairs>
  <TitlesOfParts>
    <vt:vector size="46" baseType="lpstr">
      <vt:lpstr>Arial</vt:lpstr>
      <vt:lpstr>Calibri</vt:lpstr>
      <vt:lpstr>robotobold</vt:lpstr>
      <vt:lpstr>robotoregular</vt:lpstr>
      <vt:lpstr>Wingdings</vt:lpstr>
      <vt:lpstr>Projekt domyślny</vt:lpstr>
      <vt:lpstr>Prezentacja programu PowerPoint</vt:lpstr>
      <vt:lpstr>Tytuł profesora</vt:lpstr>
      <vt:lpstr>Prezentacja programu PowerPoint</vt:lpstr>
      <vt:lpstr>Prezentacja programu PowerPoint</vt:lpstr>
      <vt:lpstr>Prezentacja programu PowerPoint</vt:lpstr>
      <vt:lpstr>Prezentacja programu PowerPoint</vt:lpstr>
      <vt:lpstr>UWAGI</vt:lpstr>
      <vt:lpstr>UWAGI</vt:lpstr>
      <vt:lpstr>UWAGI</vt:lpstr>
      <vt:lpstr>UWAGI</vt:lpstr>
      <vt:lpstr>UWAGI</vt:lpstr>
      <vt:lpstr>UWAGI</vt:lpstr>
      <vt:lpstr>PRZYKŁAD</vt:lpstr>
      <vt:lpstr>Prezentacja programu PowerPoint</vt:lpstr>
      <vt:lpstr>Prezentacja programu PowerPoint</vt:lpstr>
      <vt:lpstr>Prezentacja programu PowerPoint</vt:lpstr>
      <vt:lpstr>Składanie wniosku o nadanie tytułu profesora</vt:lpstr>
      <vt:lpstr>Składanie wniosku o nadanie tytułu profesora</vt:lpstr>
      <vt:lpstr>Składanie wniosku o nadanie tytułu profesora</vt:lpstr>
      <vt:lpstr>Składanie wniosku o nadanie tytułu profesora</vt:lpstr>
      <vt:lpstr>Składanie wniosku o nadanie tytułu profesora</vt:lpstr>
      <vt:lpstr>Składanie wniosku o nadanie tytułu profesora</vt:lpstr>
      <vt:lpstr>Składanie wniosku o nadanie tytułu profesora</vt:lpstr>
      <vt:lpstr>Składanie wniosku o nadanie tytułu profesora</vt:lpstr>
      <vt:lpstr>Stopień doktora habilitowanego</vt:lpstr>
      <vt:lpstr>Prezentacja programu PowerPoint</vt:lpstr>
      <vt:lpstr>Prezentacja programu PowerPoint</vt:lpstr>
      <vt:lpstr>Prezentacja programu PowerPoint</vt:lpstr>
      <vt:lpstr>Prezentacja programu PowerPoint</vt:lpstr>
      <vt:lpstr>Prezentacja programu PowerPoint</vt:lpstr>
      <vt:lpstr>UWAGA!  - W postępowaniach habilitacyjnych podmioty habilitujące powinny stosować takie same zasady oceny merytorycznej wniosków, jakie stosowane są przez RDN w rozpatrywaniu wniosków o tytuł profesora.  - Wewnętrzne regulaminy podmiotów habilitujących NIE powinny zawierać limitów ilościowych, w szczególności określających minimalne wysokości wskaźników bibliometrycznych, punktowych, itd.</vt:lpstr>
      <vt:lpstr>Stopień doktora</vt:lpstr>
      <vt:lpstr>Prezentacja programu PowerPoint</vt:lpstr>
      <vt:lpstr>Prezentacja programu PowerPoint</vt:lpstr>
      <vt:lpstr>UWAGA!  - W postępowaniach doktorskich podmioty doktoryzujące powinny stosować takie same zasady oceny merytorycznej wniosków, jakie stosowane są przez RDN w rozpatrywaniu wniosków o tytuł profesora.  - Wewnętrzne regulaminy podmiotów doktoryzujących NIE powinny zawierać limitów ilościowych, w szczególności określających minimalne wysokości wskaźników bibliometrycznych, punktowych, itd.</vt:lpstr>
      <vt:lpstr>Prezentacja programu PowerPoint</vt:lpstr>
      <vt:lpstr>Prezentacja programu PowerPoint</vt:lpstr>
      <vt:lpstr>Prezentacja programu PowerPoint</vt:lpstr>
      <vt:lpstr>Prezentacja programu PowerPoint</vt:lpstr>
      <vt:lpstr>Prezentacja programu PowerPoint</vt:lpstr>
    </vt:vector>
  </TitlesOfParts>
  <Company>UG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Biochemia i genetyka bakterii i bakteriofagów:  implikacje dla biologii organizmów eukariotycznych i medycyny</dc:title>
  <dc:creator>KBM</dc:creator>
  <cp:lastModifiedBy>G.Węgrzyn</cp:lastModifiedBy>
  <cp:revision>180</cp:revision>
  <dcterms:created xsi:type="dcterms:W3CDTF">2005-09-07T21:18:15Z</dcterms:created>
  <dcterms:modified xsi:type="dcterms:W3CDTF">2023-04-28T08:58:19Z</dcterms:modified>
</cp:coreProperties>
</file>